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94" r:id="rId3"/>
    <p:sldId id="627" r:id="rId5"/>
    <p:sldId id="547" r:id="rId6"/>
    <p:sldId id="628" r:id="rId7"/>
    <p:sldId id="629" r:id="rId8"/>
    <p:sldId id="630" r:id="rId9"/>
    <p:sldId id="631" r:id="rId10"/>
    <p:sldId id="633" r:id="rId11"/>
    <p:sldId id="634" r:id="rId12"/>
    <p:sldId id="654" r:id="rId13"/>
    <p:sldId id="635" r:id="rId14"/>
    <p:sldId id="636" r:id="rId15"/>
    <p:sldId id="637" r:id="rId16"/>
    <p:sldId id="659" r:id="rId17"/>
    <p:sldId id="638" r:id="rId18"/>
    <p:sldId id="639" r:id="rId19"/>
    <p:sldId id="640" r:id="rId20"/>
    <p:sldId id="642" r:id="rId21"/>
    <p:sldId id="643" r:id="rId22"/>
    <p:sldId id="658" r:id="rId23"/>
    <p:sldId id="645" r:id="rId24"/>
    <p:sldId id="652" r:id="rId25"/>
    <p:sldId id="655" r:id="rId26"/>
    <p:sldId id="653" r:id="rId27"/>
    <p:sldId id="657" r:id="rId28"/>
    <p:sldId id="349" r:id="rId29"/>
    <p:sldId id="401" r:id="rId30"/>
    <p:sldId id="625" r:id="rId31"/>
    <p:sldId id="626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3"/>
            <p14:sldId id="631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3"/>
            <p14:sldId id="657"/>
            <p14:sldId id="655"/>
          </p14:sldIdLst>
        </p14:section>
        <p14:section name="Conclusion" id="{BB685F69-CD02-47CA-82B6-EBEA954DEC8D}">
          <p14:sldIdLst>
            <p14:sldId id="349"/>
            <p14:sldId id="401"/>
            <p14:sldId id="625"/>
            <p14:sldId id="626"/>
            <p14:sldId id="405"/>
            <p14:sldId id="4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5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9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localhost:3000/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codesandbox.io/" TargetMode="External"/><Relationship Id="rId2" Type="http://schemas.openxmlformats.org/officeDocument/2006/relationships/hyperlink" Target="https://reactjs.org/docs/installation.html" TargetMode="External"/><Relationship Id="rId1" Type="http://schemas.openxmlformats.org/officeDocument/2006/relationships/hyperlink" Target="https://reactjs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reactjs.org/docs/jsx-in-depth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fragistics.com/" TargetMode="External"/><Relationship Id="rId8" Type="http://schemas.openxmlformats.org/officeDocument/2006/relationships/image" Target="../media/image35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34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33.jpeg"/><Relationship Id="rId3" Type="http://schemas.openxmlformats.org/officeDocument/2006/relationships/hyperlink" Target="https://www.xs-software.com/" TargetMode="Externa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41.png"/><Relationship Id="rId20" Type="http://schemas.openxmlformats.org/officeDocument/2006/relationships/hyperlink" Target="https://www.superhosting.bg/" TargetMode="External"/><Relationship Id="rId2" Type="http://schemas.openxmlformats.org/officeDocument/2006/relationships/image" Target="../media/image32.png"/><Relationship Id="rId19" Type="http://schemas.openxmlformats.org/officeDocument/2006/relationships/image" Target="../media/image40.png"/><Relationship Id="rId18" Type="http://schemas.openxmlformats.org/officeDocument/2006/relationships/hyperlink" Target="https://motion-software.com/" TargetMode="External"/><Relationship Id="rId17" Type="http://schemas.openxmlformats.org/officeDocument/2006/relationships/image" Target="../media/image39.png"/><Relationship Id="rId16" Type="http://schemas.openxmlformats.org/officeDocument/2006/relationships/hyperlink" Target="https://de.draftkings.com/" TargetMode="External"/><Relationship Id="rId15" Type="http://schemas.openxmlformats.org/officeDocument/2006/relationships/image" Target="../media/image38.png"/><Relationship Id="rId14" Type="http://schemas.openxmlformats.org/officeDocument/2006/relationships/hyperlink" Target="https://indeavr.com/expertise/software-engineering/enterprise-business-application-integration/" TargetMode="External"/><Relationship Id="rId13" Type="http://schemas.openxmlformats.org/officeDocument/2006/relationships/image" Target="../media/image37.png"/><Relationship Id="rId12" Type="http://schemas.openxmlformats.org/officeDocument/2006/relationships/hyperlink" Target="https://www.coca-colahellenic.com/" TargetMode="External"/><Relationship Id="rId11" Type="http://schemas.openxmlformats.org/officeDocument/2006/relationships/image" Target="../media/image1.svg"/><Relationship Id="rId10" Type="http://schemas.openxmlformats.org/officeDocument/2006/relationships/image" Target="../media/image36.png"/><Relationship Id="rId1" Type="http://schemas.openxmlformats.org/officeDocument/2006/relationships/hyperlink" Target="https://www.softwaregroup.com/" TargetMode="Externa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www.youtube.com/c/CodeItUpwithIvo" TargetMode="External"/><Relationship Id="rId4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2" Type="http://schemas.openxmlformats.org/officeDocument/2006/relationships/image" Target="../media/image42.png"/><Relationship Id="rId1" Type="http://schemas.openxmlformats.org/officeDocument/2006/relationships/hyperlink" Target="https://eee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sli.do/" TargetMode="Externa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1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  <a:endParaRPr lang="en-US" sz="2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  <a:endParaRPr lang="en-GB" sz="2000" dirty="0"/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  <a:endParaRPr lang="en-US" dirty="0"/>
          </a:p>
          <a:p>
            <a:r>
              <a:rPr lang="en-US" dirty="0"/>
              <a:t>Only one dependency - no complicated version mismatches</a:t>
            </a:r>
            <a:endParaRPr lang="en-US" dirty="0"/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Install the React app creator (one-time global install)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1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my-app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my-app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  <a:endParaRPr lang="en-US" dirty="0"/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  <a:hlinkClick r:id="rId1"/>
              </a:rPr>
              <a:t>https://reactjs.org/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  <a:endParaRPr lang="en-US" sz="3400" dirty="0"/>
          </a:p>
          <a:p>
            <a:pPr lvl="1"/>
            <a:r>
              <a:rPr lang="en-US" sz="3200" dirty="0"/>
              <a:t>Module name, dependencies, build actions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App main HTML file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en-US"/>
          </a:p>
        </p:txBody>
      </p:sp>
      <p:pic>
        <p:nvPicPr>
          <p:cNvPr id="5" name="Picture 4" descr="A picture containing drawing, ligh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  <a:endParaRPr lang="en-US" sz="3200" dirty="0"/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="red"&gt;Children Text&lt;/div&gt;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React.createElement("div",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 "red" },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  "Children Text"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2600" b="1" dirty="0">
                <a:latin typeface="Consolas" panose="020B0609020204030204" pitchFamily="49" charset="0"/>
              </a:rPr>
              <a:t>="red"&gt;Children Text&lt;/div&gt;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600" b="1" dirty="0">
                <a:latin typeface="Consolas" panose="020B0609020204030204" pitchFamily="49" charset="0"/>
              </a:rPr>
              <a:t>={3 + 5} /&gt;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 gameScores = {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player1: 2,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  player2: 5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};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DashboardUnit</a:t>
            </a:r>
            <a:r>
              <a:rPr lang="en-US" sz="2600" b="1" dirty="0">
                <a:latin typeface="Consolas" panose="020B0609020204030204" pitchFamily="49" charset="0"/>
              </a:rPr>
              <a:t> index="2" onClick={() =&gt; {}&gt;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  &lt;h1&gt;Scores&lt;/h1&gt;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gameScores</a:t>
            </a:r>
            <a:r>
              <a:rPr lang="en-US" sz="2600" b="1" dirty="0">
                <a:latin typeface="Consolas" panose="020B0609020204030204" pitchFamily="49" charset="0"/>
              </a:rPr>
              <a:t>} /&gt;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DashboardUnit</a:t>
            </a:r>
            <a:r>
              <a:rPr lang="en-US" sz="2600" b="1" dirty="0">
                <a:latin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  <a:endParaRPr lang="en-US" b="1" noProof="1">
              <a:solidFill>
                <a:srgbClr val="FFFFFF"/>
              </a:solidFill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  <a:endParaRPr lang="en-US" dirty="0"/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  <a:endParaRPr lang="en-US" dirty="0"/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  <a:endParaRPr lang="en-US" dirty="0"/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1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&lt;div className="red"&gt;Children Text&lt;/div&gt;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sz="2600" b="1" dirty="0">
                <a:latin typeface="Consolas" panose="020B0609020204030204" pitchFamily="49" charset="0"/>
              </a:rPr>
              <a:t>",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2600" b="1" dirty="0">
                <a:latin typeface="Consolas" panose="020B0609020204030204" pitchFamily="49" charset="0"/>
              </a:rPr>
              <a:t>: "red" },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                    "Children Text" [, …]);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405" indent="-446405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405" indent="-446405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405" indent="-446405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  <a:endParaRPr lang="en-US" dirty="0"/>
          </a:p>
          <a:p>
            <a:pPr marL="446405" indent="-446405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en-US"/>
          </a:p>
        </p:txBody>
      </p:sp>
      <p:pic>
        <p:nvPicPr>
          <p:cNvPr id="5" name="Picture 4" descr="A picture containing drawing, ligh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sz="2200" b="1" dirty="0">
                <a:latin typeface="Consolas" panose="020B0609020204030204" pitchFamily="49" charset="0"/>
              </a:rPr>
              <a:t>() {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return &lt;h1&gt;Hello, from React&lt;/h1&gt;; 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Cya</a:t>
            </a:r>
            <a:r>
              <a:rPr lang="en-US" sz="2200" b="1" dirty="0">
                <a:latin typeface="Consolas" panose="020B0609020204030204" pitchFamily="49" charset="0"/>
              </a:rPr>
              <a:t>() {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return &lt;h1&gt;C ya, from React&lt;/h1&gt;;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ComponentBlender</a:t>
            </a:r>
            <a:r>
              <a:rPr lang="en-US" sz="2200" b="1" dirty="0">
                <a:latin typeface="Consolas" panose="020B0609020204030204" pitchFamily="49" charset="0"/>
              </a:rPr>
              <a:t>() { </a:t>
            </a:r>
            <a:endParaRPr lang="bg-BG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return (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&lt;div&gt;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sz="2200" b="1" dirty="0">
                <a:latin typeface="Consolas" panose="020B0609020204030204" pitchFamily="49" charset="0"/>
              </a:rPr>
              <a:t> /&gt;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Cya</a:t>
            </a:r>
            <a:r>
              <a:rPr lang="en-US" sz="2200" b="1" dirty="0">
                <a:latin typeface="Consolas" panose="020B0609020204030204" pitchFamily="49" charset="0"/>
              </a:rPr>
              <a:t> /&gt;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&lt;/div&gt;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);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ComponentBlender</a:t>
            </a:r>
            <a:r>
              <a:rPr lang="en-US" sz="2200" b="1" dirty="0">
                <a:latin typeface="Consolas" panose="020B0609020204030204" pitchFamily="49" charset="0"/>
              </a:rPr>
              <a:t> /&gt;,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document.getElementById('root'));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200" b="1" dirty="0">
                <a:latin typeface="Consolas" panose="020B0609020204030204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200" b="1" dirty="0">
                <a:latin typeface="Consolas" panose="020B0609020204030204" pitchFamily="49" charset="0"/>
              </a:rPr>
              <a:t> name='</a:t>
            </a:r>
            <a:r>
              <a:rPr lang="en-US" sz="2200" b="1" dirty="0" err="1">
                <a:latin typeface="Consolas" panose="020B0609020204030204" pitchFamily="49" charset="0"/>
              </a:rPr>
              <a:t>homeHeader</a:t>
            </a:r>
            <a:r>
              <a:rPr lang="en-US" sz="2200" b="1" dirty="0">
                <a:latin typeface="Consolas" panose="020B0609020204030204" pitchFamily="49" charset="0"/>
              </a:rPr>
              <a:t>' /&gt;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&lt;Menu&gt; 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&lt;MenuItem&gt;Do Something&lt;/MenuItem&gt;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 &lt;MenuItem&gt;Do Something Fun!&lt;/MenuItem&gt; 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 &lt;MenuItem&gt;Do Something Else&lt;/MenuItem&gt; 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 &lt;/Menu&gt; 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  <a:endParaRPr lang="en-US" sz="3400" dirty="0"/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en-US"/>
          </a:p>
        </p:txBody>
      </p:sp>
      <p:pic>
        <p:nvPicPr>
          <p:cNvPr id="5" name="Picture 4" descr="A picture containing drawing, ligh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/>
          <p:cNvSpPr txBox="1"/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>
            <a:fillRect/>
          </a:stretch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/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/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/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/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/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/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/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/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/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/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800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/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1"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/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/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/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/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5" b="1" u="sng" dirty="0">
                <a:solidFill>
                  <a:schemeClr val="bg1"/>
                </a:solidFill>
                <a:hlinkClick r:id="rId1"/>
              </a:rPr>
              <a:t>sli.do</a:t>
            </a:r>
            <a:br>
              <a:rPr lang="en-US" sz="6000" b="1" dirty="0"/>
            </a:br>
            <a:r>
              <a:rPr lang="en-US" sz="11495" b="1"/>
              <a:t>#react</a:t>
            </a:r>
            <a:endParaRPr lang="en-US" sz="9595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2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  <a:endParaRPr lang="en-US"/>
          </a:p>
        </p:txBody>
      </p:sp>
      <p:pic>
        <p:nvPicPr>
          <p:cNvPr id="10" name="Picture 9" descr="A picture containing window, drawing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  <a:endParaRPr lang="en-US" dirty="0"/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 =&gt; (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}&lt;/div&gt;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ReactDOM.render(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HelloMessage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name="Maria" /&gt;,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 document.getElementById('root')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  <a:endParaRPr lang="en-US" sz="3400" dirty="0"/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  <a:endParaRPr lang="en-US" sz="3400" dirty="0"/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  <a:endParaRPr lang="en-US" sz="3200" dirty="0"/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  <a:endParaRPr lang="en-US" sz="3400" dirty="0"/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  <a:endParaRPr lang="en-US" sz="3200" dirty="0"/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  <a:endParaRPr lang="en-US" sz="3600" dirty="0"/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  <a:endParaRPr lang="en-US" sz="3400" dirty="0"/>
          </a:p>
          <a:p>
            <a:pPr lvl="1"/>
            <a:r>
              <a:rPr lang="en-US" sz="3400" dirty="0"/>
              <a:t>Better user experience </a:t>
            </a:r>
            <a:endParaRPr lang="en-US" sz="3400" dirty="0"/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  <a:endParaRPr lang="en-US" sz="3600" dirty="0"/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  <a:endParaRPr lang="en-US" sz="3400" dirty="0"/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  <a:endParaRPr lang="en-US"/>
          </a:p>
        </p:txBody>
      </p:sp>
      <p:pic>
        <p:nvPicPr>
          <p:cNvPr id="4" name="Picture 3" descr="A close up of text on a black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4703</Words>
  <Application>WPS Presentation</Application>
  <PresentationFormat>Широк екран</PresentationFormat>
  <Paragraphs>315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creator>Software University</dc:creator>
  <cp:keywords>SoftUni; Software University; programming; software development; software engineering;education;training; course; javascript; react; web</cp:keywords>
  <dc:description>© SoftUni – https://softuni.org
© Software University – https://softuni.bg
Copyrighted document. Unauthorized copy, reproduction or use is not permitted.</dc:description>
  <dc:subject>ReactJS - Practical Training Course @ SoftUni</dc:subject>
  <cp:category>programming; computer programming; software development; javascript; web; react</cp:category>
  <cp:lastModifiedBy>User</cp:lastModifiedBy>
  <cp:revision>13</cp:revision>
  <dcterms:created xsi:type="dcterms:W3CDTF">2018-05-23T13:08:00Z</dcterms:created>
  <dcterms:modified xsi:type="dcterms:W3CDTF">2022-05-17T11:04:53Z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2DE9E1F55C044235823D4140908CE338</vt:lpwstr>
  </property>
  <property fmtid="{D5CDD505-2E9C-101B-9397-08002B2CF9AE}" pid="3" name="KSOProductBuildVer">
    <vt:lpwstr>2057-11.2.0.11130</vt:lpwstr>
  </property>
</Properties>
</file>