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8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2"/>
    <p:restoredTop sz="96327"/>
  </p:normalViewPr>
  <p:slideViewPr>
    <p:cSldViewPr snapToGrid="0">
      <p:cViewPr>
        <p:scale>
          <a:sx n="78" d="100"/>
          <a:sy n="78" d="100"/>
        </p:scale>
        <p:origin x="1368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10D22-62FD-D5B5-729D-50F6694A9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: SURVIE AVANCÉE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A3A04B9-C3A4-28DE-5F76-2289A2C296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DEDIEU – M2 DMS – 2022/2023</a:t>
            </a:r>
          </a:p>
        </p:txBody>
      </p:sp>
    </p:spTree>
    <p:extLst>
      <p:ext uri="{BB962C8B-B14F-4D97-AF65-F5344CB8AC3E}">
        <p14:creationId xmlns:p14="http://schemas.microsoft.com/office/powerpoint/2010/main" val="377501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0A11C-AC27-8EDC-EE03-57A65A6A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702" y="2824131"/>
            <a:ext cx="10674584" cy="604869"/>
          </a:xfrm>
        </p:spPr>
        <p:txBody>
          <a:bodyPr>
            <a:normAutofit/>
          </a:bodyPr>
          <a:lstStyle/>
          <a:p>
            <a:r>
              <a:rPr lang="fr-FR" sz="2400" dirty="0"/>
              <a:t>Quelles sont les limites de ces analyses?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3A080FD-DCFB-0BC5-5423-EB5390826201}"/>
              </a:ext>
            </a:extLst>
          </p:cNvPr>
          <p:cNvSpPr txBox="1"/>
          <p:nvPr/>
        </p:nvSpPr>
        <p:spPr>
          <a:xfrm>
            <a:off x="-1184031" y="-15826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2E507263-8586-C4B1-CB39-4A7A9ECAFC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61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0A11C-AC27-8EDC-EE03-57A65A6A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002" y="237057"/>
            <a:ext cx="10674584" cy="604869"/>
          </a:xfrm>
        </p:spPr>
        <p:txBody>
          <a:bodyPr>
            <a:normAutofit fontScale="90000"/>
          </a:bodyPr>
          <a:lstStyle/>
          <a:p>
            <a:r>
              <a:rPr lang="fr-FR" sz="2400" dirty="0"/>
              <a:t>Faire les mêmes analyses en risques compétitifs: Tracer incidence cumulée et utiliser le modèle de Fine and Gray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3A080FD-DCFB-0BC5-5423-EB5390826201}"/>
              </a:ext>
            </a:extLst>
          </p:cNvPr>
          <p:cNvSpPr txBox="1"/>
          <p:nvPr/>
        </p:nvSpPr>
        <p:spPr>
          <a:xfrm>
            <a:off x="-1184031" y="-15826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2E507263-8586-C4B1-CB39-4A7A9ECAFC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2845F5-16E7-9C3A-DB13-60BC28D97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85" y="1762323"/>
            <a:ext cx="7772400" cy="479408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61A1FC1-DDB0-5763-8B60-C4BD98013B2C}"/>
              </a:ext>
            </a:extLst>
          </p:cNvPr>
          <p:cNvSpPr txBox="1"/>
          <p:nvPr/>
        </p:nvSpPr>
        <p:spPr>
          <a:xfrm>
            <a:off x="620487" y="1307148"/>
            <a:ext cx="6694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incidence cumulé avec </a:t>
            </a:r>
            <a:r>
              <a:rPr lang="fr-FR" dirty="0" err="1"/>
              <a:t>Kalbfleisch</a:t>
            </a:r>
            <a:r>
              <a:rPr lang="fr-FR" dirty="0"/>
              <a:t> and </a:t>
            </a:r>
            <a:r>
              <a:rPr lang="fr-FR" dirty="0" err="1"/>
              <a:t>Prentice</a:t>
            </a:r>
            <a:r>
              <a:rPr lang="fr-FR" dirty="0"/>
              <a:t>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FA8D64F-8008-1C68-2446-7E641F53AB3A}"/>
              </a:ext>
            </a:extLst>
          </p:cNvPr>
          <p:cNvSpPr txBox="1"/>
          <p:nvPr/>
        </p:nvSpPr>
        <p:spPr>
          <a:xfrm>
            <a:off x="8142514" y="1799272"/>
            <a:ext cx="66947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0 : Abs </a:t>
            </a:r>
            <a:r>
              <a:rPr lang="fr-FR" dirty="0" err="1"/>
              <a:t>Ulcer</a:t>
            </a:r>
            <a:endParaRPr lang="fr-FR" dirty="0"/>
          </a:p>
          <a:p>
            <a:r>
              <a:rPr lang="fr-FR" dirty="0"/>
              <a:t>1: Pres </a:t>
            </a:r>
            <a:r>
              <a:rPr lang="fr-FR" dirty="0" err="1"/>
              <a:t>Ulcer</a:t>
            </a:r>
            <a:endParaRPr lang="fr-FR" dirty="0"/>
          </a:p>
          <a:p>
            <a:endParaRPr lang="fr-FR" dirty="0"/>
          </a:p>
          <a:p>
            <a:r>
              <a:rPr lang="fr-FR" dirty="0"/>
              <a:t>1 : Mort </a:t>
            </a:r>
            <a:r>
              <a:rPr lang="fr-FR" dirty="0" err="1"/>
              <a:t>Melanoma</a:t>
            </a:r>
            <a:endParaRPr lang="fr-FR" dirty="0"/>
          </a:p>
          <a:p>
            <a:r>
              <a:rPr lang="fr-FR" dirty="0"/>
              <a:t>2: Mort </a:t>
            </a:r>
            <a:r>
              <a:rPr lang="fr-FR" dirty="0" err="1"/>
              <a:t>Other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66B3AA4-0CD0-774C-FB1F-15EF5E930107}"/>
              </a:ext>
            </a:extLst>
          </p:cNvPr>
          <p:cNvSpPr txBox="1"/>
          <p:nvPr/>
        </p:nvSpPr>
        <p:spPr>
          <a:xfrm>
            <a:off x="9192987" y="4049280"/>
            <a:ext cx="6694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Test de gray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7D85F787-28E1-BABB-042C-F6572BB7E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429" y="4631742"/>
            <a:ext cx="33528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78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0A11C-AC27-8EDC-EE03-57A65A6A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002" y="237057"/>
            <a:ext cx="10674584" cy="604869"/>
          </a:xfrm>
        </p:spPr>
        <p:txBody>
          <a:bodyPr>
            <a:normAutofit fontScale="90000"/>
          </a:bodyPr>
          <a:lstStyle/>
          <a:p>
            <a:r>
              <a:rPr lang="fr-FR" sz="2400" dirty="0"/>
              <a:t>Faire les mêmes analyses en risques compétitifs: Tracer incidence cumulée et utiliser le modèle de Fine and Gray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3A080FD-DCFB-0BC5-5423-EB5390826201}"/>
              </a:ext>
            </a:extLst>
          </p:cNvPr>
          <p:cNvSpPr txBox="1"/>
          <p:nvPr/>
        </p:nvSpPr>
        <p:spPr>
          <a:xfrm>
            <a:off x="-1184031" y="-15826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2E507263-8586-C4B1-CB39-4A7A9ECAFC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61A1FC1-DDB0-5763-8B60-C4BD98013B2C}"/>
              </a:ext>
            </a:extLst>
          </p:cNvPr>
          <p:cNvSpPr txBox="1"/>
          <p:nvPr/>
        </p:nvSpPr>
        <p:spPr>
          <a:xfrm>
            <a:off x="2057401" y="1689931"/>
            <a:ext cx="6694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Fine And Gray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8F42434-C9E4-B466-CB62-562A8A979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892" y="2471965"/>
            <a:ext cx="40259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2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0A11C-AC27-8EDC-EE03-57A65A6A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002" y="237057"/>
            <a:ext cx="10674584" cy="604869"/>
          </a:xfrm>
        </p:spPr>
        <p:txBody>
          <a:bodyPr>
            <a:normAutofit fontScale="90000"/>
          </a:bodyPr>
          <a:lstStyle/>
          <a:p>
            <a:r>
              <a:rPr lang="fr-FR" sz="2400" dirty="0"/>
              <a:t>Choisir une méthode de ML afin de classer les patients selon l’événement d’intérêt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3A080FD-DCFB-0BC5-5423-EB5390826201}"/>
              </a:ext>
            </a:extLst>
          </p:cNvPr>
          <p:cNvSpPr txBox="1"/>
          <p:nvPr/>
        </p:nvSpPr>
        <p:spPr>
          <a:xfrm>
            <a:off x="-1184031" y="-15826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2E507263-8586-C4B1-CB39-4A7A9ECAFC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61A1FC1-DDB0-5763-8B60-C4BD98013B2C}"/>
              </a:ext>
            </a:extLst>
          </p:cNvPr>
          <p:cNvSpPr txBox="1"/>
          <p:nvPr/>
        </p:nvSpPr>
        <p:spPr>
          <a:xfrm>
            <a:off x="1289958" y="1183746"/>
            <a:ext cx="6694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Modèle Eq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CDAFB0B-0AFF-398C-F457-55C603A4AD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0059" y="2774384"/>
            <a:ext cx="3134481" cy="268044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7DDC3F9-E9A8-6302-4FC3-63E00746E1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75415" y="2801370"/>
            <a:ext cx="3215598" cy="274981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D2B0986-7833-3CA8-A673-D3FC5A4A8AE5}"/>
              </a:ext>
            </a:extLst>
          </p:cNvPr>
          <p:cNvSpPr txBox="1"/>
          <p:nvPr/>
        </p:nvSpPr>
        <p:spPr>
          <a:xfrm>
            <a:off x="5497286" y="1180949"/>
            <a:ext cx="6694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Modèle </a:t>
            </a:r>
            <a:r>
              <a:rPr lang="fr-FR" dirty="0" err="1"/>
              <a:t>DeathM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138488B-CEEE-055A-5D1E-9F6C57E6B21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26522" y="2368341"/>
            <a:ext cx="2634420" cy="361587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758F285-8F83-1ED0-DA95-05F0C9416E02}"/>
              </a:ext>
            </a:extLst>
          </p:cNvPr>
          <p:cNvSpPr txBox="1"/>
          <p:nvPr/>
        </p:nvSpPr>
        <p:spPr>
          <a:xfrm>
            <a:off x="8844643" y="1438823"/>
            <a:ext cx="6694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Modèle Death0</a:t>
            </a:r>
          </a:p>
        </p:txBody>
      </p:sp>
    </p:spTree>
    <p:extLst>
      <p:ext uri="{BB962C8B-B14F-4D97-AF65-F5344CB8AC3E}">
        <p14:creationId xmlns:p14="http://schemas.microsoft.com/office/powerpoint/2010/main" val="3213230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0A11C-AC27-8EDC-EE03-57A65A6A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002" y="237057"/>
            <a:ext cx="10674584" cy="604869"/>
          </a:xfrm>
        </p:spPr>
        <p:txBody>
          <a:bodyPr>
            <a:normAutofit/>
          </a:bodyPr>
          <a:lstStyle/>
          <a:p>
            <a:r>
              <a:rPr lang="fr-FR" sz="2400" dirty="0"/>
              <a:t>Evaluer les performances du modèle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3A080FD-DCFB-0BC5-5423-EB5390826201}"/>
              </a:ext>
            </a:extLst>
          </p:cNvPr>
          <p:cNvSpPr txBox="1"/>
          <p:nvPr/>
        </p:nvSpPr>
        <p:spPr>
          <a:xfrm>
            <a:off x="-1184031" y="-15826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2E507263-8586-C4B1-CB39-4A7A9ECAFC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61A1FC1-DDB0-5763-8B60-C4BD98013B2C}"/>
              </a:ext>
            </a:extLst>
          </p:cNvPr>
          <p:cNvSpPr txBox="1"/>
          <p:nvPr/>
        </p:nvSpPr>
        <p:spPr>
          <a:xfrm>
            <a:off x="7462158" y="354825"/>
            <a:ext cx="6694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Modèle Eq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ACDF23A-6355-B482-0BB9-554B7616F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517686"/>
            <a:ext cx="5517393" cy="377184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1789AB6-57B3-62C5-A20B-5B44D59CA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14" y="1484158"/>
            <a:ext cx="6165529" cy="3822628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2D2CE36D-8FF0-0A5C-CE56-0C69DCC716ED}"/>
              </a:ext>
            </a:extLst>
          </p:cNvPr>
          <p:cNvSpPr txBox="1"/>
          <p:nvPr/>
        </p:nvSpPr>
        <p:spPr>
          <a:xfrm>
            <a:off x="1033002" y="3380014"/>
            <a:ext cx="76744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 </a:t>
            </a:r>
            <a:r>
              <a:rPr lang="fr-FR" sz="1200" dirty="0" err="1"/>
              <a:t>Requested</a:t>
            </a:r>
            <a:r>
              <a:rPr lang="fr-FR" sz="1200" dirty="0"/>
              <a:t> performance </a:t>
            </a:r>
            <a:r>
              <a:rPr lang="fr-FR" sz="1200" dirty="0" err="1"/>
              <a:t>error</a:t>
            </a:r>
            <a:r>
              <a:rPr lang="fr-FR" sz="1200" dirty="0"/>
              <a:t> (1-C Index): </a:t>
            </a:r>
            <a:r>
              <a:rPr lang="fr-FR" sz="1200" dirty="0" err="1"/>
              <a:t>deathMela</a:t>
            </a:r>
            <a:r>
              <a:rPr lang="fr-FR" sz="1200" dirty="0"/>
              <a:t> , </a:t>
            </a:r>
            <a:r>
              <a:rPr lang="fr-FR" sz="1200" dirty="0" err="1"/>
              <a:t>deathOther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476384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0A11C-AC27-8EDC-EE03-57A65A6A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002" y="237057"/>
            <a:ext cx="10674584" cy="604869"/>
          </a:xfrm>
        </p:spPr>
        <p:txBody>
          <a:bodyPr>
            <a:normAutofit/>
          </a:bodyPr>
          <a:lstStyle/>
          <a:p>
            <a:r>
              <a:rPr lang="fr-FR" sz="2400" dirty="0"/>
              <a:t>Evaluer les performances du modèle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3A080FD-DCFB-0BC5-5423-EB5390826201}"/>
              </a:ext>
            </a:extLst>
          </p:cNvPr>
          <p:cNvSpPr txBox="1"/>
          <p:nvPr/>
        </p:nvSpPr>
        <p:spPr>
          <a:xfrm>
            <a:off x="-1184031" y="-15826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2E507263-8586-C4B1-CB39-4A7A9ECAFC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61A1FC1-DDB0-5763-8B60-C4BD98013B2C}"/>
              </a:ext>
            </a:extLst>
          </p:cNvPr>
          <p:cNvSpPr txBox="1"/>
          <p:nvPr/>
        </p:nvSpPr>
        <p:spPr>
          <a:xfrm>
            <a:off x="7462158" y="354825"/>
            <a:ext cx="6694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Modèle Eq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AEFE875-417D-E491-DD7D-44D60ED83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72" y="941123"/>
            <a:ext cx="7772400" cy="481888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226D31F-8930-8B40-A294-F624BF38BB66}"/>
              </a:ext>
            </a:extLst>
          </p:cNvPr>
          <p:cNvSpPr txBox="1"/>
          <p:nvPr/>
        </p:nvSpPr>
        <p:spPr>
          <a:xfrm>
            <a:off x="6972301" y="5859209"/>
            <a:ext cx="767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 CSCHF = Cause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hazard</a:t>
            </a:r>
            <a:r>
              <a:rPr lang="fr-FR" dirty="0"/>
              <a:t> </a:t>
            </a:r>
            <a:r>
              <a:rPr lang="fr-FR" dirty="0" err="1"/>
              <a:t>function</a:t>
            </a:r>
            <a:endParaRPr lang="fr-FR" dirty="0"/>
          </a:p>
          <a:p>
            <a:r>
              <a:rPr lang="fr-FR" dirty="0"/>
              <a:t># CIF = Cumulative incidence</a:t>
            </a:r>
          </a:p>
          <a:p>
            <a:r>
              <a:rPr lang="fr-FR" dirty="0"/>
              <a:t># CPC = Cumulative </a:t>
            </a:r>
            <a:r>
              <a:rPr lang="fr-FR" dirty="0" err="1"/>
              <a:t>probability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1869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0A11C-AC27-8EDC-EE03-57A65A6A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002" y="237057"/>
            <a:ext cx="10674584" cy="604869"/>
          </a:xfrm>
        </p:spPr>
        <p:txBody>
          <a:bodyPr>
            <a:normAutofit/>
          </a:bodyPr>
          <a:lstStyle/>
          <a:p>
            <a:r>
              <a:rPr lang="fr-FR" sz="2400" dirty="0"/>
              <a:t>Evaluer les performances du modèle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3A080FD-DCFB-0BC5-5423-EB5390826201}"/>
              </a:ext>
            </a:extLst>
          </p:cNvPr>
          <p:cNvSpPr txBox="1"/>
          <p:nvPr/>
        </p:nvSpPr>
        <p:spPr>
          <a:xfrm>
            <a:off x="-1184031" y="-15826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2E507263-8586-C4B1-CB39-4A7A9ECAFC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61A1FC1-DDB0-5763-8B60-C4BD98013B2C}"/>
              </a:ext>
            </a:extLst>
          </p:cNvPr>
          <p:cNvSpPr txBox="1"/>
          <p:nvPr/>
        </p:nvSpPr>
        <p:spPr>
          <a:xfrm>
            <a:off x="7462158" y="354825"/>
            <a:ext cx="6694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Modèle </a:t>
            </a:r>
            <a:r>
              <a:rPr lang="fr-FR" dirty="0" err="1"/>
              <a:t>deathM</a:t>
            </a:r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ACDF23A-6355-B482-0BB9-554B7616FF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3200" y="1554238"/>
            <a:ext cx="5517393" cy="3698742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1789AB6-57B3-62C5-A20B-5B44D59CA5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828714" y="1484158"/>
            <a:ext cx="6165529" cy="3822627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2D2CE36D-8FF0-0A5C-CE56-0C69DCC716ED}"/>
              </a:ext>
            </a:extLst>
          </p:cNvPr>
          <p:cNvSpPr txBox="1"/>
          <p:nvPr/>
        </p:nvSpPr>
        <p:spPr>
          <a:xfrm>
            <a:off x="1033002" y="3380014"/>
            <a:ext cx="76744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 </a:t>
            </a:r>
            <a:r>
              <a:rPr lang="fr-FR" sz="1200" dirty="0" err="1"/>
              <a:t>Requested</a:t>
            </a:r>
            <a:r>
              <a:rPr lang="fr-FR" sz="1200" dirty="0"/>
              <a:t> performance </a:t>
            </a:r>
            <a:r>
              <a:rPr lang="fr-FR" sz="1200" dirty="0" err="1"/>
              <a:t>error</a:t>
            </a:r>
            <a:r>
              <a:rPr lang="fr-FR" sz="1200" dirty="0"/>
              <a:t> (1-C Index): </a:t>
            </a:r>
            <a:r>
              <a:rPr lang="fr-FR" sz="1200" dirty="0" err="1"/>
              <a:t>deathMela</a:t>
            </a:r>
            <a:r>
              <a:rPr lang="fr-FR" sz="1200" dirty="0"/>
              <a:t> , </a:t>
            </a:r>
            <a:r>
              <a:rPr lang="fr-FR" sz="1200" dirty="0" err="1"/>
              <a:t>deathOther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468820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0A11C-AC27-8EDC-EE03-57A65A6A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002" y="237057"/>
            <a:ext cx="10674584" cy="604869"/>
          </a:xfrm>
        </p:spPr>
        <p:txBody>
          <a:bodyPr>
            <a:normAutofit/>
          </a:bodyPr>
          <a:lstStyle/>
          <a:p>
            <a:r>
              <a:rPr lang="fr-FR" sz="2400" dirty="0"/>
              <a:t>Evaluer les performances du modèle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3A080FD-DCFB-0BC5-5423-EB5390826201}"/>
              </a:ext>
            </a:extLst>
          </p:cNvPr>
          <p:cNvSpPr txBox="1"/>
          <p:nvPr/>
        </p:nvSpPr>
        <p:spPr>
          <a:xfrm>
            <a:off x="-1184031" y="-15826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2E507263-8586-C4B1-CB39-4A7A9ECAFC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61A1FC1-DDB0-5763-8B60-C4BD98013B2C}"/>
              </a:ext>
            </a:extLst>
          </p:cNvPr>
          <p:cNvSpPr txBox="1"/>
          <p:nvPr/>
        </p:nvSpPr>
        <p:spPr>
          <a:xfrm>
            <a:off x="7462158" y="354825"/>
            <a:ext cx="6694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Modèle </a:t>
            </a:r>
            <a:r>
              <a:rPr lang="fr-FR" dirty="0" err="1"/>
              <a:t>deathM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AEFE875-417D-E491-DD7D-44D60ED834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92431" y="941123"/>
            <a:ext cx="7716882" cy="481888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226D31F-8930-8B40-A294-F624BF38BB66}"/>
              </a:ext>
            </a:extLst>
          </p:cNvPr>
          <p:cNvSpPr txBox="1"/>
          <p:nvPr/>
        </p:nvSpPr>
        <p:spPr>
          <a:xfrm>
            <a:off x="6972301" y="5859209"/>
            <a:ext cx="767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 CSCHF = Cause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hazard</a:t>
            </a:r>
            <a:r>
              <a:rPr lang="fr-FR" dirty="0"/>
              <a:t> </a:t>
            </a:r>
            <a:r>
              <a:rPr lang="fr-FR" dirty="0" err="1"/>
              <a:t>function</a:t>
            </a:r>
            <a:endParaRPr lang="fr-FR" dirty="0"/>
          </a:p>
          <a:p>
            <a:r>
              <a:rPr lang="fr-FR" dirty="0"/>
              <a:t># CIF = Cumulative incidence</a:t>
            </a:r>
          </a:p>
          <a:p>
            <a:r>
              <a:rPr lang="fr-FR" dirty="0"/>
              <a:t># CPC = Cumulative </a:t>
            </a:r>
            <a:r>
              <a:rPr lang="fr-FR" dirty="0" err="1"/>
              <a:t>probability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2672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0A11C-AC27-8EDC-EE03-57A65A6A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002" y="237057"/>
            <a:ext cx="10674584" cy="604869"/>
          </a:xfrm>
        </p:spPr>
        <p:txBody>
          <a:bodyPr>
            <a:normAutofit/>
          </a:bodyPr>
          <a:lstStyle/>
          <a:p>
            <a:r>
              <a:rPr lang="fr-FR" sz="2400" dirty="0"/>
              <a:t>Evaluer les performances du modèle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3A080FD-DCFB-0BC5-5423-EB5390826201}"/>
              </a:ext>
            </a:extLst>
          </p:cNvPr>
          <p:cNvSpPr txBox="1"/>
          <p:nvPr/>
        </p:nvSpPr>
        <p:spPr>
          <a:xfrm>
            <a:off x="-1184031" y="-15826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2E507263-8586-C4B1-CB39-4A7A9ECAFC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61A1FC1-DDB0-5763-8B60-C4BD98013B2C}"/>
              </a:ext>
            </a:extLst>
          </p:cNvPr>
          <p:cNvSpPr txBox="1"/>
          <p:nvPr/>
        </p:nvSpPr>
        <p:spPr>
          <a:xfrm>
            <a:off x="7462158" y="354825"/>
            <a:ext cx="6694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Modèle </a:t>
            </a:r>
            <a:r>
              <a:rPr lang="fr-FR" dirty="0" err="1"/>
              <a:t>deathO</a:t>
            </a:r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ACDF23A-6355-B482-0BB9-554B7616FF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4652" y="1554238"/>
            <a:ext cx="5334489" cy="3698742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1789AB6-57B3-62C5-A20B-5B44D59CA5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850735" y="1484158"/>
            <a:ext cx="6121487" cy="3822627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2D2CE36D-8FF0-0A5C-CE56-0C69DCC716ED}"/>
              </a:ext>
            </a:extLst>
          </p:cNvPr>
          <p:cNvSpPr txBox="1"/>
          <p:nvPr/>
        </p:nvSpPr>
        <p:spPr>
          <a:xfrm>
            <a:off x="1033002" y="3380014"/>
            <a:ext cx="76744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 </a:t>
            </a:r>
            <a:r>
              <a:rPr lang="fr-FR" sz="1200" dirty="0" err="1"/>
              <a:t>Requested</a:t>
            </a:r>
            <a:r>
              <a:rPr lang="fr-FR" sz="1200" dirty="0"/>
              <a:t> performance </a:t>
            </a:r>
            <a:r>
              <a:rPr lang="fr-FR" sz="1200" dirty="0" err="1"/>
              <a:t>error</a:t>
            </a:r>
            <a:r>
              <a:rPr lang="fr-FR" sz="1200" dirty="0"/>
              <a:t> (1-C Index): </a:t>
            </a:r>
            <a:r>
              <a:rPr lang="fr-FR" sz="1200" dirty="0" err="1"/>
              <a:t>deathMela</a:t>
            </a:r>
            <a:r>
              <a:rPr lang="fr-FR" sz="1200" dirty="0"/>
              <a:t> , </a:t>
            </a:r>
            <a:r>
              <a:rPr lang="fr-FR" sz="1200" dirty="0" err="1"/>
              <a:t>deathOther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718135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0A11C-AC27-8EDC-EE03-57A65A6A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002" y="237057"/>
            <a:ext cx="10674584" cy="604869"/>
          </a:xfrm>
        </p:spPr>
        <p:txBody>
          <a:bodyPr>
            <a:normAutofit/>
          </a:bodyPr>
          <a:lstStyle/>
          <a:p>
            <a:r>
              <a:rPr lang="fr-FR" sz="2400" dirty="0"/>
              <a:t>Evaluer les performances du modèle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3A080FD-DCFB-0BC5-5423-EB5390826201}"/>
              </a:ext>
            </a:extLst>
          </p:cNvPr>
          <p:cNvSpPr txBox="1"/>
          <p:nvPr/>
        </p:nvSpPr>
        <p:spPr>
          <a:xfrm>
            <a:off x="-1184031" y="-15826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2E507263-8586-C4B1-CB39-4A7A9ECAFC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61A1FC1-DDB0-5763-8B60-C4BD98013B2C}"/>
              </a:ext>
            </a:extLst>
          </p:cNvPr>
          <p:cNvSpPr txBox="1"/>
          <p:nvPr/>
        </p:nvSpPr>
        <p:spPr>
          <a:xfrm>
            <a:off x="7462158" y="354825"/>
            <a:ext cx="6694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Modèle </a:t>
            </a:r>
            <a:r>
              <a:rPr lang="fr-FR" dirty="0" err="1"/>
              <a:t>deathO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AEFE875-417D-E491-DD7D-44D60ED834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92431" y="941123"/>
            <a:ext cx="7716882" cy="481888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226D31F-8930-8B40-A294-F624BF38BB66}"/>
              </a:ext>
            </a:extLst>
          </p:cNvPr>
          <p:cNvSpPr txBox="1"/>
          <p:nvPr/>
        </p:nvSpPr>
        <p:spPr>
          <a:xfrm>
            <a:off x="6972301" y="5859209"/>
            <a:ext cx="767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 CSCHF = Cause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hazard</a:t>
            </a:r>
            <a:r>
              <a:rPr lang="fr-FR" dirty="0"/>
              <a:t> </a:t>
            </a:r>
            <a:r>
              <a:rPr lang="fr-FR" dirty="0" err="1"/>
              <a:t>function</a:t>
            </a:r>
            <a:endParaRPr lang="fr-FR" dirty="0"/>
          </a:p>
          <a:p>
            <a:r>
              <a:rPr lang="fr-FR" dirty="0"/>
              <a:t># CIF = Cumulative incidence</a:t>
            </a:r>
          </a:p>
          <a:p>
            <a:r>
              <a:rPr lang="fr-FR" dirty="0"/>
              <a:t># CPC = Cumulative </a:t>
            </a:r>
            <a:r>
              <a:rPr lang="fr-FR" dirty="0" err="1"/>
              <a:t>probability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126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90DEC-C3D7-B92E-0DEC-6C5F55F80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89564"/>
            <a:ext cx="9905998" cy="753083"/>
          </a:xfrm>
        </p:spPr>
        <p:txBody>
          <a:bodyPr/>
          <a:lstStyle/>
          <a:p>
            <a:r>
              <a:rPr lang="fr-FR" dirty="0"/>
              <a:t>Les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678399-310E-693D-97F5-BF8E4445B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496404"/>
            <a:ext cx="9905999" cy="45292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 err="1"/>
              <a:t>Melanoma</a:t>
            </a:r>
            <a:r>
              <a:rPr lang="fr-FR" dirty="0"/>
              <a:t> issus du package MASS, présente 7 variables et 205 lignes.</a:t>
            </a:r>
          </a:p>
          <a:p>
            <a:pPr marL="0" indent="0">
              <a:buNone/>
            </a:pPr>
            <a:r>
              <a:rPr lang="fr-FR" dirty="0"/>
              <a:t>• Time : temps de survie en jours, possiblement censuré </a:t>
            </a:r>
          </a:p>
          <a:p>
            <a:pPr marL="0" indent="0">
              <a:buNone/>
            </a:pPr>
            <a:r>
              <a:rPr lang="fr-FR" dirty="0"/>
              <a:t>• </a:t>
            </a:r>
            <a:r>
              <a:rPr lang="fr-FR" dirty="0" err="1"/>
              <a:t>Status</a:t>
            </a:r>
            <a:r>
              <a:rPr lang="fr-FR" dirty="0"/>
              <a:t> : 1 Mort du mélanome, 2 En vie, 3 Mort d’une autre cause</a:t>
            </a:r>
          </a:p>
          <a:p>
            <a:pPr marL="0" indent="0">
              <a:buNone/>
            </a:pPr>
            <a:r>
              <a:rPr lang="fr-FR" dirty="0"/>
              <a:t>• </a:t>
            </a:r>
            <a:r>
              <a:rPr lang="fr-FR" dirty="0" err="1"/>
              <a:t>Sex</a:t>
            </a:r>
            <a:r>
              <a:rPr lang="fr-FR" dirty="0"/>
              <a:t> : 1 Homme, 0 Femme</a:t>
            </a:r>
          </a:p>
          <a:p>
            <a:pPr marL="0" indent="0">
              <a:buNone/>
            </a:pPr>
            <a:r>
              <a:rPr lang="fr-FR" dirty="0"/>
              <a:t>• Age</a:t>
            </a:r>
          </a:p>
          <a:p>
            <a:pPr marL="0" indent="0">
              <a:buNone/>
            </a:pPr>
            <a:r>
              <a:rPr lang="fr-FR" dirty="0"/>
              <a:t>• </a:t>
            </a:r>
            <a:r>
              <a:rPr lang="fr-FR" dirty="0" err="1"/>
              <a:t>Year</a:t>
            </a:r>
            <a:r>
              <a:rPr lang="fr-FR" dirty="0"/>
              <a:t> : Année d’opérations</a:t>
            </a:r>
          </a:p>
          <a:p>
            <a:pPr marL="0" indent="0">
              <a:buNone/>
            </a:pPr>
            <a:r>
              <a:rPr lang="fr-FR" dirty="0"/>
              <a:t>• </a:t>
            </a:r>
            <a:r>
              <a:rPr lang="fr-FR" dirty="0" err="1"/>
              <a:t>Thickness</a:t>
            </a:r>
            <a:r>
              <a:rPr lang="fr-FR" dirty="0"/>
              <a:t> : épaisseur de la tumeur en mm</a:t>
            </a:r>
          </a:p>
          <a:p>
            <a:pPr marL="0" indent="0">
              <a:buNone/>
            </a:pPr>
            <a:r>
              <a:rPr lang="fr-FR" dirty="0"/>
              <a:t>• </a:t>
            </a:r>
            <a:r>
              <a:rPr lang="fr-FR" dirty="0" err="1"/>
              <a:t>Ulcer</a:t>
            </a:r>
            <a:r>
              <a:rPr lang="fr-FR" dirty="0"/>
              <a:t> : 1 présence, 0 absence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Recodage de </a:t>
            </a:r>
            <a:r>
              <a:rPr lang="fr-FR" dirty="0" err="1"/>
              <a:t>status</a:t>
            </a:r>
            <a:r>
              <a:rPr lang="fr-FR" dirty="0"/>
              <a:t> 0=alive, 1=</a:t>
            </a:r>
            <a:r>
              <a:rPr lang="fr-FR" dirty="0" err="1"/>
              <a:t>died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melanoma</a:t>
            </a:r>
            <a:r>
              <a:rPr lang="fr-FR" dirty="0"/>
              <a:t>, 2=</a:t>
            </a:r>
            <a:r>
              <a:rPr lang="fr-FR" dirty="0" err="1"/>
              <a:t>dead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causes.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9171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0A11C-AC27-8EDC-EE03-57A65A6A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002" y="237057"/>
            <a:ext cx="10674584" cy="604869"/>
          </a:xfrm>
        </p:spPr>
        <p:txBody>
          <a:bodyPr>
            <a:normAutofit fontScale="90000"/>
          </a:bodyPr>
          <a:lstStyle/>
          <a:p>
            <a:r>
              <a:rPr lang="fr-FR" sz="2400" dirty="0"/>
              <a:t>Identifier les variables qui semblent le mieux permettre cette classification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3A080FD-DCFB-0BC5-5423-EB5390826201}"/>
              </a:ext>
            </a:extLst>
          </p:cNvPr>
          <p:cNvSpPr txBox="1"/>
          <p:nvPr/>
        </p:nvSpPr>
        <p:spPr>
          <a:xfrm>
            <a:off x="-1184031" y="-15826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2E507263-8586-C4B1-CB39-4A7A9ECAFC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61A1FC1-DDB0-5763-8B60-C4BD98013B2C}"/>
              </a:ext>
            </a:extLst>
          </p:cNvPr>
          <p:cNvSpPr txBox="1"/>
          <p:nvPr/>
        </p:nvSpPr>
        <p:spPr>
          <a:xfrm>
            <a:off x="9029701" y="657260"/>
            <a:ext cx="6694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Modèle </a:t>
            </a:r>
            <a:r>
              <a:rPr lang="fr-FR" dirty="0" err="1"/>
              <a:t>ed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F29C245-EA9E-4B5D-A0AA-9E81461C9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2" y="2625728"/>
            <a:ext cx="5038995" cy="191134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52D71B4-66C9-349E-2FF0-1A134FA28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725" y="2157066"/>
            <a:ext cx="6232861" cy="382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51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0A11C-AC27-8EDC-EE03-57A65A6A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002" y="237057"/>
            <a:ext cx="10674584" cy="604869"/>
          </a:xfrm>
        </p:spPr>
        <p:txBody>
          <a:bodyPr>
            <a:normAutofit fontScale="90000"/>
          </a:bodyPr>
          <a:lstStyle/>
          <a:p>
            <a:r>
              <a:rPr lang="fr-FR" sz="2400" dirty="0"/>
              <a:t>Identifier les variables qui semblent le mieux permettre cette classification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3A080FD-DCFB-0BC5-5423-EB5390826201}"/>
              </a:ext>
            </a:extLst>
          </p:cNvPr>
          <p:cNvSpPr txBox="1"/>
          <p:nvPr/>
        </p:nvSpPr>
        <p:spPr>
          <a:xfrm>
            <a:off x="-1184031" y="-15826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2E507263-8586-C4B1-CB39-4A7A9ECAFC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61A1FC1-DDB0-5763-8B60-C4BD98013B2C}"/>
              </a:ext>
            </a:extLst>
          </p:cNvPr>
          <p:cNvSpPr txBox="1"/>
          <p:nvPr/>
        </p:nvSpPr>
        <p:spPr>
          <a:xfrm>
            <a:off x="9029701" y="657260"/>
            <a:ext cx="6694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Modèle </a:t>
            </a:r>
            <a:r>
              <a:rPr lang="fr-FR" dirty="0" err="1"/>
              <a:t>deathM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F29C245-EA9E-4B5D-A0AA-9E81461C97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1292" y="2649602"/>
            <a:ext cx="5038995" cy="186359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52D71B4-66C9-349E-2FF0-1A134FA28A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74725" y="2157066"/>
            <a:ext cx="6232860" cy="382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37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0A11C-AC27-8EDC-EE03-57A65A6A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002" y="237057"/>
            <a:ext cx="10674584" cy="604869"/>
          </a:xfrm>
        </p:spPr>
        <p:txBody>
          <a:bodyPr>
            <a:normAutofit fontScale="90000"/>
          </a:bodyPr>
          <a:lstStyle/>
          <a:p>
            <a:r>
              <a:rPr lang="fr-FR" sz="2400" dirty="0"/>
              <a:t>Identifier les variables qui semblent le mieux permettre cette classification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3A080FD-DCFB-0BC5-5423-EB5390826201}"/>
              </a:ext>
            </a:extLst>
          </p:cNvPr>
          <p:cNvSpPr txBox="1"/>
          <p:nvPr/>
        </p:nvSpPr>
        <p:spPr>
          <a:xfrm>
            <a:off x="-1184031" y="-15826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2E507263-8586-C4B1-CB39-4A7A9ECAFC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61A1FC1-DDB0-5763-8B60-C4BD98013B2C}"/>
              </a:ext>
            </a:extLst>
          </p:cNvPr>
          <p:cNvSpPr txBox="1"/>
          <p:nvPr/>
        </p:nvSpPr>
        <p:spPr>
          <a:xfrm>
            <a:off x="9029701" y="657260"/>
            <a:ext cx="6694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Modèle </a:t>
            </a:r>
            <a:r>
              <a:rPr lang="fr-FR" dirty="0" err="1"/>
              <a:t>deathO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F29C245-EA9E-4B5D-A0AA-9E81461C97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4264" y="2625727"/>
            <a:ext cx="4953716" cy="19116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52D71B4-66C9-349E-2FF0-1A134FA28A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74725" y="2157066"/>
            <a:ext cx="6232860" cy="382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60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0A11C-AC27-8EDC-EE03-57A65A6A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617" y="302372"/>
            <a:ext cx="10674584" cy="604869"/>
          </a:xfrm>
        </p:spPr>
        <p:txBody>
          <a:bodyPr>
            <a:normAutofit/>
          </a:bodyPr>
          <a:lstStyle/>
          <a:p>
            <a:r>
              <a:rPr lang="fr-FR" sz="2400" dirty="0"/>
              <a:t>VIMP Prédites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3A080FD-DCFB-0BC5-5423-EB5390826201}"/>
              </a:ext>
            </a:extLst>
          </p:cNvPr>
          <p:cNvSpPr txBox="1"/>
          <p:nvPr/>
        </p:nvSpPr>
        <p:spPr>
          <a:xfrm>
            <a:off x="-1184031" y="-15826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2E507263-8586-C4B1-CB39-4A7A9ECAFC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7C54689-7C3D-AB0F-B737-1934ECEB2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0" y="2095500"/>
            <a:ext cx="4673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0A11C-AC27-8EDC-EE03-57A65A6A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6303" y="2976531"/>
            <a:ext cx="10674584" cy="604869"/>
          </a:xfrm>
        </p:spPr>
        <p:txBody>
          <a:bodyPr>
            <a:normAutofit/>
          </a:bodyPr>
          <a:lstStyle/>
          <a:p>
            <a:r>
              <a:rPr lang="fr-FR" sz="2400" dirty="0"/>
              <a:t>CONCLUSION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3A080FD-DCFB-0BC5-5423-EB5390826201}"/>
              </a:ext>
            </a:extLst>
          </p:cNvPr>
          <p:cNvSpPr txBox="1"/>
          <p:nvPr/>
        </p:nvSpPr>
        <p:spPr>
          <a:xfrm>
            <a:off x="-1184031" y="-15826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2E507263-8586-C4B1-CB39-4A7A9ECAFC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25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C0A844-0FCE-5636-EEC6-933AAC792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090" y="278549"/>
            <a:ext cx="5751756" cy="671020"/>
          </a:xfrm>
        </p:spPr>
        <p:txBody>
          <a:bodyPr/>
          <a:lstStyle/>
          <a:p>
            <a:r>
              <a:rPr lang="fr-FR" dirty="0"/>
              <a:t>Description des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4EFA256-2A38-BB96-F041-DC9BCD884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121" y="2579914"/>
            <a:ext cx="6155236" cy="385363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BD2BF58-96BD-2F1B-CE87-9876DB5BF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68" y="1101504"/>
            <a:ext cx="7772400" cy="129381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472690D-1C65-DA8B-38E4-378CAE7F6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43" y="3053435"/>
            <a:ext cx="4495800" cy="9144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75D37D9-3FF1-FEF4-8765-CDF736D58E4C}"/>
              </a:ext>
            </a:extLst>
          </p:cNvPr>
          <p:cNvSpPr txBox="1"/>
          <p:nvPr/>
        </p:nvSpPr>
        <p:spPr>
          <a:xfrm>
            <a:off x="462643" y="2623844"/>
            <a:ext cx="6106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chi2 indépendance </a:t>
            </a:r>
            <a:r>
              <a:rPr lang="fr-FR" dirty="0" err="1"/>
              <a:t>thickness</a:t>
            </a:r>
            <a:r>
              <a:rPr lang="fr-FR" dirty="0"/>
              <a:t> / </a:t>
            </a:r>
            <a:r>
              <a:rPr lang="fr-FR" dirty="0" err="1"/>
              <a:t>status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D5E98C-9748-2A70-EDA2-932B17BD32B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62643" y="4468964"/>
            <a:ext cx="4495800" cy="9144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8905E46-BE86-9F04-B404-3B149877333E}"/>
              </a:ext>
            </a:extLst>
          </p:cNvPr>
          <p:cNvSpPr txBox="1"/>
          <p:nvPr/>
        </p:nvSpPr>
        <p:spPr>
          <a:xfrm>
            <a:off x="462643" y="4055702"/>
            <a:ext cx="6106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chi2 indépendance </a:t>
            </a:r>
            <a:r>
              <a:rPr lang="fr-FR" dirty="0" err="1"/>
              <a:t>ulcer</a:t>
            </a:r>
            <a:r>
              <a:rPr lang="fr-FR" dirty="0"/>
              <a:t> / </a:t>
            </a:r>
            <a:r>
              <a:rPr lang="fr-FR" dirty="0" err="1"/>
              <a:t>status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B8A1C57-BA16-7269-F664-2BEDBB883B7E}"/>
              </a:ext>
            </a:extLst>
          </p:cNvPr>
          <p:cNvSpPr txBox="1"/>
          <p:nvPr/>
        </p:nvSpPr>
        <p:spPr>
          <a:xfrm>
            <a:off x="636814" y="5459963"/>
            <a:ext cx="6106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chi2 indépendance </a:t>
            </a:r>
            <a:r>
              <a:rPr lang="fr-FR" dirty="0" err="1"/>
              <a:t>Ulcer</a:t>
            </a:r>
            <a:r>
              <a:rPr lang="fr-FR" dirty="0"/>
              <a:t> / </a:t>
            </a:r>
            <a:r>
              <a:rPr lang="fr-FR" dirty="0" err="1"/>
              <a:t>age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447C234-98D5-0BFF-6BC4-368159D672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643" y="5851848"/>
            <a:ext cx="4495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5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C0A844-0FCE-5636-EEC6-933AAC792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090" y="278549"/>
            <a:ext cx="5751756" cy="671020"/>
          </a:xfrm>
        </p:spPr>
        <p:txBody>
          <a:bodyPr/>
          <a:lstStyle/>
          <a:p>
            <a:r>
              <a:rPr lang="fr-FR" dirty="0"/>
              <a:t>Description des données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E90DFDB-F59F-97AE-73C0-F338F957C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944" y="1121019"/>
            <a:ext cx="4142014" cy="259098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B6F0C7A-3E2F-F4F8-513D-1D9C64AC8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897" y="949569"/>
            <a:ext cx="4142013" cy="259098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32F1240-42A3-B60D-0B48-60716B4B6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157" y="3883456"/>
            <a:ext cx="4142013" cy="259098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343DBB6-3CF4-F0D8-1E03-0F78B292E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090" y="3883456"/>
            <a:ext cx="4142013" cy="259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2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0A11C-AC27-8EDC-EE03-57A65A6A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706" y="2236302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fr-FR" dirty="0"/>
              <a:t>On va s’intéressé a l’associations entre la survenue de la mort d’un mélanome par rapport a la présence ou non d’un ulcère chez des patients présentant un mélanome malin</a:t>
            </a:r>
          </a:p>
        </p:txBody>
      </p:sp>
    </p:spTree>
    <p:extLst>
      <p:ext uri="{BB962C8B-B14F-4D97-AF65-F5344CB8AC3E}">
        <p14:creationId xmlns:p14="http://schemas.microsoft.com/office/powerpoint/2010/main" val="138554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0A11C-AC27-8EDC-EE03-57A65A6A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10" y="472816"/>
            <a:ext cx="11395580" cy="882455"/>
          </a:xfrm>
        </p:spPr>
        <p:txBody>
          <a:bodyPr>
            <a:normAutofit/>
          </a:bodyPr>
          <a:lstStyle/>
          <a:p>
            <a:r>
              <a:rPr lang="fr-FR" sz="2400" dirty="0"/>
              <a:t>Affichage de la fonction de survie de notre évènement (Mourir d’un mélanome) par rapport a la présence ou non d’un Ulcère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3A080FD-DCFB-0BC5-5423-EB5390826201}"/>
              </a:ext>
            </a:extLst>
          </p:cNvPr>
          <p:cNvSpPr txBox="1"/>
          <p:nvPr/>
        </p:nvSpPr>
        <p:spPr>
          <a:xfrm>
            <a:off x="-1184031" y="-15826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2E507263-8586-C4B1-CB39-4A7A9ECAFC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26E4A2D-EF35-5CBA-9A2F-698908879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95346"/>
            <a:ext cx="7772400" cy="478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0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0A11C-AC27-8EDC-EE03-57A65A6A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402" y="873872"/>
            <a:ext cx="8601995" cy="604869"/>
          </a:xfrm>
        </p:spPr>
        <p:txBody>
          <a:bodyPr>
            <a:normAutofit fontScale="90000"/>
          </a:bodyPr>
          <a:lstStyle/>
          <a:p>
            <a:r>
              <a:rPr lang="fr-FR" sz="2400" dirty="0"/>
              <a:t>Comparaison des fonctions de survie par le test du </a:t>
            </a:r>
            <a:r>
              <a:rPr lang="fr-FR" sz="2400" dirty="0" err="1"/>
              <a:t>logrank</a:t>
            </a:r>
            <a:endParaRPr lang="fr-FR" sz="2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3A080FD-DCFB-0BC5-5423-EB5390826201}"/>
              </a:ext>
            </a:extLst>
          </p:cNvPr>
          <p:cNvSpPr txBox="1"/>
          <p:nvPr/>
        </p:nvSpPr>
        <p:spPr>
          <a:xfrm>
            <a:off x="-1184031" y="-15826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2E507263-8586-C4B1-CB39-4A7A9ECAFC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763BCFF-239E-A884-1EF3-170F52B49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279650"/>
            <a:ext cx="65532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3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0A11C-AC27-8EDC-EE03-57A65A6A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002" y="237057"/>
            <a:ext cx="10674584" cy="604869"/>
          </a:xfrm>
        </p:spPr>
        <p:txBody>
          <a:bodyPr>
            <a:normAutofit fontScale="90000"/>
          </a:bodyPr>
          <a:lstStyle/>
          <a:p>
            <a:r>
              <a:rPr lang="fr-FR" sz="2400" dirty="0"/>
              <a:t>Quantifier l’effet du traitement sur chaque événement, ajusté sur les facteurs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3A080FD-DCFB-0BC5-5423-EB5390826201}"/>
              </a:ext>
            </a:extLst>
          </p:cNvPr>
          <p:cNvSpPr txBox="1"/>
          <p:nvPr/>
        </p:nvSpPr>
        <p:spPr>
          <a:xfrm>
            <a:off x="-1184031" y="-15826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2E507263-8586-C4B1-CB39-4A7A9ECAFC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D6F3754-CF2C-BB31-F12A-32C96F964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75" y="1230868"/>
            <a:ext cx="2565400" cy="16002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1E6009B-0943-4084-E60A-A53E874B11A9}"/>
              </a:ext>
            </a:extLst>
          </p:cNvPr>
          <p:cNvSpPr txBox="1"/>
          <p:nvPr/>
        </p:nvSpPr>
        <p:spPr>
          <a:xfrm>
            <a:off x="489559" y="824646"/>
            <a:ext cx="6694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Hypothèse Proportionnalité des risques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05DDCA-9990-2568-2309-E2377905052C}"/>
              </a:ext>
            </a:extLst>
          </p:cNvPr>
          <p:cNvSpPr txBox="1"/>
          <p:nvPr/>
        </p:nvSpPr>
        <p:spPr>
          <a:xfrm>
            <a:off x="1435570" y="3551370"/>
            <a:ext cx="6694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Modèle de Cox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B9189F2-29A2-7C76-D63A-1C4448C9D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804" y="1126954"/>
            <a:ext cx="6219637" cy="385954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1571552-6A85-595D-8BA3-17E016E11F41}"/>
              </a:ext>
            </a:extLst>
          </p:cNvPr>
          <p:cNvSpPr txBox="1"/>
          <p:nvPr/>
        </p:nvSpPr>
        <p:spPr>
          <a:xfrm>
            <a:off x="7184273" y="742759"/>
            <a:ext cx="6694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Hypothèses de log linéarité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9D2D58A-12D6-DEA5-27A9-243AD66C0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575" y="4026933"/>
            <a:ext cx="40259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32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0A11C-AC27-8EDC-EE03-57A65A6A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002" y="237057"/>
            <a:ext cx="10674584" cy="604869"/>
          </a:xfrm>
        </p:spPr>
        <p:txBody>
          <a:bodyPr>
            <a:normAutofit/>
          </a:bodyPr>
          <a:lstStyle/>
          <a:p>
            <a:r>
              <a:rPr lang="fr-FR" sz="2400" dirty="0"/>
              <a:t>Prendre en compte l’effet hiérarchique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3A080FD-DCFB-0BC5-5423-EB5390826201}"/>
              </a:ext>
            </a:extLst>
          </p:cNvPr>
          <p:cNvSpPr txBox="1"/>
          <p:nvPr/>
        </p:nvSpPr>
        <p:spPr>
          <a:xfrm>
            <a:off x="-1184031" y="-15826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2E507263-8586-C4B1-CB39-4A7A9ECAFC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1571552-6A85-595D-8BA3-17E016E11F41}"/>
              </a:ext>
            </a:extLst>
          </p:cNvPr>
          <p:cNvSpPr txBox="1"/>
          <p:nvPr/>
        </p:nvSpPr>
        <p:spPr>
          <a:xfrm>
            <a:off x="708575" y="948157"/>
            <a:ext cx="6694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Modèle avec fragilité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820DC05-415D-FD89-3EE5-A92CE8307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43" y="5361429"/>
            <a:ext cx="5480957" cy="146560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A70965F-DFA9-EFF2-FE0D-AEBB0C76F014}"/>
              </a:ext>
            </a:extLst>
          </p:cNvPr>
          <p:cNvSpPr txBox="1"/>
          <p:nvPr/>
        </p:nvSpPr>
        <p:spPr>
          <a:xfrm>
            <a:off x="485776" y="4610809"/>
            <a:ext cx="66947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Comparaison AUC :</a:t>
            </a:r>
          </a:p>
          <a:p>
            <a:r>
              <a:rPr lang="fr-FR" dirty="0"/>
              <a:t> Modèle de </a:t>
            </a:r>
            <a:r>
              <a:rPr lang="fr-FR" dirty="0" err="1"/>
              <a:t>cox</a:t>
            </a:r>
            <a:r>
              <a:rPr lang="fr-FR" dirty="0"/>
              <a:t> et modèle de fragilité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EECBE59-0AEE-FBA4-B423-A03A34F92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578" y="4123980"/>
            <a:ext cx="3307539" cy="240452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194E993-A884-FAB4-76C5-F3D39CA07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00" y="1423720"/>
            <a:ext cx="5918200" cy="29083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2CF9032-29EC-8512-8E23-0A6CE5569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1898" y="1453764"/>
            <a:ext cx="2628900" cy="160020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1D2EF840-7041-1FC8-1184-92F0E987FAAC}"/>
              </a:ext>
            </a:extLst>
          </p:cNvPr>
          <p:cNvSpPr txBox="1"/>
          <p:nvPr/>
        </p:nvSpPr>
        <p:spPr>
          <a:xfrm>
            <a:off x="7733441" y="1005380"/>
            <a:ext cx="6694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Hypothèse Proportionnalité des risques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577EF02-3966-93E5-A67F-D499218EE2FE}"/>
              </a:ext>
            </a:extLst>
          </p:cNvPr>
          <p:cNvSpPr txBox="1"/>
          <p:nvPr/>
        </p:nvSpPr>
        <p:spPr>
          <a:xfrm>
            <a:off x="7403289" y="3271251"/>
            <a:ext cx="49900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Modèle de Cox contenant notre variable Hiérarchique</a:t>
            </a:r>
          </a:p>
        </p:txBody>
      </p:sp>
    </p:spTree>
    <p:extLst>
      <p:ext uri="{BB962C8B-B14F-4D97-AF65-F5344CB8AC3E}">
        <p14:creationId xmlns:p14="http://schemas.microsoft.com/office/powerpoint/2010/main" val="840361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514</TotalTime>
  <Words>502</Words>
  <Application>Microsoft Macintosh PowerPoint</Application>
  <PresentationFormat>Grand écran</PresentationFormat>
  <Paragraphs>78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7" baseType="lpstr">
      <vt:lpstr>Arial</vt:lpstr>
      <vt:lpstr>Tw Cen MT</vt:lpstr>
      <vt:lpstr>Circuit</vt:lpstr>
      <vt:lpstr>Projet : SURVIE AVANCÉE</vt:lpstr>
      <vt:lpstr>Les données</vt:lpstr>
      <vt:lpstr>Description des données</vt:lpstr>
      <vt:lpstr>Description des données</vt:lpstr>
      <vt:lpstr>On va s’intéressé a l’associations entre la survenue de la mort d’un mélanome par rapport a la présence ou non d’un ulcère chez des patients présentant un mélanome malin</vt:lpstr>
      <vt:lpstr>Affichage de la fonction de survie de notre évènement (Mourir d’un mélanome) par rapport a la présence ou non d’un Ulcère</vt:lpstr>
      <vt:lpstr>Comparaison des fonctions de survie par le test du logrank</vt:lpstr>
      <vt:lpstr>Quantifier l’effet du traitement sur chaque événement, ajusté sur les facteurs</vt:lpstr>
      <vt:lpstr>Prendre en compte l’effet hiérarchique</vt:lpstr>
      <vt:lpstr>Quelles sont les limites de ces analyses?</vt:lpstr>
      <vt:lpstr>Faire les mêmes analyses en risques compétitifs: Tracer incidence cumulée et utiliser le modèle de Fine and Gray</vt:lpstr>
      <vt:lpstr>Faire les mêmes analyses en risques compétitifs: Tracer incidence cumulée et utiliser le modèle de Fine and Gray</vt:lpstr>
      <vt:lpstr>Choisir une méthode de ML afin de classer les patients selon l’événement d’intérêt</vt:lpstr>
      <vt:lpstr>Evaluer les performances du modèle </vt:lpstr>
      <vt:lpstr>Evaluer les performances du modèle </vt:lpstr>
      <vt:lpstr>Evaluer les performances du modèle </vt:lpstr>
      <vt:lpstr>Evaluer les performances du modèle </vt:lpstr>
      <vt:lpstr>Evaluer les performances du modèle </vt:lpstr>
      <vt:lpstr>Evaluer les performances du modèle </vt:lpstr>
      <vt:lpstr>Identifier les variables qui semblent le mieux permettre cette classification</vt:lpstr>
      <vt:lpstr>Identifier les variables qui semblent le mieux permettre cette classification</vt:lpstr>
      <vt:lpstr>Identifier les variables qui semblent le mieux permettre cette classification</vt:lpstr>
      <vt:lpstr>VIMP Prédites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: SURVIE AVANCÉE</dc:title>
  <dc:creator>Antoine DEDIEU</dc:creator>
  <cp:lastModifiedBy>Antoine DEDIEU</cp:lastModifiedBy>
  <cp:revision>5</cp:revision>
  <dcterms:created xsi:type="dcterms:W3CDTF">2023-01-30T00:02:11Z</dcterms:created>
  <dcterms:modified xsi:type="dcterms:W3CDTF">2023-01-30T08:36:56Z</dcterms:modified>
</cp:coreProperties>
</file>