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6BC1C-4D46-4D25-9C76-B88C40D69A84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FB7D86-BAEE-4468-80E6-5DF143511709}">
      <dgm:prSet/>
      <dgm:spPr/>
      <dgm:t>
        <a:bodyPr/>
        <a:lstStyle/>
        <a:p>
          <a:pPr>
            <a:defRPr cap="all"/>
          </a:pPr>
          <a:r>
            <a:rPr lang="en-US"/>
            <a:t>We started by looking at the number of variables needed for the information set using the basis of a PCA. </a:t>
          </a:r>
        </a:p>
      </dgm:t>
    </dgm:pt>
    <dgm:pt modelId="{091F98DC-5F61-4E3C-85E6-797764187809}" type="parTrans" cxnId="{CDD458EC-9C4B-4322-9EB5-530C82ED4BF8}">
      <dgm:prSet/>
      <dgm:spPr/>
      <dgm:t>
        <a:bodyPr/>
        <a:lstStyle/>
        <a:p>
          <a:endParaRPr lang="en-US"/>
        </a:p>
      </dgm:t>
    </dgm:pt>
    <dgm:pt modelId="{247D1FE6-ACA2-41BC-8D7E-BA8609C4D527}" type="sibTrans" cxnId="{CDD458EC-9C4B-4322-9EB5-530C82ED4BF8}">
      <dgm:prSet/>
      <dgm:spPr/>
      <dgm:t>
        <a:bodyPr/>
        <a:lstStyle/>
        <a:p>
          <a:endParaRPr lang="en-US"/>
        </a:p>
      </dgm:t>
    </dgm:pt>
    <dgm:pt modelId="{91301448-C1B6-4A7A-BE44-CBCD1E7C11A6}">
      <dgm:prSet/>
      <dgm:spPr/>
      <dgm:t>
        <a:bodyPr/>
        <a:lstStyle/>
        <a:p>
          <a:pPr>
            <a:defRPr cap="all"/>
          </a:pPr>
          <a:r>
            <a:rPr lang="en-US"/>
            <a:t>We found that about ten variables carried 100% of the information.</a:t>
          </a:r>
        </a:p>
      </dgm:t>
    </dgm:pt>
    <dgm:pt modelId="{0FC38D65-3299-4611-9CDC-A75389D7A256}" type="parTrans" cxnId="{6199AB44-EE5F-4AEF-A31D-8E69A8200026}">
      <dgm:prSet/>
      <dgm:spPr/>
      <dgm:t>
        <a:bodyPr/>
        <a:lstStyle/>
        <a:p>
          <a:endParaRPr lang="en-US"/>
        </a:p>
      </dgm:t>
    </dgm:pt>
    <dgm:pt modelId="{0F559127-C32A-4A4F-A941-E94062575364}" type="sibTrans" cxnId="{6199AB44-EE5F-4AEF-A31D-8E69A8200026}">
      <dgm:prSet/>
      <dgm:spPr/>
      <dgm:t>
        <a:bodyPr/>
        <a:lstStyle/>
        <a:p>
          <a:endParaRPr lang="en-US"/>
        </a:p>
      </dgm:t>
    </dgm:pt>
    <dgm:pt modelId="{27E62F37-2F75-4429-A013-331BB1666358}" type="pres">
      <dgm:prSet presAssocID="{DA46BC1C-4D46-4D25-9C76-B88C40D69A84}" presName="vert0" presStyleCnt="0">
        <dgm:presLayoutVars>
          <dgm:dir/>
          <dgm:animOne val="branch"/>
          <dgm:animLvl val="lvl"/>
        </dgm:presLayoutVars>
      </dgm:prSet>
      <dgm:spPr/>
    </dgm:pt>
    <dgm:pt modelId="{430A8866-BDD9-4F24-8F13-4ABC581867ED}" type="pres">
      <dgm:prSet presAssocID="{26FB7D86-BAEE-4468-80E6-5DF143511709}" presName="thickLine" presStyleLbl="alignNode1" presStyleIdx="0" presStyleCnt="2"/>
      <dgm:spPr/>
    </dgm:pt>
    <dgm:pt modelId="{0AE14439-AC42-4107-88A4-DD9F8823B790}" type="pres">
      <dgm:prSet presAssocID="{26FB7D86-BAEE-4468-80E6-5DF143511709}" presName="horz1" presStyleCnt="0"/>
      <dgm:spPr/>
    </dgm:pt>
    <dgm:pt modelId="{640CD8F5-0E87-4DC0-894D-9A51DE27B97C}" type="pres">
      <dgm:prSet presAssocID="{26FB7D86-BAEE-4468-80E6-5DF143511709}" presName="tx1" presStyleLbl="revTx" presStyleIdx="0" presStyleCnt="2"/>
      <dgm:spPr/>
    </dgm:pt>
    <dgm:pt modelId="{E7F9B336-5147-4A1D-ABD6-5576FC4E1DA2}" type="pres">
      <dgm:prSet presAssocID="{26FB7D86-BAEE-4468-80E6-5DF143511709}" presName="vert1" presStyleCnt="0"/>
      <dgm:spPr/>
    </dgm:pt>
    <dgm:pt modelId="{DABFFEA1-B6A6-4A75-973A-C851D97655E8}" type="pres">
      <dgm:prSet presAssocID="{91301448-C1B6-4A7A-BE44-CBCD1E7C11A6}" presName="thickLine" presStyleLbl="alignNode1" presStyleIdx="1" presStyleCnt="2"/>
      <dgm:spPr/>
    </dgm:pt>
    <dgm:pt modelId="{30FFA6B5-5F1C-4ED5-A5FC-7655F61BACA0}" type="pres">
      <dgm:prSet presAssocID="{91301448-C1B6-4A7A-BE44-CBCD1E7C11A6}" presName="horz1" presStyleCnt="0"/>
      <dgm:spPr/>
    </dgm:pt>
    <dgm:pt modelId="{174FA3F5-98A0-4813-8BFE-C16CE09F7F6E}" type="pres">
      <dgm:prSet presAssocID="{91301448-C1B6-4A7A-BE44-CBCD1E7C11A6}" presName="tx1" presStyleLbl="revTx" presStyleIdx="1" presStyleCnt="2"/>
      <dgm:spPr/>
    </dgm:pt>
    <dgm:pt modelId="{85A54A26-9024-44C8-9C23-18FFECBE1172}" type="pres">
      <dgm:prSet presAssocID="{91301448-C1B6-4A7A-BE44-CBCD1E7C11A6}" presName="vert1" presStyleCnt="0"/>
      <dgm:spPr/>
    </dgm:pt>
  </dgm:ptLst>
  <dgm:cxnLst>
    <dgm:cxn modelId="{AC782105-EDF7-4AAB-AE5B-B17357E6EFF4}" type="presOf" srcId="{DA46BC1C-4D46-4D25-9C76-B88C40D69A84}" destId="{27E62F37-2F75-4429-A013-331BB1666358}" srcOrd="0" destOrd="0" presId="urn:microsoft.com/office/officeart/2008/layout/LinedList"/>
    <dgm:cxn modelId="{6199AB44-EE5F-4AEF-A31D-8E69A8200026}" srcId="{DA46BC1C-4D46-4D25-9C76-B88C40D69A84}" destId="{91301448-C1B6-4A7A-BE44-CBCD1E7C11A6}" srcOrd="1" destOrd="0" parTransId="{0FC38D65-3299-4611-9CDC-A75389D7A256}" sibTransId="{0F559127-C32A-4A4F-A941-E94062575364}"/>
    <dgm:cxn modelId="{7ECC3DB0-880B-4E44-B767-26A380111871}" type="presOf" srcId="{26FB7D86-BAEE-4468-80E6-5DF143511709}" destId="{640CD8F5-0E87-4DC0-894D-9A51DE27B97C}" srcOrd="0" destOrd="0" presId="urn:microsoft.com/office/officeart/2008/layout/LinedList"/>
    <dgm:cxn modelId="{1F7DB2E7-88AC-48B1-9252-0091A32FBE18}" type="presOf" srcId="{91301448-C1B6-4A7A-BE44-CBCD1E7C11A6}" destId="{174FA3F5-98A0-4813-8BFE-C16CE09F7F6E}" srcOrd="0" destOrd="0" presId="urn:microsoft.com/office/officeart/2008/layout/LinedList"/>
    <dgm:cxn modelId="{CDD458EC-9C4B-4322-9EB5-530C82ED4BF8}" srcId="{DA46BC1C-4D46-4D25-9C76-B88C40D69A84}" destId="{26FB7D86-BAEE-4468-80E6-5DF143511709}" srcOrd="0" destOrd="0" parTransId="{091F98DC-5F61-4E3C-85E6-797764187809}" sibTransId="{247D1FE6-ACA2-41BC-8D7E-BA8609C4D527}"/>
    <dgm:cxn modelId="{A987A8CF-B4BB-466A-A82A-03A82DA26AC0}" type="presParOf" srcId="{27E62F37-2F75-4429-A013-331BB1666358}" destId="{430A8866-BDD9-4F24-8F13-4ABC581867ED}" srcOrd="0" destOrd="0" presId="urn:microsoft.com/office/officeart/2008/layout/LinedList"/>
    <dgm:cxn modelId="{615CC7CC-6FE0-48E3-812F-7CE808119D24}" type="presParOf" srcId="{27E62F37-2F75-4429-A013-331BB1666358}" destId="{0AE14439-AC42-4107-88A4-DD9F8823B790}" srcOrd="1" destOrd="0" presId="urn:microsoft.com/office/officeart/2008/layout/LinedList"/>
    <dgm:cxn modelId="{A82322B8-B877-4287-8ADF-BD057BA6FB17}" type="presParOf" srcId="{0AE14439-AC42-4107-88A4-DD9F8823B790}" destId="{640CD8F5-0E87-4DC0-894D-9A51DE27B97C}" srcOrd="0" destOrd="0" presId="urn:microsoft.com/office/officeart/2008/layout/LinedList"/>
    <dgm:cxn modelId="{5727E690-24D0-4EDB-B70F-9179379CF4FD}" type="presParOf" srcId="{0AE14439-AC42-4107-88A4-DD9F8823B790}" destId="{E7F9B336-5147-4A1D-ABD6-5576FC4E1DA2}" srcOrd="1" destOrd="0" presId="urn:microsoft.com/office/officeart/2008/layout/LinedList"/>
    <dgm:cxn modelId="{E4B95B8B-5893-49B0-B68F-93EEE4102814}" type="presParOf" srcId="{27E62F37-2F75-4429-A013-331BB1666358}" destId="{DABFFEA1-B6A6-4A75-973A-C851D97655E8}" srcOrd="2" destOrd="0" presId="urn:microsoft.com/office/officeart/2008/layout/LinedList"/>
    <dgm:cxn modelId="{499C9F8A-D19D-458E-90D9-F7F39D0E2F93}" type="presParOf" srcId="{27E62F37-2F75-4429-A013-331BB1666358}" destId="{30FFA6B5-5F1C-4ED5-A5FC-7655F61BACA0}" srcOrd="3" destOrd="0" presId="urn:microsoft.com/office/officeart/2008/layout/LinedList"/>
    <dgm:cxn modelId="{48FF0F7A-68E2-4516-A916-13137F52B51B}" type="presParOf" srcId="{30FFA6B5-5F1C-4ED5-A5FC-7655F61BACA0}" destId="{174FA3F5-98A0-4813-8BFE-C16CE09F7F6E}" srcOrd="0" destOrd="0" presId="urn:microsoft.com/office/officeart/2008/layout/LinedList"/>
    <dgm:cxn modelId="{4C6CBA63-AAE1-48D8-BBFE-4E78A8B0CB2E}" type="presParOf" srcId="{30FFA6B5-5F1C-4ED5-A5FC-7655F61BACA0}" destId="{85A54A26-9024-44C8-9C23-18FFECBE11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A8866-BDD9-4F24-8F13-4ABC581867ED}">
      <dsp:nvSpPr>
        <dsp:cNvPr id="0" name=""/>
        <dsp:cNvSpPr/>
      </dsp:nvSpPr>
      <dsp:spPr>
        <a:xfrm>
          <a:off x="0" y="0"/>
          <a:ext cx="44592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0CD8F5-0E87-4DC0-894D-9A51DE27B97C}">
      <dsp:nvSpPr>
        <dsp:cNvPr id="0" name=""/>
        <dsp:cNvSpPr/>
      </dsp:nvSpPr>
      <dsp:spPr>
        <a:xfrm>
          <a:off x="0" y="0"/>
          <a:ext cx="4459287" cy="198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We started by looking at the number of variables needed for the information set using the basis of a PCA. </a:t>
          </a:r>
        </a:p>
      </dsp:txBody>
      <dsp:txXfrm>
        <a:off x="0" y="0"/>
        <a:ext cx="4459287" cy="1982523"/>
      </dsp:txXfrm>
    </dsp:sp>
    <dsp:sp modelId="{DABFFEA1-B6A6-4A75-973A-C851D97655E8}">
      <dsp:nvSpPr>
        <dsp:cNvPr id="0" name=""/>
        <dsp:cNvSpPr/>
      </dsp:nvSpPr>
      <dsp:spPr>
        <a:xfrm>
          <a:off x="0" y="1982523"/>
          <a:ext cx="4459287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4FA3F5-98A0-4813-8BFE-C16CE09F7F6E}">
      <dsp:nvSpPr>
        <dsp:cNvPr id="0" name=""/>
        <dsp:cNvSpPr/>
      </dsp:nvSpPr>
      <dsp:spPr>
        <a:xfrm>
          <a:off x="0" y="1982523"/>
          <a:ext cx="4459287" cy="198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We found that about ten variables carried 100% of the information.</a:t>
          </a:r>
        </a:p>
      </dsp:txBody>
      <dsp:txXfrm>
        <a:off x="0" y="1982523"/>
        <a:ext cx="4459287" cy="1982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son.gmu.edu/~lzhao9/materials/data/UAV/?fbclid=IwAR1_Wv1IgZnv9iZIm24CpTQxFb0e15XA6ZSJsF8dv8iHK2NRnBW8SQoKn9g" TargetMode="External"/><Relationship Id="rId2" Type="http://schemas.openxmlformats.org/officeDocument/2006/relationships/hyperlink" Target="https://archive.ics.uci.edu/ml/datasets/Unmanned+Aerial+Vehicle+%28UAV%29+Intrusion+Detectio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097CA-010A-4382-9A94-98C33842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Python for 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AF6CF-F235-4842-8772-FD09B46D8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fr-FR"/>
              <a:t>UAV intrusion set, Antoine Cohen, Antoine Cordel </a:t>
            </a:r>
          </a:p>
        </p:txBody>
      </p:sp>
      <p:sp>
        <p:nvSpPr>
          <p:cNvPr id="153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What&amp;#39;s The Difference Between A Drone, UAV and UAS? - Botlink">
            <a:extLst>
              <a:ext uri="{FF2B5EF4-FFF2-40B4-BE49-F238E27FC236}">
                <a16:creationId xmlns:a16="http://schemas.microsoft.com/office/drawing/2014/main" id="{8FA6CD7D-EB08-4314-B279-58E1C17E8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8" r="1" b="30724"/>
          <a:stretch/>
        </p:blipFill>
        <p:spPr bwMode="auto">
          <a:xfrm>
            <a:off x="973635" y="951493"/>
            <a:ext cx="1026666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31773-3AF4-451F-A9A6-A5F5851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of the Project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0FEF1-F771-4501-8118-CE51E045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to design the best classification model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working</a:t>
            </a:r>
            <a:r>
              <a:rPr lang="fr-FR" dirty="0"/>
              <a:t> on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en-US" b="1" i="0" dirty="0">
                <a:solidFill>
                  <a:srgbClr val="123654"/>
                </a:solidFill>
                <a:effectLst/>
              </a:rPr>
              <a:t> </a:t>
            </a:r>
            <a:r>
              <a:rPr lang="en-US" b="1" i="0" dirty="0">
                <a:effectLst/>
              </a:rPr>
              <a:t>Unmanned Aerial Vehicle (UAV) Intrusion Detection Data Set </a:t>
            </a:r>
            <a:r>
              <a:rPr lang="fr-FR" dirty="0"/>
              <a:t> ».</a:t>
            </a:r>
          </a:p>
          <a:p>
            <a:r>
              <a:rPr lang="en-US" dirty="0"/>
              <a:t>The link provided was no longer valid, so we used the same database from a different source.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8491B9-9EDB-4AB8-8691-434EDD47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: «   </a:t>
            </a:r>
            <a:r>
              <a:rPr lang="fr-FR" dirty="0">
                <a:hlinkClick r:id="rId2"/>
              </a:rPr>
              <a:t>https://archive.ics.uci.edu/ml/datasets/Unmanned+Aerial+Vehicle+%28UAV%29+Intrusion+Detection</a:t>
            </a:r>
            <a:r>
              <a:rPr lang="fr-FR" dirty="0"/>
              <a:t> »</a:t>
            </a:r>
          </a:p>
          <a:p>
            <a:r>
              <a:rPr lang="fr-FR" dirty="0"/>
              <a:t>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: «   </a:t>
            </a:r>
            <a:r>
              <a:rPr lang="fr-FR" dirty="0">
                <a:hlinkClick r:id="rId3"/>
              </a:rPr>
              <a:t>http://mason.gmu.edu/~lzhao9/materials/data/UAV/?fbclid=IwAR1_Wv1IgZnv9iZIm24CpTQxFb0e15XA6ZSJsF8dv8iHK2NRnBW8SQoKn9g</a:t>
            </a:r>
            <a:r>
              <a:rPr lang="fr-FR" dirty="0"/>
              <a:t> » </a:t>
            </a:r>
          </a:p>
        </p:txBody>
      </p:sp>
    </p:spTree>
    <p:extLst>
      <p:ext uri="{BB962C8B-B14F-4D97-AF65-F5344CB8AC3E}">
        <p14:creationId xmlns:p14="http://schemas.microsoft.com/office/powerpoint/2010/main" val="24755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0BEC-3679-4CFD-A5F8-01B2F155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8058"/>
            <a:ext cx="5086904" cy="189094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The </a:t>
            </a:r>
            <a:r>
              <a:rPr lang="fr-FR" sz="4800" dirty="0" err="1"/>
              <a:t>dataset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79CDB-9E5C-4F8A-A4D9-8983205C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6 </a:t>
            </a:r>
            <a:r>
              <a:rPr lang="fr-FR" dirty="0" err="1"/>
              <a:t>different</a:t>
            </a:r>
            <a:r>
              <a:rPr lang="fr-FR" dirty="0"/>
              <a:t> table split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:</a:t>
            </a:r>
          </a:p>
          <a:p>
            <a:r>
              <a:rPr lang="fr-FR" dirty="0"/>
              <a:t> The first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, </a:t>
            </a:r>
            <a:r>
              <a:rPr lang="fr-FR" dirty="0" err="1"/>
              <a:t>bidirectionnal</a:t>
            </a:r>
            <a:r>
              <a:rPr lang="fr-FR" dirty="0"/>
              <a:t>-flow mode (</a:t>
            </a:r>
            <a:r>
              <a:rPr lang="fr-FR" dirty="0" err="1"/>
              <a:t>uplink</a:t>
            </a:r>
            <a:r>
              <a:rPr lang="fr-FR" dirty="0"/>
              <a:t>, </a:t>
            </a:r>
            <a:r>
              <a:rPr lang="fr-FR" dirty="0" err="1"/>
              <a:t>downlink</a:t>
            </a:r>
            <a:r>
              <a:rPr lang="fr-FR" dirty="0"/>
              <a:t>, and </a:t>
            </a:r>
            <a:r>
              <a:rPr lang="fr-FR" dirty="0" err="1"/>
              <a:t>both-link</a:t>
            </a:r>
            <a:r>
              <a:rPr lang="fr-FR" dirty="0"/>
              <a:t>) information about a Bebop Parrot, </a:t>
            </a:r>
            <a:r>
              <a:rPr lang="fr-FR" dirty="0" err="1"/>
              <a:t>DBPower</a:t>
            </a:r>
            <a:r>
              <a:rPr lang="fr-FR" dirty="0"/>
              <a:t> and </a:t>
            </a:r>
            <a:r>
              <a:rPr lang="fr-FR" dirty="0" err="1"/>
              <a:t>Dji</a:t>
            </a:r>
            <a:r>
              <a:rPr lang="fr-FR" dirty="0"/>
              <a:t> </a:t>
            </a:r>
            <a:r>
              <a:rPr lang="fr-FR" dirty="0" err="1"/>
              <a:t>Sparke</a:t>
            </a:r>
            <a:r>
              <a:rPr lang="fr-FR" dirty="0"/>
              <a:t> </a:t>
            </a:r>
            <a:r>
              <a:rPr lang="fr-FR" dirty="0" err="1"/>
              <a:t>dronem</a:t>
            </a:r>
            <a:r>
              <a:rPr lang="fr-FR" dirty="0"/>
              <a:t> </a:t>
            </a:r>
            <a:r>
              <a:rPr lang="fr-FR" dirty="0" err="1"/>
              <a:t>respectively</a:t>
            </a:r>
            <a:r>
              <a:rPr lang="fr-FR" dirty="0"/>
              <a:t>. </a:t>
            </a:r>
          </a:p>
          <a:p>
            <a:r>
              <a:rPr lang="en-US" dirty="0"/>
              <a:t>The last three contain only </a:t>
            </a:r>
            <a:r>
              <a:rPr lang="en-US" dirty="0" err="1"/>
              <a:t>uni</a:t>
            </a:r>
            <a:r>
              <a:rPr lang="en-US" dirty="0"/>
              <a:t>-directional flows</a:t>
            </a:r>
            <a:r>
              <a:rPr lang="fr-FR" dirty="0"/>
              <a:t> mode, for the </a:t>
            </a:r>
            <a:r>
              <a:rPr lang="fr-FR" dirty="0" err="1"/>
              <a:t>same</a:t>
            </a:r>
            <a:r>
              <a:rPr lang="fr-FR" dirty="0"/>
              <a:t> drones.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1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6A6A33-0614-4499-ABFA-FF3E7DE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Our Thought process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DF8B6B-3D0B-4032-B243-ED17C147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5492"/>
            <a:ext cx="5456279" cy="36420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54B6209F-5151-4FC4-B812-4A745DEB4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332913"/>
              </p:ext>
            </p:extLst>
          </p:nvPr>
        </p:nvGraphicFramePr>
        <p:xfrm>
          <a:off x="1141412" y="2249487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671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9FF4D81-A59A-470A-A4CD-04B5724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Check on the correlation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409C5B-E2A9-4B44-A31A-09CC7D453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37" r="10354" b="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95D95-FF1A-4FA8-92E2-9EF7E56E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dirty="0"/>
              <a:t>Then we tried to determine the correlated and necessary variables in order to obtain the best possible results in our classification </a:t>
            </a:r>
          </a:p>
          <a:p>
            <a:r>
              <a:rPr lang="en-US" dirty="0"/>
              <a:t>From this we selected 6 variables:</a:t>
            </a:r>
          </a:p>
          <a:p>
            <a:r>
              <a:rPr lang="en-US" dirty="0" err="1"/>
              <a:t>Uplink_size_mean</a:t>
            </a:r>
            <a:r>
              <a:rPr lang="en-US" dirty="0"/>
              <a:t>/ </a:t>
            </a:r>
            <a:r>
              <a:rPr lang="en-US" dirty="0" err="1"/>
              <a:t>Uplinl_size_median</a:t>
            </a:r>
            <a:r>
              <a:rPr lang="en-US" dirty="0"/>
              <a:t>/ </a:t>
            </a:r>
            <a:r>
              <a:rPr lang="en-US" dirty="0" err="1"/>
              <a:t>downlink_size_mean</a:t>
            </a:r>
            <a:r>
              <a:rPr lang="en-US" dirty="0"/>
              <a:t>/ </a:t>
            </a:r>
            <a:r>
              <a:rPr lang="en-US" dirty="0" err="1"/>
              <a:t>downlink_size_median</a:t>
            </a:r>
            <a:r>
              <a:rPr lang="en-US" dirty="0"/>
              <a:t>/ </a:t>
            </a:r>
            <a:r>
              <a:rPr lang="en-US" dirty="0" err="1"/>
              <a:t>both_links_size_mean</a:t>
            </a:r>
            <a:r>
              <a:rPr lang="en-US" dirty="0"/>
              <a:t>/ </a:t>
            </a:r>
            <a:r>
              <a:rPr lang="en-US" dirty="0" err="1"/>
              <a:t>both_links_size_median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C6F252-D819-4980-8A74-95BEBB0B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Methods that we used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B84A44-1FB6-410A-960B-E62DBF8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99" y="4209923"/>
            <a:ext cx="1767881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04D17A-E16B-400F-B39F-81D3E0C04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493" y="2097088"/>
            <a:ext cx="2256705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FEB8C-9AA2-4131-B1B7-A7B74DDD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Finally, we used </a:t>
            </a:r>
            <a:r>
              <a:rPr lang="en-US" sz="2000" dirty="0" err="1"/>
              <a:t>seaborn’s</a:t>
            </a:r>
            <a:r>
              <a:rPr lang="en-US" sz="2000" dirty="0"/>
              <a:t> </a:t>
            </a:r>
            <a:r>
              <a:rPr lang="en-US" sz="2000" dirty="0" err="1"/>
              <a:t>pairplot</a:t>
            </a:r>
            <a:r>
              <a:rPr lang="en-US" sz="2000" dirty="0"/>
              <a:t> function to see how each feature looks in </a:t>
            </a:r>
            <a:r>
              <a:rPr lang="en-US" sz="2000" dirty="0" err="1"/>
              <a:t>comparaison</a:t>
            </a:r>
            <a:r>
              <a:rPr lang="en-US" sz="2000" dirty="0"/>
              <a:t> to our target, and if we noticed any pattern we’d try that works well for it. For </a:t>
            </a:r>
            <a:r>
              <a:rPr lang="en-US" sz="2000" dirty="0" err="1"/>
              <a:t>exemple</a:t>
            </a:r>
            <a:r>
              <a:rPr lang="en-US" sz="2000" dirty="0"/>
              <a:t> if we get plot </a:t>
            </a:r>
            <a:r>
              <a:rPr lang="en-US" sz="2000" dirty="0" err="1"/>
              <a:t>tthat</a:t>
            </a:r>
            <a:r>
              <a:rPr lang="en-US" sz="2000" dirty="0"/>
              <a:t> look like this : We would try a logistic regression. </a:t>
            </a:r>
          </a:p>
          <a:p>
            <a:pPr marL="0">
              <a:lnSpc>
                <a:spcPct val="110000"/>
              </a:lnSpc>
            </a:pPr>
            <a:endParaRPr lang="en-US" sz="2000" dirty="0"/>
          </a:p>
          <a:p>
            <a:pPr marL="0">
              <a:lnSpc>
                <a:spcPct val="110000"/>
              </a:lnSpc>
            </a:pPr>
            <a:endParaRPr lang="en-US" sz="2000" dirty="0"/>
          </a:p>
          <a:p>
            <a:pPr marL="0">
              <a:lnSpc>
                <a:spcPct val="110000"/>
              </a:lnSpc>
            </a:pPr>
            <a:endParaRPr lang="en-US" sz="2000" dirty="0"/>
          </a:p>
          <a:p>
            <a:pPr marL="0">
              <a:lnSpc>
                <a:spcPct val="110000"/>
              </a:lnSpc>
            </a:pPr>
            <a:r>
              <a:rPr lang="en-US" sz="2000" dirty="0"/>
              <a:t>And if we have plot that look like this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It would be QDA</a:t>
            </a:r>
          </a:p>
        </p:txBody>
      </p:sp>
    </p:spTree>
    <p:extLst>
      <p:ext uri="{BB962C8B-B14F-4D97-AF65-F5344CB8AC3E}">
        <p14:creationId xmlns:p14="http://schemas.microsoft.com/office/powerpoint/2010/main" val="145942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AC66CE-ACAB-47C4-9668-1B03C11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Result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B1F11-E1AA-4C52-AF2C-76104881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cap="all" dirty="0">
                <a:solidFill>
                  <a:schemeClr val="bg2"/>
                </a:solidFill>
              </a:rPr>
              <a:t>Finally we had this kind of plot, so we </a:t>
            </a:r>
            <a:r>
              <a:rPr lang="en-US" cap="all" dirty="0" err="1">
                <a:solidFill>
                  <a:schemeClr val="bg2"/>
                </a:solidFill>
              </a:rPr>
              <a:t>choosed</a:t>
            </a:r>
            <a:r>
              <a:rPr lang="en-US" cap="all" dirty="0">
                <a:solidFill>
                  <a:schemeClr val="bg2"/>
                </a:solidFill>
              </a:rPr>
              <a:t> to do some logistic regression </a:t>
            </a: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984716F-0FE3-42DC-A9C0-33DD94F0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7788" y="951493"/>
            <a:ext cx="959836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4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BE5EF-9320-440C-85BF-192BBC29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981" y="246858"/>
            <a:ext cx="3856037" cy="591342"/>
          </a:xfrm>
        </p:spPr>
        <p:txBody>
          <a:bodyPr/>
          <a:lstStyle/>
          <a:p>
            <a:r>
              <a:rPr lang="fr-FR" dirty="0"/>
              <a:t>Link to the code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D85DD-BBAC-43D3-82EE-F1C3CB93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2428875"/>
            <a:ext cx="10333034" cy="3362325"/>
          </a:xfrm>
        </p:spPr>
        <p:txBody>
          <a:bodyPr/>
          <a:lstStyle/>
          <a:p>
            <a:r>
              <a:rPr lang="fr-FR" dirty="0"/>
              <a:t>« https://colab.research.google.com/drive/1D4AEFMUovkTRs87ftcsFpS8BVOAsc-2Y »</a:t>
            </a:r>
          </a:p>
        </p:txBody>
      </p:sp>
    </p:spTree>
    <p:extLst>
      <p:ext uri="{BB962C8B-B14F-4D97-AF65-F5344CB8AC3E}">
        <p14:creationId xmlns:p14="http://schemas.microsoft.com/office/powerpoint/2010/main" val="107135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</TotalTime>
  <Words>404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Python for data analysis </vt:lpstr>
      <vt:lpstr>Goal of the Project </vt:lpstr>
      <vt:lpstr>The dataset</vt:lpstr>
      <vt:lpstr>Our Thought process </vt:lpstr>
      <vt:lpstr>Check on the correlation </vt:lpstr>
      <vt:lpstr>Methods that we used </vt:lpstr>
      <vt:lpstr>Result </vt:lpstr>
      <vt:lpstr>Link to the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</dc:title>
  <dc:creator>antoine cordel</dc:creator>
  <cp:lastModifiedBy>antoine cordel</cp:lastModifiedBy>
  <cp:revision>2</cp:revision>
  <dcterms:created xsi:type="dcterms:W3CDTF">2021-12-10T14:40:18Z</dcterms:created>
  <dcterms:modified xsi:type="dcterms:W3CDTF">2021-12-10T16:57:25Z</dcterms:modified>
</cp:coreProperties>
</file>