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rgbClr val="002060"/>
                </a:solidFill>
              </a:rPr>
              <a:t>Pourcentage de vente au premier semestre d'appartement en fonction du nombre de pièce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pourcentage de vente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Feuil1!$A$2:$A$13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0.1</c:v>
                </c:pt>
                <c:pt idx="1">
                  <c:v>21.47</c:v>
                </c:pt>
                <c:pt idx="2">
                  <c:v>31.18</c:v>
                </c:pt>
                <c:pt idx="3">
                  <c:v>28.58</c:v>
                </c:pt>
                <c:pt idx="4">
                  <c:v>14.22</c:v>
                </c:pt>
                <c:pt idx="5">
                  <c:v>3.55</c:v>
                </c:pt>
                <c:pt idx="6">
                  <c:v>0.65</c:v>
                </c:pt>
                <c:pt idx="7">
                  <c:v>0.17</c:v>
                </c:pt>
                <c:pt idx="8">
                  <c:v>0.05</c:v>
                </c:pt>
                <c:pt idx="9">
                  <c:v>0.03</c:v>
                </c:pt>
                <c:pt idx="10">
                  <c:v>0.01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E3-4164-878D-7D9CD0DFF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381600"/>
        <c:axId val="322379520"/>
      </c:barChart>
      <c:catAx>
        <c:axId val="32238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 b="1">
                    <a:solidFill>
                      <a:srgbClr val="002060"/>
                    </a:solidFill>
                  </a:rPr>
                  <a:t>nombre de pièce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2379520"/>
        <c:crosses val="autoZero"/>
        <c:auto val="1"/>
        <c:lblAlgn val="ctr"/>
        <c:lblOffset val="100"/>
        <c:noMultiLvlLbl val="0"/>
      </c:catAx>
      <c:valAx>
        <c:axId val="32237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 b="1">
                    <a:solidFill>
                      <a:srgbClr val="002060"/>
                    </a:solidFill>
                  </a:rPr>
                  <a:t>pourcentage de vente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238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A4F9E-54C3-43B4-BA59-5CDA5E043B2C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625CBBCD-40E9-4BB5-9391-D078F6F97E26}">
      <dgm:prSet phldrT="[Texte]" custT="1"/>
      <dgm:spPr/>
      <dgm:t>
        <a:bodyPr/>
        <a:lstStyle/>
        <a:p>
          <a:r>
            <a: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Top 1</a:t>
          </a:r>
        </a:p>
      </dgm:t>
    </dgm:pt>
    <dgm:pt modelId="{8F538E31-DC03-49A3-B24E-87A3F6355DD9}" type="parTrans" cxnId="{88750698-332C-48C6-BA5E-47CD69B854C3}">
      <dgm:prSet/>
      <dgm:spPr/>
      <dgm:t>
        <a:bodyPr/>
        <a:lstStyle/>
        <a:p>
          <a:endParaRPr lang="fr-FR" sz="1400"/>
        </a:p>
      </dgm:t>
    </dgm:pt>
    <dgm:pt modelId="{0C4ECFBA-16D6-4FB4-9C08-B053B8B9420F}" type="sibTrans" cxnId="{88750698-332C-48C6-BA5E-47CD69B854C3}">
      <dgm:prSet/>
      <dgm:spPr/>
      <dgm:t>
        <a:bodyPr/>
        <a:lstStyle/>
        <a:p>
          <a:endParaRPr lang="fr-FR" sz="1400"/>
        </a:p>
      </dgm:t>
    </dgm:pt>
    <dgm:pt modelId="{AA027A11-044C-4B9F-95B0-D5FFC0E2F30D}">
      <dgm:prSet phldrT="[Texte]" custT="1"/>
      <dgm:spPr/>
      <dgm:t>
        <a:bodyPr/>
        <a:lstStyle/>
        <a:p>
          <a:r>
            <a:rPr lang="fr-FR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9,1 m²</a:t>
          </a:r>
        </a:p>
      </dgm:t>
    </dgm:pt>
    <dgm:pt modelId="{5076E4AE-CE1B-45AF-A0DD-AFA220E58E07}" type="parTrans" cxnId="{DEF3D769-94A2-42CF-A428-41D3C06CD56A}">
      <dgm:prSet/>
      <dgm:spPr/>
      <dgm:t>
        <a:bodyPr/>
        <a:lstStyle/>
        <a:p>
          <a:endParaRPr lang="fr-FR" sz="1400"/>
        </a:p>
      </dgm:t>
    </dgm:pt>
    <dgm:pt modelId="{199BF28E-4956-405F-AFE8-0357669843A8}" type="sibTrans" cxnId="{DEF3D769-94A2-42CF-A428-41D3C06CD56A}">
      <dgm:prSet/>
      <dgm:spPr/>
      <dgm:t>
        <a:bodyPr/>
        <a:lstStyle/>
        <a:p>
          <a:endParaRPr lang="fr-FR" sz="1400"/>
        </a:p>
      </dgm:t>
    </dgm:pt>
    <dgm:pt modelId="{83B9CA3E-F29D-4B7A-A433-D9C81E7FE705}">
      <dgm:prSet phldrT="[Texte]" custT="1"/>
      <dgm:spPr/>
      <dgm:t>
        <a:bodyPr/>
        <a:lstStyle/>
        <a:p>
          <a:r>
            <a:rPr lang="fr-FR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9 000 000€</a:t>
          </a:r>
        </a:p>
      </dgm:t>
    </dgm:pt>
    <dgm:pt modelId="{BE7CFD60-195B-4F1C-AA9F-14881AC05131}" type="parTrans" cxnId="{5C19DB18-0CA7-4480-A1E7-F3A5DF341801}">
      <dgm:prSet/>
      <dgm:spPr/>
      <dgm:t>
        <a:bodyPr/>
        <a:lstStyle/>
        <a:p>
          <a:endParaRPr lang="fr-FR" sz="1400"/>
        </a:p>
      </dgm:t>
    </dgm:pt>
    <dgm:pt modelId="{D8CAFAE4-8D9B-4FAE-B5D0-43A14D66C6F6}" type="sibTrans" cxnId="{5C19DB18-0CA7-4480-A1E7-F3A5DF341801}">
      <dgm:prSet/>
      <dgm:spPr/>
      <dgm:t>
        <a:bodyPr/>
        <a:lstStyle/>
        <a:p>
          <a:endParaRPr lang="fr-FR" sz="1400"/>
        </a:p>
      </dgm:t>
    </dgm:pt>
    <dgm:pt modelId="{0FBAF82F-7A28-4708-AA5A-D1E268EE56AE}">
      <dgm:prSet phldrT="[Texte]" custT="1"/>
      <dgm:spPr/>
      <dgm:t>
        <a:bodyPr/>
        <a:lstStyle/>
        <a:p>
          <a:r>
            <a: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Top 2</a:t>
          </a:r>
        </a:p>
      </dgm:t>
    </dgm:pt>
    <dgm:pt modelId="{19772F09-3A21-4385-9CFA-2ADA18CB4DCE}" type="parTrans" cxnId="{BA343366-2FE1-42D4-A0F3-AF7AFC1C0ADE}">
      <dgm:prSet/>
      <dgm:spPr/>
      <dgm:t>
        <a:bodyPr/>
        <a:lstStyle/>
        <a:p>
          <a:endParaRPr lang="fr-FR" sz="1400"/>
        </a:p>
      </dgm:t>
    </dgm:pt>
    <dgm:pt modelId="{378BB917-68DE-4F24-BF99-B1C4ABC43883}" type="sibTrans" cxnId="{BA343366-2FE1-42D4-A0F3-AF7AFC1C0ADE}">
      <dgm:prSet/>
      <dgm:spPr/>
      <dgm:t>
        <a:bodyPr/>
        <a:lstStyle/>
        <a:p>
          <a:endParaRPr lang="fr-FR" sz="1400"/>
        </a:p>
      </dgm:t>
    </dgm:pt>
    <dgm:pt modelId="{485F8A15-5DA3-4454-8520-C0F202A2EB4C}">
      <dgm:prSet phldrT="[Texte]" custT="1"/>
      <dgm:spPr/>
      <dgm:t>
        <a:bodyPr/>
        <a:lstStyle/>
        <a:p>
          <a:r>
            <a:rPr lang="fr-FR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64 m²</a:t>
          </a:r>
        </a:p>
      </dgm:t>
    </dgm:pt>
    <dgm:pt modelId="{82148357-C3D1-406A-9E57-53F672CA18B3}" type="parTrans" cxnId="{879393CF-7087-4453-8B25-4077272103A6}">
      <dgm:prSet/>
      <dgm:spPr/>
      <dgm:t>
        <a:bodyPr/>
        <a:lstStyle/>
        <a:p>
          <a:endParaRPr lang="fr-FR" sz="1400"/>
        </a:p>
      </dgm:t>
    </dgm:pt>
    <dgm:pt modelId="{5452A1CF-97ED-489D-93AA-ED2AB093403D}" type="sibTrans" cxnId="{879393CF-7087-4453-8B25-4077272103A6}">
      <dgm:prSet/>
      <dgm:spPr/>
      <dgm:t>
        <a:bodyPr/>
        <a:lstStyle/>
        <a:p>
          <a:endParaRPr lang="fr-FR" sz="1400"/>
        </a:p>
      </dgm:t>
    </dgm:pt>
    <dgm:pt modelId="{05C38996-A4E4-48F2-8039-B61851659469}">
      <dgm:prSet phldrT="[Texte]" custT="1"/>
      <dgm:spPr/>
      <dgm:t>
        <a:bodyPr/>
        <a:lstStyle/>
        <a:p>
          <a:r>
            <a:rPr lang="fr-FR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8 600 000 €</a:t>
          </a:r>
        </a:p>
      </dgm:t>
    </dgm:pt>
    <dgm:pt modelId="{CFCFA513-0377-4168-9CA3-949CD074292F}" type="parTrans" cxnId="{9262068C-9E64-4578-85DB-AE897BF1D806}">
      <dgm:prSet/>
      <dgm:spPr/>
      <dgm:t>
        <a:bodyPr/>
        <a:lstStyle/>
        <a:p>
          <a:endParaRPr lang="fr-FR" sz="1400"/>
        </a:p>
      </dgm:t>
    </dgm:pt>
    <dgm:pt modelId="{ED6E5CEA-F599-4942-BD14-704AE65721F4}" type="sibTrans" cxnId="{9262068C-9E64-4578-85DB-AE897BF1D806}">
      <dgm:prSet/>
      <dgm:spPr/>
      <dgm:t>
        <a:bodyPr/>
        <a:lstStyle/>
        <a:p>
          <a:endParaRPr lang="fr-FR" sz="1400"/>
        </a:p>
      </dgm:t>
    </dgm:pt>
    <dgm:pt modelId="{35661795-4D8B-4D9C-9E41-678ED006359A}">
      <dgm:prSet phldrT="[Texte]" custT="1"/>
      <dgm:spPr/>
      <dgm:t>
        <a:bodyPr/>
        <a:lstStyle/>
        <a:p>
          <a:r>
            <a: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Top 3</a:t>
          </a:r>
        </a:p>
      </dgm:t>
    </dgm:pt>
    <dgm:pt modelId="{14DD3050-0631-4C7A-B576-EBA4BB6689DE}" type="parTrans" cxnId="{F914027A-F161-492D-BF14-6956755674DE}">
      <dgm:prSet/>
      <dgm:spPr/>
      <dgm:t>
        <a:bodyPr/>
        <a:lstStyle/>
        <a:p>
          <a:endParaRPr lang="fr-FR" sz="1400"/>
        </a:p>
      </dgm:t>
    </dgm:pt>
    <dgm:pt modelId="{661D9C74-A025-472F-B0D0-B08612912744}" type="sibTrans" cxnId="{F914027A-F161-492D-BF14-6956755674DE}">
      <dgm:prSet/>
      <dgm:spPr/>
      <dgm:t>
        <a:bodyPr/>
        <a:lstStyle/>
        <a:p>
          <a:endParaRPr lang="fr-FR" sz="1400"/>
        </a:p>
      </dgm:t>
    </dgm:pt>
    <dgm:pt modelId="{4BD3D1ED-5B8B-4C2B-AF7A-05E68B31BAFD}">
      <dgm:prSet phldrT="[Texte]" custT="1"/>
      <dgm:spPr/>
      <dgm:t>
        <a:bodyPr/>
        <a:lstStyle/>
        <a:p>
          <a:r>
            <a:rPr lang="fr-FR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20,55 m²</a:t>
          </a:r>
        </a:p>
      </dgm:t>
    </dgm:pt>
    <dgm:pt modelId="{0AFE9E98-500E-4A9A-9812-928404734C63}" type="parTrans" cxnId="{D45B5E3F-4C4A-45F2-AB64-BC504FA67C6A}">
      <dgm:prSet/>
      <dgm:spPr/>
      <dgm:t>
        <a:bodyPr/>
        <a:lstStyle/>
        <a:p>
          <a:endParaRPr lang="fr-FR" sz="1400"/>
        </a:p>
      </dgm:t>
    </dgm:pt>
    <dgm:pt modelId="{9A8D133D-DF25-4A29-AF82-33538913DD26}" type="sibTrans" cxnId="{D45B5E3F-4C4A-45F2-AB64-BC504FA67C6A}">
      <dgm:prSet/>
      <dgm:spPr/>
      <dgm:t>
        <a:bodyPr/>
        <a:lstStyle/>
        <a:p>
          <a:endParaRPr lang="fr-FR" sz="1400"/>
        </a:p>
      </dgm:t>
    </dgm:pt>
    <dgm:pt modelId="{E07B75A4-E188-44C0-8CF4-58AA1812B30C}">
      <dgm:prSet phldrT="[Texte]" custT="1"/>
      <dgm:spPr/>
      <dgm:t>
        <a:bodyPr/>
        <a:lstStyle/>
        <a:p>
          <a:r>
            <a:rPr lang="fr-FR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8 577 713 €</a:t>
          </a:r>
        </a:p>
      </dgm:t>
    </dgm:pt>
    <dgm:pt modelId="{99650E70-ACFE-4E81-B221-C15B0672D984}" type="parTrans" cxnId="{2614CA1A-28C3-4489-805D-D817C3710919}">
      <dgm:prSet/>
      <dgm:spPr/>
      <dgm:t>
        <a:bodyPr/>
        <a:lstStyle/>
        <a:p>
          <a:endParaRPr lang="fr-FR" sz="1400"/>
        </a:p>
      </dgm:t>
    </dgm:pt>
    <dgm:pt modelId="{69C7AD16-3B0C-461D-9C34-2D0F6F782964}" type="sibTrans" cxnId="{2614CA1A-28C3-4489-805D-D817C3710919}">
      <dgm:prSet/>
      <dgm:spPr/>
      <dgm:t>
        <a:bodyPr/>
        <a:lstStyle/>
        <a:p>
          <a:endParaRPr lang="fr-FR" sz="1400"/>
        </a:p>
      </dgm:t>
    </dgm:pt>
    <dgm:pt modelId="{ED252C37-A9F6-4B3A-A490-B2746834480E}" type="pres">
      <dgm:prSet presAssocID="{22CA4F9E-54C3-43B4-BA59-5CDA5E043B2C}" presName="Name0" presStyleCnt="0">
        <dgm:presLayoutVars>
          <dgm:dir/>
          <dgm:animLvl val="lvl"/>
          <dgm:resizeHandles val="exact"/>
        </dgm:presLayoutVars>
      </dgm:prSet>
      <dgm:spPr/>
    </dgm:pt>
    <dgm:pt modelId="{AF0A0A19-4DD1-4511-9C6E-C102083B0209}" type="pres">
      <dgm:prSet presAssocID="{625CBBCD-40E9-4BB5-9391-D078F6F97E26}" presName="composite" presStyleCnt="0"/>
      <dgm:spPr/>
    </dgm:pt>
    <dgm:pt modelId="{2C4B5070-5D9C-4FDE-B291-A32C6656E7A7}" type="pres">
      <dgm:prSet presAssocID="{625CBBCD-40E9-4BB5-9391-D078F6F97E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B39570-5F45-48DC-9D1E-771D39A91E74}" type="pres">
      <dgm:prSet presAssocID="{625CBBCD-40E9-4BB5-9391-D078F6F97E26}" presName="desTx" presStyleLbl="alignAccFollowNode1" presStyleIdx="0" presStyleCnt="3">
        <dgm:presLayoutVars>
          <dgm:bulletEnabled val="1"/>
        </dgm:presLayoutVars>
      </dgm:prSet>
      <dgm:spPr/>
    </dgm:pt>
    <dgm:pt modelId="{ADC7C753-9BF9-439C-80C6-B7FDE28EC05D}" type="pres">
      <dgm:prSet presAssocID="{0C4ECFBA-16D6-4FB4-9C08-B053B8B9420F}" presName="space" presStyleCnt="0"/>
      <dgm:spPr/>
    </dgm:pt>
    <dgm:pt modelId="{D6C996AD-70EE-4F23-9264-D46391C400BE}" type="pres">
      <dgm:prSet presAssocID="{0FBAF82F-7A28-4708-AA5A-D1E268EE56AE}" presName="composite" presStyleCnt="0"/>
      <dgm:spPr/>
    </dgm:pt>
    <dgm:pt modelId="{6D2A4034-F1E4-4927-84BA-391E8B6BE15B}" type="pres">
      <dgm:prSet presAssocID="{0FBAF82F-7A28-4708-AA5A-D1E268EE56A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03C8897-294B-4F2B-AD63-8F360CABBA65}" type="pres">
      <dgm:prSet presAssocID="{0FBAF82F-7A28-4708-AA5A-D1E268EE56AE}" presName="desTx" presStyleLbl="alignAccFollowNode1" presStyleIdx="1" presStyleCnt="3">
        <dgm:presLayoutVars>
          <dgm:bulletEnabled val="1"/>
        </dgm:presLayoutVars>
      </dgm:prSet>
      <dgm:spPr/>
    </dgm:pt>
    <dgm:pt modelId="{A33A7E4C-577E-4F61-95D8-A986CB198048}" type="pres">
      <dgm:prSet presAssocID="{378BB917-68DE-4F24-BF99-B1C4ABC43883}" presName="space" presStyleCnt="0"/>
      <dgm:spPr/>
    </dgm:pt>
    <dgm:pt modelId="{56302CB9-99F4-4535-B165-49717ED96FE3}" type="pres">
      <dgm:prSet presAssocID="{35661795-4D8B-4D9C-9E41-678ED006359A}" presName="composite" presStyleCnt="0"/>
      <dgm:spPr/>
    </dgm:pt>
    <dgm:pt modelId="{35495B16-C08A-4510-9E12-C74ED1125414}" type="pres">
      <dgm:prSet presAssocID="{35661795-4D8B-4D9C-9E41-678ED006359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6E6692B-907A-4AB8-8DF9-516DD7AEEF69}" type="pres">
      <dgm:prSet presAssocID="{35661795-4D8B-4D9C-9E41-678ED006359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C19DB18-0CA7-4480-A1E7-F3A5DF341801}" srcId="{625CBBCD-40E9-4BB5-9391-D078F6F97E26}" destId="{83B9CA3E-F29D-4B7A-A433-D9C81E7FE705}" srcOrd="1" destOrd="0" parTransId="{BE7CFD60-195B-4F1C-AA9F-14881AC05131}" sibTransId="{D8CAFAE4-8D9B-4FAE-B5D0-43A14D66C6F6}"/>
    <dgm:cxn modelId="{C8F0941A-0E52-4E08-A98D-2E3D72178F87}" type="presOf" srcId="{83B9CA3E-F29D-4B7A-A433-D9C81E7FE705}" destId="{45B39570-5F45-48DC-9D1E-771D39A91E74}" srcOrd="0" destOrd="1" presId="urn:microsoft.com/office/officeart/2005/8/layout/hList1"/>
    <dgm:cxn modelId="{2614CA1A-28C3-4489-805D-D817C3710919}" srcId="{35661795-4D8B-4D9C-9E41-678ED006359A}" destId="{E07B75A4-E188-44C0-8CF4-58AA1812B30C}" srcOrd="1" destOrd="0" parTransId="{99650E70-ACFE-4E81-B221-C15B0672D984}" sibTransId="{69C7AD16-3B0C-461D-9C34-2D0F6F782964}"/>
    <dgm:cxn modelId="{B1619C28-09B3-4AC4-BD7E-1E449F5B9BB8}" type="presOf" srcId="{05C38996-A4E4-48F2-8039-B61851659469}" destId="{103C8897-294B-4F2B-AD63-8F360CABBA65}" srcOrd="0" destOrd="1" presId="urn:microsoft.com/office/officeart/2005/8/layout/hList1"/>
    <dgm:cxn modelId="{74AEC03A-8E5B-4797-905C-9A2C09B53E56}" type="presOf" srcId="{485F8A15-5DA3-4454-8520-C0F202A2EB4C}" destId="{103C8897-294B-4F2B-AD63-8F360CABBA65}" srcOrd="0" destOrd="0" presId="urn:microsoft.com/office/officeart/2005/8/layout/hList1"/>
    <dgm:cxn modelId="{D45B5E3F-4C4A-45F2-AB64-BC504FA67C6A}" srcId="{35661795-4D8B-4D9C-9E41-678ED006359A}" destId="{4BD3D1ED-5B8B-4C2B-AF7A-05E68B31BAFD}" srcOrd="0" destOrd="0" parTransId="{0AFE9E98-500E-4A9A-9812-928404734C63}" sibTransId="{9A8D133D-DF25-4A29-AF82-33538913DD26}"/>
    <dgm:cxn modelId="{BA343366-2FE1-42D4-A0F3-AF7AFC1C0ADE}" srcId="{22CA4F9E-54C3-43B4-BA59-5CDA5E043B2C}" destId="{0FBAF82F-7A28-4708-AA5A-D1E268EE56AE}" srcOrd="1" destOrd="0" parTransId="{19772F09-3A21-4385-9CFA-2ADA18CB4DCE}" sibTransId="{378BB917-68DE-4F24-BF99-B1C4ABC43883}"/>
    <dgm:cxn modelId="{DEF3D769-94A2-42CF-A428-41D3C06CD56A}" srcId="{625CBBCD-40E9-4BB5-9391-D078F6F97E26}" destId="{AA027A11-044C-4B9F-95B0-D5FFC0E2F30D}" srcOrd="0" destOrd="0" parTransId="{5076E4AE-CE1B-45AF-A0DD-AFA220E58E07}" sibTransId="{199BF28E-4956-405F-AFE8-0357669843A8}"/>
    <dgm:cxn modelId="{3A141855-12A4-4F32-B488-F887AA477EE5}" type="presOf" srcId="{625CBBCD-40E9-4BB5-9391-D078F6F97E26}" destId="{2C4B5070-5D9C-4FDE-B291-A32C6656E7A7}" srcOrd="0" destOrd="0" presId="urn:microsoft.com/office/officeart/2005/8/layout/hList1"/>
    <dgm:cxn modelId="{F914027A-F161-492D-BF14-6956755674DE}" srcId="{22CA4F9E-54C3-43B4-BA59-5CDA5E043B2C}" destId="{35661795-4D8B-4D9C-9E41-678ED006359A}" srcOrd="2" destOrd="0" parTransId="{14DD3050-0631-4C7A-B576-EBA4BB6689DE}" sibTransId="{661D9C74-A025-472F-B0D0-B08612912744}"/>
    <dgm:cxn modelId="{4B206A7D-53DC-40B7-89D0-8B80AA3EB06B}" type="presOf" srcId="{0FBAF82F-7A28-4708-AA5A-D1E268EE56AE}" destId="{6D2A4034-F1E4-4927-84BA-391E8B6BE15B}" srcOrd="0" destOrd="0" presId="urn:microsoft.com/office/officeart/2005/8/layout/hList1"/>
    <dgm:cxn modelId="{9262068C-9E64-4578-85DB-AE897BF1D806}" srcId="{0FBAF82F-7A28-4708-AA5A-D1E268EE56AE}" destId="{05C38996-A4E4-48F2-8039-B61851659469}" srcOrd="1" destOrd="0" parTransId="{CFCFA513-0377-4168-9CA3-949CD074292F}" sibTransId="{ED6E5CEA-F599-4942-BD14-704AE65721F4}"/>
    <dgm:cxn modelId="{88750698-332C-48C6-BA5E-47CD69B854C3}" srcId="{22CA4F9E-54C3-43B4-BA59-5CDA5E043B2C}" destId="{625CBBCD-40E9-4BB5-9391-D078F6F97E26}" srcOrd="0" destOrd="0" parTransId="{8F538E31-DC03-49A3-B24E-87A3F6355DD9}" sibTransId="{0C4ECFBA-16D6-4FB4-9C08-B053B8B9420F}"/>
    <dgm:cxn modelId="{704BE5B8-AC3D-480A-9EE3-99C73B9FB0C1}" type="presOf" srcId="{4BD3D1ED-5B8B-4C2B-AF7A-05E68B31BAFD}" destId="{36E6692B-907A-4AB8-8DF9-516DD7AEEF69}" srcOrd="0" destOrd="0" presId="urn:microsoft.com/office/officeart/2005/8/layout/hList1"/>
    <dgm:cxn modelId="{61D3E6C0-9EB3-4568-8BA5-0A5337F5B2A5}" type="presOf" srcId="{E07B75A4-E188-44C0-8CF4-58AA1812B30C}" destId="{36E6692B-907A-4AB8-8DF9-516DD7AEEF69}" srcOrd="0" destOrd="1" presId="urn:microsoft.com/office/officeart/2005/8/layout/hList1"/>
    <dgm:cxn modelId="{549FD6C6-7BA8-44E5-8E7E-2359D55F5001}" type="presOf" srcId="{35661795-4D8B-4D9C-9E41-678ED006359A}" destId="{35495B16-C08A-4510-9E12-C74ED1125414}" srcOrd="0" destOrd="0" presId="urn:microsoft.com/office/officeart/2005/8/layout/hList1"/>
    <dgm:cxn modelId="{DFFAB5CC-D230-41E3-8F3F-8846E66A530B}" type="presOf" srcId="{AA027A11-044C-4B9F-95B0-D5FFC0E2F30D}" destId="{45B39570-5F45-48DC-9D1E-771D39A91E74}" srcOrd="0" destOrd="0" presId="urn:microsoft.com/office/officeart/2005/8/layout/hList1"/>
    <dgm:cxn modelId="{879393CF-7087-4453-8B25-4077272103A6}" srcId="{0FBAF82F-7A28-4708-AA5A-D1E268EE56AE}" destId="{485F8A15-5DA3-4454-8520-C0F202A2EB4C}" srcOrd="0" destOrd="0" parTransId="{82148357-C3D1-406A-9E57-53F672CA18B3}" sibTransId="{5452A1CF-97ED-489D-93AA-ED2AB093403D}"/>
    <dgm:cxn modelId="{877CB0DA-E77B-4354-AAF5-675FFDF60DE2}" type="presOf" srcId="{22CA4F9E-54C3-43B4-BA59-5CDA5E043B2C}" destId="{ED252C37-A9F6-4B3A-A490-B2746834480E}" srcOrd="0" destOrd="0" presId="urn:microsoft.com/office/officeart/2005/8/layout/hList1"/>
    <dgm:cxn modelId="{3DA7EDA7-A3E0-490A-8E19-CA749F4D79E2}" type="presParOf" srcId="{ED252C37-A9F6-4B3A-A490-B2746834480E}" destId="{AF0A0A19-4DD1-4511-9C6E-C102083B0209}" srcOrd="0" destOrd="0" presId="urn:microsoft.com/office/officeart/2005/8/layout/hList1"/>
    <dgm:cxn modelId="{1C37DEB6-F981-4E40-BA34-095B234486B9}" type="presParOf" srcId="{AF0A0A19-4DD1-4511-9C6E-C102083B0209}" destId="{2C4B5070-5D9C-4FDE-B291-A32C6656E7A7}" srcOrd="0" destOrd="0" presId="urn:microsoft.com/office/officeart/2005/8/layout/hList1"/>
    <dgm:cxn modelId="{F5BBA4AF-E25A-45B9-8F15-95C250DD7047}" type="presParOf" srcId="{AF0A0A19-4DD1-4511-9C6E-C102083B0209}" destId="{45B39570-5F45-48DC-9D1E-771D39A91E74}" srcOrd="1" destOrd="0" presId="urn:microsoft.com/office/officeart/2005/8/layout/hList1"/>
    <dgm:cxn modelId="{47486BB9-E0E4-48E3-B07F-70A93569318D}" type="presParOf" srcId="{ED252C37-A9F6-4B3A-A490-B2746834480E}" destId="{ADC7C753-9BF9-439C-80C6-B7FDE28EC05D}" srcOrd="1" destOrd="0" presId="urn:microsoft.com/office/officeart/2005/8/layout/hList1"/>
    <dgm:cxn modelId="{BF020132-294C-4A70-B994-295BDA08861F}" type="presParOf" srcId="{ED252C37-A9F6-4B3A-A490-B2746834480E}" destId="{D6C996AD-70EE-4F23-9264-D46391C400BE}" srcOrd="2" destOrd="0" presId="urn:microsoft.com/office/officeart/2005/8/layout/hList1"/>
    <dgm:cxn modelId="{2EEA2F20-8E43-43D9-BBAC-21F658138D9E}" type="presParOf" srcId="{D6C996AD-70EE-4F23-9264-D46391C400BE}" destId="{6D2A4034-F1E4-4927-84BA-391E8B6BE15B}" srcOrd="0" destOrd="0" presId="urn:microsoft.com/office/officeart/2005/8/layout/hList1"/>
    <dgm:cxn modelId="{494B68A1-AB21-43F8-8B8D-704E82A65379}" type="presParOf" srcId="{D6C996AD-70EE-4F23-9264-D46391C400BE}" destId="{103C8897-294B-4F2B-AD63-8F360CABBA65}" srcOrd="1" destOrd="0" presId="urn:microsoft.com/office/officeart/2005/8/layout/hList1"/>
    <dgm:cxn modelId="{E27A59F2-AA1A-4B9B-8A86-8064505DCAEC}" type="presParOf" srcId="{ED252C37-A9F6-4B3A-A490-B2746834480E}" destId="{A33A7E4C-577E-4F61-95D8-A986CB198048}" srcOrd="3" destOrd="0" presId="urn:microsoft.com/office/officeart/2005/8/layout/hList1"/>
    <dgm:cxn modelId="{5D9B537E-97B5-41B3-8DBF-5A7B7BFEE9D8}" type="presParOf" srcId="{ED252C37-A9F6-4B3A-A490-B2746834480E}" destId="{56302CB9-99F4-4535-B165-49717ED96FE3}" srcOrd="4" destOrd="0" presId="urn:microsoft.com/office/officeart/2005/8/layout/hList1"/>
    <dgm:cxn modelId="{5F46749A-DCAA-4A6D-BD69-D68E9AABEC73}" type="presParOf" srcId="{56302CB9-99F4-4535-B165-49717ED96FE3}" destId="{35495B16-C08A-4510-9E12-C74ED1125414}" srcOrd="0" destOrd="0" presId="urn:microsoft.com/office/officeart/2005/8/layout/hList1"/>
    <dgm:cxn modelId="{CB30FE76-5CC5-48EC-A22C-B2C92A0AFE91}" type="presParOf" srcId="{56302CB9-99F4-4535-B165-49717ED96FE3}" destId="{36E6692B-907A-4AB8-8DF9-516DD7AEEF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B5070-5D9C-4FDE-B291-A32C6656E7A7}">
      <dsp:nvSpPr>
        <dsp:cNvPr id="0" name=""/>
        <dsp:cNvSpPr/>
      </dsp:nvSpPr>
      <dsp:spPr>
        <a:xfrm>
          <a:off x="1758" y="17279"/>
          <a:ext cx="1714675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Top 1</a:t>
          </a:r>
        </a:p>
      </dsp:txBody>
      <dsp:txXfrm>
        <a:off x="1758" y="17279"/>
        <a:ext cx="1714675" cy="662400"/>
      </dsp:txXfrm>
    </dsp:sp>
    <dsp:sp modelId="{45B39570-5F45-48DC-9D1E-771D39A91E74}">
      <dsp:nvSpPr>
        <dsp:cNvPr id="0" name=""/>
        <dsp:cNvSpPr/>
      </dsp:nvSpPr>
      <dsp:spPr>
        <a:xfrm>
          <a:off x="1758" y="679679"/>
          <a:ext cx="1714675" cy="101016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9,1 m²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9 000 000€</a:t>
          </a:r>
        </a:p>
      </dsp:txBody>
      <dsp:txXfrm>
        <a:off x="1758" y="679679"/>
        <a:ext cx="1714675" cy="1010160"/>
      </dsp:txXfrm>
    </dsp:sp>
    <dsp:sp modelId="{6D2A4034-F1E4-4927-84BA-391E8B6BE15B}">
      <dsp:nvSpPr>
        <dsp:cNvPr id="0" name=""/>
        <dsp:cNvSpPr/>
      </dsp:nvSpPr>
      <dsp:spPr>
        <a:xfrm>
          <a:off x="1956489" y="17279"/>
          <a:ext cx="1714675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Top 2</a:t>
          </a:r>
        </a:p>
      </dsp:txBody>
      <dsp:txXfrm>
        <a:off x="1956489" y="17279"/>
        <a:ext cx="1714675" cy="662400"/>
      </dsp:txXfrm>
    </dsp:sp>
    <dsp:sp modelId="{103C8897-294B-4F2B-AD63-8F360CABBA65}">
      <dsp:nvSpPr>
        <dsp:cNvPr id="0" name=""/>
        <dsp:cNvSpPr/>
      </dsp:nvSpPr>
      <dsp:spPr>
        <a:xfrm>
          <a:off x="1956489" y="679679"/>
          <a:ext cx="1714675" cy="101016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64 m²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8 600 000 €</a:t>
          </a:r>
        </a:p>
      </dsp:txBody>
      <dsp:txXfrm>
        <a:off x="1956489" y="679679"/>
        <a:ext cx="1714675" cy="1010160"/>
      </dsp:txXfrm>
    </dsp:sp>
    <dsp:sp modelId="{35495B16-C08A-4510-9E12-C74ED1125414}">
      <dsp:nvSpPr>
        <dsp:cNvPr id="0" name=""/>
        <dsp:cNvSpPr/>
      </dsp:nvSpPr>
      <dsp:spPr>
        <a:xfrm>
          <a:off x="3911219" y="17279"/>
          <a:ext cx="1714675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Top 3</a:t>
          </a:r>
        </a:p>
      </dsp:txBody>
      <dsp:txXfrm>
        <a:off x="3911219" y="17279"/>
        <a:ext cx="1714675" cy="662400"/>
      </dsp:txXfrm>
    </dsp:sp>
    <dsp:sp modelId="{36E6692B-907A-4AB8-8DF9-516DD7AEEF69}">
      <dsp:nvSpPr>
        <dsp:cNvPr id="0" name=""/>
        <dsp:cNvSpPr/>
      </dsp:nvSpPr>
      <dsp:spPr>
        <a:xfrm>
          <a:off x="3911219" y="679679"/>
          <a:ext cx="1714675" cy="101016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20,55 m²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8 577 713 €</a:t>
          </a:r>
        </a:p>
      </dsp:txBody>
      <dsp:txXfrm>
        <a:off x="3911219" y="679679"/>
        <a:ext cx="171467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FED5F-41A1-4E36-83C2-E0CF6EBDDEBD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CCCAE-5A73-4045-8699-14148C0B6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3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08FFD-1C21-61F2-A8C1-D5A0F6C90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BB558E-7BC7-CE2C-6EDD-30B90EA94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656E5-5D60-EAE4-D141-4E29E6AD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4D4-BE73-4559-98D3-D4B1FA311F79}" type="datetime1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3D5246-2415-2C6A-4F35-CD96E57C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428BFC-E235-7450-1EEA-4205BA2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77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22024-7947-A727-3A4A-52A4BF25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AB96B9-A357-4C6B-30D9-7BC55C5E1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ED3C3-D123-0226-3BAD-01ED957A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6EAB-265D-41F6-8868-435CB3CA60FC}" type="datetime1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DCDF7-C896-A43E-C49D-4D812F19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6C4B59-30E3-58BB-2229-6FC0F681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3BAFA1-C7E9-6FCB-9EE7-AA5F55F66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4C5289-0BD4-549D-9094-94AA93DC6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449F56-3AEB-82D8-4238-54765887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CD7-6BA5-437D-9C85-58FAC67CAC72}" type="datetime1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86E24-1CDB-1D19-908C-709A6B25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4BE3B8-9DCB-0488-15E7-D7527C5C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8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4E16B-FDA2-EB42-E12E-1D329855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6ECCA-AB1E-C736-83F4-2692303D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77F2D-F9C3-D301-8F0E-BCE079ED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5B26-396E-4DB5-AA62-863CAF919039}" type="datetime1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E289F-1D24-AAD2-7125-367C9A40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94C64-43BA-C795-EF0A-306B8574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3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31B96-AF73-99DD-94E8-E8CE2AF5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C793AA-9ADE-38ED-D532-47641EE9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FEE0B-94ED-000B-11E5-5119C731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2B0E-2DD9-4590-A771-F64769B515B3}" type="datetime1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30C4FE-B934-38BC-FC38-2C9F643D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86DF2-FEEF-CE43-A24F-B024762F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84544-34F5-0105-A304-6CE9030A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4DF1C-03E8-B9C5-4639-73A2A79B2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89A9A5-85EF-75D8-C7C5-C8F7FC99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5AF4F4-2F74-4B30-3B82-529621DB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C99-9A1E-4ED9-9CEE-0ADB2CE8BC00}" type="datetime1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3323C2-D2C4-9714-DAB5-D61158AF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88E60E-47E3-7814-D686-CB09C34A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28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2B209-9811-1B72-A7C4-443F1978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5396C9-8CBF-11C9-6935-5A7A282A8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E890DB-08A2-ACE6-6852-7C787C583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7FB3FD-EC6D-CF0F-AF71-9C20D264A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E88500-EA65-F8AD-60CD-76EA10B64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F779BA-D716-6A78-001A-C7B2DB85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6FE1-E92B-4724-9D79-0BFA697AD535}" type="datetime1">
              <a:rPr lang="fr-FR" smtClean="0"/>
              <a:t>17/11/2022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5E6B48-5E38-1B9C-7C11-4C1C4ED7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0BFC17-738E-F5D2-C17D-7AA01B33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19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D8BCA-79BF-88E0-2926-E686A17D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4E4FD9-66EC-F1AD-E34C-D4A3BBB7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945-126D-4AAB-AE71-09F8D872B2CF}" type="datetime1">
              <a:rPr lang="fr-FR" smtClean="0"/>
              <a:t>17/11/2022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B0B67F-AFA5-BBBD-FBCC-5ADC0191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698A28-BA28-F1B1-CF0E-15BE4723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51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5D402D-9DE1-534F-58F6-BF0B129E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365-6B58-4BA1-8B48-FFFE3900819F}" type="datetime1">
              <a:rPr lang="fr-FR" smtClean="0"/>
              <a:t>17/11/2022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2E2A21-9E81-A502-D32E-B4A41E13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DB7860-2FAD-B65B-FB56-56E4AF0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94B45-1398-A7D5-AF78-F3CF4953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239608-AC21-D408-A418-1D7E1399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F2A28A-85B0-072D-F7D2-36CEE6E3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6462B6-9178-A149-ABE6-69AC7B6D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86D0-7DFF-48AF-A5D6-E2DFF2B1F5BE}" type="datetime1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3AEE42-B3C1-7850-0EDE-518CB59A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E61D83-FCDE-FE91-FE88-515E9598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41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BC861-2977-A977-024A-C52D7F6A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50CBE5-0CD4-4E12-406A-A25D43D43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BB401D-52CE-4C18-2917-E4566E2EF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41CAE8-4867-1C26-0659-B48BBDC1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61C8-AA2F-4EA2-9130-FEEAE0F6FE96}" type="datetime1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A47416-C392-21D9-2B34-B1F174A3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536F3F-05CA-4350-21F3-521967E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30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7AF77-0D1B-D7E5-4638-F6D9880F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F5008C-DDA1-767D-AC58-203F0871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24DD-D8C6-A45D-0D56-07878D627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4530-0B51-4A5C-A9F0-07394DE763FE}" type="datetime1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61C0F8-E0C2-3DA7-E5D4-078602244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B64F1-222D-BD0B-CCD6-BC9B3D36A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0F1F-8DB9-471D-BC38-153D7B513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9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4D7BE-1BD9-9982-67A5-E584B1ED9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Création et utilisation d’une base de données immobilières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03A92B-C542-EFF8-5A5F-B1C812C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3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1A5F-CC5F-B304-D5D5-B5BF5047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Sans surprise les 10 appartements vendus le plus cher durant le 1</a:t>
            </a:r>
            <a:r>
              <a:rPr lang="fr-FR" b="1" baseline="30000" dirty="0">
                <a:solidFill>
                  <a:srgbClr val="002060"/>
                </a:solidFill>
              </a:rPr>
              <a:t>er</a:t>
            </a:r>
            <a:r>
              <a:rPr lang="fr-FR" b="1" dirty="0">
                <a:solidFill>
                  <a:srgbClr val="002060"/>
                </a:solidFill>
              </a:rPr>
              <a:t> semestre 2020 se situent en Ile-de-France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9CEFB2-5AD5-8F55-437D-262D8D9B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10</a:t>
            </a:fld>
            <a:endParaRPr lang="fr-FR"/>
          </a:p>
        </p:txBody>
      </p:sp>
      <p:pic>
        <p:nvPicPr>
          <p:cNvPr id="7" name="Picture 8" descr="Afficher l’image source">
            <a:extLst>
              <a:ext uri="{FF2B5EF4-FFF2-40B4-BE49-F238E27FC236}">
                <a16:creationId xmlns:a16="http://schemas.microsoft.com/office/drawing/2014/main" id="{F03CD773-34CF-95D6-3F7B-B84A74C3F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5" t="38000" r="37374" b="37950"/>
          <a:stretch/>
        </p:blipFill>
        <p:spPr bwMode="auto">
          <a:xfrm>
            <a:off x="2145158" y="3055659"/>
            <a:ext cx="1534587" cy="170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52CC6C4-1FDE-FD02-1412-001D3AE91013}"/>
              </a:ext>
            </a:extLst>
          </p:cNvPr>
          <p:cNvSpPr txBox="1"/>
          <p:nvPr/>
        </p:nvSpPr>
        <p:spPr>
          <a:xfrm>
            <a:off x="5297625" y="2070999"/>
            <a:ext cx="570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Les prix varient de 9 000 000 € à 6 600 000€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FB76C3-CDBA-B125-0D33-288D0D8ED419}"/>
              </a:ext>
            </a:extLst>
          </p:cNvPr>
          <p:cNvSpPr txBox="1"/>
          <p:nvPr/>
        </p:nvSpPr>
        <p:spPr>
          <a:xfrm>
            <a:off x="5438175" y="3055659"/>
            <a:ext cx="542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Pour des surfaces allant de 9 m² à 360 m²</a:t>
            </a:r>
          </a:p>
        </p:txBody>
      </p:sp>
      <p:graphicFrame>
        <p:nvGraphicFramePr>
          <p:cNvPr id="21" name="Diagramme 20">
            <a:extLst>
              <a:ext uri="{FF2B5EF4-FFF2-40B4-BE49-F238E27FC236}">
                <a16:creationId xmlns:a16="http://schemas.microsoft.com/office/drawing/2014/main" id="{2D353C86-8522-C8DC-6010-165C6CD55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661222"/>
              </p:ext>
            </p:extLst>
          </p:nvPr>
        </p:nvGraphicFramePr>
        <p:xfrm>
          <a:off x="5336821" y="4040319"/>
          <a:ext cx="5627654" cy="1707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36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Graphic spid="2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511BC-12F0-7FCB-2E41-A34150CC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Autres analyses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4ED53-DA49-BDE7-8DC6-CB4479A9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Le prix au m² pour une maison sur le 1</a:t>
            </a:r>
            <a:r>
              <a:rPr lang="fr-FR" b="1" baseline="30000" dirty="0">
                <a:solidFill>
                  <a:srgbClr val="002060"/>
                </a:solidFill>
              </a:rPr>
              <a:t>er</a:t>
            </a:r>
            <a:r>
              <a:rPr lang="fr-FR" b="1" dirty="0">
                <a:solidFill>
                  <a:srgbClr val="002060"/>
                </a:solidFill>
              </a:rPr>
              <a:t> semestre 2020 est de : 3745€ en France</a:t>
            </a:r>
          </a:p>
          <a:p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Concernant les situations plus précises pour les villes il faut se référer au tableau de la requête 9 et 11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E565D8-FC05-A1C5-B3A8-B3FF0CA8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37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607F9-EECA-6744-A043-9FDA1C62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Modélisation de la base de données sur draw.io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A522E82-6B49-6F7A-03C4-57DFBF8A8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118" y="1825625"/>
            <a:ext cx="6457764" cy="4351338"/>
          </a:xfr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054C549-4E28-DF3A-1FDD-E747F681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95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3D912-4413-9A27-A82E-BF4A7FFE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Récupération des données immobilières, de régions et de populations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6A9035-9E7F-8E2D-96A7-C000A04C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21" y="4143375"/>
            <a:ext cx="3759279" cy="12120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8A4F22-77DA-BB83-84A4-534EFB25B301}"/>
              </a:ext>
            </a:extLst>
          </p:cNvPr>
          <p:cNvSpPr/>
          <p:nvPr/>
        </p:nvSpPr>
        <p:spPr>
          <a:xfrm>
            <a:off x="1366516" y="2485636"/>
            <a:ext cx="3633690" cy="761417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Données immobilières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C1ACC-6D44-1F30-8B6E-4615981FD157}"/>
              </a:ext>
            </a:extLst>
          </p:cNvPr>
          <p:cNvSpPr/>
          <p:nvPr/>
        </p:nvSpPr>
        <p:spPr>
          <a:xfrm>
            <a:off x="7191794" y="2485635"/>
            <a:ext cx="3633690" cy="761417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Données de populations et de régions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60DBB0-1D07-6CA1-EA6B-804C5CCD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679" y="4288329"/>
            <a:ext cx="3215919" cy="9221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8DAB95-4CE0-D182-817A-FE5A175B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79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1EB02-2951-84CA-AD8B-3B8C74AB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Chargement et analyse des données sur </a:t>
            </a:r>
            <a:r>
              <a:rPr lang="fr-FR" b="1" dirty="0" err="1">
                <a:solidFill>
                  <a:srgbClr val="002060"/>
                </a:solidFill>
              </a:rPr>
              <a:t>postgresql</a:t>
            </a:r>
            <a:r>
              <a:rPr lang="fr-FR" b="1" dirty="0">
                <a:solidFill>
                  <a:srgbClr val="002060"/>
                </a:solidFill>
              </a:rPr>
              <a:t> avec </a:t>
            </a:r>
            <a:r>
              <a:rPr lang="fr-FR" b="1" dirty="0" err="1">
                <a:solidFill>
                  <a:srgbClr val="002060"/>
                </a:solidFill>
              </a:rPr>
              <a:t>pgAdmin</a:t>
            </a:r>
            <a:endParaRPr lang="fr-FR" b="1" dirty="0">
              <a:solidFill>
                <a:srgbClr val="002060"/>
              </a:solidFill>
            </a:endParaRPr>
          </a:p>
        </p:txBody>
      </p:sp>
      <p:pic>
        <p:nvPicPr>
          <p:cNvPr id="1028" name="Picture 4" descr="PgAdmin Import CSV: How to Import CSV in Postgres Simplified 101">
            <a:extLst>
              <a:ext uri="{FF2B5EF4-FFF2-40B4-BE49-F238E27FC236}">
                <a16:creationId xmlns:a16="http://schemas.microsoft.com/office/drawing/2014/main" id="{5E09D2B6-F021-D330-A004-6AE011F1CB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582069"/>
            <a:ext cx="3581400" cy="329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61DA1D8-7469-401E-BF15-C31E118D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0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46B76-3B2E-BC78-6ABD-9BF44DD3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Nombre d’appartements vendus au premier semestre de 2020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A291F13-7FEB-9A1B-BF4C-991658ADF591}"/>
              </a:ext>
            </a:extLst>
          </p:cNvPr>
          <p:cNvSpPr/>
          <p:nvPr/>
        </p:nvSpPr>
        <p:spPr>
          <a:xfrm>
            <a:off x="959498" y="2248678"/>
            <a:ext cx="10530000" cy="3769567"/>
          </a:xfrm>
          <a:prstGeom prst="rightArrow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73D6F-C5C8-2CB1-D1DB-FBC188AEAC9D}"/>
              </a:ext>
            </a:extLst>
          </p:cNvPr>
          <p:cNvSpPr/>
          <p:nvPr/>
        </p:nvSpPr>
        <p:spPr>
          <a:xfrm>
            <a:off x="959498" y="4236097"/>
            <a:ext cx="4320000" cy="8210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1</a:t>
            </a:r>
            <a:r>
              <a:rPr lang="fr-FR" b="1" baseline="30000" dirty="0">
                <a:solidFill>
                  <a:srgbClr val="002060"/>
                </a:solidFill>
              </a:rPr>
              <a:t>er</a:t>
            </a:r>
            <a:r>
              <a:rPr lang="fr-FR" b="1" dirty="0">
                <a:solidFill>
                  <a:srgbClr val="002060"/>
                </a:solidFill>
              </a:rPr>
              <a:t> trimestre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B5181-BB34-E36F-C518-EF0C6C1D5BD6}"/>
              </a:ext>
            </a:extLst>
          </p:cNvPr>
          <p:cNvSpPr/>
          <p:nvPr/>
        </p:nvSpPr>
        <p:spPr>
          <a:xfrm>
            <a:off x="5279498" y="4236097"/>
            <a:ext cx="4320000" cy="8210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2</a:t>
            </a:r>
            <a:r>
              <a:rPr lang="fr-FR" b="1" baseline="30000" dirty="0">
                <a:solidFill>
                  <a:srgbClr val="002060"/>
                </a:solidFill>
              </a:rPr>
              <a:t>ème</a:t>
            </a:r>
            <a:r>
              <a:rPr lang="fr-FR" b="1" dirty="0">
                <a:solidFill>
                  <a:srgbClr val="002060"/>
                </a:solidFill>
              </a:rPr>
              <a:t> trimestre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CDC552-F39F-C4A7-74BF-32B0C41CB2F8}"/>
              </a:ext>
            </a:extLst>
          </p:cNvPr>
          <p:cNvSpPr txBox="1"/>
          <p:nvPr/>
        </p:nvSpPr>
        <p:spPr>
          <a:xfrm>
            <a:off x="3950929" y="3372327"/>
            <a:ext cx="2657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</a:rPr>
              <a:t>31  372 Ventes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C75CDA-801A-B475-76B8-67E1D5EA16D7}"/>
              </a:ext>
            </a:extLst>
          </p:cNvPr>
          <p:cNvSpPr txBox="1"/>
          <p:nvPr/>
        </p:nvSpPr>
        <p:spPr>
          <a:xfrm>
            <a:off x="3497503" y="5430515"/>
            <a:ext cx="356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Taux d’évolution des ventes : 3,70%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3586703E-459B-69D8-8693-7446E282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43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1A5F-CC5F-B304-D5D5-B5BF5047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3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Nombre d’appartements vendus au premier semestre de 2020 par région</a:t>
            </a:r>
            <a:endParaRPr lang="fr-FR" dirty="0"/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18C6CEFD-0F22-A4B2-40D0-6E4E26115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37172" r="72150" b="36084"/>
          <a:stretch/>
        </p:blipFill>
        <p:spPr bwMode="auto">
          <a:xfrm>
            <a:off x="10715006" y="5271241"/>
            <a:ext cx="1012744" cy="123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88594E-421B-9519-F909-0E11571BA88C}"/>
              </a:ext>
            </a:extLst>
          </p:cNvPr>
          <p:cNvSpPr txBox="1"/>
          <p:nvPr/>
        </p:nvSpPr>
        <p:spPr>
          <a:xfrm>
            <a:off x="10986685" y="4884830"/>
            <a:ext cx="443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1F5DB0-9FF6-33F4-5DE9-4D034D122D59}"/>
              </a:ext>
            </a:extLst>
          </p:cNvPr>
          <p:cNvSpPr txBox="1"/>
          <p:nvPr/>
        </p:nvSpPr>
        <p:spPr>
          <a:xfrm>
            <a:off x="9751449" y="48838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578C2622-883E-86F6-69E2-954C7127D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03" t="37328" r="19973" b="39193"/>
          <a:stretch/>
        </p:blipFill>
        <p:spPr bwMode="auto">
          <a:xfrm>
            <a:off x="8239059" y="5218487"/>
            <a:ext cx="1075260" cy="11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AD82330-57EA-D7A5-A52E-FB6CFA72E4D9}"/>
              </a:ext>
            </a:extLst>
          </p:cNvPr>
          <p:cNvSpPr txBox="1"/>
          <p:nvPr/>
        </p:nvSpPr>
        <p:spPr>
          <a:xfrm>
            <a:off x="8582979" y="4903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</a:p>
        </p:txBody>
      </p:sp>
      <p:pic>
        <p:nvPicPr>
          <p:cNvPr id="1032" name="Picture 8" descr="Afficher l’image source">
            <a:extLst>
              <a:ext uri="{FF2B5EF4-FFF2-40B4-BE49-F238E27FC236}">
                <a16:creationId xmlns:a16="http://schemas.microsoft.com/office/drawing/2014/main" id="{0C478FED-D5D5-98CE-45CB-D135329FA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5" t="38000" r="37374" b="37950"/>
          <a:stretch/>
        </p:blipFill>
        <p:spPr bwMode="auto">
          <a:xfrm>
            <a:off x="1609449" y="2540977"/>
            <a:ext cx="1297336" cy="144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ficher l’image source">
            <a:extLst>
              <a:ext uri="{FF2B5EF4-FFF2-40B4-BE49-F238E27FC236}">
                <a16:creationId xmlns:a16="http://schemas.microsoft.com/office/drawing/2014/main" id="{9A1F9433-FC44-4839-6ABE-844E74E34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88" b="68270"/>
          <a:stretch/>
        </p:blipFill>
        <p:spPr bwMode="auto">
          <a:xfrm>
            <a:off x="3011881" y="3313290"/>
            <a:ext cx="1258022" cy="153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ficher l’image source">
            <a:extLst>
              <a:ext uri="{FF2B5EF4-FFF2-40B4-BE49-F238E27FC236}">
                <a16:creationId xmlns:a16="http://schemas.microsoft.com/office/drawing/2014/main" id="{FE1888D1-E4A9-102E-63C4-D55029D71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8" t="70447" r="36476"/>
          <a:stretch/>
        </p:blipFill>
        <p:spPr bwMode="auto">
          <a:xfrm>
            <a:off x="197791" y="3341251"/>
            <a:ext cx="1297336" cy="15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fficher l’image source">
            <a:extLst>
              <a:ext uri="{FF2B5EF4-FFF2-40B4-BE49-F238E27FC236}">
                <a16:creationId xmlns:a16="http://schemas.microsoft.com/office/drawing/2014/main" id="{95B7B043-9665-B20D-0109-AD6A92778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72282" r="70687"/>
          <a:stretch/>
        </p:blipFill>
        <p:spPr bwMode="auto">
          <a:xfrm>
            <a:off x="6819655" y="1798527"/>
            <a:ext cx="88519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Afficher l’image source">
            <a:extLst>
              <a:ext uri="{FF2B5EF4-FFF2-40B4-BE49-F238E27FC236}">
                <a16:creationId xmlns:a16="http://schemas.microsoft.com/office/drawing/2014/main" id="{D8E6A811-59AE-D667-5764-068AF39C7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9" t="73144" r="54850" b="1987"/>
          <a:stretch/>
        </p:blipFill>
        <p:spPr bwMode="auto">
          <a:xfrm>
            <a:off x="8310058" y="1848921"/>
            <a:ext cx="888139" cy="10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Afficher l’image source">
            <a:extLst>
              <a:ext uri="{FF2B5EF4-FFF2-40B4-BE49-F238E27FC236}">
                <a16:creationId xmlns:a16="http://schemas.microsoft.com/office/drawing/2014/main" id="{3224457F-7C83-6EE5-33F0-98539A657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9" t="679" r="36084" b="69742"/>
          <a:stretch/>
        </p:blipFill>
        <p:spPr bwMode="auto">
          <a:xfrm>
            <a:off x="9485195" y="3404637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Afficher l’image source">
            <a:extLst>
              <a:ext uri="{FF2B5EF4-FFF2-40B4-BE49-F238E27FC236}">
                <a16:creationId xmlns:a16="http://schemas.microsoft.com/office/drawing/2014/main" id="{B123966C-8696-8860-FC11-8154F8726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1" t="812" r="18150" b="69609"/>
          <a:stretch/>
        </p:blipFill>
        <p:spPr bwMode="auto">
          <a:xfrm>
            <a:off x="6742085" y="5283072"/>
            <a:ext cx="1012743" cy="10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7739C82-DC9F-733B-D2CA-FE9C643EBE8F}"/>
              </a:ext>
            </a:extLst>
          </p:cNvPr>
          <p:cNvSpPr txBox="1"/>
          <p:nvPr/>
        </p:nvSpPr>
        <p:spPr>
          <a:xfrm>
            <a:off x="6968621" y="491374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222</a:t>
            </a:r>
          </a:p>
        </p:txBody>
      </p:sp>
      <p:pic>
        <p:nvPicPr>
          <p:cNvPr id="15" name="Picture 14" descr="Afficher l’image source">
            <a:extLst>
              <a:ext uri="{FF2B5EF4-FFF2-40B4-BE49-F238E27FC236}">
                <a16:creationId xmlns:a16="http://schemas.microsoft.com/office/drawing/2014/main" id="{784ADFD3-7A4C-2712-3573-5D3E664F6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9" t="674" r="1004" b="69747"/>
          <a:stretch/>
        </p:blipFill>
        <p:spPr bwMode="auto">
          <a:xfrm>
            <a:off x="10723405" y="1847035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Afficher l’image source">
            <a:extLst>
              <a:ext uri="{FF2B5EF4-FFF2-40B4-BE49-F238E27FC236}">
                <a16:creationId xmlns:a16="http://schemas.microsoft.com/office/drawing/2014/main" id="{ED9A41AA-4EDE-C19B-1DF0-2E115B45F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4" t="34386" r="53589" b="36035"/>
          <a:stretch/>
        </p:blipFill>
        <p:spPr bwMode="auto">
          <a:xfrm>
            <a:off x="9485195" y="1812507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Afficher l’image source">
            <a:extLst>
              <a:ext uri="{FF2B5EF4-FFF2-40B4-BE49-F238E27FC236}">
                <a16:creationId xmlns:a16="http://schemas.microsoft.com/office/drawing/2014/main" id="{4622CA63-C48A-5CFE-5095-358D0C8A5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4" t="737" r="54059" b="69684"/>
          <a:stretch/>
        </p:blipFill>
        <p:spPr bwMode="auto">
          <a:xfrm>
            <a:off x="6753635" y="3387287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Afficher l’image source">
            <a:extLst>
              <a:ext uri="{FF2B5EF4-FFF2-40B4-BE49-F238E27FC236}">
                <a16:creationId xmlns:a16="http://schemas.microsoft.com/office/drawing/2014/main" id="{9AB8E0C5-24B3-760F-6A5E-41D3A2D1A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6" t="34507" r="1337" b="35914"/>
          <a:stretch/>
        </p:blipFill>
        <p:spPr bwMode="auto">
          <a:xfrm>
            <a:off x="8271234" y="3444927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Afficher l’image source">
            <a:extLst>
              <a:ext uri="{FF2B5EF4-FFF2-40B4-BE49-F238E27FC236}">
                <a16:creationId xmlns:a16="http://schemas.microsoft.com/office/drawing/2014/main" id="{5CF67D28-7A49-941A-64CB-8A3E6DCE3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8" t="174" r="70775" b="70247"/>
          <a:stretch/>
        </p:blipFill>
        <p:spPr bwMode="auto">
          <a:xfrm>
            <a:off x="10749424" y="3415673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fficher l’image source">
            <a:extLst>
              <a:ext uri="{FF2B5EF4-FFF2-40B4-BE49-F238E27FC236}">
                <a16:creationId xmlns:a16="http://schemas.microsoft.com/office/drawing/2014/main" id="{6861B84C-709E-3700-CF79-B9B0A5E5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95" y="5601224"/>
            <a:ext cx="1012745" cy="5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ficher l’image source">
            <a:extLst>
              <a:ext uri="{FF2B5EF4-FFF2-40B4-BE49-F238E27FC236}">
                <a16:creationId xmlns:a16="http://schemas.microsoft.com/office/drawing/2014/main" id="{42B6DF5B-9C26-DF45-DC62-B23DCD232F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6" r="26207"/>
          <a:stretch/>
        </p:blipFill>
        <p:spPr bwMode="auto">
          <a:xfrm>
            <a:off x="4689408" y="4636697"/>
            <a:ext cx="95076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1312E71-8D6B-DD70-FB7E-8EB23EBD3BF2}"/>
              </a:ext>
            </a:extLst>
          </p:cNvPr>
          <p:cNvGrpSpPr/>
          <p:nvPr/>
        </p:nvGrpSpPr>
        <p:grpSpPr>
          <a:xfrm>
            <a:off x="134816" y="4077478"/>
            <a:ext cx="4226766" cy="1884783"/>
            <a:chOff x="134816" y="4077478"/>
            <a:chExt cx="4226766" cy="1884783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41F644E5-B9C1-D4F3-DB47-74F1574ED968}"/>
                </a:ext>
              </a:extLst>
            </p:cNvPr>
            <p:cNvGrpSpPr/>
            <p:nvPr/>
          </p:nvGrpSpPr>
          <p:grpSpPr>
            <a:xfrm>
              <a:off x="134816" y="4077478"/>
              <a:ext cx="4226766" cy="1884783"/>
              <a:chOff x="838200" y="4077478"/>
              <a:chExt cx="4226766" cy="1884783"/>
            </a:xfrm>
            <a:no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AE38C2-18C6-817D-4587-BE85422C915A}"/>
                  </a:ext>
                </a:extLst>
              </p:cNvPr>
              <p:cNvSpPr/>
              <p:nvPr/>
            </p:nvSpPr>
            <p:spPr>
              <a:xfrm>
                <a:off x="838200" y="4935894"/>
                <a:ext cx="1408922" cy="102636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1F9575-BE6B-17F2-BECD-FDBF245C9F4B}"/>
                  </a:ext>
                </a:extLst>
              </p:cNvPr>
              <p:cNvSpPr/>
              <p:nvPr/>
            </p:nvSpPr>
            <p:spPr>
              <a:xfrm>
                <a:off x="2247122" y="4077478"/>
                <a:ext cx="1408922" cy="1884783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2858D4-B4E8-150A-A946-E8CC95402F7F}"/>
                  </a:ext>
                </a:extLst>
              </p:cNvPr>
              <p:cNvSpPr/>
              <p:nvPr/>
            </p:nvSpPr>
            <p:spPr>
              <a:xfrm>
                <a:off x="3656044" y="4935893"/>
                <a:ext cx="1408922" cy="102636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7" name="Graphique 26" descr="Badge 1 avec un remplissage uni">
              <a:extLst>
                <a:ext uri="{FF2B5EF4-FFF2-40B4-BE49-F238E27FC236}">
                  <a16:creationId xmlns:a16="http://schemas.microsoft.com/office/drawing/2014/main" id="{2A91605C-996D-9054-97ED-AD4E236F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82090" y="4097031"/>
              <a:ext cx="914400" cy="914400"/>
            </a:xfrm>
            <a:prstGeom prst="rect">
              <a:avLst/>
            </a:prstGeom>
          </p:spPr>
        </p:pic>
        <p:pic>
          <p:nvPicPr>
            <p:cNvPr id="29" name="Graphique 28" descr="Badge avec un remplissage uni">
              <a:extLst>
                <a:ext uri="{FF2B5EF4-FFF2-40B4-BE49-F238E27FC236}">
                  <a16:creationId xmlns:a16="http://schemas.microsoft.com/office/drawing/2014/main" id="{5161A26A-6987-6A8F-415D-3C1310DA2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8053" y="4991876"/>
              <a:ext cx="914400" cy="914400"/>
            </a:xfrm>
            <a:prstGeom prst="rect">
              <a:avLst/>
            </a:prstGeom>
          </p:spPr>
        </p:pic>
        <p:pic>
          <p:nvPicPr>
            <p:cNvPr id="31" name="Graphique 30" descr="Badge 3 avec un remplissage uni">
              <a:extLst>
                <a:ext uri="{FF2B5EF4-FFF2-40B4-BE49-F238E27FC236}">
                  <a16:creationId xmlns:a16="http://schemas.microsoft.com/office/drawing/2014/main" id="{053C1616-236E-0453-26E3-C48F7FEC3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61740" y="4991878"/>
              <a:ext cx="914400" cy="914400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4ACFABE5-5F27-EB76-6DE9-9A386D46F1CE}"/>
              </a:ext>
            </a:extLst>
          </p:cNvPr>
          <p:cNvSpPr txBox="1"/>
          <p:nvPr/>
        </p:nvSpPr>
        <p:spPr>
          <a:xfrm>
            <a:off x="11003128" y="3075595"/>
            <a:ext cx="69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376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6404DDC-6D8C-A612-4B7B-E2941AAD59E6}"/>
              </a:ext>
            </a:extLst>
          </p:cNvPr>
          <p:cNvSpPr txBox="1"/>
          <p:nvPr/>
        </p:nvSpPr>
        <p:spPr>
          <a:xfrm>
            <a:off x="9723705" y="305654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EB79316-437D-0A18-CB89-3160EF01F988}"/>
              </a:ext>
            </a:extLst>
          </p:cNvPr>
          <p:cNvSpPr txBox="1"/>
          <p:nvPr/>
        </p:nvSpPr>
        <p:spPr>
          <a:xfrm>
            <a:off x="8524468" y="307784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8CF32C-B64C-0A47-22EE-A70AC33708FF}"/>
              </a:ext>
            </a:extLst>
          </p:cNvPr>
          <p:cNvSpPr txBox="1"/>
          <p:nvPr/>
        </p:nvSpPr>
        <p:spPr>
          <a:xfrm>
            <a:off x="6961379" y="30755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A3D1176-2440-7AA9-1C6B-B8E2624AA95E}"/>
              </a:ext>
            </a:extLst>
          </p:cNvPr>
          <p:cNvSpPr txBox="1"/>
          <p:nvPr/>
        </p:nvSpPr>
        <p:spPr>
          <a:xfrm>
            <a:off x="6902869" y="1427819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1640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E29A758-408C-DD45-FED4-CF4DB54BD82C}"/>
              </a:ext>
            </a:extLst>
          </p:cNvPr>
          <p:cNvSpPr txBox="1"/>
          <p:nvPr/>
        </p:nvSpPr>
        <p:spPr>
          <a:xfrm>
            <a:off x="8427755" y="1420031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1354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C5978EF-5864-842D-D115-D9EF0DADBB77}"/>
              </a:ext>
            </a:extLst>
          </p:cNvPr>
          <p:cNvSpPr txBox="1"/>
          <p:nvPr/>
        </p:nvSpPr>
        <p:spPr>
          <a:xfrm>
            <a:off x="9619458" y="1466269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1254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7A8B287-8EFF-C784-297B-416AC8306330}"/>
              </a:ext>
            </a:extLst>
          </p:cNvPr>
          <p:cNvSpPr txBox="1"/>
          <p:nvPr/>
        </p:nvSpPr>
        <p:spPr>
          <a:xfrm>
            <a:off x="10986685" y="145435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984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6EDF2C8-9254-1104-5D84-FB40E1E6EAA6}"/>
              </a:ext>
            </a:extLst>
          </p:cNvPr>
          <p:cNvSpPr txBox="1"/>
          <p:nvPr/>
        </p:nvSpPr>
        <p:spPr>
          <a:xfrm>
            <a:off x="4838419" y="4184899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1932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6C95ABA-A1F5-6C1D-CB9D-403EDC1D0B26}"/>
              </a:ext>
            </a:extLst>
          </p:cNvPr>
          <p:cNvSpPr txBox="1"/>
          <p:nvPr/>
        </p:nvSpPr>
        <p:spPr>
          <a:xfrm>
            <a:off x="3324112" y="291596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3253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2D7A17-F9A7-DD04-3B20-57B7A6D5399A}"/>
              </a:ext>
            </a:extLst>
          </p:cNvPr>
          <p:cNvSpPr txBox="1"/>
          <p:nvPr/>
        </p:nvSpPr>
        <p:spPr>
          <a:xfrm>
            <a:off x="528881" y="2925935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3649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5DD7810-4FCF-C01D-B42A-A938F993B301}"/>
              </a:ext>
            </a:extLst>
          </p:cNvPr>
          <p:cNvSpPr txBox="1"/>
          <p:nvPr/>
        </p:nvSpPr>
        <p:spPr>
          <a:xfrm>
            <a:off x="1873235" y="2161869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13995</a:t>
            </a:r>
          </a:p>
        </p:txBody>
      </p:sp>
      <p:sp>
        <p:nvSpPr>
          <p:cNvPr id="46" name="Espace réservé du numéro de diapositive 45">
            <a:extLst>
              <a:ext uri="{FF2B5EF4-FFF2-40B4-BE49-F238E27FC236}">
                <a16:creationId xmlns:a16="http://schemas.microsoft.com/office/drawing/2014/main" id="{3ECA96E1-C6D4-4BE7-1D2E-FC60B354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1A5F-CC5F-B304-D5D5-B5BF5047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3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Prix au m²  d’un appartement (en €) au premier semestre de 2020 par région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1F5DB0-9FF6-33F4-5DE9-4D034D122D59}"/>
              </a:ext>
            </a:extLst>
          </p:cNvPr>
          <p:cNvSpPr txBox="1"/>
          <p:nvPr/>
        </p:nvSpPr>
        <p:spPr>
          <a:xfrm>
            <a:off x="9636110" y="493285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573 €</a:t>
            </a: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578C2622-883E-86F6-69E2-954C7127D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03" t="37328" r="19973" b="39193"/>
          <a:stretch/>
        </p:blipFill>
        <p:spPr bwMode="auto">
          <a:xfrm>
            <a:off x="9467388" y="5394663"/>
            <a:ext cx="1075260" cy="11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AD82330-57EA-D7A5-A52E-FB6CFA72E4D9}"/>
              </a:ext>
            </a:extLst>
          </p:cNvPr>
          <p:cNvSpPr txBox="1"/>
          <p:nvPr/>
        </p:nvSpPr>
        <p:spPr>
          <a:xfrm>
            <a:off x="8361785" y="4919252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1251 €</a:t>
            </a:r>
          </a:p>
        </p:txBody>
      </p:sp>
      <p:pic>
        <p:nvPicPr>
          <p:cNvPr id="1032" name="Picture 8" descr="Afficher l’image source">
            <a:extLst>
              <a:ext uri="{FF2B5EF4-FFF2-40B4-BE49-F238E27FC236}">
                <a16:creationId xmlns:a16="http://schemas.microsoft.com/office/drawing/2014/main" id="{0C478FED-D5D5-98CE-45CB-D135329FA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5" t="38000" r="37374" b="37950"/>
          <a:stretch/>
        </p:blipFill>
        <p:spPr bwMode="auto">
          <a:xfrm>
            <a:off x="1609449" y="2540977"/>
            <a:ext cx="1297336" cy="144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ficher l’image source">
            <a:extLst>
              <a:ext uri="{FF2B5EF4-FFF2-40B4-BE49-F238E27FC236}">
                <a16:creationId xmlns:a16="http://schemas.microsoft.com/office/drawing/2014/main" id="{9A1F9433-FC44-4839-6ABE-844E74E34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88" b="68270"/>
          <a:stretch/>
        </p:blipFill>
        <p:spPr bwMode="auto">
          <a:xfrm>
            <a:off x="6792413" y="1810288"/>
            <a:ext cx="888139" cy="108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ficher l’image source">
            <a:extLst>
              <a:ext uri="{FF2B5EF4-FFF2-40B4-BE49-F238E27FC236}">
                <a16:creationId xmlns:a16="http://schemas.microsoft.com/office/drawing/2014/main" id="{FE1888D1-E4A9-102E-63C4-D55029D71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8" t="70447" r="36476"/>
          <a:stretch/>
        </p:blipFill>
        <p:spPr bwMode="auto">
          <a:xfrm>
            <a:off x="3008453" y="3341251"/>
            <a:ext cx="1297336" cy="15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fficher l’image source">
            <a:extLst>
              <a:ext uri="{FF2B5EF4-FFF2-40B4-BE49-F238E27FC236}">
                <a16:creationId xmlns:a16="http://schemas.microsoft.com/office/drawing/2014/main" id="{95B7B043-9665-B20D-0109-AD6A92778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72282" r="70687"/>
          <a:stretch/>
        </p:blipFill>
        <p:spPr bwMode="auto">
          <a:xfrm>
            <a:off x="8368184" y="3462503"/>
            <a:ext cx="88519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Afficher l’image source">
            <a:extLst>
              <a:ext uri="{FF2B5EF4-FFF2-40B4-BE49-F238E27FC236}">
                <a16:creationId xmlns:a16="http://schemas.microsoft.com/office/drawing/2014/main" id="{D8E6A811-59AE-D667-5764-068AF39C7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9" t="73144" r="54850" b="1987"/>
          <a:stretch/>
        </p:blipFill>
        <p:spPr bwMode="auto">
          <a:xfrm>
            <a:off x="10783710" y="1908203"/>
            <a:ext cx="888139" cy="10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Afficher l’image source">
            <a:extLst>
              <a:ext uri="{FF2B5EF4-FFF2-40B4-BE49-F238E27FC236}">
                <a16:creationId xmlns:a16="http://schemas.microsoft.com/office/drawing/2014/main" id="{3224457F-7C83-6EE5-33F0-98539A657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9" t="679" r="36084" b="69742"/>
          <a:stretch/>
        </p:blipFill>
        <p:spPr bwMode="auto">
          <a:xfrm>
            <a:off x="6871601" y="5462388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Afficher l’image source">
            <a:extLst>
              <a:ext uri="{FF2B5EF4-FFF2-40B4-BE49-F238E27FC236}">
                <a16:creationId xmlns:a16="http://schemas.microsoft.com/office/drawing/2014/main" id="{B123966C-8696-8860-FC11-8154F8726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1" t="812" r="18150" b="69609"/>
          <a:stretch/>
        </p:blipFill>
        <p:spPr bwMode="auto">
          <a:xfrm>
            <a:off x="4658418" y="4778791"/>
            <a:ext cx="1012743" cy="10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7739C82-DC9F-733B-D2CA-FE9C643EBE8F}"/>
              </a:ext>
            </a:extLst>
          </p:cNvPr>
          <p:cNvSpPr txBox="1"/>
          <p:nvPr/>
        </p:nvSpPr>
        <p:spPr>
          <a:xfrm>
            <a:off x="7020835" y="491374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1453 €</a:t>
            </a:r>
          </a:p>
        </p:txBody>
      </p:sp>
      <p:pic>
        <p:nvPicPr>
          <p:cNvPr id="15" name="Picture 14" descr="Afficher l’image source">
            <a:extLst>
              <a:ext uri="{FF2B5EF4-FFF2-40B4-BE49-F238E27FC236}">
                <a16:creationId xmlns:a16="http://schemas.microsoft.com/office/drawing/2014/main" id="{784ADFD3-7A4C-2712-3573-5D3E664F6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9" t="674" r="1004" b="69747"/>
          <a:stretch/>
        </p:blipFill>
        <p:spPr bwMode="auto">
          <a:xfrm>
            <a:off x="10834980" y="3454028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Afficher l’image source">
            <a:extLst>
              <a:ext uri="{FF2B5EF4-FFF2-40B4-BE49-F238E27FC236}">
                <a16:creationId xmlns:a16="http://schemas.microsoft.com/office/drawing/2014/main" id="{ED9A41AA-4EDE-C19B-1DF0-2E115B45F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4" t="34386" r="53589" b="36035"/>
          <a:stretch/>
        </p:blipFill>
        <p:spPr bwMode="auto">
          <a:xfrm>
            <a:off x="6760876" y="3454028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Afficher l’image source">
            <a:extLst>
              <a:ext uri="{FF2B5EF4-FFF2-40B4-BE49-F238E27FC236}">
                <a16:creationId xmlns:a16="http://schemas.microsoft.com/office/drawing/2014/main" id="{4622CA63-C48A-5CFE-5095-358D0C8A5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4" t="737" r="54059" b="69684"/>
          <a:stretch/>
        </p:blipFill>
        <p:spPr bwMode="auto">
          <a:xfrm>
            <a:off x="9512374" y="1874944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Afficher l’image source">
            <a:extLst>
              <a:ext uri="{FF2B5EF4-FFF2-40B4-BE49-F238E27FC236}">
                <a16:creationId xmlns:a16="http://schemas.microsoft.com/office/drawing/2014/main" id="{9AB8E0C5-24B3-760F-6A5E-41D3A2D1A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6" t="34507" r="1337" b="35914"/>
          <a:stretch/>
        </p:blipFill>
        <p:spPr bwMode="auto">
          <a:xfrm>
            <a:off x="9511152" y="3471797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Afficher l’image source">
            <a:extLst>
              <a:ext uri="{FF2B5EF4-FFF2-40B4-BE49-F238E27FC236}">
                <a16:creationId xmlns:a16="http://schemas.microsoft.com/office/drawing/2014/main" id="{5CF67D28-7A49-941A-64CB-8A3E6DCE3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8" t="174" r="70775" b="70247"/>
          <a:stretch/>
        </p:blipFill>
        <p:spPr bwMode="auto">
          <a:xfrm>
            <a:off x="8308057" y="5421043"/>
            <a:ext cx="951212" cy="10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fficher l’image source">
            <a:extLst>
              <a:ext uri="{FF2B5EF4-FFF2-40B4-BE49-F238E27FC236}">
                <a16:creationId xmlns:a16="http://schemas.microsoft.com/office/drawing/2014/main" id="{6861B84C-709E-3700-CF79-B9B0A5E5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8" y="3855550"/>
            <a:ext cx="1210112" cy="6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ficher l’image source">
            <a:extLst>
              <a:ext uri="{FF2B5EF4-FFF2-40B4-BE49-F238E27FC236}">
                <a16:creationId xmlns:a16="http://schemas.microsoft.com/office/drawing/2014/main" id="{42B6DF5B-9C26-DF45-DC62-B23DCD232F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6" r="26207"/>
          <a:stretch/>
        </p:blipFill>
        <p:spPr bwMode="auto">
          <a:xfrm>
            <a:off x="8308502" y="1773801"/>
            <a:ext cx="95076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1312E71-8D6B-DD70-FB7E-8EB23EBD3BF2}"/>
              </a:ext>
            </a:extLst>
          </p:cNvPr>
          <p:cNvGrpSpPr/>
          <p:nvPr/>
        </p:nvGrpSpPr>
        <p:grpSpPr>
          <a:xfrm>
            <a:off x="134816" y="4077478"/>
            <a:ext cx="4226766" cy="1884783"/>
            <a:chOff x="134816" y="4077478"/>
            <a:chExt cx="4226766" cy="1884783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41F644E5-B9C1-D4F3-DB47-74F1574ED968}"/>
                </a:ext>
              </a:extLst>
            </p:cNvPr>
            <p:cNvGrpSpPr/>
            <p:nvPr/>
          </p:nvGrpSpPr>
          <p:grpSpPr>
            <a:xfrm>
              <a:off x="134816" y="4077478"/>
              <a:ext cx="4226766" cy="1884783"/>
              <a:chOff x="838200" y="4077478"/>
              <a:chExt cx="4226766" cy="1884783"/>
            </a:xfrm>
            <a:no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AE38C2-18C6-817D-4587-BE85422C915A}"/>
                  </a:ext>
                </a:extLst>
              </p:cNvPr>
              <p:cNvSpPr/>
              <p:nvPr/>
            </p:nvSpPr>
            <p:spPr>
              <a:xfrm>
                <a:off x="838200" y="4935894"/>
                <a:ext cx="1408922" cy="102636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1F9575-BE6B-17F2-BECD-FDBF245C9F4B}"/>
                  </a:ext>
                </a:extLst>
              </p:cNvPr>
              <p:cNvSpPr/>
              <p:nvPr/>
            </p:nvSpPr>
            <p:spPr>
              <a:xfrm>
                <a:off x="2247122" y="4077478"/>
                <a:ext cx="1408922" cy="1884783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2858D4-B4E8-150A-A946-E8CC95402F7F}"/>
                  </a:ext>
                </a:extLst>
              </p:cNvPr>
              <p:cNvSpPr/>
              <p:nvPr/>
            </p:nvSpPr>
            <p:spPr>
              <a:xfrm>
                <a:off x="3656044" y="4935893"/>
                <a:ext cx="1408922" cy="102636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7" name="Graphique 26" descr="Badge 1 avec un remplissage uni">
              <a:extLst>
                <a:ext uri="{FF2B5EF4-FFF2-40B4-BE49-F238E27FC236}">
                  <a16:creationId xmlns:a16="http://schemas.microsoft.com/office/drawing/2014/main" id="{2A91605C-996D-9054-97ED-AD4E236F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82090" y="4097031"/>
              <a:ext cx="914400" cy="914400"/>
            </a:xfrm>
            <a:prstGeom prst="rect">
              <a:avLst/>
            </a:prstGeom>
          </p:spPr>
        </p:pic>
        <p:pic>
          <p:nvPicPr>
            <p:cNvPr id="29" name="Graphique 28" descr="Badge avec un remplissage uni">
              <a:extLst>
                <a:ext uri="{FF2B5EF4-FFF2-40B4-BE49-F238E27FC236}">
                  <a16:creationId xmlns:a16="http://schemas.microsoft.com/office/drawing/2014/main" id="{5161A26A-6987-6A8F-415D-3C1310DA2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8053" y="4991876"/>
              <a:ext cx="914400" cy="914400"/>
            </a:xfrm>
            <a:prstGeom prst="rect">
              <a:avLst/>
            </a:prstGeom>
          </p:spPr>
        </p:pic>
        <p:pic>
          <p:nvPicPr>
            <p:cNvPr id="31" name="Graphique 30" descr="Badge 3 avec un remplissage uni">
              <a:extLst>
                <a:ext uri="{FF2B5EF4-FFF2-40B4-BE49-F238E27FC236}">
                  <a16:creationId xmlns:a16="http://schemas.microsoft.com/office/drawing/2014/main" id="{053C1616-236E-0453-26E3-C48F7FEC3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61740" y="4991878"/>
              <a:ext cx="914400" cy="914400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4ACFABE5-5F27-EB76-6DE9-9A386D46F1CE}"/>
              </a:ext>
            </a:extLst>
          </p:cNvPr>
          <p:cNvSpPr txBox="1"/>
          <p:nvPr/>
        </p:nvSpPr>
        <p:spPr>
          <a:xfrm>
            <a:off x="10873132" y="3075595"/>
            <a:ext cx="95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1541 €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6404DDC-6D8C-A612-4B7B-E2941AAD59E6}"/>
              </a:ext>
            </a:extLst>
          </p:cNvPr>
          <p:cNvSpPr txBox="1"/>
          <p:nvPr/>
        </p:nvSpPr>
        <p:spPr>
          <a:xfrm>
            <a:off x="9506266" y="3093171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2016 €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EB79316-437D-0A18-CB89-3160EF01F988}"/>
              </a:ext>
            </a:extLst>
          </p:cNvPr>
          <p:cNvSpPr txBox="1"/>
          <p:nvPr/>
        </p:nvSpPr>
        <p:spPr>
          <a:xfrm>
            <a:off x="8333293" y="30755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2097 €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8CF32C-B64C-0A47-22EE-A70AC33708FF}"/>
              </a:ext>
            </a:extLst>
          </p:cNvPr>
          <p:cNvSpPr txBox="1"/>
          <p:nvPr/>
        </p:nvSpPr>
        <p:spPr>
          <a:xfrm>
            <a:off x="6788765" y="3093171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2190 €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A3D1176-2440-7AA9-1C6B-B8E2624AA95E}"/>
              </a:ext>
            </a:extLst>
          </p:cNvPr>
          <p:cNvSpPr txBox="1"/>
          <p:nvPr/>
        </p:nvSpPr>
        <p:spPr>
          <a:xfrm>
            <a:off x="6802577" y="1429051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2891 €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E29A758-408C-DD45-FED4-CF4DB54BD82C}"/>
              </a:ext>
            </a:extLst>
          </p:cNvPr>
          <p:cNvSpPr txBox="1"/>
          <p:nvPr/>
        </p:nvSpPr>
        <p:spPr>
          <a:xfrm>
            <a:off x="8427755" y="1420031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2465 €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C5978EF-5864-842D-D115-D9EF0DADBB77}"/>
              </a:ext>
            </a:extLst>
          </p:cNvPr>
          <p:cNvSpPr txBox="1"/>
          <p:nvPr/>
        </p:nvSpPr>
        <p:spPr>
          <a:xfrm>
            <a:off x="9547060" y="1420031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2412 €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7A8B287-8EFF-C784-297B-416AC8306330}"/>
              </a:ext>
            </a:extLst>
          </p:cNvPr>
          <p:cNvSpPr txBox="1"/>
          <p:nvPr/>
        </p:nvSpPr>
        <p:spPr>
          <a:xfrm>
            <a:off x="10902175" y="1461419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2316 €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6EDF2C8-9254-1104-5D84-FB40E1E6EAA6}"/>
              </a:ext>
            </a:extLst>
          </p:cNvPr>
          <p:cNvSpPr txBox="1"/>
          <p:nvPr/>
        </p:nvSpPr>
        <p:spPr>
          <a:xfrm>
            <a:off x="4838419" y="4184899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3105 €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6C95ABA-A1F5-6C1D-CB9D-403EDC1D0B26}"/>
              </a:ext>
            </a:extLst>
          </p:cNvPr>
          <p:cNvSpPr txBox="1"/>
          <p:nvPr/>
        </p:nvSpPr>
        <p:spPr>
          <a:xfrm>
            <a:off x="3305101" y="2913149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3588 €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2D7A17-F9A7-DD04-3B20-57B7A6D5399A}"/>
              </a:ext>
            </a:extLst>
          </p:cNvPr>
          <p:cNvSpPr txBox="1"/>
          <p:nvPr/>
        </p:nvSpPr>
        <p:spPr>
          <a:xfrm>
            <a:off x="556811" y="3341251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3642 €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5DD7810-4FCF-C01D-B42A-A938F993B301}"/>
              </a:ext>
            </a:extLst>
          </p:cNvPr>
          <p:cNvSpPr txBox="1"/>
          <p:nvPr/>
        </p:nvSpPr>
        <p:spPr>
          <a:xfrm>
            <a:off x="1873235" y="2161869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8770 €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C42DAA-1D2A-5B84-7D9A-9CCD78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1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1A5F-CC5F-B304-D5D5-B5BF5047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Le prix au m² est le plus élevé dans les 10 départements suivant :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9CEFB2-5AD5-8F55-437D-262D8D9B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EC768-8558-7B4C-9E50-3DD0D341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9" y="1780113"/>
            <a:ext cx="4826446" cy="494136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ABB74D-D76F-BBE7-5C08-CB2BAFCDEAC6}"/>
              </a:ext>
            </a:extLst>
          </p:cNvPr>
          <p:cNvSpPr txBox="1"/>
          <p:nvPr/>
        </p:nvSpPr>
        <p:spPr>
          <a:xfrm>
            <a:off x="6829847" y="1957137"/>
            <a:ext cx="406400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002060"/>
                </a:solidFill>
              </a:rPr>
              <a:t>Paris : 12053 €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002060"/>
                </a:solidFill>
              </a:rPr>
              <a:t>Hauts-de-Seine : 7219€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002060"/>
                </a:solidFill>
              </a:rPr>
              <a:t>Val-de-Marne : 5343€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002060"/>
                </a:solidFill>
              </a:rPr>
              <a:t>Alpes-Maritimes : 4700€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002060"/>
                </a:solidFill>
              </a:rPr>
              <a:t>Haute-Savoie : 4667€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002060"/>
                </a:solidFill>
              </a:rPr>
              <a:t>Seine-Saint-Denis : 4345€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002060"/>
                </a:solidFill>
              </a:rPr>
              <a:t>Yvelines : 4225€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002060"/>
                </a:solidFill>
              </a:rPr>
              <a:t>Rhône : 4059€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002060"/>
                </a:solidFill>
              </a:rPr>
              <a:t>Corse-du-Sud : 3986€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002060"/>
                </a:solidFill>
              </a:rPr>
              <a:t>Gironde : 3764 €</a:t>
            </a:r>
          </a:p>
        </p:txBody>
      </p:sp>
    </p:spTree>
    <p:extLst>
      <p:ext uri="{BB962C8B-B14F-4D97-AF65-F5344CB8AC3E}">
        <p14:creationId xmlns:p14="http://schemas.microsoft.com/office/powerpoint/2010/main" val="209921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46B76-3B2E-BC78-6ABD-9BF44DD3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36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On observe un taux de vente d’</a:t>
            </a:r>
            <a:r>
              <a:rPr lang="fr-FR" b="1" dirty="0" err="1">
                <a:solidFill>
                  <a:srgbClr val="002060"/>
                </a:solidFill>
              </a:rPr>
              <a:t>appartementc</a:t>
            </a:r>
            <a:r>
              <a:rPr lang="fr-FR" b="1" dirty="0">
                <a:solidFill>
                  <a:srgbClr val="002060"/>
                </a:solidFill>
              </a:rPr>
              <a:t> de 2 et 3 pièces plus important</a:t>
            </a:r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AB8766C6-A4E0-177C-1577-37A3AE9DA2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735120"/>
              </p:ext>
            </p:extLst>
          </p:nvPr>
        </p:nvGraphicFramePr>
        <p:xfrm>
          <a:off x="2636142" y="1759788"/>
          <a:ext cx="6919715" cy="3925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6B5442-E020-ABF7-62A1-0BDD6238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0F1F-8DB9-471D-BC38-153D7B513389}" type="slidenum">
              <a:rPr lang="fr-FR" smtClean="0"/>
              <a:t>9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6B3BF1-7449-B998-4BE8-A29F9FB5D9BE}"/>
              </a:ext>
            </a:extLst>
          </p:cNvPr>
          <p:cNvSpPr txBox="1"/>
          <p:nvPr/>
        </p:nvSpPr>
        <p:spPr>
          <a:xfrm>
            <a:off x="1266856" y="5684923"/>
            <a:ext cx="981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Observation d’une différence de -12% du prix en un 2 et 3 pièces qui pourrait s’expliquer par le fait</a:t>
            </a:r>
            <a:br>
              <a:rPr lang="fr-FR" b="1" dirty="0">
                <a:solidFill>
                  <a:srgbClr val="002060"/>
                </a:solidFill>
              </a:rPr>
            </a:br>
            <a:r>
              <a:rPr lang="fr-FR" b="1" dirty="0">
                <a:solidFill>
                  <a:srgbClr val="002060"/>
                </a:solidFill>
              </a:rPr>
              <a:t>que dans les grandes villes il y ait plus d’appartements 2 pièces </a:t>
            </a:r>
          </a:p>
        </p:txBody>
      </p:sp>
    </p:spTree>
    <p:extLst>
      <p:ext uri="{BB962C8B-B14F-4D97-AF65-F5344CB8AC3E}">
        <p14:creationId xmlns:p14="http://schemas.microsoft.com/office/powerpoint/2010/main" val="11100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377</Words>
  <Application>Microsoft Office PowerPoint</Application>
  <PresentationFormat>Grand écran</PresentationFormat>
  <Paragraphs>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Création et utilisation d’une base de données immobilières</vt:lpstr>
      <vt:lpstr>Modélisation de la base de données sur draw.io</vt:lpstr>
      <vt:lpstr>Récupération des données immobilières, de régions et de populations</vt:lpstr>
      <vt:lpstr>Chargement et analyse des données sur postgresql avec pgAdmin</vt:lpstr>
      <vt:lpstr>Nombre d’appartements vendus au premier semestre de 2020</vt:lpstr>
      <vt:lpstr>Nombre d’appartements vendus au premier semestre de 2020 par région</vt:lpstr>
      <vt:lpstr>Prix au m²  d’un appartement (en €) au premier semestre de 2020 par région</vt:lpstr>
      <vt:lpstr>Le prix au m² est le plus élevé dans les 10 départements suivant :</vt:lpstr>
      <vt:lpstr>On observe un taux de vente d’appartementc de 2 et 3 pièces plus important</vt:lpstr>
      <vt:lpstr>Sans surprise les 10 appartements vendus le plus cher durant le 1er semestre 2020 se situent en Ile-de-France</vt:lpstr>
      <vt:lpstr>Autres analyses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d’une base de données immobilière</dc:title>
  <dc:creator>Antoine Michel</dc:creator>
  <cp:lastModifiedBy>Antoine Michel</cp:lastModifiedBy>
  <cp:revision>9</cp:revision>
  <dcterms:created xsi:type="dcterms:W3CDTF">2022-11-02T09:04:57Z</dcterms:created>
  <dcterms:modified xsi:type="dcterms:W3CDTF">2022-11-17T18:13:06Z</dcterms:modified>
</cp:coreProperties>
</file>