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6858000" cx="12192000"/>
  <p:notesSz cx="6858000" cy="9144000"/>
  <p:embeddedFontLst>
    <p:embeddedFont>
      <p:font typeface="DM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3" roundtripDataSignature="AMtx7mgd8jOiAYallfJvteHFFshe4339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DM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DMSans-italic.fntdata"/><Relationship Id="rId50" Type="http://schemas.openxmlformats.org/officeDocument/2006/relationships/font" Target="fonts/DMSans-bold.fntdata"/><Relationship Id="rId53" Type="http://customschemas.google.com/relationships/presentationmetadata" Target="metadata"/><Relationship Id="rId52" Type="http://schemas.openxmlformats.org/officeDocument/2006/relationships/font" Target="fonts/DM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rgbClr val="1A1C1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7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b="0" sz="36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7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b="1" sz="2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47"/>
          <p:cNvSpPr txBox="1"/>
          <p:nvPr/>
        </p:nvSpPr>
        <p:spPr>
          <a:xfrm>
            <a:off x="219075" y="6088030"/>
            <a:ext cx="3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Fevereiro 202</a:t>
            </a:r>
            <a:r>
              <a:rPr lang="pt-BR" sz="2000">
                <a:solidFill>
                  <a:srgbClr val="595959"/>
                </a:solidFill>
              </a:rPr>
              <a:t>5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/ versão 1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go + Black">
  <p:cSld name="1_Logo + Black">
    <p:bg>
      <p:bgPr>
        <a:solidFill>
          <a:srgbClr val="1A1C1E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8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  <a:defRPr sz="48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" name="Google Shape;3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9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1" type="body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0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50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proibido sem o consentimento formal, por escrito, do Professor (autor).</a:t>
            </a:r>
            <a:endParaRPr b="1" i="0" sz="48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Relationship Id="rId4" Type="http://schemas.openxmlformats.org/officeDocument/2006/relationships/image" Target="../media/image26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bfotool.com/pt/css-animation" TargetMode="External"/><Relationship Id="rId4" Type="http://schemas.openxmlformats.org/officeDocument/2006/relationships/hyperlink" Target="https://animate.style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Gradientes</a:t>
            </a:r>
            <a:endParaRPr/>
          </a:p>
        </p:txBody>
      </p:sp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1400810" y="3018790"/>
            <a:ext cx="8820150" cy="147066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#grad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8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1400810" y="4672965"/>
            <a:ext cx="8820150" cy="387350"/>
          </a:xfrm>
          <a:prstGeom prst="rect">
            <a:avLst/>
          </a:prstGeom>
          <a:solidFill>
            <a:srgbClr val="EAFF6A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 45 graus de inclinação.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53144" l="0" r="0" t="0"/>
          <a:stretch/>
        </p:blipFill>
        <p:spPr>
          <a:xfrm>
            <a:off x="1400810" y="1501775"/>
            <a:ext cx="8820150" cy="137858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Gradientes</a:t>
            </a:r>
            <a:endParaRPr/>
          </a:p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1400810" y="3007995"/>
            <a:ext cx="8627110" cy="144272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#grad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radial-gradient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8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1400810" y="4589780"/>
            <a:ext cx="8627110" cy="821055"/>
          </a:xfrm>
          <a:prstGeom prst="rect">
            <a:avLst/>
          </a:prstGeom>
          <a:solidFill>
            <a:srgbClr val="EAFF6A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Transição progressiva entre duas ou mais cores que irradiam de uma origem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4626" l="1727" r="1735" t="6890"/>
          <a:stretch/>
        </p:blipFill>
        <p:spPr>
          <a:xfrm>
            <a:off x="1400810" y="1490345"/>
            <a:ext cx="8627110" cy="136207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Transformações</a:t>
            </a:r>
            <a:endParaRPr/>
          </a:p>
        </p:txBody>
      </p:sp>
      <p:sp>
        <p:nvSpPr>
          <p:cNvPr id="145" name="Google Shape;145;p1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Transformações</a:t>
            </a:r>
            <a:endParaRPr/>
          </a:p>
        </p:txBody>
      </p:sp>
      <p:sp>
        <p:nvSpPr>
          <p:cNvPr id="151" name="Google Shape;151;p1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983615" y="1485265"/>
            <a:ext cx="8877300" cy="40525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Uma transformação é uma modificação da maneira como um elemento é exibido. Cada elemento transformado por CSS muda sua aparência, 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mas não o lugar que ocupa</a:t>
            </a: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. Os efeitos que podem ser obtidos são:  </a:t>
            </a:r>
            <a:b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Mover um elemento de lugar (sem position).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Dimensionar o tamanho de um elemento.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Virar e girar elementos.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Mudar a perspectiva de um elemento.</a:t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Mover objetos</a:t>
            </a:r>
            <a:endParaRPr/>
          </a:p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911860" y="2637155"/>
            <a:ext cx="10420985" cy="3209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Requer dois números e sua unidade, separados por uma vírgula: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primeiro é o deslocamento horizontal (eixo X).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segundo é o deslocamento vertical (eixo Y).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positivos movem para a direita/para baixo.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negativos movem para a esquerda/para cima.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 também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translateX() e translateY()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cada um recebe apenas um número com sua unidade.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911860" y="1557020"/>
            <a:ext cx="10397490" cy="677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transform:translate( )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muda a localização do objeto (como se fosse uma position).</a:t>
            </a:r>
            <a:endParaRPr b="0" i="0" sz="24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Transform: Translate</a:t>
            </a:r>
            <a:endParaRPr/>
          </a:p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Especificamos os eixos X e Y para onde queremos que o elemento se mova.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983615" y="2997200"/>
            <a:ext cx="5556885" cy="1426845"/>
          </a:xfrm>
          <a:prstGeom prst="rect">
            <a:avLst/>
          </a:prstGeom>
          <a:solidFill>
            <a:srgbClr val="0C343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translate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 rotWithShape="1">
          <a:blip r:embed="rId3">
            <a:alphaModFix/>
          </a:blip>
          <a:srcRect b="11417" l="0" r="16915" t="0"/>
          <a:stretch/>
        </p:blipFill>
        <p:spPr>
          <a:xfrm>
            <a:off x="7320280" y="2493010"/>
            <a:ext cx="276034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Rotação de objetos</a:t>
            </a:r>
            <a:endParaRPr/>
          </a:p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1056005" y="2493010"/>
            <a:ext cx="10159365" cy="35172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Recebe entre parênteses um número que representa o número de graus para girar o objeto: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for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gira para a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direita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(em sentido horário).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for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gira para a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esquerda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(sentido anti-horário).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se tratar de graus, a unidade que acompanha o número será </a:t>
            </a: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(degrees).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983615" y="1428750"/>
            <a:ext cx="9974580" cy="920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A rotação permite girar um objeto sem deformá-lo. É feito com </a:t>
            </a: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transform: rotate( )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Transform: Rotate</a:t>
            </a:r>
            <a:endParaRPr/>
          </a:p>
        </p:txBody>
      </p:sp>
      <p:sp>
        <p:nvSpPr>
          <p:cNvPr id="183" name="Google Shape;183;p1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Especificamos os graus para girar (máximo 360).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1305560" y="2679700"/>
            <a:ext cx="5357495" cy="1678940"/>
          </a:xfrm>
          <a:prstGeom prst="rect">
            <a:avLst/>
          </a:prstGeom>
          <a:solidFill>
            <a:srgbClr val="0C343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rotate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 b="11417" l="0" r="13517" t="0"/>
          <a:stretch/>
        </p:blipFill>
        <p:spPr>
          <a:xfrm>
            <a:off x="7535885" y="2420918"/>
            <a:ext cx="27612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Transform: RotateX</a:t>
            </a:r>
            <a:endParaRPr/>
          </a:p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Para girar em X, especificando os graus.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983615" y="2679700"/>
            <a:ext cx="5792470" cy="1662430"/>
          </a:xfrm>
          <a:prstGeom prst="rect">
            <a:avLst/>
          </a:prstGeom>
          <a:solidFill>
            <a:srgbClr val="0C343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rotateX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21419" l="0" r="16915" t="10254"/>
          <a:stretch/>
        </p:blipFill>
        <p:spPr>
          <a:xfrm>
            <a:off x="7680325" y="2348865"/>
            <a:ext cx="3131185" cy="2355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Transform: RotateY</a:t>
            </a:r>
            <a:endParaRPr/>
          </a:p>
        </p:txBody>
      </p:sp>
      <p:sp>
        <p:nvSpPr>
          <p:cNvPr id="201" name="Google Shape;201;p1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Para girar em Y, especificando os graus.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983615" y="2679700"/>
            <a:ext cx="5792470" cy="1662430"/>
          </a:xfrm>
          <a:prstGeom prst="rect">
            <a:avLst/>
          </a:prstGeom>
          <a:solidFill>
            <a:srgbClr val="0C343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rotateY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21783" l="0" r="25146" t="9887"/>
          <a:stretch/>
        </p:blipFill>
        <p:spPr>
          <a:xfrm>
            <a:off x="7536180" y="2204720"/>
            <a:ext cx="2876550" cy="231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/>
              <a:t>Engenharia de Software</a:t>
            </a:r>
            <a:endParaRPr/>
          </a:p>
        </p:txBody>
      </p:sp>
      <p:sp>
        <p:nvSpPr>
          <p:cNvPr id="58" name="Google Shape;58;p2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  <a:endParaRPr/>
          </a:p>
        </p:txBody>
      </p:sp>
      <p:sp>
        <p:nvSpPr>
          <p:cNvPr id="59" name="Google Shape;59;p2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/>
          </a:p>
        </p:txBody>
      </p: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Transform: RotateZ</a:t>
            </a:r>
            <a:endParaRPr/>
          </a:p>
        </p:txBody>
      </p:sp>
      <p:sp>
        <p:nvSpPr>
          <p:cNvPr id="210" name="Google Shape;210;p2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Para girar em Z, especificando os graus.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983615" y="2679700"/>
            <a:ext cx="5792470" cy="1662430"/>
          </a:xfrm>
          <a:prstGeom prst="rect">
            <a:avLst/>
          </a:prstGeom>
          <a:solidFill>
            <a:srgbClr val="0C343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rotateZ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60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12747" l="0" r="16915" t="0"/>
          <a:stretch/>
        </p:blipFill>
        <p:spPr>
          <a:xfrm>
            <a:off x="7463790" y="1916430"/>
            <a:ext cx="3275330" cy="297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Dimensionar objetos</a:t>
            </a:r>
            <a:endParaRPr/>
          </a:p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912495" y="2205355"/>
            <a:ext cx="9956165" cy="3964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Requer dois números separados por vírgula: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primeiro é a largura (Escala no eixo X).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segundo é a altura (Escala no eixo Y).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superiores a 1, aumentam.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entre 1 e 0, diminuem.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você quiser apenas mudar um eixo, existe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scaleX() e scaleY()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cada um recebe apenas um número.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911860" y="1413510"/>
            <a:ext cx="9930765" cy="791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transform:scale( )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, muda a escala do objeto (como se fosse um zoom).  </a:t>
            </a:r>
            <a:endParaRPr b="0" i="0" sz="24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Transform: Scale</a:t>
            </a:r>
            <a:endParaRPr/>
          </a:p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Para dimensionar o elemento especificando largura e altura.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983615" y="2679700"/>
            <a:ext cx="5792470" cy="1662430"/>
          </a:xfrm>
          <a:prstGeom prst="rect">
            <a:avLst/>
          </a:prstGeom>
          <a:solidFill>
            <a:srgbClr val="0C343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scale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2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3745" y="2348865"/>
            <a:ext cx="4107180" cy="25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Distorcer elemento</a:t>
            </a:r>
            <a:endParaRPr/>
          </a:p>
        </p:txBody>
      </p:sp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1127760" y="2493010"/>
            <a:ext cx="9878695" cy="33870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pode ter até dois números separados por vírgula: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Seus parâmetros são os ângulos de deformação em graus (</a:t>
            </a:r>
            <a:r>
              <a:rPr b="1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primeiro indica o eixo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“X”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segundo indica o eixo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“Y”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*Distorcer: torcer.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1127760" y="1412875"/>
            <a:ext cx="10033000" cy="1399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transform:skew( )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para deformar objetos no CSS, utilizamos o método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skew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(distorcer). </a:t>
            </a:r>
            <a:endParaRPr b="0" i="1" sz="24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Transform: Skew</a:t>
            </a:r>
            <a:endParaRPr/>
          </a:p>
        </p:txBody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Perspectiva em ambos os eixos (X,Y).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983615" y="2679700"/>
            <a:ext cx="6047740" cy="1662430"/>
          </a:xfrm>
          <a:prstGeom prst="rect">
            <a:avLst/>
          </a:prstGeom>
          <a:solidFill>
            <a:srgbClr val="0C343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skew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2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7235" t="0"/>
          <a:stretch/>
        </p:blipFill>
        <p:spPr>
          <a:xfrm>
            <a:off x="7176135" y="2132330"/>
            <a:ext cx="4578350" cy="264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Transform: SkewX</a:t>
            </a:r>
            <a:endParaRPr/>
          </a:p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Perspectiva somente em X.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983615" y="2679700"/>
            <a:ext cx="6047740" cy="1662430"/>
          </a:xfrm>
          <a:prstGeom prst="rect">
            <a:avLst/>
          </a:prstGeom>
          <a:solidFill>
            <a:srgbClr val="0C343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skewX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4360" t="0"/>
          <a:stretch/>
        </p:blipFill>
        <p:spPr>
          <a:xfrm>
            <a:off x="7176770" y="2132330"/>
            <a:ext cx="4142105" cy="2583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Transform: SkewY</a:t>
            </a:r>
            <a:endParaRPr/>
          </a:p>
        </p:txBody>
      </p:sp>
      <p:sp>
        <p:nvSpPr>
          <p:cNvPr id="262" name="Google Shape;262;p2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911860" y="148463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Perspectiva somente em Y.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983615" y="2679700"/>
            <a:ext cx="6047740" cy="1662430"/>
          </a:xfrm>
          <a:prstGeom prst="rect">
            <a:avLst/>
          </a:prstGeom>
          <a:solidFill>
            <a:srgbClr val="0C343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skewY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pt-BR" sz="2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7890" y="1844675"/>
            <a:ext cx="3544570" cy="322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Para Praticar!</a:t>
            </a:r>
            <a:endParaRPr/>
          </a:p>
        </p:txBody>
      </p:sp>
      <p:sp>
        <p:nvSpPr>
          <p:cNvPr id="271" name="Google Shape;271;p2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911860" y="1557020"/>
            <a:ext cx="9677400" cy="4860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da atividade.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Instruções: Crie elementos diferentes e aplique os conceitos vistos: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Gradiente: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bottom, to right, to left, ou to top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usando os graus de inclinação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gradiente radial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Transformações (transform)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translate( 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rotate()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skew()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Transições</a:t>
            </a:r>
            <a:endParaRPr/>
          </a:p>
        </p:txBody>
      </p:sp>
      <p:sp>
        <p:nvSpPr>
          <p:cNvPr id="278" name="Google Shape;278;p2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Transições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5" name="Google Shape;285;p29"/>
          <p:cNvSpPr txBox="1"/>
          <p:nvPr/>
        </p:nvSpPr>
        <p:spPr>
          <a:xfrm>
            <a:off x="983615" y="1557020"/>
            <a:ext cx="9914255" cy="4243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a propriedade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é possível que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ao passar o mouse sobre o elemento, ele “faça uma animação”.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E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pseudo-classe </a:t>
            </a: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:hover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usada a fim de alterar seus estilos ao passar o mouse e pode ser utilizado com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qualquer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 no qual você deseja executar uma transição: um div, span, parágrafo, etc.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ver os exemplos...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Font typeface="Arial"/>
              <a:buNone/>
            </a:pPr>
            <a:r>
              <a:rPr lang="pt-BR"/>
              <a:t>Animações, transformações </a:t>
            </a:r>
            <a:br>
              <a:rPr lang="pt-BR"/>
            </a:br>
            <a:r>
              <a:rPr lang="pt-BR"/>
              <a:t>e transições</a:t>
            </a:r>
            <a:endParaRPr/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Transições</a:t>
            </a:r>
            <a:endParaRPr/>
          </a:p>
        </p:txBody>
      </p:sp>
      <p:sp>
        <p:nvSpPr>
          <p:cNvPr id="291" name="Google Shape;291;p3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2" name="Google Shape;292;p30"/>
          <p:cNvSpPr txBox="1"/>
          <p:nvPr/>
        </p:nvSpPr>
        <p:spPr>
          <a:xfrm>
            <a:off x="911860" y="1269365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Vamos imaginar que queremos que sua altura mude: devemos indicar </a:t>
            </a:r>
            <a:r>
              <a:rPr b="1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qual </a:t>
            </a:r>
            <a:r>
              <a:rPr b="1" i="0" lang="pt-BR" sz="2400" u="none" cap="none" strike="noStrike">
                <a:solidFill>
                  <a:srgbClr val="0C0C0C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propriedade</a:t>
            </a: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queremos que seja animada e </a:t>
            </a:r>
            <a:r>
              <a:rPr b="1" i="0" lang="pt-BR" sz="2400" u="none" cap="none" strike="noStrike">
                <a:solidFill>
                  <a:srgbClr val="0C0C0C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por quantos segundos</a:t>
            </a: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983615" y="2349500"/>
            <a:ext cx="5665470" cy="433006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/* propriedade duração */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1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hover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3745" y="2276475"/>
            <a:ext cx="2790190" cy="42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Transições</a:t>
            </a:r>
            <a:endParaRPr/>
          </a:p>
        </p:txBody>
      </p:sp>
      <p:sp>
        <p:nvSpPr>
          <p:cNvPr id="300" name="Google Shape;300;p3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1" name="Google Shape;301;p31"/>
          <p:cNvSpPr txBox="1"/>
          <p:nvPr/>
        </p:nvSpPr>
        <p:spPr>
          <a:xfrm>
            <a:off x="911860" y="1269365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Também é possível especificar mais de uma propriedade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(altura e largura):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983615" y="2349500"/>
            <a:ext cx="5665470" cy="433006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1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hover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3" name="Google Shape;3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1990" y="2286000"/>
            <a:ext cx="4093210" cy="431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Transições</a:t>
            </a:r>
            <a:endParaRPr/>
          </a:p>
        </p:txBody>
      </p:sp>
      <p:sp>
        <p:nvSpPr>
          <p:cNvPr id="309" name="Google Shape;309;p3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0" name="Google Shape;310;p32"/>
          <p:cNvSpPr txBox="1"/>
          <p:nvPr/>
        </p:nvSpPr>
        <p:spPr>
          <a:xfrm>
            <a:off x="911860" y="119761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Também é possível especificar mais de uma propriedade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(altura, largura, background e padding):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983615" y="2134235"/>
            <a:ext cx="5665470" cy="463359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1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hover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cyan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2" name="Google Shape;3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0235" y="2132965"/>
            <a:ext cx="4182110" cy="453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11111"/>
              <a:buFont typeface="Arial"/>
              <a:buNone/>
            </a:pPr>
            <a:r>
              <a:rPr lang="pt-BR"/>
              <a:t>Só funciona com a propriedade “:hover”? </a:t>
            </a:r>
            <a:endParaRPr/>
          </a:p>
        </p:txBody>
      </p:sp>
      <p:sp>
        <p:nvSpPr>
          <p:cNvPr id="318" name="Google Shape;318;p3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9" name="Google Shape;319;p33"/>
          <p:cNvSpPr txBox="1"/>
          <p:nvPr/>
        </p:nvSpPr>
        <p:spPr>
          <a:xfrm>
            <a:off x="911860" y="1197610"/>
            <a:ext cx="1023239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Não, também funciona com qualquer propriedade do elemento que aplique mudanças a ele. Por exemplo, com a propriedade focus, que indica que o elemento está em foco. Geralmente é ativado quando o usuário clica, toca em um elemento ou o seleciona com a tecla “Tab” do teclado.</a:t>
            </a:r>
            <a:endParaRPr b="0" i="0" sz="2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911860" y="2708910"/>
            <a:ext cx="3748405" cy="390017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1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focus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100" y="3500755"/>
            <a:ext cx="5138420" cy="232981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Exemplo ao vivo</a:t>
            </a:r>
            <a:endParaRPr/>
          </a:p>
        </p:txBody>
      </p:sp>
      <p:sp>
        <p:nvSpPr>
          <p:cNvPr id="327" name="Google Shape;327;p3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840105" y="1475105"/>
            <a:ext cx="10326370" cy="2874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Vamos inserir 3 “caixas” de tamanho 100 x 100. 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 cada caixa adicionaremos uma transformação diferente ao posicionar o mouse sobre ela (ex: mudança de cor, tamanho, posição, rotação...)</a:t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Animações</a:t>
            </a:r>
            <a:endParaRPr/>
          </a:p>
        </p:txBody>
      </p:sp>
      <p:sp>
        <p:nvSpPr>
          <p:cNvPr id="334" name="Google Shape;334;p3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Animações</a:t>
            </a:r>
            <a:endParaRPr/>
          </a:p>
        </p:txBody>
      </p:sp>
      <p:sp>
        <p:nvSpPr>
          <p:cNvPr id="340" name="Google Shape;340;p3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1" name="Google Shape;341;p36"/>
          <p:cNvSpPr txBox="1"/>
          <p:nvPr/>
        </p:nvSpPr>
        <p:spPr>
          <a:xfrm>
            <a:off x="911860" y="1628775"/>
            <a:ext cx="10227310" cy="3782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Diferente da transição, uma 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animação é um efeito que é repetido</a:t>
            </a: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quantas vezes você quiser.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Não depende da mudança de estado (o elemento será animado a partir do carregamento da web).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É a união de duas partes:</a:t>
            </a: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 de um lado, uma 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linha do tempo</a:t>
            </a: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(chamada </a:t>
            </a:r>
            <a:r>
              <a:rPr b="1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keyframe</a:t>
            </a: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) com as informações de mudanças; do outro, aplique este keyframe a um 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elemento que será animado</a:t>
            </a: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 Linha do tempo</a:t>
            </a:r>
            <a:endParaRPr/>
          </a:p>
        </p:txBody>
      </p:sp>
      <p:sp>
        <p:nvSpPr>
          <p:cNvPr id="347" name="Google Shape;347;p3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8" name="Google Shape;348;p37"/>
          <p:cNvSpPr txBox="1"/>
          <p:nvPr/>
        </p:nvSpPr>
        <p:spPr>
          <a:xfrm>
            <a:off x="897255" y="1484630"/>
            <a:ext cx="10217785" cy="3782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É um elemento 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@keyframes animation-name {código css}</a:t>
            </a: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com um nome. </a:t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Depois do nome e entre chaves, é definido onde o CSS será alterado.  </a:t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4292E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Cada mudança acontece em uma porcentagem da animação.</a:t>
            </a: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Para cada ponto de inflexão, e entre chaves, estão as regras de CSS que serão aplicadas neste momento. </a:t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 mudança é 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gradual</a:t>
            </a: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de uma porcentagem para a outra.</a:t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 Exemplo</a:t>
            </a:r>
            <a:endParaRPr/>
          </a:p>
        </p:txBody>
      </p:sp>
      <p:sp>
        <p:nvSpPr>
          <p:cNvPr id="354" name="Google Shape;354;p3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5" name="Google Shape;355;p38"/>
          <p:cNvSpPr txBox="1"/>
          <p:nvPr/>
        </p:nvSpPr>
        <p:spPr>
          <a:xfrm>
            <a:off x="983615" y="1484630"/>
            <a:ext cx="4944110" cy="479425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animation-duration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animation-name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aparecer;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animation-iteration-count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infinite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@keyframes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aparecer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0%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opacity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100%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opacity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6" name="Google Shape;3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1900" y="1628775"/>
            <a:ext cx="408749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 Exemplo</a:t>
            </a:r>
            <a:endParaRPr/>
          </a:p>
        </p:txBody>
      </p:sp>
      <p:sp>
        <p:nvSpPr>
          <p:cNvPr id="362" name="Google Shape;362;p3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3" name="Google Shape;363;p39"/>
          <p:cNvSpPr txBox="1"/>
          <p:nvPr/>
        </p:nvSpPr>
        <p:spPr>
          <a:xfrm>
            <a:off x="669290" y="2376170"/>
            <a:ext cx="4544060" cy="360426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@keyframes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um_efeito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0%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25%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50%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75%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100%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39"/>
          <p:cNvSpPr txBox="1"/>
          <p:nvPr/>
        </p:nvSpPr>
        <p:spPr>
          <a:xfrm>
            <a:off x="5376545" y="2376170"/>
            <a:ext cx="5196205" cy="360426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animation-name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um_efeito;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animation-iteration-count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infinite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animation-duration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animation-delay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5" name="Google Shape;36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1720" y="332740"/>
            <a:ext cx="4124325" cy="190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Gradientes</a:t>
            </a:r>
            <a:endParaRPr/>
          </a:p>
        </p:txBody>
      </p:sp>
      <p:sp>
        <p:nvSpPr>
          <p:cNvPr id="72" name="Google Shape;72;p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Animações: Shorthand </a:t>
            </a:r>
            <a:endParaRPr/>
          </a:p>
        </p:txBody>
      </p:sp>
      <p:sp>
        <p:nvSpPr>
          <p:cNvPr id="371" name="Google Shape;371;p4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2" name="Google Shape;372;p40"/>
          <p:cNvSpPr txBox="1"/>
          <p:nvPr/>
        </p:nvSpPr>
        <p:spPr>
          <a:xfrm>
            <a:off x="1056005" y="1268730"/>
            <a:ext cx="9194165" cy="4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usar a forma abreviada para construir a animação: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1127760" y="1844675"/>
            <a:ext cx="7356475" cy="472567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animation-name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example;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animation-duration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animation-timing-function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linear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animation-delay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animation-iteration-count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infinite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animation-direction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alternate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example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linear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infinite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alternate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Exemplo de animação</a:t>
            </a:r>
            <a:endParaRPr/>
          </a:p>
        </p:txBody>
      </p:sp>
      <p:sp>
        <p:nvSpPr>
          <p:cNvPr id="379" name="Google Shape;379;p4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0" name="Google Shape;380;p41"/>
          <p:cNvSpPr txBox="1"/>
          <p:nvPr/>
        </p:nvSpPr>
        <p:spPr>
          <a:xfrm>
            <a:off x="932815" y="2060575"/>
            <a:ext cx="3541395" cy="2767330"/>
          </a:xfrm>
          <a:prstGeom prst="rect">
            <a:avLst/>
          </a:prstGeom>
          <a:solidFill>
            <a:srgbClr val="0C343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&lt;!-- Caixa Branca --&gt;</a:t>
            </a:r>
            <a:endParaRPr b="0" i="0" sz="18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&lt;!-- Caixa Vermelha --&gt;</a:t>
            </a:r>
            <a:endParaRPr b="0" i="0" sz="18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animado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1" name="Google Shape;3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93560">
            <a:off x="7518782" y="2940879"/>
            <a:ext cx="1415813" cy="100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901" y="2332632"/>
            <a:ext cx="1750800" cy="20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Exemplo de animação</a:t>
            </a:r>
            <a:endParaRPr/>
          </a:p>
        </p:txBody>
      </p:sp>
      <p:sp>
        <p:nvSpPr>
          <p:cNvPr id="388" name="Google Shape;388;p4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9" name="Google Shape;389;p42"/>
          <p:cNvSpPr txBox="1"/>
          <p:nvPr/>
        </p:nvSpPr>
        <p:spPr>
          <a:xfrm>
            <a:off x="133350" y="1819275"/>
            <a:ext cx="3401060" cy="392811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1" lang="pt-BR" sz="16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.animado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Left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42"/>
          <p:cNvSpPr txBox="1"/>
          <p:nvPr/>
        </p:nvSpPr>
        <p:spPr>
          <a:xfrm>
            <a:off x="3576320" y="1844675"/>
            <a:ext cx="2976245" cy="390207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1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1" lang="pt-BR" sz="16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6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.animado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207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57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42"/>
          <p:cNvSpPr txBox="1"/>
          <p:nvPr/>
        </p:nvSpPr>
        <p:spPr>
          <a:xfrm>
            <a:off x="6751955" y="1604010"/>
            <a:ext cx="4557395" cy="420560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@keyframes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animacao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pt-BR" sz="16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{}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1" lang="pt-BR" sz="16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6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/* testar propriedades */</a:t>
            </a:r>
            <a:endParaRPr b="0" i="0" sz="16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skewY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deg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/* configuração inicial */</a:t>
            </a:r>
            <a:endParaRPr b="0" i="0" sz="16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16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.animado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animation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animacao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linear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infinite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alternate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Referências:</a:t>
            </a:r>
            <a:endParaRPr/>
          </a:p>
        </p:txBody>
      </p:sp>
      <p:sp>
        <p:nvSpPr>
          <p:cNvPr id="397" name="Google Shape;397;p4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8" name="Google Shape;398;p43"/>
          <p:cNvSpPr txBox="1"/>
          <p:nvPr/>
        </p:nvSpPr>
        <p:spPr>
          <a:xfrm>
            <a:off x="911860" y="1700530"/>
            <a:ext cx="10133965" cy="40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Gerador de animação CSS:</a:t>
            </a:r>
            <a:b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8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https://bfotool.com/pt/css-animation</a:t>
            </a:r>
            <a:endParaRPr b="0" i="0" sz="28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M Sans"/>
              <a:buChar char="✓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Biblioteca de animação para CSS: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8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https://animate.style/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Copyright © 202</a:t>
            </a:r>
            <a:r>
              <a:rPr lang="pt-BR"/>
              <a:t>5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/>
              <a:t>Prof. Lucas Silva</a:t>
            </a:r>
            <a:endParaRPr/>
          </a:p>
        </p:txBody>
      </p:sp>
      <p:sp>
        <p:nvSpPr>
          <p:cNvPr id="404" name="Google Shape;404;p44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Eixos</a:t>
            </a:r>
            <a:endParaRPr/>
          </a:p>
        </p:txBody>
      </p:sp>
      <p:sp>
        <p:nvSpPr>
          <p:cNvPr id="78" name="Google Shape;78;p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5"/>
          <p:cNvSpPr txBox="1"/>
          <p:nvPr/>
        </p:nvSpPr>
        <p:spPr>
          <a:xfrm>
            <a:off x="839470" y="1414145"/>
            <a:ext cx="6403975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Para entender os valores que devemos aplicar,  é necessário compreender o </a:t>
            </a:r>
            <a:r>
              <a:rPr b="1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conceito de eixos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✓"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refere à posição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horizontal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da esquerda para a direita.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Lato"/>
              <a:buChar char="✓"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refere à posição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vertical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 cima para baixo.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Lato"/>
              <a:buChar char="✓"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pode também mover os elementos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para frente ou para trás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documento (2D), como se fosse um espaço 3D.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8360" y="1698625"/>
            <a:ext cx="4894580" cy="370078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Gradientes</a:t>
            </a:r>
            <a:endParaRPr/>
          </a:p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" name="Google Shape;87;p6"/>
          <p:cNvSpPr txBox="1"/>
          <p:nvPr/>
        </p:nvSpPr>
        <p:spPr>
          <a:xfrm>
            <a:off x="838200" y="1484630"/>
            <a:ext cx="7247255" cy="5063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CSS3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adicionou a opção de criar gradientes (fundos em degradê) sem a necessidade de usar imagens.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gradientes em CSS são de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dois tipos: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lineares (</a:t>
            </a:r>
            <a:r>
              <a:rPr b="1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linear-gradient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e radiais (</a:t>
            </a:r>
            <a:r>
              <a:rPr b="1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radial-gradient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gradiente linear, a transformação da cor ocorre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linha por linha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enquanto que no radial, essa transformação ocorre enquanto os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sucessivos círculos concêntricos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mudam de cor.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SS Gradient Types | Linear Gradient, Radial Gradient, Conic Gradient -  YouTube" id="88" name="Google Shape;88;p6"/>
          <p:cNvPicPr preferRelativeResize="0"/>
          <p:nvPr/>
        </p:nvPicPr>
        <p:blipFill rotWithShape="1">
          <a:blip r:embed="rId3">
            <a:alphaModFix/>
          </a:blip>
          <a:srcRect b="4741" l="37773" r="38206" t="45562"/>
          <a:stretch/>
        </p:blipFill>
        <p:spPr>
          <a:xfrm>
            <a:off x="8400415" y="3717290"/>
            <a:ext cx="2277110" cy="26511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SS Gradient Types | Linear Gradient, Radial Gradient, Conic Gradient -  YouTube" id="89" name="Google Shape;89;p6"/>
          <p:cNvPicPr preferRelativeResize="0"/>
          <p:nvPr/>
        </p:nvPicPr>
        <p:blipFill rotWithShape="1">
          <a:blip r:embed="rId3">
            <a:alphaModFix/>
          </a:blip>
          <a:srcRect b="4741" l="10201" r="68083" t="45562"/>
          <a:stretch/>
        </p:blipFill>
        <p:spPr>
          <a:xfrm>
            <a:off x="8400415" y="836930"/>
            <a:ext cx="2277110" cy="26511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Gradientes</a:t>
            </a:r>
            <a:endParaRPr/>
          </a:p>
        </p:txBody>
      </p:sp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7"/>
          <p:cNvSpPr txBox="1"/>
          <p:nvPr/>
        </p:nvSpPr>
        <p:spPr>
          <a:xfrm>
            <a:off x="911860" y="1710055"/>
            <a:ext cx="9831070" cy="592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 gradiente normalmente é utilizado na propriedade </a:t>
            </a:r>
            <a:r>
              <a:rPr b="0" i="1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endParaRPr b="0" i="1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1800860" y="2961005"/>
            <a:ext cx="8632825" cy="145161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.classe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2000" u="none" cap="none" strike="noStrike">
                <a:solidFill>
                  <a:srgbClr val="FFB86C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1258570" y="2439670"/>
            <a:ext cx="3962400" cy="591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Gradientes lineares:</a:t>
            </a:r>
            <a:endParaRPr b="1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1416685" y="4652010"/>
            <a:ext cx="9618980" cy="11156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Você pode escolher o ponto inicial do gradiente. Os pontos iniciais podem ser </a:t>
            </a:r>
            <a:r>
              <a:rPr b="1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top, right, left ou bottom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de sua caixa, ou você pode escolher os graus de inclinação que deseja que seu gradiente tenha.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7"/>
          <p:cNvCxnSpPr/>
          <p:nvPr/>
        </p:nvCxnSpPr>
        <p:spPr>
          <a:xfrm flipH="1" rot="10800000">
            <a:off x="6527955" y="3860990"/>
            <a:ext cx="1006800" cy="754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Gradientes</a:t>
            </a:r>
            <a:endParaRPr/>
          </a:p>
        </p:txBody>
      </p:sp>
      <p:sp>
        <p:nvSpPr>
          <p:cNvPr id="106" name="Google Shape;106;p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8"/>
          <p:cNvSpPr txBox="1"/>
          <p:nvPr/>
        </p:nvSpPr>
        <p:spPr>
          <a:xfrm>
            <a:off x="4079875" y="3333750"/>
            <a:ext cx="7535545" cy="144018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#grad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079875" y="4797425"/>
            <a:ext cx="5588635" cy="436245"/>
          </a:xfrm>
          <a:prstGeom prst="rect">
            <a:avLst/>
          </a:prstGeom>
          <a:solidFill>
            <a:srgbClr val="EAFF6A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 pré-determinada: de cima para baixo.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4021455" y="1808480"/>
            <a:ext cx="337756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Valor padrão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963295" y="2295525"/>
            <a:ext cx="3025775" cy="284988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20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20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grad</a:t>
            </a:r>
            <a:r>
              <a:rPr b="0" i="0" lang="pt-BR" sz="20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Lorem ipsum dolo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sit amet,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adipiscing elit.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1101725" y="1808480"/>
            <a:ext cx="337756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2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 b="14018" l="1144" r="4293" t="7402"/>
          <a:stretch/>
        </p:blipFill>
        <p:spPr>
          <a:xfrm>
            <a:off x="4151630" y="2357755"/>
            <a:ext cx="5588635" cy="82423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4745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Gradientes</a:t>
            </a:r>
            <a:endParaRPr/>
          </a:p>
        </p:txBody>
      </p:sp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1400810" y="3018790"/>
            <a:ext cx="9108440" cy="141668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#grad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background-image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linear-gradient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2000" u="none" cap="none" strike="noStrike">
                <a:solidFill>
                  <a:srgbClr val="FFB86C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bottom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1400810" y="4601210"/>
            <a:ext cx="9108440" cy="387350"/>
          </a:xfrm>
          <a:prstGeom prst="rect">
            <a:avLst/>
          </a:prstGeom>
          <a:solidFill>
            <a:srgbClr val="EAFF6A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baixo, do vermelho para o amarelo.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810" y="1501775"/>
            <a:ext cx="9108440" cy="137858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2024-03-15T13:51:00Z</dcterms:created>
  <dc:creator>Allen Fernando Oberleitner Lima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1046-12.2.0.16731</vt:lpwstr>
  </property>
</Properties>
</file>