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</p:sldIdLst>
  <p:sldSz cy="6858000" cx="12192000"/>
  <p:notesSz cx="6858000" cy="9144000"/>
  <p:embeddedFontLst>
    <p:embeddedFont>
      <p:font typeface="DM Sans"/>
      <p:regular r:id="rId65"/>
      <p:bold r:id="rId66"/>
      <p:italic r:id="rId67"/>
      <p:boldItalic r:id="rId6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9" roundtripDataSignature="AMtx7mhmjpwCGOdYt2uUQt/bVBioR/Re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66" Type="http://schemas.openxmlformats.org/officeDocument/2006/relationships/font" Target="fonts/DMSans-bold.fntdata"/><Relationship Id="rId21" Type="http://schemas.openxmlformats.org/officeDocument/2006/relationships/slide" Target="slides/slide17.xml"/><Relationship Id="rId65" Type="http://schemas.openxmlformats.org/officeDocument/2006/relationships/font" Target="fonts/DMSans-regular.fntdata"/><Relationship Id="rId24" Type="http://schemas.openxmlformats.org/officeDocument/2006/relationships/slide" Target="slides/slide20.xml"/><Relationship Id="rId68" Type="http://schemas.openxmlformats.org/officeDocument/2006/relationships/font" Target="fonts/DMSans-boldItalic.fntdata"/><Relationship Id="rId23" Type="http://schemas.openxmlformats.org/officeDocument/2006/relationships/slide" Target="slides/slide19.xml"/><Relationship Id="rId67" Type="http://schemas.openxmlformats.org/officeDocument/2006/relationships/font" Target="fonts/DMSans-italic.fntdata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customschemas.google.com/relationships/presentationmetadata" Target="meta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:notes"/>
          <p:cNvSpPr/>
          <p:nvPr>
            <p:ph idx="2" type="sldImg"/>
          </p:nvPr>
        </p:nvSpPr>
        <p:spPr>
          <a:xfrm>
            <a:off x="22864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3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7:notes"/>
          <p:cNvSpPr/>
          <p:nvPr>
            <p:ph idx="2" type="sldImg"/>
          </p:nvPr>
        </p:nvSpPr>
        <p:spPr>
          <a:xfrm>
            <a:off x="22864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p37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8:notes"/>
          <p:cNvSpPr/>
          <p:nvPr>
            <p:ph idx="2" type="sldImg"/>
          </p:nvPr>
        </p:nvSpPr>
        <p:spPr>
          <a:xfrm>
            <a:off x="22864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p3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9:notes"/>
          <p:cNvSpPr/>
          <p:nvPr>
            <p:ph idx="2" type="sldImg"/>
          </p:nvPr>
        </p:nvSpPr>
        <p:spPr>
          <a:xfrm>
            <a:off x="22864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39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0:notes"/>
          <p:cNvSpPr/>
          <p:nvPr>
            <p:ph idx="2" type="sldImg"/>
          </p:nvPr>
        </p:nvSpPr>
        <p:spPr>
          <a:xfrm>
            <a:off x="22864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p4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:notes"/>
          <p:cNvSpPr/>
          <p:nvPr>
            <p:ph idx="2" type="sldImg"/>
          </p:nvPr>
        </p:nvSpPr>
        <p:spPr>
          <a:xfrm>
            <a:off x="22864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p4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/>
          <p:nvPr>
            <p:ph idx="2" type="sldImg"/>
          </p:nvPr>
        </p:nvSpPr>
        <p:spPr>
          <a:xfrm>
            <a:off x="2286400" y="514350"/>
            <a:ext cx="45720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p4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8" name="Google Shape;458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8" name="Google Shape;498;p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 + Black">
  <p:cSld name="Logo + Black">
    <p:bg>
      <p:bgPr>
        <a:solidFill>
          <a:srgbClr val="1A1C1E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1700" y="292781"/>
            <a:ext cx="11588600" cy="6272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1366" y="2854782"/>
            <a:ext cx="4269268" cy="114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beçalho da Seção">
  <p:cSld name="1_Cabeçalho da Seção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63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3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  <a:defRPr b="0" sz="36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22" name="Google Shape;22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63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  <a:defRPr b="1" sz="2400">
                <a:solidFill>
                  <a:srgbClr val="D8D8D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6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63"/>
          <p:cNvSpPr txBox="1"/>
          <p:nvPr/>
        </p:nvSpPr>
        <p:spPr>
          <a:xfrm>
            <a:off x="219075" y="6088030"/>
            <a:ext cx="3384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Fevereiro 202</a:t>
            </a:r>
            <a:r>
              <a:rPr lang="pt-BR" sz="2000">
                <a:solidFill>
                  <a:srgbClr val="595959"/>
                </a:solidFill>
              </a:rPr>
              <a:t>5</a:t>
            </a:r>
            <a:r>
              <a:rPr b="0" i="0" lang="pt-BR" sz="2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/ versão 1</a:t>
            </a:r>
            <a:endParaRPr b="0" i="0" sz="2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ogo + Black">
  <p:cSld name="1_Logo + Black">
    <p:bg>
      <p:bgPr>
        <a:solidFill>
          <a:srgbClr val="1A1C1E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4"/>
          <p:cNvSpPr txBox="1"/>
          <p:nvPr>
            <p:ph type="title"/>
          </p:nvPr>
        </p:nvSpPr>
        <p:spPr>
          <a:xfrm>
            <a:off x="838198" y="3017044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  <a:defRPr sz="48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30" name="Google Shape;3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7839" y="364886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3" name="Google Shape;33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19100" y="0"/>
            <a:ext cx="11353798" cy="168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53799" y="5485606"/>
            <a:ext cx="838201" cy="582612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5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5"/>
          <p:cNvSpPr txBox="1"/>
          <p:nvPr>
            <p:ph idx="1" type="body"/>
          </p:nvPr>
        </p:nvSpPr>
        <p:spPr>
          <a:xfrm>
            <a:off x="838200" y="1493521"/>
            <a:ext cx="10515600" cy="49767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4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0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1800"/>
              <a:buChar char="•"/>
              <a:defRPr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8" name="Google Shape;38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17320" y="387750"/>
            <a:ext cx="121148" cy="988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975643"/>
            <a:ext cx="12191999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6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  <a:defRPr sz="4000">
                <a:solidFill>
                  <a:srgbClr val="D8D8D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44" name="Google Shape;44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0094" y="2039437"/>
            <a:ext cx="199158" cy="2592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193361" y="145018"/>
            <a:ext cx="1579539" cy="424896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sp>
        <p:nvSpPr>
          <p:cNvPr id="46" name="Google Shape;46;p66"/>
          <p:cNvSpPr txBox="1"/>
          <p:nvPr/>
        </p:nvSpPr>
        <p:spPr>
          <a:xfrm>
            <a:off x="838199" y="3357951"/>
            <a:ext cx="10699378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Todos direitos reservados. Reprodução ou divulgação total ou parcial deste documento é expressamente proibido sem o consentimento formal, por escrito, do Professor (autor).</a:t>
            </a:r>
            <a:endParaRPr b="1" i="0" sz="4800" u="none" cap="none" strike="noStrike">
              <a:solidFill>
                <a:srgbClr val="D8D8D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 e Conteúdo">
  <p:cSld name="1_Título e Conteúdo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adro">
  <p:cSld name="SECTION_HEADER_1_1_1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8" title="logo coderhouse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15217" y="6256367"/>
            <a:ext cx="1534333" cy="3567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4400"/>
              <a:buFont typeface="Arial"/>
              <a:buNone/>
              <a:defRPr b="1" i="0" sz="4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1A1C1E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youtube.com/" TargetMode="External"/><Relationship Id="rId4" Type="http://schemas.openxmlformats.org/officeDocument/2006/relationships/hyperlink" Target="https://web.archive.org/web/20050810030357/http:/www.youtube.com/" TargetMode="External"/><Relationship Id="rId5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9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8.png"/><Relationship Id="rId4" Type="http://schemas.openxmlformats.org/officeDocument/2006/relationships/image" Target="../media/image3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jp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8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0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3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47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5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48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0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36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4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9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css-tricks.com/snippets/css/a-guide-to-flexbox/" TargetMode="External"/><Relationship Id="rId4" Type="http://schemas.openxmlformats.org/officeDocument/2006/relationships/hyperlink" Target="https://flexboxfroggy.com/#pt-br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hyperlink" Target="https://web.archive.org/web/20050810030357/http:/www.youtube.com/" TargetMode="External"/><Relationship Id="rId5" Type="http://schemas.openxmlformats.org/officeDocument/2006/relationships/hyperlink" Target="https://web.archive.org/web/20050810030357/http:/www.youtube.com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web.archive.org/web/20100202095628/http:/www.youtube.com/" TargetMode="External"/><Relationship Id="rId4" Type="http://schemas.openxmlformats.org/officeDocument/2006/relationships/hyperlink" Target="https://web.archive.org/web/20050810030357/http:/www.youtube.com/" TargetMode="External"/><Relationship Id="rId5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8" name="Google Shape;118;p10"/>
          <p:cNvSpPr txBox="1"/>
          <p:nvPr/>
        </p:nvSpPr>
        <p:spPr>
          <a:xfrm>
            <a:off x="1919635" y="548740"/>
            <a:ext cx="6652200" cy="612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8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Atualmente... é aplicado o Flexbox:</a:t>
            </a:r>
            <a:endParaRPr b="1" i="0" sz="2800" u="none" cap="none" strike="noStrike">
              <a:solidFill>
                <a:srgbClr val="323F4F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0"/>
          <p:cNvSpPr txBox="1"/>
          <p:nvPr/>
        </p:nvSpPr>
        <p:spPr>
          <a:xfrm>
            <a:off x="2341910" y="6142100"/>
            <a:ext cx="6576000" cy="42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6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http://www.youtube.com/</a:t>
            </a:r>
            <a:r>
              <a:rPr b="0" i="0" lang="pt-BR" sz="16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ps://music.youtube.com/tasteprofile</a:t>
            </a:r>
            <a:endParaRPr b="0" i="0" sz="1600" u="sng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600" u="sng" cap="none" strike="noStrike">
                <a:solidFill>
                  <a:srgbClr val="0097A7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0" i="0" sz="16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87425" y="1245870"/>
            <a:ext cx="10217150" cy="471360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3600"/>
              <a:t>Propriedades para aplicar no container flexível (o pai)</a:t>
            </a:r>
            <a:endParaRPr sz="3600"/>
          </a:p>
        </p:txBody>
      </p:sp>
      <p:sp>
        <p:nvSpPr>
          <p:cNvPr id="126" name="Google Shape;126;p1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2927350" y="2060575"/>
            <a:ext cx="8885555" cy="40906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 </a:t>
            </a: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(o que começa): indicará que seus filhos serão “flexíveis”.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Escolher a direção vertical ou horizontal.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se o container será multilinha quando atingir o limite.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Abreviação de propriedades (flex-direction e flex-wrap).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Alinhar os filhos horizontalmente (se o pai for “linha”) ou verticalmente (se o pai for “coluna”).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Alinhar os filhos verticalmente (se o pai for “coluna”).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Alinhar os filhos verticalmente quando houver multilinha.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1"/>
          <p:cNvSpPr/>
          <p:nvPr/>
        </p:nvSpPr>
        <p:spPr>
          <a:xfrm>
            <a:off x="685165" y="2297430"/>
            <a:ext cx="2170430" cy="321945"/>
          </a:xfrm>
          <a:prstGeom prst="roundRect">
            <a:avLst>
              <a:gd fmla="val 16667" name="adj"/>
            </a:avLst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1"/>
          <p:cNvSpPr/>
          <p:nvPr/>
        </p:nvSpPr>
        <p:spPr>
          <a:xfrm>
            <a:off x="675005" y="2773680"/>
            <a:ext cx="2170430" cy="321945"/>
          </a:xfrm>
          <a:prstGeom prst="roundRect">
            <a:avLst>
              <a:gd fmla="val 16667" name="adj"/>
            </a:avLst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flex-direction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1"/>
          <p:cNvSpPr/>
          <p:nvPr/>
        </p:nvSpPr>
        <p:spPr>
          <a:xfrm>
            <a:off x="672465" y="3206750"/>
            <a:ext cx="2170430" cy="321945"/>
          </a:xfrm>
          <a:prstGeom prst="roundRect">
            <a:avLst>
              <a:gd fmla="val 16667" name="adj"/>
            </a:avLst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flex-wrap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/>
          <p:nvPr/>
        </p:nvSpPr>
        <p:spPr>
          <a:xfrm>
            <a:off x="669925" y="3653155"/>
            <a:ext cx="2170430" cy="321945"/>
          </a:xfrm>
          <a:prstGeom prst="roundRect">
            <a:avLst>
              <a:gd fmla="val 16667" name="adj"/>
            </a:avLst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flex-flow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1"/>
          <p:cNvSpPr/>
          <p:nvPr/>
        </p:nvSpPr>
        <p:spPr>
          <a:xfrm>
            <a:off x="679450" y="4129405"/>
            <a:ext cx="2170430" cy="321945"/>
          </a:xfrm>
          <a:prstGeom prst="roundRect">
            <a:avLst>
              <a:gd fmla="val 16667" name="adj"/>
            </a:avLst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justify-content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1"/>
          <p:cNvSpPr/>
          <p:nvPr/>
        </p:nvSpPr>
        <p:spPr>
          <a:xfrm>
            <a:off x="681990" y="5012690"/>
            <a:ext cx="2160905" cy="321945"/>
          </a:xfrm>
          <a:prstGeom prst="roundRect">
            <a:avLst>
              <a:gd fmla="val 16667" name="adj"/>
            </a:avLst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align-items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1"/>
          <p:cNvSpPr/>
          <p:nvPr/>
        </p:nvSpPr>
        <p:spPr>
          <a:xfrm>
            <a:off x="685165" y="5488305"/>
            <a:ext cx="2160905" cy="321945"/>
          </a:xfrm>
          <a:prstGeom prst="roundRect">
            <a:avLst>
              <a:gd fmla="val 16667" name="adj"/>
            </a:avLst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pt-BR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align-content</a:t>
            </a:r>
            <a:endParaRPr b="1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Propriedades do Pai</a:t>
            </a:r>
            <a:endParaRPr sz="4000"/>
          </a:p>
        </p:txBody>
      </p:sp>
      <p:sp>
        <p:nvSpPr>
          <p:cNvPr id="140" name="Google Shape;140;p1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1" name="Google Shape;141;p12"/>
          <p:cNvSpPr/>
          <p:nvPr/>
        </p:nvSpPr>
        <p:spPr>
          <a:xfrm>
            <a:off x="3791645" y="2420620"/>
            <a:ext cx="4883400" cy="20574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2"/>
          <p:cNvSpPr/>
          <p:nvPr/>
        </p:nvSpPr>
        <p:spPr>
          <a:xfrm>
            <a:off x="4124620" y="2706420"/>
            <a:ext cx="1115400" cy="111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5675645" y="2706420"/>
            <a:ext cx="1115400" cy="111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4" name="Google Shape;144;p12"/>
          <p:cNvCxnSpPr>
            <a:stCxn id="142" idx="2"/>
          </p:cNvCxnSpPr>
          <p:nvPr/>
        </p:nvCxnSpPr>
        <p:spPr>
          <a:xfrm>
            <a:off x="4682320" y="3821820"/>
            <a:ext cx="1575600" cy="1320000"/>
          </a:xfrm>
          <a:prstGeom prst="straightConnector1">
            <a:avLst/>
          </a:prstGeom>
          <a:noFill/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5" name="Google Shape;145;p12"/>
          <p:cNvCxnSpPr>
            <a:stCxn id="143" idx="2"/>
          </p:cNvCxnSpPr>
          <p:nvPr/>
        </p:nvCxnSpPr>
        <p:spPr>
          <a:xfrm>
            <a:off x="6233345" y="3821820"/>
            <a:ext cx="251700" cy="1344900"/>
          </a:xfrm>
          <a:prstGeom prst="straightConnector1">
            <a:avLst/>
          </a:prstGeom>
          <a:noFill/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6" name="Google Shape;146;p12"/>
          <p:cNvCxnSpPr/>
          <p:nvPr/>
        </p:nvCxnSpPr>
        <p:spPr>
          <a:xfrm flipH="1">
            <a:off x="6712470" y="3821820"/>
            <a:ext cx="1071900" cy="1320000"/>
          </a:xfrm>
          <a:prstGeom prst="straightConnector1">
            <a:avLst/>
          </a:prstGeom>
          <a:noFill/>
          <a:ln cap="flat" cmpd="sng" w="2857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2"/>
          <p:cNvSpPr txBox="1"/>
          <p:nvPr/>
        </p:nvSpPr>
        <p:spPr>
          <a:xfrm>
            <a:off x="5916970" y="5095570"/>
            <a:ext cx="14004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 items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12"/>
          <p:cNvCxnSpPr>
            <a:stCxn id="141" idx="1"/>
          </p:cNvCxnSpPr>
          <p:nvPr/>
        </p:nvCxnSpPr>
        <p:spPr>
          <a:xfrm rot="10800000">
            <a:off x="2851145" y="3449320"/>
            <a:ext cx="940500" cy="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9" name="Google Shape;149;p12"/>
          <p:cNvSpPr txBox="1"/>
          <p:nvPr/>
        </p:nvSpPr>
        <p:spPr>
          <a:xfrm>
            <a:off x="1321295" y="3253120"/>
            <a:ext cx="1660800" cy="427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 container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7226670" y="2706420"/>
            <a:ext cx="1115400" cy="11154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Como começamos?</a:t>
            </a:r>
            <a:endParaRPr sz="4000"/>
          </a:p>
        </p:txBody>
      </p:sp>
      <p:sp>
        <p:nvSpPr>
          <p:cNvPr id="156" name="Google Shape;156;p1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7" name="Google Shape;157;p13"/>
          <p:cNvSpPr txBox="1"/>
          <p:nvPr/>
        </p:nvSpPr>
        <p:spPr>
          <a:xfrm>
            <a:off x="1082675" y="1628775"/>
            <a:ext cx="8110855" cy="13677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A primeira coisa que devemos fazer é estabelecer a propriedade display com o valor flex no elemento pai.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3"/>
          <p:cNvSpPr txBox="1"/>
          <p:nvPr/>
        </p:nvSpPr>
        <p:spPr>
          <a:xfrm>
            <a:off x="2063750" y="3068955"/>
            <a:ext cx="4277360" cy="142557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flex-direction</a:t>
            </a:r>
            <a:endParaRPr sz="4000"/>
          </a:p>
        </p:txBody>
      </p:sp>
      <p:sp>
        <p:nvSpPr>
          <p:cNvPr id="164" name="Google Shape;164;p1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5" name="Google Shape;165;p14"/>
          <p:cNvSpPr txBox="1"/>
          <p:nvPr/>
        </p:nvSpPr>
        <p:spPr>
          <a:xfrm>
            <a:off x="911860" y="1628775"/>
            <a:ext cx="9594215" cy="3510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1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flex-direction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nos permitirá especificar se queremos que os flex itens sejam dispostos em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linhas ou colunas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Também define qual será sua direção (normal ou invertido).</a:t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92E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Por padrão os itens são colocados em linha.</a:t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flex-direction:row</a:t>
            </a:r>
            <a:endParaRPr sz="4000"/>
          </a:p>
        </p:txBody>
      </p:sp>
      <p:sp>
        <p:nvSpPr>
          <p:cNvPr id="171" name="Google Shape;171;p1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2" name="Google Shape;172;p15"/>
          <p:cNvSpPr txBox="1"/>
          <p:nvPr/>
        </p:nvSpPr>
        <p:spPr>
          <a:xfrm>
            <a:off x="996315" y="1319530"/>
            <a:ext cx="10530205" cy="15132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 o valor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row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(linha) os flex items são colocados em uma linha da esquerda para a direita. Esse é o valor default, caso nenhum outro seja indicado.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1056005" y="2780665"/>
            <a:ext cx="7952105" cy="192976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pt-BR" sz="20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predeterminado */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070" y="4897120"/>
            <a:ext cx="9081770" cy="170497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flex-direction:row-reverse</a:t>
            </a:r>
            <a:endParaRPr sz="4000"/>
          </a:p>
        </p:txBody>
      </p:sp>
      <p:sp>
        <p:nvSpPr>
          <p:cNvPr id="180" name="Google Shape;180;p1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1" name="Google Shape;181;p16"/>
          <p:cNvSpPr txBox="1"/>
          <p:nvPr/>
        </p:nvSpPr>
        <p:spPr>
          <a:xfrm>
            <a:off x="1010920" y="1400175"/>
            <a:ext cx="10285095" cy="108648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 o valor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row-reverse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(linha inversa) os flex items são colocados em uma linha da direita para a esquerda.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1056005" y="2637155"/>
            <a:ext cx="6116320" cy="181991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row-reverse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83" name="Google Shape;18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005" y="4796790"/>
            <a:ext cx="9644380" cy="174625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flex-direction:column</a:t>
            </a:r>
            <a:endParaRPr sz="4000"/>
          </a:p>
        </p:txBody>
      </p:sp>
      <p:sp>
        <p:nvSpPr>
          <p:cNvPr id="189" name="Google Shape;189;p1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0" name="Google Shape;190;p17"/>
          <p:cNvSpPr txBox="1"/>
          <p:nvPr/>
        </p:nvSpPr>
        <p:spPr>
          <a:xfrm>
            <a:off x="911860" y="1374140"/>
            <a:ext cx="10506075" cy="96964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 o valor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column,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os flex items são empilhados em uma coluna de cima para baixo.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4799965" y="3284855"/>
            <a:ext cx="4756785" cy="190754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2" name="Google Shape;192;p17"/>
          <p:cNvPicPr preferRelativeResize="0"/>
          <p:nvPr/>
        </p:nvPicPr>
        <p:blipFill rotWithShape="1">
          <a:blip r:embed="rId3">
            <a:alphaModFix/>
          </a:blip>
          <a:srcRect b="0" l="0" r="3034" t="0"/>
          <a:stretch/>
        </p:blipFill>
        <p:spPr>
          <a:xfrm>
            <a:off x="1199515" y="2420620"/>
            <a:ext cx="3035300" cy="420878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flex-direction:column-reverse</a:t>
            </a:r>
            <a:endParaRPr sz="4000"/>
          </a:p>
        </p:txBody>
      </p:sp>
      <p:sp>
        <p:nvSpPr>
          <p:cNvPr id="198" name="Google Shape;198;p1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9" name="Google Shape;199;p18"/>
          <p:cNvSpPr txBox="1"/>
          <p:nvPr/>
        </p:nvSpPr>
        <p:spPr>
          <a:xfrm>
            <a:off x="983615" y="1197610"/>
            <a:ext cx="10370185" cy="10420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Com o valor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column-reverse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os flex items são empilhados em uma coluna de baixo para cima.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3265805" y="3429000"/>
            <a:ext cx="5659755" cy="195834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column-reverse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01" name="Google Shape;2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25" y="2276475"/>
            <a:ext cx="1818640" cy="438404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Resumo de flex-direction</a:t>
            </a:r>
            <a:endParaRPr sz="4000"/>
          </a:p>
        </p:txBody>
      </p:sp>
      <p:sp>
        <p:nvSpPr>
          <p:cNvPr id="207" name="Google Shape;207;p1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8" name="Google Shape;2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25" y="1412875"/>
            <a:ext cx="9144000" cy="493141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838200" y="2073528"/>
            <a:ext cx="1051560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/>
              <a:t>Engenharia de Software</a:t>
            </a:r>
            <a:endParaRPr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831850" y="2967290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3600"/>
              <a:buNone/>
            </a:pPr>
            <a:r>
              <a:rPr lang="pt-BR"/>
              <a:t>Front-end Design</a:t>
            </a:r>
            <a:endParaRPr/>
          </a:p>
        </p:txBody>
      </p:sp>
      <p:sp>
        <p:nvSpPr>
          <p:cNvPr id="61" name="Google Shape;61;p2"/>
          <p:cNvSpPr txBox="1"/>
          <p:nvPr>
            <p:ph idx="2" type="body"/>
          </p:nvPr>
        </p:nvSpPr>
        <p:spPr>
          <a:xfrm>
            <a:off x="831850" y="3960557"/>
            <a:ext cx="10515600" cy="6421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2400"/>
              <a:buNone/>
            </a:pPr>
            <a:r>
              <a:rPr lang="pt-BR"/>
              <a:t>Prof. Lucas Silva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Para Praticar!</a:t>
            </a:r>
            <a:endParaRPr sz="4000"/>
          </a:p>
        </p:txBody>
      </p:sp>
      <p:sp>
        <p:nvSpPr>
          <p:cNvPr id="214" name="Google Shape;214;p2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645160" y="1412875"/>
            <a:ext cx="10363200" cy="42443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atividade.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AutoNum type="arabicPeriod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arquivo HTML com um container e 5 itens dentro dele.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AutoNum type="arabicPeriod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um arquivo CSS e adicione estilo aos itens com os seguintes valores: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Coloque uma borda vermelha sólida no container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Todos os itens devem ser quadrados com 100px de altura e largura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Coloque uma cor de fundo diferente em cada item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Coloque  borda pontilhada para todos os 5 itens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Usando flexbox, posicione os itens conforme imagem ao lado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Duração:</a:t>
            </a:r>
            <a:r>
              <a:rPr b="0" i="0" lang="pt-BR" sz="2400" u="none" cap="none" strike="noStrike">
                <a:solidFill>
                  <a:srgbClr val="000000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10 minutos </a:t>
            </a:r>
            <a:endParaRPr b="0" i="0" sz="24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20"/>
          <p:cNvPicPr preferRelativeResize="0"/>
          <p:nvPr/>
        </p:nvPicPr>
        <p:blipFill rotWithShape="1">
          <a:blip r:embed="rId3">
            <a:alphaModFix/>
          </a:blip>
          <a:srcRect b="0" l="91491" r="-761" t="28570"/>
          <a:stretch/>
        </p:blipFill>
        <p:spPr>
          <a:xfrm>
            <a:off x="10991215" y="1087120"/>
            <a:ext cx="1012190" cy="40874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Flex-wrap</a:t>
            </a:r>
            <a:endParaRPr sz="4000"/>
          </a:p>
        </p:txBody>
      </p:sp>
      <p:sp>
        <p:nvSpPr>
          <p:cNvPr id="222" name="Google Shape;222;p2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3" name="Google Shape;223;p21"/>
          <p:cNvSpPr txBox="1"/>
          <p:nvPr/>
        </p:nvSpPr>
        <p:spPr>
          <a:xfrm>
            <a:off x="838200" y="1628775"/>
            <a:ext cx="9883140" cy="343852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👉 O comportamento inicial do container flexível é ser capaz de </a:t>
            </a:r>
            <a:r>
              <a:rPr b="1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manter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os flex items em seu eixo, independentemente de suas dimensões mudarem.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👉 Com </a:t>
            </a:r>
            <a:r>
              <a:rPr b="0" i="1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flex-wrap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seremos capazes de </a:t>
            </a:r>
            <a:r>
              <a:rPr b="1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especificar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se queremos que os itens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pulem para uma nova linha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, quando o container flexível ficar sem espaço.</a:t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Flex-wrap: nowrap</a:t>
            </a:r>
            <a:endParaRPr sz="4000"/>
          </a:p>
        </p:txBody>
      </p:sp>
      <p:sp>
        <p:nvSpPr>
          <p:cNvPr id="229" name="Google Shape;229;p2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0" name="Google Shape;230;p22"/>
          <p:cNvSpPr txBox="1"/>
          <p:nvPr/>
        </p:nvSpPr>
        <p:spPr>
          <a:xfrm>
            <a:off x="983615" y="1988820"/>
            <a:ext cx="6310630" cy="196405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nowrap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31" name="Google Shape;23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615" y="4364990"/>
            <a:ext cx="9867265" cy="183197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32" name="Google Shape;232;p22"/>
          <p:cNvSpPr txBox="1"/>
          <p:nvPr/>
        </p:nvSpPr>
        <p:spPr>
          <a:xfrm>
            <a:off x="839555" y="1274000"/>
            <a:ext cx="7671900" cy="6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flex items (filhos) são mantidos em seu eixo.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Flex-wrap: wrap</a:t>
            </a:r>
            <a:endParaRPr sz="4000"/>
          </a:p>
        </p:txBody>
      </p:sp>
      <p:sp>
        <p:nvSpPr>
          <p:cNvPr id="238" name="Google Shape;238;p2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9" name="Google Shape;239;p23"/>
          <p:cNvSpPr txBox="1"/>
          <p:nvPr/>
        </p:nvSpPr>
        <p:spPr>
          <a:xfrm>
            <a:off x="983615" y="1412875"/>
            <a:ext cx="10031730" cy="150431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flex items (filhos) podem quebrar a linha do eixo horizontal, se necessário para preservar as características de suas dimensões. Isso é da esquerda para a direita, e de cima para baixo.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3"/>
          <p:cNvSpPr txBox="1"/>
          <p:nvPr/>
        </p:nvSpPr>
        <p:spPr>
          <a:xfrm>
            <a:off x="7176135" y="3171190"/>
            <a:ext cx="4396105" cy="207772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41" name="Google Shape;24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25" y="3171190"/>
            <a:ext cx="5965825" cy="225742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Flex-wrap: wrap-reverse</a:t>
            </a:r>
            <a:endParaRPr sz="4000"/>
          </a:p>
        </p:txBody>
      </p:sp>
      <p:sp>
        <p:nvSpPr>
          <p:cNvPr id="247" name="Google Shape;247;p2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8" name="Google Shape;248;p24"/>
          <p:cNvSpPr txBox="1"/>
          <p:nvPr/>
        </p:nvSpPr>
        <p:spPr>
          <a:xfrm>
            <a:off x="911860" y="1340485"/>
            <a:ext cx="9095740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0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Desta vez, a ordem é da esquerda para a direita, e de baixo para cima.</a:t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24"/>
          <p:cNvSpPr txBox="1"/>
          <p:nvPr/>
        </p:nvSpPr>
        <p:spPr>
          <a:xfrm>
            <a:off x="2136140" y="4653280"/>
            <a:ext cx="4615815" cy="190881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wrap-reverse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50" name="Google Shape;2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660" y="2132965"/>
            <a:ext cx="6753225" cy="225679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Resumo de flex-wrap</a:t>
            </a:r>
            <a:endParaRPr sz="4000"/>
          </a:p>
        </p:txBody>
      </p:sp>
      <p:sp>
        <p:nvSpPr>
          <p:cNvPr id="256" name="Google Shape;256;p2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57" name="Google Shape;25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3615" y="1412875"/>
            <a:ext cx="9066530" cy="496697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Flex-flow</a:t>
            </a:r>
            <a:endParaRPr sz="4000"/>
          </a:p>
        </p:txBody>
      </p:sp>
      <p:sp>
        <p:nvSpPr>
          <p:cNvPr id="263" name="Google Shape;263;p2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4" name="Google Shape;264;p26"/>
          <p:cNvSpPr txBox="1"/>
          <p:nvPr/>
        </p:nvSpPr>
        <p:spPr>
          <a:xfrm>
            <a:off x="339090" y="1340485"/>
            <a:ext cx="10676890" cy="2574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É a forma abreviada (shorthand) ou rápida para as propriedades: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👉 flex-direction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👉 flex-wrap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 propriedade </a:t>
            </a: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flex-direction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é definida primeiro e, em seguida, </a:t>
            </a: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flex-wrap.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26"/>
          <p:cNvSpPr txBox="1"/>
          <p:nvPr/>
        </p:nvSpPr>
        <p:spPr>
          <a:xfrm>
            <a:off x="3408680" y="3789045"/>
            <a:ext cx="4537710" cy="191262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flex-flow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nowrap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Justify-content</a:t>
            </a:r>
            <a:endParaRPr sz="4000"/>
          </a:p>
        </p:txBody>
      </p:sp>
      <p:sp>
        <p:nvSpPr>
          <p:cNvPr id="271" name="Google Shape;271;p2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2" name="Google Shape;272;p27"/>
          <p:cNvSpPr txBox="1"/>
          <p:nvPr/>
        </p:nvSpPr>
        <p:spPr>
          <a:xfrm>
            <a:off x="610870" y="1606550"/>
            <a:ext cx="10314940" cy="41154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1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justify-content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nos permitirá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alinhar os elementos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Isso pode ser de forma vertical ou horizontal, conforme especificado com </a:t>
            </a:r>
            <a:r>
              <a:rPr b="0" i="1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flex-direction 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(visto anteriormente)</a:t>
            </a:r>
            <a:r>
              <a:rPr b="0" i="1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.</a:t>
            </a:r>
            <a:endParaRPr b="0" i="1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Isso nos ajudará a distribuir os </a:t>
            </a:r>
            <a:r>
              <a:rPr b="0" i="1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flex items (filhos)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no </a:t>
            </a:r>
            <a:r>
              <a:rPr b="0" i="1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container (pai),</a:t>
            </a:r>
            <a:r>
              <a:rPr b="0" i="0" lang="pt-BR" sz="2400" u="none" cap="none" strike="noStrike">
                <a:solidFill>
                  <a:srgbClr val="24292E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quando os itens não ocuparem todo o espaço disponível em seu eixo principal atual. </a:t>
            </a:r>
            <a:endParaRPr b="0" i="0" sz="2400" u="none" cap="none" strike="noStrike">
              <a:solidFill>
                <a:srgbClr val="24292E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Justify-content (em row)</a:t>
            </a:r>
            <a:endParaRPr sz="4000"/>
          </a:p>
        </p:txBody>
      </p:sp>
      <p:sp>
        <p:nvSpPr>
          <p:cNvPr id="278" name="Google Shape;278;p2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9" name="Google Shape;279;p28"/>
          <p:cNvSpPr txBox="1"/>
          <p:nvPr/>
        </p:nvSpPr>
        <p:spPr>
          <a:xfrm>
            <a:off x="1487805" y="1484630"/>
            <a:ext cx="887666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exemplos a seguir começam na base do container em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“row”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28"/>
          <p:cNvSpPr txBox="1"/>
          <p:nvPr/>
        </p:nvSpPr>
        <p:spPr>
          <a:xfrm>
            <a:off x="1776095" y="2348865"/>
            <a:ext cx="6116320" cy="196278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Justify-content: flex-start</a:t>
            </a:r>
            <a:endParaRPr sz="4000"/>
          </a:p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7" name="Google Shape;287;p29"/>
          <p:cNvSpPr txBox="1"/>
          <p:nvPr/>
        </p:nvSpPr>
        <p:spPr>
          <a:xfrm>
            <a:off x="735965" y="1323975"/>
            <a:ext cx="88233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Consiste em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alinhar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os </a:t>
            </a: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flex items (filhos)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do lado esquerdo.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29"/>
          <p:cNvSpPr txBox="1"/>
          <p:nvPr/>
        </p:nvSpPr>
        <p:spPr>
          <a:xfrm>
            <a:off x="1271905" y="2132965"/>
            <a:ext cx="8129270" cy="249872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0" i="0" lang="pt-BR" sz="20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/* predeterminado */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89" name="Google Shape;28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270" y="4940935"/>
            <a:ext cx="9116695" cy="152654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type="title"/>
          </p:nvPr>
        </p:nvSpPr>
        <p:spPr>
          <a:xfrm>
            <a:off x="838200" y="3016885"/>
            <a:ext cx="10515600" cy="12452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800"/>
              <a:buFont typeface="Arial"/>
              <a:buNone/>
            </a:pPr>
            <a:r>
              <a:rPr lang="pt-BR"/>
              <a:t>Flexbox</a:t>
            </a:r>
            <a:endParaRPr/>
          </a:p>
        </p:txBody>
      </p:sp>
      <p:sp>
        <p:nvSpPr>
          <p:cNvPr id="68" name="Google Shape;68;p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Justify-content: flex-end</a:t>
            </a:r>
            <a:endParaRPr sz="4000"/>
          </a:p>
        </p:txBody>
      </p:sp>
      <p:sp>
        <p:nvSpPr>
          <p:cNvPr id="295" name="Google Shape;295;p3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6" name="Google Shape;296;p30"/>
          <p:cNvSpPr txBox="1"/>
          <p:nvPr/>
        </p:nvSpPr>
        <p:spPr>
          <a:xfrm>
            <a:off x="735965" y="1323975"/>
            <a:ext cx="88233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Consiste em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alinhar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os </a:t>
            </a: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flex items (filhos)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do lado direito.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0"/>
          <p:cNvSpPr txBox="1"/>
          <p:nvPr/>
        </p:nvSpPr>
        <p:spPr>
          <a:xfrm>
            <a:off x="1271905" y="2132965"/>
            <a:ext cx="8129270" cy="249872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flex-end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298" name="Google Shape;2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1905" y="4913630"/>
            <a:ext cx="9547860" cy="164084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Justify-content: center</a:t>
            </a:r>
            <a:endParaRPr sz="4000"/>
          </a:p>
        </p:txBody>
      </p:sp>
      <p:sp>
        <p:nvSpPr>
          <p:cNvPr id="304" name="Google Shape;304;p3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5" name="Google Shape;305;p31"/>
          <p:cNvSpPr txBox="1"/>
          <p:nvPr/>
        </p:nvSpPr>
        <p:spPr>
          <a:xfrm>
            <a:off x="735965" y="1323975"/>
            <a:ext cx="8823325" cy="6959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Consiste em </a:t>
            </a: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alinhar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os </a:t>
            </a: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flex items (filhos)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no centro.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 txBox="1"/>
          <p:nvPr/>
        </p:nvSpPr>
        <p:spPr>
          <a:xfrm>
            <a:off x="1271905" y="2132965"/>
            <a:ext cx="8129270" cy="249872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660" y="4975225"/>
            <a:ext cx="9210040" cy="154178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Justify-content: space-between</a:t>
            </a:r>
            <a:endParaRPr sz="4000"/>
          </a:p>
        </p:txBody>
      </p:sp>
      <p:sp>
        <p:nvSpPr>
          <p:cNvPr id="313" name="Google Shape;313;p3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4" name="Google Shape;314;p32"/>
          <p:cNvSpPr txBox="1"/>
          <p:nvPr/>
        </p:nvSpPr>
        <p:spPr>
          <a:xfrm>
            <a:off x="1343660" y="2420620"/>
            <a:ext cx="8129270" cy="231013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space-between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5" name="Google Shape;315;p32"/>
          <p:cNvSpPr txBox="1"/>
          <p:nvPr/>
        </p:nvSpPr>
        <p:spPr>
          <a:xfrm>
            <a:off x="767715" y="1268730"/>
            <a:ext cx="10273665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Mostra os </a:t>
            </a: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flex items (filhos)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com o mesmo espaço entre eles.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primeiro e o último elemento são preso nas bordas do container.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6" name="Google Shape;31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3660" y="4961255"/>
            <a:ext cx="9251315" cy="146304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Justify-content: space-around</a:t>
            </a:r>
            <a:endParaRPr sz="4000"/>
          </a:p>
        </p:txBody>
      </p:sp>
      <p:sp>
        <p:nvSpPr>
          <p:cNvPr id="322" name="Google Shape;322;p3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3" name="Google Shape;323;p33"/>
          <p:cNvSpPr txBox="1"/>
          <p:nvPr/>
        </p:nvSpPr>
        <p:spPr>
          <a:xfrm>
            <a:off x="1343660" y="2420620"/>
            <a:ext cx="8129270" cy="231013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space-around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4" name="Google Shape;324;p33"/>
          <p:cNvSpPr txBox="1"/>
          <p:nvPr/>
        </p:nvSpPr>
        <p:spPr>
          <a:xfrm>
            <a:off x="767715" y="1268730"/>
            <a:ext cx="10875010" cy="11150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Mostra os flex items (filhos) com o mesmo espaço entre eles. </a:t>
            </a:r>
            <a:b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espaçamento entre as bordas é a metade do espaçamento entre os items.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5" name="Google Shape;325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4987925"/>
            <a:ext cx="9982200" cy="158305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Justify-content: space-evenly</a:t>
            </a:r>
            <a:endParaRPr sz="4000"/>
          </a:p>
        </p:txBody>
      </p:sp>
      <p:sp>
        <p:nvSpPr>
          <p:cNvPr id="331" name="Google Shape;331;p3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2" name="Google Shape;332;p34"/>
          <p:cNvSpPr txBox="1"/>
          <p:nvPr/>
        </p:nvSpPr>
        <p:spPr>
          <a:xfrm>
            <a:off x="1271905" y="2710180"/>
            <a:ext cx="8129270" cy="231013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space-evenly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34"/>
          <p:cNvSpPr txBox="1"/>
          <p:nvPr/>
        </p:nvSpPr>
        <p:spPr>
          <a:xfrm>
            <a:off x="767715" y="1124585"/>
            <a:ext cx="10875010" cy="151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Mostra os flex items (filhos) com o mesmo espaço entre eles.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 espaçamento é igual entre os flex items (filhos) e as bordas.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Não é o mesmo que space-around. </a:t>
            </a:r>
            <a:endParaRPr b="0" i="0" sz="2400" u="none" cap="none" strike="noStrike">
              <a:solidFill>
                <a:srgbClr val="3F3F3F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34"/>
          <p:cNvPicPr preferRelativeResize="0"/>
          <p:nvPr/>
        </p:nvPicPr>
        <p:blipFill rotWithShape="1">
          <a:blip r:embed="rId3">
            <a:alphaModFix/>
          </a:blip>
          <a:srcRect b="7096" l="0" r="0" t="0"/>
          <a:stretch/>
        </p:blipFill>
        <p:spPr>
          <a:xfrm>
            <a:off x="1271270" y="5277485"/>
            <a:ext cx="8706485" cy="133540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Resumo de justify-content (em row)</a:t>
            </a:r>
            <a:endParaRPr sz="4000"/>
          </a:p>
        </p:txBody>
      </p:sp>
      <p:sp>
        <p:nvSpPr>
          <p:cNvPr id="340" name="Google Shape;340;p3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341" name="Google Shape;341;p35"/>
          <p:cNvPicPr preferRelativeResize="0"/>
          <p:nvPr/>
        </p:nvPicPr>
        <p:blipFill rotWithShape="1">
          <a:blip r:embed="rId3">
            <a:alphaModFix/>
          </a:blip>
          <a:srcRect b="48758" l="0" r="0" t="0"/>
          <a:stretch/>
        </p:blipFill>
        <p:spPr>
          <a:xfrm>
            <a:off x="909955" y="1504315"/>
            <a:ext cx="5304790" cy="394652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2" name="Google Shape;342;p35"/>
          <p:cNvPicPr preferRelativeResize="0"/>
          <p:nvPr/>
        </p:nvPicPr>
        <p:blipFill rotWithShape="1">
          <a:blip r:embed="rId3">
            <a:alphaModFix/>
          </a:blip>
          <a:srcRect b="0" l="0" r="0" t="51239"/>
          <a:stretch/>
        </p:blipFill>
        <p:spPr>
          <a:xfrm>
            <a:off x="6475095" y="1485265"/>
            <a:ext cx="5594350" cy="396113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6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Justify-content (em column)</a:t>
            </a:r>
            <a:endParaRPr/>
          </a:p>
        </p:txBody>
      </p:sp>
      <p:sp>
        <p:nvSpPr>
          <p:cNvPr id="348" name="Google Shape;348;p36"/>
          <p:cNvSpPr txBox="1"/>
          <p:nvPr>
            <p:ph idx="1" type="body"/>
          </p:nvPr>
        </p:nvSpPr>
        <p:spPr>
          <a:xfrm>
            <a:off x="838200" y="1493520"/>
            <a:ext cx="10515600" cy="10756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08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pt-BR" sz="2400"/>
              <a:t>Os exemplos a seguir começam na base do container em </a:t>
            </a:r>
            <a:r>
              <a:rPr lang="pt-BR" sz="2400">
                <a:highlight>
                  <a:srgbClr val="FFFF00"/>
                </a:highlight>
              </a:rPr>
              <a:t>“column”</a:t>
            </a:r>
            <a:r>
              <a:rPr lang="pt-BR" sz="2400"/>
              <a:t>, com altura definida:</a:t>
            </a:r>
            <a:endParaRPr sz="2400"/>
          </a:p>
        </p:txBody>
      </p:sp>
      <p:sp>
        <p:nvSpPr>
          <p:cNvPr id="349" name="Google Shape;349;p36"/>
          <p:cNvSpPr txBox="1"/>
          <p:nvPr/>
        </p:nvSpPr>
        <p:spPr>
          <a:xfrm>
            <a:off x="2018400" y="3102967"/>
            <a:ext cx="8155200" cy="226080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1865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1865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65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1865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65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65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65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1865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65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65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1865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1865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65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1865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1865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1865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865" u="none" cap="none" strike="noStrike">
              <a:solidFill>
                <a:srgbClr val="8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50" name="Google Shape;350;p3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7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Justify-content: flex-start</a:t>
            </a:r>
            <a:endParaRPr/>
          </a:p>
        </p:txBody>
      </p:sp>
      <p:sp>
        <p:nvSpPr>
          <p:cNvPr id="356" name="Google Shape;356;p3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57" name="Google Shape;357;p37"/>
          <p:cNvSpPr txBox="1"/>
          <p:nvPr/>
        </p:nvSpPr>
        <p:spPr>
          <a:xfrm>
            <a:off x="1631950" y="1917065"/>
            <a:ext cx="4732655" cy="329501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58" name="Google Shape;3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325" y="1340485"/>
            <a:ext cx="1196340" cy="529272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8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Justify-content: flex-end</a:t>
            </a:r>
            <a:endParaRPr/>
          </a:p>
        </p:txBody>
      </p:sp>
      <p:sp>
        <p:nvSpPr>
          <p:cNvPr id="364" name="Google Shape;364;p3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65" name="Google Shape;365;p38"/>
          <p:cNvSpPr txBox="1"/>
          <p:nvPr/>
        </p:nvSpPr>
        <p:spPr>
          <a:xfrm>
            <a:off x="1631950" y="1917065"/>
            <a:ext cx="4732655" cy="329501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flex-end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66" name="Google Shape;3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2080" y="980440"/>
            <a:ext cx="1156335" cy="561276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9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Justify-content: center</a:t>
            </a:r>
            <a:endParaRPr/>
          </a:p>
        </p:txBody>
      </p:sp>
      <p:sp>
        <p:nvSpPr>
          <p:cNvPr id="372" name="Google Shape;372;p3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73" name="Google Shape;373;p39"/>
          <p:cNvSpPr txBox="1"/>
          <p:nvPr/>
        </p:nvSpPr>
        <p:spPr>
          <a:xfrm>
            <a:off x="1631950" y="1917065"/>
            <a:ext cx="4732655" cy="329501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74" name="Google Shape;3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12125" y="836930"/>
            <a:ext cx="1044575" cy="576643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O que é Flexbox?</a:t>
            </a:r>
            <a:endParaRPr/>
          </a:p>
        </p:txBody>
      </p:sp>
      <p:sp>
        <p:nvSpPr>
          <p:cNvPr id="74" name="Google Shape;74;p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75" name="Google Shape;75;p4"/>
          <p:cNvSpPr txBox="1"/>
          <p:nvPr/>
        </p:nvSpPr>
        <p:spPr>
          <a:xfrm>
            <a:off x="839470" y="1606550"/>
            <a:ext cx="9381490" cy="34817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Flexbox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modo de design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nos permite criar estruturas para sites de uma forma mais fácil. 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Flexbox você poderá posicionar e distribuir os elementos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como desejar.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0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Justify-content: space-between</a:t>
            </a:r>
            <a:endParaRPr/>
          </a:p>
        </p:txBody>
      </p:sp>
      <p:sp>
        <p:nvSpPr>
          <p:cNvPr id="380" name="Google Shape;380;p4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1" name="Google Shape;381;p40"/>
          <p:cNvSpPr txBox="1"/>
          <p:nvPr/>
        </p:nvSpPr>
        <p:spPr>
          <a:xfrm>
            <a:off x="1129665" y="1917065"/>
            <a:ext cx="5516245" cy="329501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space-between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82" name="Google Shape;382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325" y="1268730"/>
            <a:ext cx="1552575" cy="523113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Justify-content: space-around</a:t>
            </a:r>
            <a:endParaRPr/>
          </a:p>
        </p:txBody>
      </p:sp>
      <p:sp>
        <p:nvSpPr>
          <p:cNvPr id="388" name="Google Shape;388;p4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89" name="Google Shape;389;p41"/>
          <p:cNvSpPr txBox="1"/>
          <p:nvPr/>
        </p:nvSpPr>
        <p:spPr>
          <a:xfrm>
            <a:off x="1129665" y="1917065"/>
            <a:ext cx="5516245" cy="329501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space-around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0" name="Google Shape;3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3835" y="1230630"/>
            <a:ext cx="1423670" cy="533781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Justify-content: space-evenly</a:t>
            </a:r>
            <a:endParaRPr/>
          </a:p>
        </p:txBody>
      </p:sp>
      <p:sp>
        <p:nvSpPr>
          <p:cNvPr id="396" name="Google Shape;396;p4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7" name="Google Shape;397;p42"/>
          <p:cNvSpPr txBox="1"/>
          <p:nvPr/>
        </p:nvSpPr>
        <p:spPr>
          <a:xfrm>
            <a:off x="1129665" y="1917065"/>
            <a:ext cx="5516245" cy="329501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column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height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300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px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justify-content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space-evenly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398" name="Google Shape;39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67980" y="1230630"/>
            <a:ext cx="1454785" cy="543115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Resumo de justify-content (em column)</a:t>
            </a:r>
            <a:endParaRPr sz="4000"/>
          </a:p>
        </p:txBody>
      </p:sp>
      <p:sp>
        <p:nvSpPr>
          <p:cNvPr id="404" name="Google Shape;404;p4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315" y="1484630"/>
            <a:ext cx="8495665" cy="495236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Align-items</a:t>
            </a:r>
            <a:endParaRPr sz="4000"/>
          </a:p>
        </p:txBody>
      </p:sp>
      <p:sp>
        <p:nvSpPr>
          <p:cNvPr id="411" name="Google Shape;411;p4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12" name="Google Shape;412;p44"/>
          <p:cNvSpPr txBox="1"/>
          <p:nvPr/>
        </p:nvSpPr>
        <p:spPr>
          <a:xfrm>
            <a:off x="911860" y="1340485"/>
            <a:ext cx="5631815" cy="47453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Alinha os elementos verticais de forma horizontal. </a:t>
            </a:r>
            <a:b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pt-BR" sz="2400" u="none" cap="none" strike="noStrike">
                <a:solidFill>
                  <a:srgbClr val="24292E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(flex-direction: column)</a:t>
            </a:r>
            <a:b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Alinha os elementos horizontais de forma vertical.</a:t>
            </a:r>
            <a:b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1" lang="pt-BR" sz="2400" u="none" cap="none" strike="noStrike">
                <a:solidFill>
                  <a:srgbClr val="24292E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(flex-direction: row)</a:t>
            </a:r>
            <a:b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400" u="none" cap="none" strike="noStrike">
              <a:solidFill>
                <a:srgbClr val="2429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13" name="Google Shape;413;p44"/>
          <p:cNvGrpSpPr/>
          <p:nvPr/>
        </p:nvGrpSpPr>
        <p:grpSpPr>
          <a:xfrm>
            <a:off x="6842760" y="765175"/>
            <a:ext cx="4341495" cy="5838190"/>
            <a:chOff x="4577450" y="1106725"/>
            <a:chExt cx="2826776" cy="3801400"/>
          </a:xfrm>
        </p:grpSpPr>
        <p:pic>
          <p:nvPicPr>
            <p:cNvPr id="414" name="Google Shape;414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77450" y="1106725"/>
              <a:ext cx="2826776" cy="195063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4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577450" y="3015825"/>
              <a:ext cx="2826766" cy="1892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6" name="Google Shape;416;p44"/>
            <p:cNvSpPr txBox="1"/>
            <p:nvPr/>
          </p:nvSpPr>
          <p:spPr>
            <a:xfrm>
              <a:off x="5785200" y="132937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000000"/>
                  </a:solidFill>
                  <a:highlight>
                    <a:schemeClr val="lt2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filho</a:t>
              </a:r>
              <a:endParaRPr b="0" i="0" sz="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7" name="Google Shape;417;p44"/>
            <p:cNvSpPr txBox="1"/>
            <p:nvPr/>
          </p:nvSpPr>
          <p:spPr>
            <a:xfrm>
              <a:off x="5785200" y="1906013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000000"/>
                  </a:solidFill>
                  <a:highlight>
                    <a:schemeClr val="lt2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filho</a:t>
              </a:r>
              <a:endParaRPr b="0" i="0" sz="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44"/>
            <p:cNvSpPr txBox="1"/>
            <p:nvPr/>
          </p:nvSpPr>
          <p:spPr>
            <a:xfrm>
              <a:off x="5785200" y="246092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000000"/>
                  </a:solidFill>
                  <a:highlight>
                    <a:schemeClr val="lt2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filho</a:t>
              </a:r>
              <a:endParaRPr b="0" i="0" sz="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44"/>
            <p:cNvSpPr txBox="1"/>
            <p:nvPr/>
          </p:nvSpPr>
          <p:spPr>
            <a:xfrm>
              <a:off x="5785200" y="378752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000000"/>
                  </a:solidFill>
                  <a:highlight>
                    <a:schemeClr val="lt2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filho</a:t>
              </a:r>
              <a:endParaRPr b="0" i="0" sz="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44"/>
            <p:cNvSpPr txBox="1"/>
            <p:nvPr/>
          </p:nvSpPr>
          <p:spPr>
            <a:xfrm>
              <a:off x="6610325" y="378752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000000"/>
                  </a:solidFill>
                  <a:highlight>
                    <a:schemeClr val="lt2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filho</a:t>
              </a:r>
              <a:endParaRPr b="0" i="0" sz="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44"/>
            <p:cNvSpPr txBox="1"/>
            <p:nvPr/>
          </p:nvSpPr>
          <p:spPr>
            <a:xfrm>
              <a:off x="4987838" y="3787525"/>
              <a:ext cx="387000" cy="33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pt-BR" sz="700" u="none" cap="none" strike="noStrike">
                  <a:solidFill>
                    <a:srgbClr val="000000"/>
                  </a:solidFill>
                  <a:highlight>
                    <a:schemeClr val="lt2"/>
                  </a:highlight>
                  <a:latin typeface="Times New Roman"/>
                  <a:ea typeface="Times New Roman"/>
                  <a:cs typeface="Times New Roman"/>
                  <a:sym typeface="Times New Roman"/>
                </a:rPr>
                <a:t>filho</a:t>
              </a:r>
              <a:endParaRPr b="0" i="0" sz="700" u="none" cap="none" strike="noStrike">
                <a:solidFill>
                  <a:srgbClr val="000000"/>
                </a:solidFill>
                <a:highlight>
                  <a:schemeClr val="lt2"/>
                </a:highlight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4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Align-items: flex-start</a:t>
            </a:r>
            <a:endParaRPr sz="4000"/>
          </a:p>
        </p:txBody>
      </p:sp>
      <p:sp>
        <p:nvSpPr>
          <p:cNvPr id="427" name="Google Shape;427;p4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28" name="Google Shape;428;p45"/>
          <p:cNvSpPr txBox="1"/>
          <p:nvPr/>
        </p:nvSpPr>
        <p:spPr>
          <a:xfrm>
            <a:off x="1487805" y="1988820"/>
            <a:ext cx="5290820" cy="231584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29" name="Google Shape;429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6050" y="4508500"/>
            <a:ext cx="7928610" cy="208661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30" name="Google Shape;430;p45"/>
          <p:cNvSpPr txBox="1"/>
          <p:nvPr/>
        </p:nvSpPr>
        <p:spPr>
          <a:xfrm>
            <a:off x="1343660" y="1374140"/>
            <a:ext cx="8433435" cy="6451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itens são deslocadas para o início do eixo transversal.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Align-items: stretch</a:t>
            </a:r>
            <a:endParaRPr sz="4000"/>
          </a:p>
        </p:txBody>
      </p:sp>
      <p:sp>
        <p:nvSpPr>
          <p:cNvPr id="436" name="Google Shape;436;p4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37" name="Google Shape;437;p46"/>
          <p:cNvSpPr txBox="1"/>
          <p:nvPr/>
        </p:nvSpPr>
        <p:spPr>
          <a:xfrm>
            <a:off x="1127760" y="2204720"/>
            <a:ext cx="5290820" cy="228854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8" name="Google Shape;438;p46"/>
          <p:cNvSpPr txBox="1"/>
          <p:nvPr/>
        </p:nvSpPr>
        <p:spPr>
          <a:xfrm>
            <a:off x="960120" y="1196975"/>
            <a:ext cx="10448925" cy="836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itens serão esticados para preencher toda a dimensão do eixo transversal (altura ou largura).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9" name="Google Shape;439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760" y="4735830"/>
            <a:ext cx="7507605" cy="191579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Align-items: baseline</a:t>
            </a:r>
            <a:endParaRPr sz="4000"/>
          </a:p>
        </p:txBody>
      </p:sp>
      <p:sp>
        <p:nvSpPr>
          <p:cNvPr id="445" name="Google Shape;445;p4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46" name="Google Shape;446;p47"/>
          <p:cNvSpPr txBox="1"/>
          <p:nvPr/>
        </p:nvSpPr>
        <p:spPr>
          <a:xfrm>
            <a:off x="1127760" y="2132965"/>
            <a:ext cx="5290820" cy="228854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align-items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baseline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7" name="Google Shape;447;p47"/>
          <p:cNvSpPr txBox="1"/>
          <p:nvPr/>
        </p:nvSpPr>
        <p:spPr>
          <a:xfrm>
            <a:off x="960120" y="1196975"/>
            <a:ext cx="10448925" cy="8362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Os itens são alinhados a partir da base da primeira linha de texto de cada um.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8" name="Google Shape;44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7125" y="4562475"/>
            <a:ext cx="7028180" cy="211328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Align-items resumo</a:t>
            </a:r>
            <a:endParaRPr sz="4000"/>
          </a:p>
        </p:txBody>
      </p:sp>
      <p:sp>
        <p:nvSpPr>
          <p:cNvPr id="454" name="Google Shape;454;p4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55" name="Google Shape;455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1855" y="691515"/>
            <a:ext cx="4761230" cy="6029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49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Align-content</a:t>
            </a:r>
            <a:endParaRPr sz="4000"/>
          </a:p>
        </p:txBody>
      </p:sp>
      <p:sp>
        <p:nvSpPr>
          <p:cNvPr id="461" name="Google Shape;461;p4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62" name="Google Shape;462;p49"/>
          <p:cNvSpPr txBox="1"/>
          <p:nvPr/>
        </p:nvSpPr>
        <p:spPr>
          <a:xfrm>
            <a:off x="1331595" y="3357245"/>
            <a:ext cx="5290820" cy="2365375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3" name="Google Shape;463;p49"/>
          <p:cNvSpPr txBox="1"/>
          <p:nvPr/>
        </p:nvSpPr>
        <p:spPr>
          <a:xfrm>
            <a:off x="912495" y="1268730"/>
            <a:ext cx="10078720" cy="181229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Esta propriedade só tem efeito quando o container flexível tem várias linhas de </a:t>
            </a: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flex items (filhos)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 Ou seja, se for aplicada em uma única linha, esta propriedade não tem nenhum efeito sobre o design.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Para aplicá-la é necessário possuir o atributo </a:t>
            </a:r>
            <a:r>
              <a:rPr b="0" i="1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flex-wrap</a:t>
            </a: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O que é Flexbox?</a:t>
            </a:r>
            <a:endParaRPr/>
          </a:p>
        </p:txBody>
      </p:sp>
      <p:sp>
        <p:nvSpPr>
          <p:cNvPr id="81" name="Google Shape;81;p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2" name="Google Shape;82;p5"/>
          <p:cNvSpPr txBox="1"/>
          <p:nvPr/>
        </p:nvSpPr>
        <p:spPr>
          <a:xfrm>
            <a:off x="983615" y="1628775"/>
            <a:ext cx="9793605" cy="428815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Helvetica Neue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</a:t>
            </a:r>
            <a:r>
              <a:rPr b="1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de propriedades</a:t>
            </a: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 de CSS.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rgbClr val="24292E"/>
                </a:solidFill>
                <a:latin typeface="Arial"/>
                <a:ea typeface="Arial"/>
                <a:cs typeface="Arial"/>
                <a:sym typeface="Arial"/>
              </a:rPr>
              <a:t>Baseia-se em um container (pai) para ordenar seus itens (filhos).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Você não só poderá posicionar elementos na vertical e horizontal, mas também poderá estabelecer como eles serão distribuídos e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ordem 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 terão.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Isso é perfeito para criar </a:t>
            </a:r>
            <a:r>
              <a:rPr b="0" i="0" lang="pt-BR" sz="2400" u="none" cap="none" strike="noStrike">
                <a:solidFill>
                  <a:schemeClr val="dk1"/>
                </a:solidFill>
                <a:highlight>
                  <a:schemeClr val="accent6"/>
                </a:highlight>
                <a:latin typeface="Arial"/>
                <a:ea typeface="Arial"/>
                <a:cs typeface="Arial"/>
                <a:sym typeface="Arial"/>
              </a:rPr>
              <a:t>designs adaptáveis a dispositivos móveis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1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Design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0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Align-content: stretch</a:t>
            </a:r>
            <a:endParaRPr sz="4000"/>
          </a:p>
        </p:txBody>
      </p:sp>
      <p:sp>
        <p:nvSpPr>
          <p:cNvPr id="469" name="Google Shape;469;p50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0" name="Google Shape;470;p50"/>
          <p:cNvPicPr preferRelativeResize="0"/>
          <p:nvPr/>
        </p:nvPicPr>
        <p:blipFill rotWithShape="1">
          <a:blip r:embed="rId3">
            <a:alphaModFix/>
          </a:blip>
          <a:srcRect b="0" l="0" r="0" t="17382"/>
          <a:stretch/>
        </p:blipFill>
        <p:spPr>
          <a:xfrm>
            <a:off x="5951855" y="1412875"/>
            <a:ext cx="5526405" cy="403987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1" name="Google Shape;471;p50"/>
          <p:cNvSpPr txBox="1"/>
          <p:nvPr/>
        </p:nvSpPr>
        <p:spPr>
          <a:xfrm>
            <a:off x="767715" y="1700530"/>
            <a:ext cx="4478020" cy="318643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6272A4"/>
                </a:solidFill>
                <a:latin typeface="Consolas"/>
                <a:ea typeface="Consolas"/>
                <a:cs typeface="Consolas"/>
                <a:sym typeface="Consolas"/>
              </a:rPr>
              <a:t>    /* predeterminada */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stretch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1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Align-content: flex-start</a:t>
            </a:r>
            <a:endParaRPr sz="4000"/>
          </a:p>
        </p:txBody>
      </p:sp>
      <p:sp>
        <p:nvSpPr>
          <p:cNvPr id="477" name="Google Shape;477;p51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8" name="Google Shape;47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145" y="1484630"/>
            <a:ext cx="5173345" cy="382524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79" name="Google Shape;479;p51"/>
          <p:cNvSpPr txBox="1"/>
          <p:nvPr/>
        </p:nvSpPr>
        <p:spPr>
          <a:xfrm>
            <a:off x="911860" y="1917065"/>
            <a:ext cx="4936490" cy="28536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flex-start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52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Align-content: flex-end</a:t>
            </a:r>
            <a:endParaRPr sz="4000"/>
          </a:p>
        </p:txBody>
      </p:sp>
      <p:sp>
        <p:nvSpPr>
          <p:cNvPr id="485" name="Google Shape;485;p52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86" name="Google Shape;486;p52"/>
          <p:cNvSpPr txBox="1"/>
          <p:nvPr/>
        </p:nvSpPr>
        <p:spPr>
          <a:xfrm>
            <a:off x="911860" y="1917065"/>
            <a:ext cx="4936490" cy="28536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flex-end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87" name="Google Shape;48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045" y="1484630"/>
            <a:ext cx="5257165" cy="388747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3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Align-content: center</a:t>
            </a:r>
            <a:endParaRPr sz="4000"/>
          </a:p>
        </p:txBody>
      </p:sp>
      <p:sp>
        <p:nvSpPr>
          <p:cNvPr id="493" name="Google Shape;493;p53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94" name="Google Shape;494;p53"/>
          <p:cNvSpPr txBox="1"/>
          <p:nvPr/>
        </p:nvSpPr>
        <p:spPr>
          <a:xfrm>
            <a:off x="911860" y="1917065"/>
            <a:ext cx="4936490" cy="28536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center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495" name="Google Shape;49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40145" y="1240790"/>
            <a:ext cx="5451475" cy="413004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54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Align-content: space-between</a:t>
            </a:r>
            <a:endParaRPr sz="4000"/>
          </a:p>
        </p:txBody>
      </p:sp>
      <p:sp>
        <p:nvSpPr>
          <p:cNvPr id="501" name="Google Shape;501;p54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02" name="Google Shape;502;p54"/>
          <p:cNvSpPr txBox="1"/>
          <p:nvPr/>
        </p:nvSpPr>
        <p:spPr>
          <a:xfrm>
            <a:off x="911860" y="1917065"/>
            <a:ext cx="4936490" cy="285369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.pai-flex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display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flex-wrap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wrap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flex-direction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row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align-content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space-between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0" i="0" sz="2000" u="none" cap="none" strike="noStrike">
              <a:solidFill>
                <a:srgbClr val="6272A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03" name="Google Shape;503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67755" y="1268730"/>
            <a:ext cx="5449570" cy="407098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5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Align-content resumo</a:t>
            </a:r>
            <a:endParaRPr sz="4000"/>
          </a:p>
        </p:txBody>
      </p:sp>
      <p:sp>
        <p:nvSpPr>
          <p:cNvPr id="509" name="Google Shape;509;p55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10" name="Google Shape;510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6045" y="692785"/>
            <a:ext cx="4537710" cy="5928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Order</a:t>
            </a:r>
            <a:endParaRPr sz="4000"/>
          </a:p>
        </p:txBody>
      </p:sp>
      <p:sp>
        <p:nvSpPr>
          <p:cNvPr id="516" name="Google Shape;516;p5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17" name="Google Shape;517;p56"/>
          <p:cNvSpPr txBox="1"/>
          <p:nvPr/>
        </p:nvSpPr>
        <p:spPr>
          <a:xfrm>
            <a:off x="1199515" y="2708910"/>
            <a:ext cx="6116320" cy="1421130"/>
          </a:xfrm>
          <a:prstGeom prst="rect">
            <a:avLst/>
          </a:prstGeom>
          <a:solidFill>
            <a:srgbClr val="0C343D"/>
          </a:solidFill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1" lang="pt-BR" sz="2000" u="none" cap="none" strike="noStrike">
                <a:solidFill>
                  <a:srgbClr val="50FA7B"/>
                </a:solidFill>
                <a:latin typeface="Consolas"/>
                <a:ea typeface="Consolas"/>
                <a:cs typeface="Consolas"/>
                <a:sym typeface="Consolas"/>
              </a:rPr>
              <a:t>.filho-flex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0" i="0" lang="pt-BR" sz="2000" u="none" cap="none" strike="noStrike">
                <a:solidFill>
                  <a:srgbClr val="8BE9FD"/>
                </a:solidFill>
                <a:latin typeface="Consolas"/>
                <a:ea typeface="Consolas"/>
                <a:cs typeface="Consolas"/>
                <a:sym typeface="Consolas"/>
              </a:rPr>
              <a:t>order</a:t>
            </a:r>
            <a:r>
              <a:rPr b="0" i="0" lang="pt-BR" sz="2000" u="none" cap="none" strike="noStrike">
                <a:solidFill>
                  <a:srgbClr val="FF79C6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2000" u="none" cap="none" strike="noStrike">
                <a:solidFill>
                  <a:srgbClr val="BD93F9"/>
                </a:solidFill>
                <a:latin typeface="Consolas"/>
                <a:ea typeface="Consolas"/>
                <a:cs typeface="Consolas"/>
                <a:sym typeface="Consolas"/>
              </a:rPr>
              <a:t>-1</a:t>
            </a: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36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2000" u="none" cap="none" strike="noStrike">
                <a:solidFill>
                  <a:srgbClr val="F8F8F2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2000" u="none" cap="none" strike="noStrike">
              <a:solidFill>
                <a:srgbClr val="F8F8F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18" name="Google Shape;518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9515" y="4610735"/>
            <a:ext cx="8868410" cy="1891030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19" name="Google Shape;519;p56"/>
          <p:cNvSpPr txBox="1"/>
          <p:nvPr/>
        </p:nvSpPr>
        <p:spPr>
          <a:xfrm>
            <a:off x="983615" y="1412875"/>
            <a:ext cx="10110470" cy="1029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300"/>
              </a:spcBef>
              <a:spcAft>
                <a:spcPts val="12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Esta propriedade permite modificar a ordem de aparecimento de um elemento. Recebe números inteiros como valor.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7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Exemplo ao vivo</a:t>
            </a:r>
            <a:endParaRPr sz="4000"/>
          </a:p>
        </p:txBody>
      </p:sp>
      <p:sp>
        <p:nvSpPr>
          <p:cNvPr id="525" name="Google Shape;525;p5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26" name="Google Shape;526;p57"/>
          <p:cNvSpPr txBox="1"/>
          <p:nvPr/>
        </p:nvSpPr>
        <p:spPr>
          <a:xfrm>
            <a:off x="767080" y="1772920"/>
            <a:ext cx="5705475" cy="26435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Página com Flexbox: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pt-BR" sz="3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 o que aprendemos nesta aula, podemos fazer a seguinte estrutura de página, usando o flexbox.</a:t>
            </a:r>
            <a:endParaRPr b="0" i="0" sz="32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57"/>
          <p:cNvSpPr/>
          <p:nvPr/>
        </p:nvSpPr>
        <p:spPr>
          <a:xfrm>
            <a:off x="7307365" y="1731055"/>
            <a:ext cx="3729300" cy="5676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57"/>
          <p:cNvSpPr/>
          <p:nvPr/>
        </p:nvSpPr>
        <p:spPr>
          <a:xfrm>
            <a:off x="7307365" y="2352605"/>
            <a:ext cx="846900" cy="166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Nav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57"/>
          <p:cNvSpPr/>
          <p:nvPr/>
        </p:nvSpPr>
        <p:spPr>
          <a:xfrm>
            <a:off x="8183715" y="2352605"/>
            <a:ext cx="846900" cy="16665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35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Aside</a:t>
            </a:r>
            <a:endParaRPr b="0" i="0" sz="135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57"/>
          <p:cNvSpPr/>
          <p:nvPr/>
        </p:nvSpPr>
        <p:spPr>
          <a:xfrm>
            <a:off x="9060065" y="2352605"/>
            <a:ext cx="1976700" cy="1666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Article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57"/>
          <p:cNvSpPr/>
          <p:nvPr/>
        </p:nvSpPr>
        <p:spPr>
          <a:xfrm>
            <a:off x="7307365" y="4073055"/>
            <a:ext cx="3729300" cy="270300"/>
          </a:xfrm>
          <a:prstGeom prst="rect">
            <a:avLst/>
          </a:prstGeom>
          <a:solidFill>
            <a:srgbClr val="EAFF6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</a:t>
            </a:r>
            <a:endParaRPr b="0" i="0" sz="13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 sz="4000"/>
              <a:t>Para Praticar!</a:t>
            </a:r>
            <a:endParaRPr sz="4000"/>
          </a:p>
        </p:txBody>
      </p:sp>
      <p:sp>
        <p:nvSpPr>
          <p:cNvPr id="537" name="Google Shape;537;p5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38" name="Google Shape;538;p58"/>
          <p:cNvSpPr txBox="1"/>
          <p:nvPr/>
        </p:nvSpPr>
        <p:spPr>
          <a:xfrm>
            <a:off x="551815" y="1917065"/>
            <a:ext cx="4875530" cy="16586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Descrição da atividade. 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Crie o layout de uma página seguindo a imagem ao lado: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Modelos de páginas com Flexbox – Código Fonte" id="539" name="Google Shape;539;p58"/>
          <p:cNvPicPr preferRelativeResize="0"/>
          <p:nvPr/>
        </p:nvPicPr>
        <p:blipFill rotWithShape="1">
          <a:blip r:embed="rId3">
            <a:alphaModFix/>
          </a:blip>
          <a:srcRect b="0" l="0" r="0" t="18005"/>
          <a:stretch/>
        </p:blipFill>
        <p:spPr>
          <a:xfrm>
            <a:off x="4799965" y="1332865"/>
            <a:ext cx="6492875" cy="5141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9"/>
          <p:cNvSpPr txBox="1"/>
          <p:nvPr>
            <p:ph type="title"/>
          </p:nvPr>
        </p:nvSpPr>
        <p:spPr>
          <a:xfrm>
            <a:off x="838200" y="387750"/>
            <a:ext cx="10515600" cy="9858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Referências:</a:t>
            </a:r>
            <a:endParaRPr/>
          </a:p>
        </p:txBody>
      </p:sp>
      <p:sp>
        <p:nvSpPr>
          <p:cNvPr id="545" name="Google Shape;545;p5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546" name="Google Shape;546;p59"/>
          <p:cNvSpPr txBox="1"/>
          <p:nvPr/>
        </p:nvSpPr>
        <p:spPr>
          <a:xfrm>
            <a:off x="911860" y="1700530"/>
            <a:ext cx="10133965" cy="40944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 Tricks: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8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https://css-tricks.com/snippets/css/a-guide-to-flexbox/</a:t>
            </a:r>
            <a:endParaRPr b="0" i="0" sz="2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DM Sans"/>
              <a:buChar char="✓"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Flexbox Froggy: Aprenda flexbox jogando: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0" i="0" lang="pt-BR" sz="28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https://flexboxfroggy.com/#pt-br</a:t>
            </a: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838200" y="387985"/>
            <a:ext cx="10300970" cy="986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400"/>
              <a:buFont typeface="Arial"/>
              <a:buNone/>
            </a:pPr>
            <a:r>
              <a:rPr lang="pt-BR"/>
              <a:t>Benefícios</a:t>
            </a:r>
            <a:endParaRPr/>
          </a:p>
        </p:txBody>
      </p:sp>
      <p:sp>
        <p:nvSpPr>
          <p:cNvPr id="88" name="Google Shape;88;p6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89" name="Google Shape;89;p6"/>
          <p:cNvSpPr txBox="1"/>
          <p:nvPr/>
        </p:nvSpPr>
        <p:spPr>
          <a:xfrm>
            <a:off x="944245" y="1484630"/>
            <a:ext cx="9663430" cy="43319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👐 Distribuir os elementos em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sentido vertical ou horizontal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☝ Facilitar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adaptação do conteúdo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 diferentes dispositivos.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👌 Redefinir a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direção do fluxo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dos elementos (para cima, para baixo, para a esquerda ou para a direita).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👍 </a:t>
            </a:r>
            <a:r>
              <a:rPr b="1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Alinhar os elementos</a:t>
            </a:r>
            <a:r>
              <a:rPr b="0" i="0" lang="pt-B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com relação ao pai ou com seus irmãos.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0"/>
          <p:cNvSpPr txBox="1"/>
          <p:nvPr>
            <p:ph type="title"/>
          </p:nvPr>
        </p:nvSpPr>
        <p:spPr>
          <a:xfrm>
            <a:off x="838199" y="2073528"/>
            <a:ext cx="11183471" cy="12344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ts val="4000"/>
              <a:buFont typeface="Arial"/>
              <a:buNone/>
            </a:pPr>
            <a:r>
              <a:rPr lang="pt-BR">
                <a:latin typeface="Arial"/>
                <a:ea typeface="Arial"/>
                <a:cs typeface="Arial"/>
                <a:sym typeface="Arial"/>
              </a:rPr>
              <a:t>Copyright © 202</a:t>
            </a:r>
            <a:r>
              <a:rPr lang="pt-BR"/>
              <a:t>5</a:t>
            </a:r>
            <a:br>
              <a:rPr lang="pt-BR">
                <a:latin typeface="Arial"/>
                <a:ea typeface="Arial"/>
                <a:cs typeface="Arial"/>
                <a:sym typeface="Arial"/>
              </a:rPr>
            </a:br>
            <a:r>
              <a:rPr lang="pt-BR"/>
              <a:t>Prof. Lucas Silva</a:t>
            </a:r>
            <a:endParaRPr/>
          </a:p>
        </p:txBody>
      </p:sp>
      <p:sp>
        <p:nvSpPr>
          <p:cNvPr id="552" name="Google Shape;552;p60"/>
          <p:cNvSpPr txBox="1"/>
          <p:nvPr>
            <p:ph idx="4294967295" type="sldNum"/>
          </p:nvPr>
        </p:nvSpPr>
        <p:spPr>
          <a:xfrm>
            <a:off x="11353800" y="5594350"/>
            <a:ext cx="83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5" name="Google Shape;95;p7"/>
          <p:cNvSpPr txBox="1"/>
          <p:nvPr/>
        </p:nvSpPr>
        <p:spPr>
          <a:xfrm>
            <a:off x="2136300" y="2277230"/>
            <a:ext cx="7005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pt-BR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pouco de história</a:t>
            </a:r>
            <a:endParaRPr b="1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7"/>
          <p:cNvSpPr txBox="1"/>
          <p:nvPr/>
        </p:nvSpPr>
        <p:spPr>
          <a:xfrm>
            <a:off x="2319020" y="3016250"/>
            <a:ext cx="7065010" cy="1919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Vamos ver, brevemente, um pouco da história sobre como evoluiu a </a:t>
            </a:r>
            <a:r>
              <a:rPr b="1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maneira de criar estruturas</a:t>
            </a: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02" name="Google Shape;102;p8"/>
          <p:cNvSpPr txBox="1"/>
          <p:nvPr/>
        </p:nvSpPr>
        <p:spPr>
          <a:xfrm>
            <a:off x="1127760" y="764540"/>
            <a:ext cx="8204835" cy="612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pt-BR" sz="28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Antes as tabelas eram muito utilizadas...</a:t>
            </a:r>
            <a:endParaRPr b="1" i="0" sz="2800" u="none" cap="none" strike="noStrike">
              <a:solidFill>
                <a:srgbClr val="323F4F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1225" y="1521460"/>
            <a:ext cx="9926955" cy="405447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4" name="Google Shape;104;p8"/>
          <p:cNvSpPr txBox="1"/>
          <p:nvPr/>
        </p:nvSpPr>
        <p:spPr>
          <a:xfrm>
            <a:off x="1703705" y="5805170"/>
            <a:ext cx="7597140" cy="420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6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https://web.archive.org/web/20050810030357/http://www.youtube.com/</a:t>
            </a:r>
            <a:r>
              <a:rPr b="0" i="0" lang="pt-BR" sz="1600" u="sng" cap="none" strike="noStrike">
                <a:solidFill>
                  <a:srgbClr val="0097A7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0" i="0" sz="16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"/>
          <p:cNvSpPr txBox="1"/>
          <p:nvPr>
            <p:ph idx="12" type="sldNum"/>
          </p:nvPr>
        </p:nvSpPr>
        <p:spPr>
          <a:xfrm>
            <a:off x="11353798" y="5594349"/>
            <a:ext cx="83820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10" name="Google Shape;110;p9"/>
          <p:cNvSpPr txBox="1"/>
          <p:nvPr/>
        </p:nvSpPr>
        <p:spPr>
          <a:xfrm>
            <a:off x="1127760" y="836930"/>
            <a:ext cx="9630410" cy="6121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800" u="none" cap="none" strike="noStrike">
                <a:solidFill>
                  <a:srgbClr val="323F4F"/>
                </a:solidFill>
                <a:latin typeface="Arial"/>
                <a:ea typeface="Arial"/>
                <a:cs typeface="Arial"/>
                <a:sym typeface="Arial"/>
              </a:rPr>
              <a:t>Há um tempo atrás (nem tanto)... o Float era usado:</a:t>
            </a:r>
            <a:endParaRPr b="1" i="0" sz="2800" u="none" cap="none" strike="noStrike">
              <a:solidFill>
                <a:srgbClr val="323F4F"/>
              </a:solidFill>
              <a:highlight>
                <a:schemeClr val="accent6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9"/>
          <p:cNvSpPr txBox="1"/>
          <p:nvPr/>
        </p:nvSpPr>
        <p:spPr>
          <a:xfrm>
            <a:off x="1559560" y="5805170"/>
            <a:ext cx="7801610" cy="42037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6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Fonte:</a:t>
            </a:r>
            <a:r>
              <a:rPr b="0" i="0" lang="pt-BR" sz="1600" u="none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pt-BR" sz="1600" u="sng" cap="none" strike="noStrike">
                <a:solidFill>
                  <a:schemeClr val="dk1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https://web.archive.org/web/20100202095628/http://www.youtube.com/</a:t>
            </a:r>
            <a:endParaRPr b="0" i="0" sz="1600" u="none" cap="none" strike="noStrike">
              <a:solidFill>
                <a:schemeClr val="dk1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600" u="sng" cap="none" strike="noStrike">
                <a:solidFill>
                  <a:srgbClr val="0097A7"/>
                </a:solidFill>
                <a:highlight>
                  <a:srgbClr val="EAFF6A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b="0" i="0" sz="16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highlight>
                <a:srgbClr val="EAFF6A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99515" y="1647825"/>
            <a:ext cx="9208770" cy="3896995"/>
          </a:xfrm>
          <a:prstGeom prst="rect">
            <a:avLst/>
          </a:prstGeom>
          <a:noFill/>
          <a:ln cap="flat" cmpd="sng" w="38100">
            <a:solidFill>
              <a:srgbClr val="EAFF6A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ersonalizar design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2024-03-15T13:51:00Z</dcterms:created>
  <dc:creator>Allen Fernando Oberleitner Lima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B96E02AB6EE14174B6F4E9A4A472FBCF_12</vt:lpwstr>
  </property>
  <property fmtid="{D5CDD505-2E9C-101B-9397-08002B2CF9AE}" pid="3" name="KSOProductBuildVer">
    <vt:lpwstr>1046-12.2.0.16731</vt:lpwstr>
  </property>
</Properties>
</file>