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12192000"/>
  <p:notesSz cx="6858000" cy="9144000"/>
  <p:embeddedFontLst>
    <p:embeddedFont>
      <p:font typeface="DM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7" roundtripDataSignature="AMtx7mgwgU/rlWG0djan1e5+nrq8gCEt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5CCF32-54D0-4FE5-BFED-4BB48588BAB2}">
  <a:tblStyle styleId="{CF5CCF32-54D0-4FE5-BFED-4BB48588BA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DMSans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DMSans-italic.fntdata"/><Relationship Id="rId10" Type="http://schemas.openxmlformats.org/officeDocument/2006/relationships/slide" Target="slides/slide5.xml"/><Relationship Id="rId54" Type="http://schemas.openxmlformats.org/officeDocument/2006/relationships/font" Target="fonts/DMSans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DM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rgbClr val="1A1C1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beçalho da Seção">
  <p:cSld name="1_Cabeçalho da Seçã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0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b="0" sz="36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0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b="1" sz="2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0"/>
          <p:cNvSpPr txBox="1"/>
          <p:nvPr/>
        </p:nvSpPr>
        <p:spPr>
          <a:xfrm>
            <a:off x="219075" y="6088030"/>
            <a:ext cx="3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Fevereiro 202</a:t>
            </a:r>
            <a:r>
              <a:rPr lang="pt-BR" sz="2000">
                <a:solidFill>
                  <a:srgbClr val="595959"/>
                </a:solidFill>
              </a:rPr>
              <a:t>5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/ versão 1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go + Black">
  <p:cSld name="1_Logo + Black">
    <p:bg>
      <p:bgPr>
        <a:solidFill>
          <a:srgbClr val="1A1C1E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1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  <a:defRPr sz="48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" name="Google Shape;3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2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2"/>
          <p:cNvSpPr txBox="1"/>
          <p:nvPr>
            <p:ph idx="1" type="body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3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53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Todos direitos reservados. Reprodução ou divulgação total ou parcial deste documento é expressamente proibido sem o consentimento formal, por escrito, do Professor (autor).</a:t>
            </a:r>
            <a:endParaRPr b="1" i="0" sz="48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1_Título 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w3schools.com/css/css_border.a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mozilla.org/pt-BR/docs/Web/HTML/Block-level_elements#elementos" TargetMode="External"/><Relationship Id="rId4" Type="http://schemas.openxmlformats.org/officeDocument/2006/relationships/hyperlink" Target="https://developer.mozilla.org/pt-BR/docs/Web/HTML/Inline_elements#element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3schools.com/css/tryit.asp?filename=trycss_inline-block_span1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francescricart.com/elementos-en-linea-elementos-bloque-elementos-inline-block/#segund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mozilla.org/pt-BR/docs/Web/CSS/position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gif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Overflow</a:t>
            </a:r>
            <a:endParaRPr/>
          </a:p>
        </p:txBody>
      </p:sp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8" name="Google Shape;138;p10"/>
          <p:cNvSpPr txBox="1"/>
          <p:nvPr/>
        </p:nvSpPr>
        <p:spPr>
          <a:xfrm>
            <a:off x="839470" y="1700530"/>
            <a:ext cx="10441305" cy="37109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Propriedade: </a:t>
            </a:r>
            <a:r>
              <a:rPr b="0" i="0" lang="pt-BR" sz="2400" u="none" cap="none" strike="noStrike">
                <a:solidFill>
                  <a:srgbClr val="3F3F3F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overflow</a:t>
            </a:r>
            <a:b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Possui 4 valores possíveis: 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idact Gothic"/>
              <a:buChar char="✓"/>
            </a:pPr>
            <a:r>
              <a:rPr b="1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Visible: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valor padrão. O excedente é visível. 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idact Gothic"/>
              <a:buChar char="✓"/>
            </a:pPr>
            <a:r>
              <a:rPr b="1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Hidden: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 excedente não é exibido (escondido)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idact Gothic"/>
              <a:buChar char="✓"/>
            </a:pPr>
            <a:r>
              <a:rPr b="1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Scroll: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gera uma barra de scroll nos dois eixos (x/y) do elemento, mesmo que não seja necessária. 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idact Gothic"/>
              <a:buChar char="✓"/>
            </a:pPr>
            <a:r>
              <a:rPr b="1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Auto: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gera o scroll apenas no eixo necessário.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Vamos ver como é a aplicação de </a:t>
            </a:r>
            <a:r>
              <a:rPr b="0" i="0" lang="pt-BR" sz="2400" u="none" cap="none" strike="noStrike">
                <a:solidFill>
                  <a:srgbClr val="3F3F3F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overflow: hidden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br>
              <a:rPr b="0" i="0" lang="pt-BR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5" name="Google Shape;145;p11"/>
          <p:cNvSpPr txBox="1"/>
          <p:nvPr/>
        </p:nvSpPr>
        <p:spPr>
          <a:xfrm>
            <a:off x="5661660" y="2060575"/>
            <a:ext cx="5465445" cy="3601085"/>
          </a:xfrm>
          <a:prstGeom prst="rect">
            <a:avLst/>
          </a:prstGeom>
          <a:solidFill>
            <a:srgbClr val="0C343D"/>
          </a:solidFill>
          <a:ln cap="flat" cmpd="sng" w="2857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/* propriedades decorativas */</a:t>
            </a:r>
            <a:endParaRPr b="0" i="0" sz="16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inline-block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/* propriedades que fazem o "problema" */</a:t>
            </a:r>
            <a:endParaRPr b="0" i="0" sz="16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110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7101030" y="1709330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882015" y="2062480"/>
            <a:ext cx="4294505" cy="1421765"/>
          </a:xfrm>
          <a:prstGeom prst="rect">
            <a:avLst/>
          </a:prstGeom>
          <a:solidFill>
            <a:srgbClr val="0C343D"/>
          </a:solidFill>
          <a:ln cap="flat" cmpd="sng" w="2857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CSS IS &lt;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&gt;AWESOME&lt;/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2510585" y="1709330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1"/>
          <p:cNvGrpSpPr/>
          <p:nvPr/>
        </p:nvGrpSpPr>
        <p:grpSpPr>
          <a:xfrm>
            <a:off x="1425575" y="3637915"/>
            <a:ext cx="950595" cy="1464945"/>
            <a:chOff x="1227600" y="3361350"/>
            <a:chExt cx="1285800" cy="1255800"/>
          </a:xfrm>
        </p:grpSpPr>
        <p:sp>
          <p:nvSpPr>
            <p:cNvPr id="150" name="Google Shape;150;p11"/>
            <p:cNvSpPr/>
            <p:nvPr/>
          </p:nvSpPr>
          <p:spPr>
            <a:xfrm>
              <a:off x="1227600" y="3361350"/>
              <a:ext cx="1285800" cy="12558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1"/>
            <p:cNvSpPr txBox="1"/>
            <p:nvPr/>
          </p:nvSpPr>
          <p:spPr>
            <a:xfrm>
              <a:off x="1227600" y="3431290"/>
              <a:ext cx="1264200" cy="82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pt-B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CSS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pt-B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1"/>
          <p:cNvSpPr txBox="1"/>
          <p:nvPr/>
        </p:nvSpPr>
        <p:spPr>
          <a:xfrm>
            <a:off x="1425575" y="4474210"/>
            <a:ext cx="156146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Para Praticar!</a:t>
            </a:r>
            <a:endParaRPr/>
          </a:p>
        </p:txBody>
      </p:sp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839470" y="1557020"/>
            <a:ext cx="7407910" cy="41516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Descrição da atividade. </a:t>
            </a:r>
            <a:endParaRPr b="1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800" u="none" cap="none" strike="noStrike">
                <a:solidFill>
                  <a:srgbClr val="3F3F3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Utilizando a propriedade overflow corrija o problema encontrado no exemplo anterior e deixe sua aparência como na imagem ao lado.</a:t>
            </a:r>
            <a:endParaRPr b="0" i="0" sz="2800" u="none" cap="none" strike="noStrike">
              <a:solidFill>
                <a:srgbClr val="3F3F3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Duração: </a:t>
            </a:r>
            <a:r>
              <a:rPr b="1" i="0" lang="pt-BR" sz="2000" u="none" cap="none" strike="noStrike">
                <a:solidFill>
                  <a:srgbClr val="3F3F3F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5 Minutos</a:t>
            </a:r>
            <a:endParaRPr b="1" i="0" sz="2000" u="none" cap="none" strike="noStrike">
              <a:solidFill>
                <a:srgbClr val="3F3F3F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8832215" y="3785235"/>
            <a:ext cx="171386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AWESOME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9935925" y="3164110"/>
            <a:ext cx="401400" cy="113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12"/>
          <p:cNvGrpSpPr/>
          <p:nvPr/>
        </p:nvGrpSpPr>
        <p:grpSpPr>
          <a:xfrm>
            <a:off x="8832215" y="2853055"/>
            <a:ext cx="1106805" cy="1449070"/>
            <a:chOff x="1227600" y="3361350"/>
            <a:chExt cx="1285800" cy="1255800"/>
          </a:xfrm>
        </p:grpSpPr>
        <p:sp>
          <p:nvSpPr>
            <p:cNvPr id="163" name="Google Shape;163;p12"/>
            <p:cNvSpPr/>
            <p:nvPr/>
          </p:nvSpPr>
          <p:spPr>
            <a:xfrm>
              <a:off x="1227600" y="3361350"/>
              <a:ext cx="1285800" cy="1255800"/>
            </a:xfrm>
            <a:prstGeom prst="rect">
              <a:avLst/>
            </a:prstGeom>
            <a:noFill/>
            <a:ln cap="flat" cmpd="sng" w="1905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2"/>
            <p:cNvSpPr txBox="1"/>
            <p:nvPr/>
          </p:nvSpPr>
          <p:spPr>
            <a:xfrm>
              <a:off x="1227600" y="3574710"/>
              <a:ext cx="1264000" cy="598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pt-B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CSS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pt-B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Espaço exterior</a:t>
            </a:r>
            <a:endParaRPr/>
          </a:p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838200" y="1772920"/>
            <a:ext cx="6015990" cy="36029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1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 (margens)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propriedades </a:t>
            </a:r>
            <a:r>
              <a:rPr b="0" i="1" lang="pt-BR" sz="2400" u="none" cap="none" strike="noStrike">
                <a:solidFill>
                  <a:srgbClr val="000000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margin-top, margin-right, margin-bottom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margin-left são utilizadas para definir as margens de cada um dos lados do elemento separadamente.</a:t>
            </a:r>
            <a:b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Você pode definir os 4 lados (forma abreviada “</a:t>
            </a:r>
            <a:r>
              <a:rPr b="0" i="1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”) ou apenas aqueles que você precisa.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 txBox="1"/>
          <p:nvPr/>
        </p:nvSpPr>
        <p:spPr>
          <a:xfrm>
            <a:off x="8952170" y="3074890"/>
            <a:ext cx="2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7031685" y="2133245"/>
            <a:ext cx="3857400" cy="2487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8036189" y="2994856"/>
            <a:ext cx="1848600" cy="86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3"/>
          <p:cNvSpPr txBox="1"/>
          <p:nvPr/>
        </p:nvSpPr>
        <p:spPr>
          <a:xfrm>
            <a:off x="8342841" y="3226504"/>
            <a:ext cx="12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Caixa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3"/>
          <p:cNvCxnSpPr>
            <a:stCxn id="174" idx="0"/>
            <a:endCxn id="173" idx="0"/>
          </p:cNvCxnSpPr>
          <p:nvPr/>
        </p:nvCxnSpPr>
        <p:spPr>
          <a:xfrm rot="10800000">
            <a:off x="8960489" y="2133256"/>
            <a:ext cx="0" cy="8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7" name="Google Shape;177;p13"/>
          <p:cNvCxnSpPr>
            <a:stCxn id="173" idx="2"/>
          </p:cNvCxnSpPr>
          <p:nvPr/>
        </p:nvCxnSpPr>
        <p:spPr>
          <a:xfrm rot="10800000">
            <a:off x="8960385" y="3906545"/>
            <a:ext cx="0" cy="71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8" name="Google Shape;178;p13"/>
          <p:cNvCxnSpPr/>
          <p:nvPr/>
        </p:nvCxnSpPr>
        <p:spPr>
          <a:xfrm rot="10800000">
            <a:off x="7028322" y="3422253"/>
            <a:ext cx="10008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9" name="Google Shape;179;p13"/>
          <p:cNvCxnSpPr/>
          <p:nvPr/>
        </p:nvCxnSpPr>
        <p:spPr>
          <a:xfrm rot="10800000">
            <a:off x="9891533" y="3417941"/>
            <a:ext cx="9972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0" name="Google Shape;180;p13"/>
          <p:cNvSpPr txBox="1"/>
          <p:nvPr/>
        </p:nvSpPr>
        <p:spPr>
          <a:xfrm>
            <a:off x="8952230" y="2414270"/>
            <a:ext cx="15925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margin-top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9884583" y="3417887"/>
            <a:ext cx="137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margin-right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7031687" y="3417908"/>
            <a:ext cx="137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margin-left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8952165" y="4066533"/>
            <a:ext cx="137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margin-bottom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Código exemplo</a:t>
            </a:r>
            <a:endParaRPr/>
          </a:p>
        </p:txBody>
      </p:sp>
      <p:sp>
        <p:nvSpPr>
          <p:cNvPr id="189" name="Google Shape;189;p1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4727575" y="1484630"/>
            <a:ext cx="7023100" cy="3730625"/>
          </a:xfrm>
          <a:prstGeom prst="rect">
            <a:avLst/>
          </a:prstGeom>
          <a:solidFill>
            <a:srgbClr val="0C343D"/>
          </a:solidFill>
          <a:ln cap="flat" cmpd="sng" w="2857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Arial"/>
                <a:ea typeface="Arial"/>
                <a:cs typeface="Arial"/>
                <a:sym typeface="Arial"/>
              </a:rPr>
              <a:t>margin-top</a:t>
            </a:r>
            <a:r>
              <a:rPr b="0" i="0" lang="pt-BR" sz="1800" u="none" cap="none" strike="noStrike">
                <a:solidFill>
                  <a:srgbClr val="FF79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pt-BR" sz="1800" u="none" cap="none" strike="noStrike">
                <a:solidFill>
                  <a:srgbClr val="FF79C6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Arial"/>
                <a:ea typeface="Arial"/>
                <a:cs typeface="Arial"/>
                <a:sym typeface="Arial"/>
              </a:rPr>
              <a:t>margin-right</a:t>
            </a:r>
            <a:r>
              <a:rPr b="0" i="0" lang="pt-BR" sz="1800" u="none" cap="none" strike="noStrike">
                <a:solidFill>
                  <a:srgbClr val="FF79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Arial"/>
                <a:ea typeface="Arial"/>
                <a:cs typeface="Arial"/>
                <a:sym typeface="Arial"/>
              </a:rPr>
              <a:t>margin-bottom</a:t>
            </a:r>
            <a:r>
              <a:rPr b="0" i="0" lang="pt-BR" sz="1800" u="none" cap="none" strike="noStrike">
                <a:solidFill>
                  <a:srgbClr val="FF79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pt-BR" sz="1800" u="none" cap="none" strike="noStrike">
                <a:solidFill>
                  <a:srgbClr val="FF79C6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Arial"/>
                <a:ea typeface="Arial"/>
                <a:cs typeface="Arial"/>
                <a:sym typeface="Arial"/>
              </a:rPr>
              <a:t>margin-left</a:t>
            </a:r>
            <a:r>
              <a:rPr b="0" i="0" lang="pt-BR" sz="1800" u="none" cap="none" strike="noStrike">
                <a:solidFill>
                  <a:srgbClr val="FF79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pt-BR" sz="1800" u="none" cap="none" strike="noStrike">
                <a:solidFill>
                  <a:srgbClr val="FF79C6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6272A4"/>
                </a:solidFill>
                <a:latin typeface="Arial"/>
                <a:ea typeface="Arial"/>
                <a:cs typeface="Arial"/>
                <a:sym typeface="Arial"/>
              </a:rPr>
              <a:t>/* forma abreviada: botton, top, right, bottom, left */</a:t>
            </a:r>
            <a:endParaRPr b="0" i="0" sz="1800" u="none" cap="none" strike="noStrike">
              <a:solidFill>
                <a:srgbClr val="6272A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F79C6"/>
                </a:solidFill>
                <a:latin typeface="Arial"/>
                <a:ea typeface="Arial"/>
                <a:cs typeface="Arial"/>
                <a:sym typeface="Arial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800" u="none" cap="none" strike="noStrike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pt-BR" sz="1800" u="none" cap="none" strike="noStrike">
                <a:solidFill>
                  <a:srgbClr val="8BE9FD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b="0" i="0" lang="pt-BR" sz="1800" u="none" cap="none" strike="noStrike">
                <a:solidFill>
                  <a:srgbClr val="FF79C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pt-BR" sz="1800" u="none" cap="none" strike="noStrike">
                <a:solidFill>
                  <a:srgbClr val="FF79C6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pt-BR" sz="1800" u="none" cap="none" strike="noStrike">
                <a:solidFill>
                  <a:srgbClr val="FF79C6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pt-BR" sz="1800" u="none" cap="none" strike="noStrike">
                <a:solidFill>
                  <a:srgbClr val="FF79C6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800" u="none" cap="none" strike="noStrike">
                <a:solidFill>
                  <a:srgbClr val="BD93F9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pt-BR" sz="1800" u="none" cap="none" strike="noStrike">
                <a:solidFill>
                  <a:srgbClr val="FF79C6"/>
                </a:solidFill>
                <a:latin typeface="Arial"/>
                <a:ea typeface="Arial"/>
                <a:cs typeface="Arial"/>
                <a:sym typeface="Arial"/>
              </a:rPr>
              <a:t>px</a:t>
            </a: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F8F8F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2264630" y="3421603"/>
            <a:ext cx="563700" cy="563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/>
          <p:nvPr/>
        </p:nvSpPr>
        <p:spPr>
          <a:xfrm>
            <a:off x="2400780" y="3154303"/>
            <a:ext cx="286200" cy="343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2752130" y="3573103"/>
            <a:ext cx="322200" cy="26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2418680" y="3909103"/>
            <a:ext cx="255600" cy="34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2018630" y="3594553"/>
            <a:ext cx="322200" cy="217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2285730" y="2704903"/>
            <a:ext cx="636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5px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3150530" y="3490303"/>
            <a:ext cx="756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10px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2228030" y="4372778"/>
            <a:ext cx="756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12px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4"/>
          <p:cNvSpPr txBox="1"/>
          <p:nvPr/>
        </p:nvSpPr>
        <p:spPr>
          <a:xfrm>
            <a:off x="1073905" y="3490303"/>
            <a:ext cx="868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15px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4"/>
          <p:cNvCxnSpPr/>
          <p:nvPr/>
        </p:nvCxnSpPr>
        <p:spPr>
          <a:xfrm>
            <a:off x="2922630" y="2996028"/>
            <a:ext cx="351900" cy="513600"/>
          </a:xfrm>
          <a:prstGeom prst="straightConnector1">
            <a:avLst/>
          </a:prstGeom>
          <a:noFill/>
          <a:ln cap="flat" cmpd="sng" w="28575">
            <a:solidFill>
              <a:srgbClr val="EAFF6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1" name="Google Shape;201;p14"/>
          <p:cNvSpPr txBox="1"/>
          <p:nvPr/>
        </p:nvSpPr>
        <p:spPr>
          <a:xfrm>
            <a:off x="407035" y="5949315"/>
            <a:ext cx="6903720" cy="42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Nota: os 4 lados podem ser resumidos colocando apenas “margin: valor”  </a:t>
            </a:r>
            <a:endParaRPr b="0" i="0" sz="16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Margin collapsing</a:t>
            </a:r>
            <a:endParaRPr/>
          </a:p>
        </p:txBody>
      </p:sp>
      <p:sp>
        <p:nvSpPr>
          <p:cNvPr id="207" name="Google Shape;207;p1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8" name="Google Shape;208;p15"/>
          <p:cNvSpPr txBox="1"/>
          <p:nvPr/>
        </p:nvSpPr>
        <p:spPr>
          <a:xfrm>
            <a:off x="911860" y="1507490"/>
            <a:ext cx="5925820" cy="44519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Às vezes, as margens superior e inferior dos elementos são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combinadas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0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(colapsadas/reduzidas)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uma </a:t>
            </a: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única margem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cujo tamanho é a maior das margens.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Isso não acontece nas margens esquerda e direita! </a:t>
            </a: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Apenas nas margens superior e inferior!</a:t>
            </a:r>
            <a:endParaRPr b="0" i="0" sz="24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7890" y="1508760"/>
            <a:ext cx="4298950" cy="178435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7890" y="3573145"/>
            <a:ext cx="4312285" cy="180149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Espaço interior</a:t>
            </a:r>
            <a:endParaRPr/>
          </a:p>
        </p:txBody>
      </p:sp>
      <p:sp>
        <p:nvSpPr>
          <p:cNvPr id="216" name="Google Shape;216;p1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983615" y="1557020"/>
            <a:ext cx="588264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 (preenchimento)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propriedades </a:t>
            </a:r>
            <a:r>
              <a:rPr b="0" i="1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padding-top, padding-right, padding-bottom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1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padding-left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são utilizadas para definir os espaços internos de cada um dos lados do elemento, separadamente.</a:t>
            </a:r>
            <a:b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pode definir os 4 lados (forma abreviada “</a:t>
            </a:r>
            <a:r>
              <a:rPr b="0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 ou apenas aqueles que você precisa.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6090" y="1124585"/>
            <a:ext cx="52736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Código exemplo</a:t>
            </a:r>
            <a:endParaRPr/>
          </a:p>
        </p:txBody>
      </p:sp>
      <p:sp>
        <p:nvSpPr>
          <p:cNvPr id="224" name="Google Shape;224;p1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767635" y="5877780"/>
            <a:ext cx="60735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Nota: os 4 lados podem ser resumidos colocando apenas “padding: valor”  </a:t>
            </a:r>
            <a:endParaRPr b="0" i="0" sz="14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5231765" y="1556385"/>
            <a:ext cx="5779770" cy="3850640"/>
          </a:xfrm>
          <a:prstGeom prst="rect">
            <a:avLst/>
          </a:prstGeom>
          <a:solidFill>
            <a:srgbClr val="0C343D"/>
          </a:solidFill>
          <a:ln cap="flat" cmpd="sng" w="2857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padding-top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padding-right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padding-bottom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padding-left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/* forma abreviada */</a:t>
            </a:r>
            <a:endParaRPr b="0" i="0" sz="16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2855815" y="3069178"/>
            <a:ext cx="563700" cy="563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2991965" y="2801878"/>
            <a:ext cx="286200" cy="343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3343315" y="3220678"/>
            <a:ext cx="322200" cy="26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3009865" y="3556678"/>
            <a:ext cx="255600" cy="343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2609815" y="3242128"/>
            <a:ext cx="322200" cy="217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2876915" y="2352478"/>
            <a:ext cx="6369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5px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3741715" y="3137878"/>
            <a:ext cx="756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10px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2819215" y="4020353"/>
            <a:ext cx="7566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12px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1665090" y="3137878"/>
            <a:ext cx="8685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15px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17"/>
          <p:cNvCxnSpPr/>
          <p:nvPr/>
        </p:nvCxnSpPr>
        <p:spPr>
          <a:xfrm>
            <a:off x="3513815" y="2643603"/>
            <a:ext cx="351900" cy="513600"/>
          </a:xfrm>
          <a:prstGeom prst="straightConnector1">
            <a:avLst/>
          </a:prstGeom>
          <a:noFill/>
          <a:ln cap="flat" cmpd="sng" w="28575">
            <a:solidFill>
              <a:srgbClr val="EAFF6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Bordas</a:t>
            </a:r>
            <a:endParaRPr/>
          </a:p>
        </p:txBody>
      </p:sp>
      <p:sp>
        <p:nvSpPr>
          <p:cNvPr id="242" name="Google Shape;242;p1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767715" y="2060575"/>
            <a:ext cx="5337175" cy="3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endParaRPr b="1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propriedades </a:t>
            </a:r>
            <a:r>
              <a:rPr b="0" i="1" lang="pt-BR" sz="2800" u="none" cap="none" strike="noStrike">
                <a:solidFill>
                  <a:srgbClr val="000000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border-top, border-right, border-bottom e border-left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são utilizadas para definir as bordas de cada lado do elemento separadamente.</a:t>
            </a:r>
            <a:b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3655" y="1988820"/>
            <a:ext cx="5293995" cy="3068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Bordas</a:t>
            </a:r>
            <a:endParaRPr/>
          </a:p>
        </p:txBody>
      </p:sp>
      <p:sp>
        <p:nvSpPr>
          <p:cNvPr id="250" name="Google Shape;250;p1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739140" y="1700530"/>
            <a:ext cx="5624830" cy="34601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contrário de margens e padding, as bordas são compostas por 3 valores: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borda (</a:t>
            </a:r>
            <a:r>
              <a:rPr b="0" i="0" lang="pt-BR" sz="28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style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Largura (width).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 (color).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19"/>
          <p:cNvGrpSpPr/>
          <p:nvPr/>
        </p:nvGrpSpPr>
        <p:grpSpPr>
          <a:xfrm>
            <a:off x="6742430" y="1528445"/>
            <a:ext cx="4392295" cy="4037965"/>
            <a:chOff x="5573475" y="1034725"/>
            <a:chExt cx="3234900" cy="2973600"/>
          </a:xfrm>
        </p:grpSpPr>
        <p:sp>
          <p:nvSpPr>
            <p:cNvPr id="253" name="Google Shape;253;p19"/>
            <p:cNvSpPr/>
            <p:nvPr/>
          </p:nvSpPr>
          <p:spPr>
            <a:xfrm>
              <a:off x="5573475" y="1034725"/>
              <a:ext cx="3234900" cy="29736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EAFF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5702925" y="1198775"/>
              <a:ext cx="1326000" cy="452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7342125" y="1198775"/>
              <a:ext cx="1326000" cy="452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5702925" y="1724600"/>
              <a:ext cx="1326000" cy="452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7342125" y="1724600"/>
              <a:ext cx="1326000" cy="452100"/>
            </a:xfrm>
            <a:prstGeom prst="rect">
              <a:avLst/>
            </a:prstGeom>
            <a:solidFill>
              <a:schemeClr val="lt1"/>
            </a:solidFill>
            <a:ln cap="flat" cmpd="dbl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19"/>
            <p:cNvGrpSpPr/>
            <p:nvPr/>
          </p:nvGrpSpPr>
          <p:grpSpPr>
            <a:xfrm>
              <a:off x="7332075" y="2776225"/>
              <a:ext cx="1346100" cy="468600"/>
              <a:chOff x="604775" y="4178525"/>
              <a:chExt cx="1346100" cy="468600"/>
            </a:xfrm>
          </p:grpSpPr>
          <p:sp>
            <p:nvSpPr>
              <p:cNvPr id="259" name="Google Shape;259;p19"/>
              <p:cNvSpPr/>
              <p:nvPr/>
            </p:nvSpPr>
            <p:spPr>
              <a:xfrm>
                <a:off x="619700" y="4178525"/>
                <a:ext cx="1326000" cy="452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0" name="Google Shape;260;p19"/>
              <p:cNvCxnSpPr/>
              <p:nvPr/>
            </p:nvCxnSpPr>
            <p:spPr>
              <a:xfrm>
                <a:off x="604775" y="4637175"/>
                <a:ext cx="13461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" name="Google Shape;261;p19"/>
              <p:cNvCxnSpPr/>
              <p:nvPr/>
            </p:nvCxnSpPr>
            <p:spPr>
              <a:xfrm>
                <a:off x="1945700" y="4178525"/>
                <a:ext cx="0" cy="468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62" name="Google Shape;262;p19"/>
            <p:cNvGrpSpPr/>
            <p:nvPr/>
          </p:nvGrpSpPr>
          <p:grpSpPr>
            <a:xfrm>
              <a:off x="5692875" y="2776225"/>
              <a:ext cx="1346100" cy="468600"/>
              <a:chOff x="2394650" y="4260600"/>
              <a:chExt cx="1346100" cy="468600"/>
            </a:xfrm>
          </p:grpSpPr>
          <p:sp>
            <p:nvSpPr>
              <p:cNvPr id="263" name="Google Shape;263;p19"/>
              <p:cNvSpPr/>
              <p:nvPr/>
            </p:nvSpPr>
            <p:spPr>
              <a:xfrm rot="10800000">
                <a:off x="2399825" y="4277100"/>
                <a:ext cx="1326000" cy="452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4" name="Google Shape;264;p19"/>
              <p:cNvCxnSpPr/>
              <p:nvPr/>
            </p:nvCxnSpPr>
            <p:spPr>
              <a:xfrm rot="10800000">
                <a:off x="2394650" y="4270550"/>
                <a:ext cx="13461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19"/>
              <p:cNvCxnSpPr/>
              <p:nvPr/>
            </p:nvCxnSpPr>
            <p:spPr>
              <a:xfrm rot="10800000">
                <a:off x="2399825" y="4260600"/>
                <a:ext cx="0" cy="468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66" name="Google Shape;266;p19"/>
            <p:cNvSpPr/>
            <p:nvPr/>
          </p:nvSpPr>
          <p:spPr>
            <a:xfrm>
              <a:off x="5692875" y="2250413"/>
              <a:ext cx="1326000" cy="45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7342125" y="2250400"/>
              <a:ext cx="1326000" cy="45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9"/>
            <p:cNvSpPr txBox="1"/>
            <p:nvPr/>
          </p:nvSpPr>
          <p:spPr>
            <a:xfrm>
              <a:off x="5787025" y="1228625"/>
              <a:ext cx="11355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dotted</a:t>
              </a:r>
              <a:endPara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69" name="Google Shape;269;p19"/>
            <p:cNvSpPr txBox="1"/>
            <p:nvPr/>
          </p:nvSpPr>
          <p:spPr>
            <a:xfrm>
              <a:off x="7437375" y="1228625"/>
              <a:ext cx="11355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dashed</a:t>
              </a:r>
              <a:endPara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0" name="Google Shape;270;p19"/>
            <p:cNvSpPr txBox="1"/>
            <p:nvPr/>
          </p:nvSpPr>
          <p:spPr>
            <a:xfrm>
              <a:off x="5798175" y="1754450"/>
              <a:ext cx="11355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solid</a:t>
              </a:r>
              <a:endPara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7437363" y="1754425"/>
              <a:ext cx="11355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double</a:t>
              </a:r>
              <a:endPara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2" name="Google Shape;272;p19"/>
            <p:cNvSpPr txBox="1"/>
            <p:nvPr/>
          </p:nvSpPr>
          <p:spPr>
            <a:xfrm>
              <a:off x="5798175" y="2280263"/>
              <a:ext cx="11355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groove</a:t>
              </a:r>
              <a:endPara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3" name="Google Shape;273;p19"/>
            <p:cNvSpPr txBox="1"/>
            <p:nvPr/>
          </p:nvSpPr>
          <p:spPr>
            <a:xfrm>
              <a:off x="7437375" y="2280263"/>
              <a:ext cx="11355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ridge</a:t>
              </a:r>
              <a:endPara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4" name="Google Shape;274;p19"/>
            <p:cNvSpPr txBox="1"/>
            <p:nvPr/>
          </p:nvSpPr>
          <p:spPr>
            <a:xfrm>
              <a:off x="5787025" y="2806100"/>
              <a:ext cx="11355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inset</a:t>
              </a:r>
              <a:endPara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5" name="Google Shape;275;p19"/>
            <p:cNvSpPr txBox="1"/>
            <p:nvPr/>
          </p:nvSpPr>
          <p:spPr>
            <a:xfrm>
              <a:off x="7437375" y="2806075"/>
              <a:ext cx="11355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outset</a:t>
              </a:r>
              <a:endPara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692875" y="3348388"/>
              <a:ext cx="1326000" cy="45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7342125" y="3348375"/>
              <a:ext cx="1326000" cy="45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9"/>
            <p:cNvSpPr txBox="1"/>
            <p:nvPr/>
          </p:nvSpPr>
          <p:spPr>
            <a:xfrm>
              <a:off x="5798175" y="3378238"/>
              <a:ext cx="11355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none</a:t>
              </a:r>
              <a:endPara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79" name="Google Shape;279;p19"/>
            <p:cNvSpPr txBox="1"/>
            <p:nvPr/>
          </p:nvSpPr>
          <p:spPr>
            <a:xfrm>
              <a:off x="7437375" y="3378238"/>
              <a:ext cx="11355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hidden</a:t>
              </a:r>
              <a:endParaRPr b="0" i="0" sz="2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/>
              <a:t>Engenharia de Software</a:t>
            </a:r>
            <a:endParaRPr/>
          </a:p>
        </p:txBody>
      </p:sp>
      <p:sp>
        <p:nvSpPr>
          <p:cNvPr id="58" name="Google Shape;58;p2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Front-end Design</a:t>
            </a:r>
            <a:endParaRPr/>
          </a:p>
        </p:txBody>
      </p:sp>
      <p:sp>
        <p:nvSpPr>
          <p:cNvPr id="59" name="Google Shape;59;p2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/>
          </a:p>
        </p:txBody>
      </p:sp>
      <p:sp>
        <p:nvSpPr>
          <p:cNvPr id="60" name="Google Shape;60;p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Bordas</a:t>
            </a:r>
            <a:endParaRPr/>
          </a:p>
        </p:txBody>
      </p:sp>
      <p:sp>
        <p:nvSpPr>
          <p:cNvPr id="285" name="Google Shape;285;p2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6" name="Google Shape;286;p20"/>
          <p:cNvSpPr txBox="1"/>
          <p:nvPr/>
        </p:nvSpPr>
        <p:spPr>
          <a:xfrm>
            <a:off x="2496265" y="1484583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7248525" y="1607820"/>
            <a:ext cx="3225165" cy="506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É visto assim:</a:t>
            </a:r>
            <a:endParaRPr b="1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20"/>
          <p:cNvGraphicFramePr/>
          <p:nvPr/>
        </p:nvGraphicFramePr>
        <p:xfrm>
          <a:off x="744220" y="2025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{CF5CCF32-54D0-4FE5-BFED-4BB48588BAB2}</a:tableStyleId>
              </a:tblPr>
              <a:tblGrid>
                <a:gridCol w="5028575"/>
              </a:tblGrid>
              <a:tr h="3615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border-top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solid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red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border-right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solid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cyan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border-bottom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solid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green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border-left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solid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yellow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border-radius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6272A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faz um círculo</a:t>
                      </a:r>
                      <a:endParaRPr sz="1800" u="none" cap="none" strike="noStrike">
                        <a:solidFill>
                          <a:srgbClr val="6272A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6272A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border-radius: 100%;  */</a:t>
                      </a:r>
                      <a:endParaRPr sz="1800" u="none" cap="none" strike="noStrike">
                        <a:solidFill>
                          <a:srgbClr val="6272A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pic>
        <p:nvPicPr>
          <p:cNvPr id="289" name="Google Shape;2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3700" y="2348865"/>
            <a:ext cx="4636135" cy="1400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Para Praticar!</a:t>
            </a:r>
            <a:endParaRPr/>
          </a:p>
        </p:txBody>
      </p:sp>
      <p:sp>
        <p:nvSpPr>
          <p:cNvPr id="295" name="Google Shape;295;p2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6" name="Google Shape;296;p21"/>
          <p:cNvSpPr txBox="1"/>
          <p:nvPr/>
        </p:nvSpPr>
        <p:spPr>
          <a:xfrm>
            <a:off x="911860" y="1628775"/>
            <a:ext cx="9845040" cy="5259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da atividade.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Crie um elemento div e dentro dele coloque um texto qualquer. 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Coloque uma altura e uma largura para sua div de forma que o texto fique maior que o espaço.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Coloque uma borda pontilhada e manipule os espaços da seguinte forma: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‘margin’: 5px = top e bottom    |    8px = rigth e left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‘padding’: 6px = top e bottom    |    9px = rigth e left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Utilize o ‘overflow’ para manipular a barra de scroll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Duração: </a:t>
            </a:r>
            <a:r>
              <a:rPr b="1" i="0" lang="pt-BR" sz="18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10 Minutos</a:t>
            </a:r>
            <a:endParaRPr b="1" i="0" sz="18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2. Posicionamento dos elementos</a:t>
            </a:r>
            <a:endParaRPr/>
          </a:p>
        </p:txBody>
      </p:sp>
      <p:sp>
        <p:nvSpPr>
          <p:cNvPr id="302" name="Google Shape;302;p2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Tipos de elementos</a:t>
            </a:r>
            <a:endParaRPr/>
          </a:p>
        </p:txBody>
      </p:sp>
      <p:sp>
        <p:nvSpPr>
          <p:cNvPr id="308" name="Google Shape;308;p2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9" name="Google Shape;309;p23"/>
          <p:cNvSpPr txBox="1"/>
          <p:nvPr/>
        </p:nvSpPr>
        <p:spPr>
          <a:xfrm>
            <a:off x="1073785" y="1998980"/>
            <a:ext cx="10050780" cy="39789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já vimos, o HTML classifica todos os seus elementos em dois grandes grupos: elementos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linha (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bloco (</a:t>
            </a:r>
            <a:r>
              <a:rPr b="1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</a:t>
            </a:r>
            <a:r>
              <a:rPr b="0" i="0" lang="pt-BR" sz="2000" u="none" cap="none" strike="noStrike">
                <a:solidFill>
                  <a:srgbClr val="000000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elementos de bloco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sempre começam em uma nova linha e ocupam todo o espaço disponível até o final da linha (100%).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utilizados para marcar a estrutura (divisão de informação/código).  </a:t>
            </a:r>
            <a:r>
              <a:rPr b="0" i="0" lang="pt-BR" sz="20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Veja a lista de tags “em bloco”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</a:t>
            </a:r>
            <a:r>
              <a:rPr b="0" i="0" lang="pt-BR" sz="2000" u="none" cap="none" strike="noStrike">
                <a:solidFill>
                  <a:srgbClr val="000000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elementos em linha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não começam necessariamente em uma nova linha e apenas ocupam o espaço necessário para mostrar seu conteúdo.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São utilizados para marcar texto, imagens e formulários. </a:t>
            </a:r>
            <a:r>
              <a:rPr b="0" i="0" lang="pt-BR" sz="20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Veja a lista de tags “em linha”.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Tipos de elementos</a:t>
            </a:r>
            <a:endParaRPr/>
          </a:p>
        </p:txBody>
      </p:sp>
      <p:sp>
        <p:nvSpPr>
          <p:cNvPr id="315" name="Google Shape;315;p2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16" name="Google Shape;31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0" y="2420620"/>
            <a:ext cx="7275195" cy="397637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7" name="Google Shape;317;p24"/>
          <p:cNvSpPr txBox="1"/>
          <p:nvPr/>
        </p:nvSpPr>
        <p:spPr>
          <a:xfrm>
            <a:off x="4296280" y="1688660"/>
            <a:ext cx="30000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Representação gráfica</a:t>
            </a:r>
            <a:endParaRPr b="1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Display</a:t>
            </a:r>
            <a:endParaRPr/>
          </a:p>
        </p:txBody>
      </p:sp>
      <p:sp>
        <p:nvSpPr>
          <p:cNvPr id="323" name="Google Shape;323;p2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4" name="Google Shape;324;p25"/>
          <p:cNvSpPr txBox="1"/>
          <p:nvPr/>
        </p:nvSpPr>
        <p:spPr>
          <a:xfrm>
            <a:off x="983615" y="1628775"/>
            <a:ext cx="10006965" cy="39611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responsável por definir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aparência de um elemento HTML.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dois comportamentos mais importantes são: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Passar um elemento de bloco para um de linha.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Passar um elemento de linha para um de bloco.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Isso é feito com os valores </a:t>
            </a:r>
            <a:r>
              <a:rPr b="0" i="1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b="0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i="1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b="0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respectivamente: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idact Gothic"/>
              <a:buChar char="✓"/>
            </a:pPr>
            <a:r>
              <a:rPr b="1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converte o elemento em um elemento de bloco.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idact Gothic"/>
              <a:buChar char="✓"/>
            </a:pPr>
            <a:r>
              <a:rPr b="1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Inline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transforma o elemento em um elemento de linha.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Hands on lab</a:t>
            </a:r>
            <a:endParaRPr/>
          </a:p>
        </p:txBody>
      </p:sp>
      <p:sp>
        <p:nvSpPr>
          <p:cNvPr id="330" name="Google Shape;330;p2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1" name="Google Shape;331;p26"/>
          <p:cNvSpPr txBox="1"/>
          <p:nvPr/>
        </p:nvSpPr>
        <p:spPr>
          <a:xfrm>
            <a:off x="911860" y="1628775"/>
            <a:ext cx="5395595" cy="43300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Descrição da atividade: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Vamos replicar o código HTML ao lado e faremos as seguintes modificações em seus elementos usando o CSS: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M Sans"/>
              <a:buChar char="●"/>
            </a:pPr>
            <a:r>
              <a:rPr b="0" i="0" lang="pt-B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Converta a tag &lt;p&gt; (que originalmente é um elemento de bloco) para um elemento de linha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DM Sans"/>
              <a:buChar char="●"/>
            </a:pPr>
            <a:r>
              <a:rPr b="0" i="0" lang="pt-BR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Converta a tag &lt;span&gt; (que originalmente é um elemento de linha) para um elemento de bloco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2" name="Google Shape;332;p26"/>
          <p:cNvGraphicFramePr/>
          <p:nvPr/>
        </p:nvGraphicFramePr>
        <p:xfrm>
          <a:off x="6743700" y="162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{CF5CCF32-54D0-4FE5-BFED-4BB48588BAB2}</a:tableStyleId>
              </a:tblPr>
              <a:tblGrid>
                <a:gridCol w="5146675"/>
              </a:tblGrid>
              <a:tr h="28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Lorem ipsum dolor sit amet,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consectetur adipisicing elit.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span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&gt;Laudantium 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span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perspiciatis itaque veritatis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ea fugit qui.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grpSp>
        <p:nvGrpSpPr>
          <p:cNvPr id="333" name="Google Shape;333;p26"/>
          <p:cNvGrpSpPr/>
          <p:nvPr/>
        </p:nvGrpSpPr>
        <p:grpSpPr>
          <a:xfrm>
            <a:off x="4800486" y="477163"/>
            <a:ext cx="738900" cy="738900"/>
            <a:chOff x="473351" y="619523"/>
            <a:chExt cx="738900" cy="738900"/>
          </a:xfrm>
        </p:grpSpPr>
        <p:sp>
          <p:nvSpPr>
            <p:cNvPr id="334" name="Google Shape;334;p26"/>
            <p:cNvSpPr/>
            <p:nvPr/>
          </p:nvSpPr>
          <p:spPr>
            <a:xfrm>
              <a:off x="473351" y="61952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5" name="Google Shape;335;p26" title="ícono de ejemplo en vivo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475" y="762650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341" name="Google Shape;341;p2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42" name="Google Shape;342;p27"/>
          <p:cNvGraphicFramePr/>
          <p:nvPr/>
        </p:nvGraphicFramePr>
        <p:xfrm>
          <a:off x="5735955" y="1557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{CF5CCF32-54D0-4FE5-BFED-4BB48588BAB2}</a:tableStyleId>
              </a:tblPr>
              <a:tblGrid>
                <a:gridCol w="6289050"/>
              </a:tblGrid>
              <a:tr h="378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600" u="none" cap="none" strike="noStrike">
                          <a:solidFill>
                            <a:srgbClr val="6272A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/*é um elemento em bloco que converto em linha*/</a:t>
                      </a:r>
                      <a:endParaRPr sz="1600" u="none" cap="none" strike="noStrike">
                        <a:solidFill>
                          <a:srgbClr val="6272A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6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display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6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inline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6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6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yellow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span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600" u="none" cap="none" strike="noStrike">
                          <a:solidFill>
                            <a:srgbClr val="6272A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/*é um elemento em linha que converto em bloco*/</a:t>
                      </a:r>
                      <a:endParaRPr sz="1600" u="none" cap="none" strike="noStrike">
                        <a:solidFill>
                          <a:srgbClr val="6272A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6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display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6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block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6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6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grey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343" name="Google Shape;343;p27"/>
          <p:cNvSpPr txBox="1"/>
          <p:nvPr/>
        </p:nvSpPr>
        <p:spPr>
          <a:xfrm>
            <a:off x="2207895" y="1917065"/>
            <a:ext cx="1665605" cy="576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7396480" y="786130"/>
            <a:ext cx="1086485" cy="621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i="0" sz="2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5" name="Google Shape;345;p27"/>
          <p:cNvGraphicFramePr/>
          <p:nvPr/>
        </p:nvGraphicFramePr>
        <p:xfrm>
          <a:off x="986155" y="2564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{CF5CCF32-54D0-4FE5-BFED-4BB48588BAB2}</a:tableStyleId>
              </a:tblPr>
              <a:tblGrid>
                <a:gridCol w="4396100"/>
              </a:tblGrid>
              <a:tr h="277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Lorem ipsum dolor sit amet,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consectetur adipisicing elit.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span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&gt;Laudantium 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span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perspiciatis itaque veritatis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ea fugit qui.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Display</a:t>
            </a:r>
            <a:endParaRPr/>
          </a:p>
        </p:txBody>
      </p:sp>
      <p:sp>
        <p:nvSpPr>
          <p:cNvPr id="351" name="Google Shape;351;p2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2" name="Google Shape;352;p28"/>
          <p:cNvSpPr txBox="1"/>
          <p:nvPr/>
        </p:nvSpPr>
        <p:spPr>
          <a:xfrm>
            <a:off x="911860" y="1484630"/>
            <a:ext cx="10753725" cy="17767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Inline-block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Há uma propriedade que permite tirar o melhor de ambos os grupos, chamada “</a:t>
            </a:r>
            <a:r>
              <a:rPr b="0" i="1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inline-block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”. Fornece a capacidade de ter “</a:t>
            </a:r>
            <a:r>
              <a:rPr b="0" i="1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e “</a:t>
            </a:r>
            <a:r>
              <a:rPr b="0" i="1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para cima e para baixo.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"/>
          <p:cNvSpPr txBox="1"/>
          <p:nvPr/>
        </p:nvSpPr>
        <p:spPr>
          <a:xfrm>
            <a:off x="1271905" y="5589270"/>
            <a:ext cx="5287645" cy="5353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Clique </a:t>
            </a:r>
            <a:r>
              <a:rPr b="1" i="0" lang="pt-BR" sz="20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aqui</a:t>
            </a: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para ver mais exemplos.</a:t>
            </a:r>
            <a:endParaRPr b="0" i="0" sz="20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p28"/>
          <p:cNvGraphicFramePr/>
          <p:nvPr/>
        </p:nvGraphicFramePr>
        <p:xfrm>
          <a:off x="3359785" y="3261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{CF5CCF32-54D0-4FE5-BFED-4BB48588BAB2}</a:tableStyleId>
              </a:tblPr>
              <a:tblGrid>
                <a:gridCol w="5232400"/>
              </a:tblGrid>
              <a:tr h="145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20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display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20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inline-block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Tabela comparativa</a:t>
            </a:r>
            <a:endParaRPr/>
          </a:p>
        </p:txBody>
      </p:sp>
      <p:sp>
        <p:nvSpPr>
          <p:cNvPr id="360" name="Google Shape;360;p2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1" name="Google Shape;361;p29"/>
          <p:cNvSpPr txBox="1"/>
          <p:nvPr/>
        </p:nvSpPr>
        <p:spPr>
          <a:xfrm>
            <a:off x="1172845" y="1484630"/>
            <a:ext cx="8864600" cy="9823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Dependendo se a tag HTML for </a:t>
            </a:r>
            <a:r>
              <a:rPr b="1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“em bloco”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1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“em linha”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algumas propriedades serão omitidas (</a:t>
            </a:r>
            <a:r>
              <a:rPr b="0" i="0" lang="pt-BR" sz="2400" u="sng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mais informações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2" name="Google Shape;362;p29"/>
          <p:cNvGraphicFramePr/>
          <p:nvPr/>
        </p:nvGraphicFramePr>
        <p:xfrm>
          <a:off x="346075" y="2780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{CF5CCF32-54D0-4FE5-BFED-4BB48588BAB2}</a:tableStyleId>
              </a:tblPr>
              <a:tblGrid>
                <a:gridCol w="2286000"/>
                <a:gridCol w="2286000"/>
                <a:gridCol w="2286000"/>
                <a:gridCol w="2286000"/>
                <a:gridCol w="2286000"/>
              </a:tblGrid>
              <a:tr h="49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Width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Height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Padding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Margin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Bloco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 linha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NÃO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NÃO</a:t>
                      </a:r>
                      <a:endParaRPr sz="2000" u="none" cap="none" strike="noStrik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0000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Apenas lados</a:t>
                      </a:r>
                      <a:endParaRPr sz="2000" u="none" cap="none" strike="noStrike">
                        <a:solidFill>
                          <a:srgbClr val="0000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Em linha e bloco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SIM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1. Box Modeling</a:t>
            </a:r>
            <a:endParaRPr/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Esconder um elemento</a:t>
            </a:r>
            <a:endParaRPr/>
          </a:p>
        </p:txBody>
      </p:sp>
      <p:sp>
        <p:nvSpPr>
          <p:cNvPr id="368" name="Google Shape;368;p3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9" name="Google Shape;369;p30"/>
          <p:cNvSpPr txBox="1"/>
          <p:nvPr/>
        </p:nvSpPr>
        <p:spPr>
          <a:xfrm>
            <a:off x="911860" y="1630045"/>
            <a:ext cx="8787765" cy="11322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display também tem um valor para remover um elemento do layout </a:t>
            </a:r>
            <a:r>
              <a:rPr b="0" i="1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display: none;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 o oculta/remove (não o substitui).  </a:t>
            </a:r>
            <a:b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0" name="Google Shape;370;p30"/>
          <p:cNvGraphicFramePr/>
          <p:nvPr/>
        </p:nvGraphicFramePr>
        <p:xfrm>
          <a:off x="1127020" y="2924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{CF5CCF32-54D0-4FE5-BFED-4BB48588BAB2}</a:tableStyleId>
              </a:tblPr>
              <a:tblGrid>
                <a:gridCol w="3650975"/>
              </a:tblGrid>
              <a:tr h="45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20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display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20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none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Position</a:t>
            </a:r>
            <a:endParaRPr/>
          </a:p>
        </p:txBody>
      </p:sp>
      <p:sp>
        <p:nvSpPr>
          <p:cNvPr id="376" name="Google Shape;376;p3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7" name="Google Shape;377;p31"/>
          <p:cNvSpPr txBox="1"/>
          <p:nvPr/>
        </p:nvSpPr>
        <p:spPr>
          <a:xfrm>
            <a:off x="911860" y="1844675"/>
            <a:ext cx="10007600" cy="3668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propriedade CSS pensada para posicionar um elemento, com uma liberdade muito flexível. Alguns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uso: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Sobrepor elementos.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anúncios que o sigam com scroll ou um menu.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um menu com submenu dentro.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Valores possíveis: </a:t>
            </a:r>
            <a:r>
              <a:rPr b="0" i="0" lang="pt-BR" sz="2400" u="none" cap="none" strike="noStrike">
                <a:solidFill>
                  <a:srgbClr val="333333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relative, absolute, fixed ou sticky.</a:t>
            </a:r>
            <a:endParaRPr b="0" i="0" sz="24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Como posicionar um elemento?</a:t>
            </a:r>
            <a:endParaRPr/>
          </a:p>
        </p:txBody>
      </p:sp>
      <p:sp>
        <p:nvSpPr>
          <p:cNvPr id="383" name="Google Shape;383;p3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84" name="Google Shape;384;p32"/>
          <p:cNvCxnSpPr>
            <a:stCxn id="385" idx="6"/>
            <a:endCxn id="386" idx="2"/>
          </p:cNvCxnSpPr>
          <p:nvPr/>
        </p:nvCxnSpPr>
        <p:spPr>
          <a:xfrm>
            <a:off x="3410585" y="2796540"/>
            <a:ext cx="4826100" cy="0"/>
          </a:xfrm>
          <a:prstGeom prst="straightConnector1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32"/>
          <p:cNvSpPr/>
          <p:nvPr/>
        </p:nvSpPr>
        <p:spPr>
          <a:xfrm>
            <a:off x="2557780" y="2470785"/>
            <a:ext cx="852805" cy="651510"/>
          </a:xfrm>
          <a:prstGeom prst="ellipse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2"/>
          <p:cNvSpPr/>
          <p:nvPr/>
        </p:nvSpPr>
        <p:spPr>
          <a:xfrm>
            <a:off x="5433695" y="2470785"/>
            <a:ext cx="852805" cy="651510"/>
          </a:xfrm>
          <a:prstGeom prst="ellipse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2"/>
          <p:cNvSpPr/>
          <p:nvPr/>
        </p:nvSpPr>
        <p:spPr>
          <a:xfrm>
            <a:off x="8236585" y="2470785"/>
            <a:ext cx="852805" cy="651510"/>
          </a:xfrm>
          <a:prstGeom prst="ellipse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2"/>
          <p:cNvSpPr txBox="1"/>
          <p:nvPr/>
        </p:nvSpPr>
        <p:spPr>
          <a:xfrm>
            <a:off x="1715135" y="3500755"/>
            <a:ext cx="2241550" cy="1065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Defina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tipo de posição você deseja usar.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2"/>
          <p:cNvSpPr txBox="1"/>
          <p:nvPr/>
        </p:nvSpPr>
        <p:spPr>
          <a:xfrm>
            <a:off x="7105015" y="3423920"/>
            <a:ext cx="3268980" cy="1065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Determine</a:t>
            </a:r>
            <a:r>
              <a:rPr b="0" i="0" lang="pt-B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um valor numérico para as propriedades </a:t>
            </a:r>
            <a:r>
              <a:rPr b="1" i="1" lang="pt-B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top, bottom, left, right.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2"/>
          <p:cNvSpPr txBox="1"/>
          <p:nvPr/>
        </p:nvSpPr>
        <p:spPr>
          <a:xfrm>
            <a:off x="4116705" y="3500755"/>
            <a:ext cx="3023235" cy="912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Indique </a:t>
            </a:r>
            <a:r>
              <a:rPr b="0" i="0" lang="pt-BR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partir de onde calcular a distância (se será de cima, direita, baixo ou esquerda).</a:t>
            </a:r>
            <a:endParaRPr b="0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Position</a:t>
            </a:r>
            <a:endParaRPr/>
          </a:p>
        </p:txBody>
      </p:sp>
      <p:sp>
        <p:nvSpPr>
          <p:cNvPr id="396" name="Google Shape;396;p3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7" name="Google Shape;397;p33"/>
          <p:cNvSpPr txBox="1"/>
          <p:nvPr/>
        </p:nvSpPr>
        <p:spPr>
          <a:xfrm>
            <a:off x="983615" y="1628775"/>
            <a:ext cx="10401935" cy="4201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Ao aplicar esta propriedade, você pode usar quatro propriedades para posicionar os elementos e você deve fornecer um valor numérico. São elas: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idact Gothic"/>
              <a:buChar char="✓"/>
            </a:pPr>
            <a:r>
              <a:rPr b="1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top: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calcule a partir da borda superior (ex.: 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top: 100px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idact Gothic"/>
              <a:buChar char="✓"/>
            </a:pPr>
            <a:r>
              <a:rPr b="1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right: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calcule a partir da borda direita (ex.: 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right: 50px).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idact Gothic"/>
              <a:buChar char="✓"/>
            </a:pPr>
            <a:r>
              <a:rPr b="1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bottom: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calcule a partir da borda inferior (ex: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bottom: 100px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idact Gothic"/>
              <a:buChar char="✓"/>
            </a:pPr>
            <a:r>
              <a:rPr b="1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left: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calcule a partir da borda esquerda (ex.: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FEFEF"/>
                </a:highlight>
                <a:latin typeface="Arial"/>
                <a:ea typeface="Arial"/>
                <a:cs typeface="Arial"/>
                <a:sym typeface="Arial"/>
              </a:rPr>
              <a:t>left: 50%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</a:t>
            </a:r>
            <a:r>
              <a:rPr b="0" i="0" lang="pt-BR" sz="24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aqui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acessar mais informações.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Position: Relative</a:t>
            </a:r>
            <a:endParaRPr/>
          </a:p>
        </p:txBody>
      </p:sp>
      <p:sp>
        <p:nvSpPr>
          <p:cNvPr id="403" name="Google Shape;403;p3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4" name="Google Shape;404;p34"/>
          <p:cNvSpPr txBox="1"/>
          <p:nvPr/>
        </p:nvSpPr>
        <p:spPr>
          <a:xfrm>
            <a:off x="911860" y="1772920"/>
            <a:ext cx="9666605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elemento é posicionado de acordo com o fluxo normal do documento e, em seguida, é </a:t>
            </a:r>
            <a:r>
              <a:rPr b="1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movido </a:t>
            </a:r>
            <a:r>
              <a:rPr b="1" i="1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em relação a si mesmo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O deslocamento não afeta a posição de nenhum outro elemento,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fazendo com que ele se sobreponha a outro.</a:t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Position: Relative</a:t>
            </a:r>
            <a:endParaRPr/>
          </a:p>
        </p:txBody>
      </p:sp>
      <p:sp>
        <p:nvSpPr>
          <p:cNvPr id="410" name="Google Shape;410;p3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411" name="Google Shape;411;p35"/>
          <p:cNvGraphicFramePr/>
          <p:nvPr/>
        </p:nvGraphicFramePr>
        <p:xfrm>
          <a:off x="911225" y="22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{CF5CCF32-54D0-4FE5-BFED-4BB48588BAB2}</a:tableStyleId>
              </a:tblPr>
              <a:tblGrid>
                <a:gridCol w="4321800"/>
              </a:tblGrid>
              <a:tr h="358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20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20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20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20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20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20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yellow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2000" u="none" cap="none" strike="noStrike">
                        <a:solidFill>
                          <a:srgbClr val="8BE9F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20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20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relative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20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20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20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20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pt-BR" sz="20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0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20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412" name="Google Shape;412;p35"/>
          <p:cNvSpPr txBox="1"/>
          <p:nvPr/>
        </p:nvSpPr>
        <p:spPr>
          <a:xfrm>
            <a:off x="2177850" y="1635688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6816090" y="1635760"/>
            <a:ext cx="266065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É visto assim:</a:t>
            </a:r>
            <a:endParaRPr b="1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35"/>
          <p:cNvPicPr preferRelativeResize="0"/>
          <p:nvPr/>
        </p:nvPicPr>
        <p:blipFill rotWithShape="1">
          <a:blip r:embed="rId3">
            <a:alphaModFix/>
          </a:blip>
          <a:srcRect b="-12905" l="0" r="0" t="0"/>
          <a:stretch/>
        </p:blipFill>
        <p:spPr>
          <a:xfrm>
            <a:off x="5880100" y="2343150"/>
            <a:ext cx="4839970" cy="350012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0" name="Google Shape;420;p36"/>
          <p:cNvSpPr txBox="1"/>
          <p:nvPr/>
        </p:nvSpPr>
        <p:spPr>
          <a:xfrm>
            <a:off x="6662420" y="549275"/>
            <a:ext cx="4859020" cy="611441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inline-block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16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.azul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blue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lightblue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16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.amarelo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solid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yellow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6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6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40</a:t>
            </a:r>
            <a:r>
              <a:rPr b="0" i="0" lang="pt-BR" sz="16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7249160" y="116840"/>
            <a:ext cx="106997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3792220" y="116840"/>
            <a:ext cx="134493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931545" y="549275"/>
            <a:ext cx="5582285" cy="611378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&gt;Lorem, ipsum dolor sit amet consectetur adipisicing elit. Neque eum quis et maxime voluptate alias quas recusandae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suscipit dolorum quos? Odio, molestias! Voluptate suscipit earum, facilis corrupti odio eaque aut!&lt;/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azul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amarelo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azul</a:t>
            </a:r>
            <a:r>
              <a:rPr b="0" i="0" lang="pt-BR" sz="180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&gt;Lorem, ipsum dolor sit amet consectetur adipisicing elit. Neque eum quis et maxime voluptate alias quas recusandae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suscipit dolorum quos? Odio, molestias! Voluptate suscipit earum, facilis corrupti odio eaque aut!&lt;/</a:t>
            </a:r>
            <a:r>
              <a:rPr b="0" i="0" lang="pt-BR" sz="18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pt-BR" sz="18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8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Position: Absolute</a:t>
            </a:r>
            <a:endParaRPr/>
          </a:p>
        </p:txBody>
      </p:sp>
      <p:sp>
        <p:nvSpPr>
          <p:cNvPr id="429" name="Google Shape;429;p3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983615" y="1628775"/>
            <a:ext cx="9984740" cy="30333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pt-BR" sz="28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 elemento é removido do fluxo normal do documento, sem criar nenhum espaço para ele no diagrama da página.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8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É posicionado em relação a seu pai, desde que seu pai tenha “position:relative”. Caso contrário, está localizado em relação ao body. Recomenda-se estabelecer uma largura e uma altura (width, height). </a:t>
            </a:r>
            <a:endParaRPr b="0" i="0" sz="2800" u="none" cap="none" strike="noStrike">
              <a:solidFill>
                <a:srgbClr val="33333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Position: Absolute</a:t>
            </a:r>
            <a:endParaRPr/>
          </a:p>
        </p:txBody>
      </p:sp>
      <p:sp>
        <p:nvSpPr>
          <p:cNvPr id="436" name="Google Shape;436;p3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7" name="Google Shape;437;p38"/>
          <p:cNvSpPr txBox="1"/>
          <p:nvPr/>
        </p:nvSpPr>
        <p:spPr>
          <a:xfrm>
            <a:off x="1092975" y="1446900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8"/>
          <p:cNvSpPr txBox="1"/>
          <p:nvPr/>
        </p:nvSpPr>
        <p:spPr>
          <a:xfrm>
            <a:off x="7176261" y="1572458"/>
            <a:ext cx="22932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visto assim: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7845" y="2564765"/>
            <a:ext cx="5217160" cy="28155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0" name="Google Shape;440;p38"/>
          <p:cNvGraphicFramePr/>
          <p:nvPr/>
        </p:nvGraphicFramePr>
        <p:xfrm>
          <a:off x="1199515" y="20180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{CF5CCF32-54D0-4FE5-BFED-4BB48588BAB2}</a:tableStyleId>
              </a:tblPr>
              <a:tblGrid>
                <a:gridCol w="4468500"/>
              </a:tblGrid>
              <a:tr h="464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2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24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lang="pt-BR" sz="2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24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pt-BR" sz="2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2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24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r>
                        <a:rPr lang="pt-BR" sz="2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24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pt-BR" sz="2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2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24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pt-BR" sz="2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24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yellow</a:t>
                      </a: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2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24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r>
                        <a:rPr lang="pt-BR" sz="2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24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absolute</a:t>
                      </a: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2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24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</a:t>
                      </a:r>
                      <a:r>
                        <a:rPr lang="pt-BR" sz="2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24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pt-BR" sz="2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2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24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</a:t>
                      </a:r>
                      <a:r>
                        <a:rPr lang="pt-BR" sz="2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24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80</a:t>
                      </a:r>
                      <a:r>
                        <a:rPr lang="pt-BR" sz="24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2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24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Position: Fixed E Sticky</a:t>
            </a:r>
            <a:endParaRPr/>
          </a:p>
        </p:txBody>
      </p:sp>
      <p:sp>
        <p:nvSpPr>
          <p:cNvPr id="446" name="Google Shape;446;p3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7" name="Google Shape;447;p39"/>
          <p:cNvSpPr txBox="1"/>
          <p:nvPr/>
        </p:nvSpPr>
        <p:spPr>
          <a:xfrm>
            <a:off x="911860" y="1412875"/>
            <a:ext cx="10272395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Ambos os métodos permitem que o elemento permaneça visível, mesmo durante scroll.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9"/>
          <p:cNvSpPr txBox="1"/>
          <p:nvPr/>
        </p:nvSpPr>
        <p:spPr>
          <a:xfrm>
            <a:off x="2929422" y="220503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Fixed</a:t>
            </a:r>
            <a:endParaRPr b="1" i="0" sz="4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9"/>
          <p:cNvSpPr txBox="1"/>
          <p:nvPr/>
        </p:nvSpPr>
        <p:spPr>
          <a:xfrm>
            <a:off x="2351840" y="2997128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9"/>
          <p:cNvSpPr txBox="1"/>
          <p:nvPr/>
        </p:nvSpPr>
        <p:spPr>
          <a:xfrm>
            <a:off x="7536285" y="2925385"/>
            <a:ext cx="210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É visto assim:</a:t>
            </a:r>
            <a:endParaRPr b="1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2980" y="3471545"/>
            <a:ext cx="4293870" cy="311594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452" name="Google Shape;452;p39"/>
          <p:cNvGraphicFramePr/>
          <p:nvPr/>
        </p:nvGraphicFramePr>
        <p:xfrm>
          <a:off x="983615" y="34429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{CF5CCF32-54D0-4FE5-BFED-4BB48588BAB2}</a:tableStyleId>
              </a:tblPr>
              <a:tblGrid>
                <a:gridCol w="4083050"/>
              </a:tblGrid>
              <a:tr h="298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yellow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8BE9F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fixed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10px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left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10px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Box Modeling: Propriedades da Caixa</a:t>
            </a:r>
            <a:endParaRPr/>
          </a:p>
        </p:txBody>
      </p:sp>
      <p:sp>
        <p:nvSpPr>
          <p:cNvPr id="72" name="Google Shape;72;p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1116965" y="1616075"/>
            <a:ext cx="5253355" cy="46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Todos os elementos do HTML são caixas. Um &lt;strong&gt;, um &lt;h2&gt; e assim por diante, são retangulares: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Nos elementos de linha serão vistos lado a lado.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Nos elementos de bloco serão vistos um abaixo do outro.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179310" y="3168015"/>
            <a:ext cx="924560" cy="39433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botão 1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7204075" y="3905885"/>
            <a:ext cx="3006090" cy="48895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pequeno parágrafo de texto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8187690" y="3168015"/>
            <a:ext cx="1008380" cy="36766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botão 2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9322435" y="3168015"/>
            <a:ext cx="905510" cy="36766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botão 3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7204075" y="4500880"/>
            <a:ext cx="3006090" cy="5410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parágrafo com texto mais longo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4"/>
          <p:cNvCxnSpPr>
            <a:stCxn id="74" idx="0"/>
            <a:endCxn id="77" idx="0"/>
          </p:cNvCxnSpPr>
          <p:nvPr/>
        </p:nvCxnSpPr>
        <p:spPr>
          <a:xfrm flipH="1" rot="-5400000">
            <a:off x="8708090" y="2101515"/>
            <a:ext cx="600" cy="2133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4"/>
          <p:cNvSpPr txBox="1"/>
          <p:nvPr/>
        </p:nvSpPr>
        <p:spPr>
          <a:xfrm>
            <a:off x="7610475" y="2591435"/>
            <a:ext cx="2144395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elementos de linha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4"/>
          <p:cNvCxnSpPr>
            <a:stCxn id="75" idx="3"/>
            <a:endCxn id="78" idx="3"/>
          </p:cNvCxnSpPr>
          <p:nvPr/>
        </p:nvCxnSpPr>
        <p:spPr>
          <a:xfrm>
            <a:off x="10210165" y="4150360"/>
            <a:ext cx="600" cy="6210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4"/>
          <p:cNvSpPr txBox="1"/>
          <p:nvPr/>
        </p:nvSpPr>
        <p:spPr>
          <a:xfrm rot="5400000">
            <a:off x="9509125" y="4177665"/>
            <a:ext cx="221742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ctr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elementos de bloco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4"/>
          <p:cNvCxnSpPr>
            <a:stCxn id="80" idx="2"/>
            <a:endCxn id="76" idx="0"/>
          </p:cNvCxnSpPr>
          <p:nvPr/>
        </p:nvCxnSpPr>
        <p:spPr>
          <a:xfrm>
            <a:off x="8682673" y="3010535"/>
            <a:ext cx="9300" cy="1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Position: Fixed E Sticky</a:t>
            </a:r>
            <a:endParaRPr/>
          </a:p>
        </p:txBody>
      </p:sp>
      <p:sp>
        <p:nvSpPr>
          <p:cNvPr id="458" name="Google Shape;458;p4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9" name="Google Shape;459;p40"/>
          <p:cNvSpPr txBox="1"/>
          <p:nvPr/>
        </p:nvSpPr>
        <p:spPr>
          <a:xfrm>
            <a:off x="911860" y="1412875"/>
            <a:ext cx="10272395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33333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Ambos os métodos permitem que o elemento permaneça visível, mesmo durante scroll.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2929422" y="2205030"/>
            <a:ext cx="62379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Sticky</a:t>
            </a:r>
            <a:endParaRPr b="1" i="0" sz="4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1" name="Google Shape;461;p40"/>
          <p:cNvGraphicFramePr/>
          <p:nvPr/>
        </p:nvGraphicFramePr>
        <p:xfrm>
          <a:off x="1271270" y="35731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{CF5CCF32-54D0-4FE5-BFED-4BB48588BAB2}</a:tableStyleId>
              </a:tblPr>
              <a:tblGrid>
                <a:gridCol w="3879850"/>
              </a:tblGrid>
              <a:tr h="294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yellow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position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sticky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8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top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8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pt-BR" sz="18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8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462" name="Google Shape;462;p40"/>
          <p:cNvSpPr txBox="1"/>
          <p:nvPr/>
        </p:nvSpPr>
        <p:spPr>
          <a:xfrm>
            <a:off x="2423595" y="2955218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0"/>
          <p:cNvSpPr txBox="1"/>
          <p:nvPr/>
        </p:nvSpPr>
        <p:spPr>
          <a:xfrm>
            <a:off x="7320385" y="3007300"/>
            <a:ext cx="21030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É visto assim:</a:t>
            </a:r>
            <a:endParaRPr b="1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1900" y="3557905"/>
            <a:ext cx="4068445" cy="295275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Menu com submenu</a:t>
            </a:r>
            <a:endParaRPr/>
          </a:p>
        </p:txBody>
      </p:sp>
      <p:sp>
        <p:nvSpPr>
          <p:cNvPr id="470" name="Google Shape;470;p4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71" name="Google Shape;471;p41"/>
          <p:cNvSpPr txBox="1"/>
          <p:nvPr/>
        </p:nvSpPr>
        <p:spPr>
          <a:xfrm>
            <a:off x="911860" y="1700530"/>
            <a:ext cx="10260330" cy="32975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idact Gothic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(tanto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é utilizada, entre outras, para fazer um menu que tenha um submenu pop-up. Os itens do primeiro são relativos, servem como borda para todos os filhos.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elvetica Neue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de um list-item é absoluta. Por padrão, a sublista tem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display: none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Somente quando um list-item detecta o</a:t>
            </a:r>
            <a:r>
              <a:rPr b="0" i="1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:hover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 houver uma lista dentro, forneça </a:t>
            </a:r>
            <a:r>
              <a:rPr b="0" i="1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display: block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2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Menu com submenu</a:t>
            </a:r>
            <a:endParaRPr/>
          </a:p>
        </p:txBody>
      </p:sp>
      <p:sp>
        <p:nvSpPr>
          <p:cNvPr id="477" name="Google Shape;477;p4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8" name="Google Shape;47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370" y="2132965"/>
            <a:ext cx="7769225" cy="388493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9" name="Google Shape;479;p42"/>
          <p:cNvSpPr txBox="1"/>
          <p:nvPr/>
        </p:nvSpPr>
        <p:spPr>
          <a:xfrm>
            <a:off x="1559560" y="1412875"/>
            <a:ext cx="5868035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 b="1" i="0" sz="2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5" name="Google Shape;485;p43"/>
          <p:cNvSpPr txBox="1"/>
          <p:nvPr/>
        </p:nvSpPr>
        <p:spPr>
          <a:xfrm>
            <a:off x="6457315" y="490855"/>
            <a:ext cx="4204970" cy="629666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14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.menu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b="0" i="0" lang="pt-BR" sz="1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pt-BR" sz="1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list-style</a:t>
            </a:r>
            <a:r>
              <a:rPr b="0" i="0" lang="pt-BR" sz="1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14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.menu__item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1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inline-block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pt-BR" sz="1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b="0" i="0" lang="pt-BR" sz="1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relative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14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.submenu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b="0" i="0" lang="pt-BR" sz="1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absolute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1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0" i="0" lang="pt-BR" sz="1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pt-BR" sz="1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b="0" i="0" lang="pt-BR" sz="1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lightblue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14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.com-submenu</a:t>
            </a:r>
            <a:r>
              <a:rPr b="0" i="1" lang="pt-BR" sz="1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1" lang="pt-BR" sz="14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hover</a:t>
            </a:r>
            <a:r>
              <a:rPr b="0" i="0" lang="pt-BR" sz="1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4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.submenu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4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14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4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block</a:t>
            </a: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43"/>
          <p:cNvSpPr txBox="1"/>
          <p:nvPr/>
        </p:nvSpPr>
        <p:spPr>
          <a:xfrm>
            <a:off x="7752715" y="45085"/>
            <a:ext cx="1266825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3"/>
          <p:cNvSpPr txBox="1"/>
          <p:nvPr/>
        </p:nvSpPr>
        <p:spPr>
          <a:xfrm>
            <a:off x="2639695" y="-26670"/>
            <a:ext cx="1217930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3"/>
          <p:cNvSpPr txBox="1"/>
          <p:nvPr/>
        </p:nvSpPr>
        <p:spPr>
          <a:xfrm>
            <a:off x="908685" y="477520"/>
            <a:ext cx="5285740" cy="630872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35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menu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35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menu__item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35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&gt;Item 1&lt;/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35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menu__item com-submenu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35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&gt;Item 2&lt;/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35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submenu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&lt;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35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submenu__item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&lt;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35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&gt;Subitem 1&lt;/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&lt;/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&lt;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35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submenu__item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    &lt;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35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&gt;Subitem 2&lt;/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    &lt;/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&lt;/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35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menu__item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35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&gt;Item 3&lt;/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35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1FA8C"/>
                </a:solidFill>
                <a:latin typeface="Consolas"/>
                <a:ea typeface="Consolas"/>
                <a:cs typeface="Consolas"/>
                <a:sym typeface="Consolas"/>
              </a:rPr>
              <a:t>menu__item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35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pt-BR" sz="1350" u="none" cap="none" strike="noStrike">
                <a:solidFill>
                  <a:srgbClr val="E9F28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&gt;Item 4&lt;/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pt-BR" sz="135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pt-BR" sz="135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35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Propriedade z-index </a:t>
            </a:r>
            <a:endParaRPr/>
          </a:p>
        </p:txBody>
      </p:sp>
      <p:sp>
        <p:nvSpPr>
          <p:cNvPr id="494" name="Google Shape;494;p4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5" name="Google Shape;495;p44"/>
          <p:cNvSpPr txBox="1"/>
          <p:nvPr/>
        </p:nvSpPr>
        <p:spPr>
          <a:xfrm>
            <a:off x="838200" y="1917065"/>
            <a:ext cx="10300970" cy="4040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z-index entra em jogo quando dois elementos que têm position se </a:t>
            </a: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sobrepõem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propriedade aceita como valor um número (sem nenhuma unidade, sem px, sem cm, sem nada); um valor mais alto será exibido acima dos demais elementos.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Por padrão, todos os objetos têm z-index:1.</a:t>
            </a: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dois objetos tiverem o mesmo valor de z-index e forem sobrepostos, aquele que foi criado posteriormente no HTML aparecerá sobre o outro.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911860" y="1268730"/>
            <a:ext cx="6096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(para a ordem de sobreposição)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Para Praticar!</a:t>
            </a:r>
            <a:endParaRPr/>
          </a:p>
        </p:txBody>
      </p:sp>
      <p:sp>
        <p:nvSpPr>
          <p:cNvPr id="502" name="Google Shape;502;p4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3" name="Google Shape;503;p45"/>
          <p:cNvSpPr txBox="1"/>
          <p:nvPr/>
        </p:nvSpPr>
        <p:spPr>
          <a:xfrm>
            <a:off x="838200" y="1700530"/>
            <a:ext cx="10137775" cy="36283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da atividade. 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Crie duas caixas com cores diferentes:</a:t>
            </a:r>
            <a:endParaRPr b="0" i="0" sz="2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Usando as propriedades de position faça com que eles se sobreponham</a:t>
            </a:r>
            <a:endParaRPr b="0" i="0" sz="2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Usando a propriedade z-index alterne entre o elemento que ficará sobreposto</a:t>
            </a:r>
            <a:endParaRPr b="1" i="0" sz="28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Referências:</a:t>
            </a:r>
            <a:endParaRPr/>
          </a:p>
        </p:txBody>
      </p:sp>
      <p:sp>
        <p:nvSpPr>
          <p:cNvPr id="509" name="Google Shape;509;p46"/>
          <p:cNvSpPr txBox="1"/>
          <p:nvPr>
            <p:ph idx="1" type="body"/>
          </p:nvPr>
        </p:nvSpPr>
        <p:spPr>
          <a:xfrm>
            <a:off x="838200" y="1493520"/>
            <a:ext cx="10515600" cy="312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t-BR"/>
              <a:t>Conheça mais sobre a propriedade “margin”: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t-BR"/>
              <a:t>https://developer.mozilla.org/pt-BR/docs/Web/CSS/margin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t-BR"/>
              <a:t>Conheça mais sobre a propriedade “padding”: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t-BR"/>
              <a:t>https://developer.mozilla.org/pt-BR/docs/Web/CSS/padding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t-BR"/>
              <a:t>Conheça mais sobre a propriedade “border”: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pt-BR"/>
              <a:t>https://www.w3schools.com/css/css_border.asp</a:t>
            </a:r>
            <a:endParaRPr/>
          </a:p>
        </p:txBody>
      </p:sp>
      <p:sp>
        <p:nvSpPr>
          <p:cNvPr id="510" name="Google Shape;510;p4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7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Copyright © 202</a:t>
            </a:r>
            <a:r>
              <a:rPr lang="pt-BR"/>
              <a:t>5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/>
              <a:t>Prof. Lucas Silva</a:t>
            </a:r>
            <a:endParaRPr/>
          </a:p>
        </p:txBody>
      </p:sp>
      <p:sp>
        <p:nvSpPr>
          <p:cNvPr id="516" name="Google Shape;516;p47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Box Model</a:t>
            </a:r>
            <a:endParaRPr/>
          </a:p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0" name="Google Shape;90;p5"/>
          <p:cNvSpPr/>
          <p:nvPr/>
        </p:nvSpPr>
        <p:spPr>
          <a:xfrm>
            <a:off x="1116965" y="1616075"/>
            <a:ext cx="10114280" cy="2811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Esse conceito de que </a:t>
            </a:r>
            <a:r>
              <a:rPr b="0" i="0" lang="pt-BR" sz="2400" u="none" cap="none" strike="noStrike">
                <a:solidFill>
                  <a:srgbClr val="3F3F3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“tudo é uma caixa”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dá origem ao que chamamos de box model.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Independentemente de ser de linha ou de bloco, todas as tags têm propriedades em comum.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Propriedades em comum</a:t>
            </a:r>
            <a:endParaRPr/>
          </a:p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Google Shape;97;p6"/>
          <p:cNvSpPr txBox="1"/>
          <p:nvPr/>
        </p:nvSpPr>
        <p:spPr>
          <a:xfrm>
            <a:off x="5838825" y="1700530"/>
            <a:ext cx="6152515" cy="3723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2400" u="none" cap="none" strike="noStrike">
                <a:solidFill>
                  <a:srgbClr val="9BEEFF"/>
                </a:solidFill>
                <a:latin typeface="Arial"/>
                <a:ea typeface="Arial"/>
                <a:cs typeface="Arial"/>
                <a:sym typeface="Arial"/>
              </a:rPr>
              <a:t>CONTENT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espaço para o conteúdo (texto ou imagem).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2400" u="none" cap="none" strike="noStrike">
                <a:solidFill>
                  <a:srgbClr val="8DF7CD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r>
              <a:rPr b="1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separação entre a borda e o conteúdo da caixa. É um espaço interno.</a:t>
            </a:r>
            <a:b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2400" u="none" cap="none" strike="noStrike">
                <a:solidFill>
                  <a:srgbClr val="FFED9E"/>
                </a:solidFill>
                <a:latin typeface="Arial"/>
                <a:ea typeface="Arial"/>
                <a:cs typeface="Arial"/>
                <a:sym typeface="Arial"/>
              </a:rPr>
              <a:t>BORDER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limite entre o elemento e o espaço externo.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2400" u="none" cap="none" strike="noStrike">
                <a:solidFill>
                  <a:srgbClr val="FFDABE"/>
                </a:solidFill>
                <a:latin typeface="Arial"/>
                <a:ea typeface="Arial"/>
                <a:cs typeface="Arial"/>
                <a:sym typeface="Arial"/>
              </a:rPr>
              <a:t>MARGIN</a:t>
            </a:r>
            <a:r>
              <a:rPr b="1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separação entre a borda e a parte externa da caixa. É um espaço externo.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772920"/>
            <a:ext cx="4511040" cy="3573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05" name="Google Shape;105;p7"/>
          <p:cNvGrpSpPr/>
          <p:nvPr/>
        </p:nvGrpSpPr>
        <p:grpSpPr>
          <a:xfrm>
            <a:off x="1324610" y="1217295"/>
            <a:ext cx="9718675" cy="4741545"/>
            <a:chOff x="1324500" y="1373775"/>
            <a:chExt cx="6495001" cy="3168950"/>
          </a:xfrm>
        </p:grpSpPr>
        <p:pic>
          <p:nvPicPr>
            <p:cNvPr id="106" name="Google Shape;10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24500" y="1373775"/>
              <a:ext cx="6495001" cy="3168950"/>
            </a:xfrm>
            <a:prstGeom prst="rect">
              <a:avLst/>
            </a:prstGeom>
            <a:noFill/>
            <a:ln cap="flat" cmpd="sng" w="38100">
              <a:solidFill>
                <a:srgbClr val="EAFF6A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7" name="Google Shape;107;p7"/>
            <p:cNvSpPr/>
            <p:nvPr/>
          </p:nvSpPr>
          <p:spPr>
            <a:xfrm>
              <a:off x="1585925" y="2625325"/>
              <a:ext cx="621600" cy="1285800"/>
            </a:xfrm>
            <a:prstGeom prst="rect">
              <a:avLst/>
            </a:prstGeom>
            <a:solidFill>
              <a:srgbClr val="B7B7B7"/>
            </a:solidFill>
            <a:ln cap="flat" cmpd="sng" w="38100">
              <a:solidFill>
                <a:srgbClr val="EAFF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Outra caixa</a:t>
              </a:r>
              <a:endParaRPr b="1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 txBox="1"/>
            <p:nvPr/>
          </p:nvSpPr>
          <p:spPr>
            <a:xfrm>
              <a:off x="3557600" y="1460450"/>
              <a:ext cx="2228700" cy="326783"/>
            </a:xfrm>
            <a:prstGeom prst="rect">
              <a:avLst/>
            </a:prstGeom>
            <a:noFill/>
            <a:ln cap="flat" cmpd="sng" w="38100">
              <a:solidFill>
                <a:srgbClr val="EAFF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pt-BR" sz="2000" u="none" cap="none" strike="noStrike">
                  <a:solidFill>
                    <a:srgbClr val="000000"/>
                  </a:solidFill>
                  <a:highlight>
                    <a:srgbClr val="CCCCCC"/>
                  </a:highlight>
                  <a:latin typeface="Arial"/>
                  <a:ea typeface="Arial"/>
                  <a:cs typeface="Arial"/>
                  <a:sym typeface="Arial"/>
                </a:rPr>
                <a:t>Outra caixa (div, p, …)</a:t>
              </a:r>
              <a:endParaRPr b="1" i="0" sz="2000" u="none" cap="none" strike="noStrike">
                <a:solidFill>
                  <a:srgbClr val="000000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3814775" y="2893225"/>
              <a:ext cx="1328700" cy="697800"/>
            </a:xfrm>
            <a:prstGeom prst="rect">
              <a:avLst/>
            </a:prstGeom>
            <a:solidFill>
              <a:srgbClr val="CCCCCC"/>
            </a:solidFill>
            <a:ln cap="flat" cmpd="sng" w="38100">
              <a:solidFill>
                <a:srgbClr val="EAFF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 txBox="1"/>
            <p:nvPr/>
          </p:nvSpPr>
          <p:spPr>
            <a:xfrm>
              <a:off x="3814775" y="2895775"/>
              <a:ext cx="1328700" cy="738446"/>
            </a:xfrm>
            <a:prstGeom prst="rect">
              <a:avLst/>
            </a:prstGeom>
            <a:noFill/>
            <a:ln cap="flat" cmpd="sng" w="38100">
              <a:solidFill>
                <a:srgbClr val="EAFF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2000" u="none" cap="none" strike="noStrike">
                  <a:solidFill>
                    <a:srgbClr val="000000"/>
                  </a:solidFill>
                  <a:highlight>
                    <a:srgbClr val="CCCCCC"/>
                  </a:highlight>
                  <a:latin typeface="Arial"/>
                  <a:ea typeface="Arial"/>
                  <a:cs typeface="Arial"/>
                  <a:sym typeface="Arial"/>
                </a:rPr>
                <a:t>Conteúdo: texto,</a:t>
              </a:r>
              <a:endParaRPr b="0" i="0" sz="2000" u="none" cap="none" strike="noStrike">
                <a:solidFill>
                  <a:srgbClr val="000000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pt-BR" sz="2000" u="none" cap="none" strike="noStrike">
                  <a:solidFill>
                    <a:srgbClr val="000000"/>
                  </a:solidFill>
                  <a:highlight>
                    <a:srgbClr val="CCCCCC"/>
                  </a:highlight>
                  <a:latin typeface="Arial"/>
                  <a:ea typeface="Arial"/>
                  <a:cs typeface="Arial"/>
                  <a:sym typeface="Arial"/>
                </a:rPr>
                <a:t>imagem, outra caixa, …</a:t>
              </a:r>
              <a:endParaRPr b="0" i="0" sz="2000" u="none" cap="none" strike="noStrike">
                <a:solidFill>
                  <a:srgbClr val="000000"/>
                </a:solidFill>
                <a:highlight>
                  <a:srgbClr val="CCCCCC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892775" y="2518175"/>
              <a:ext cx="621600" cy="1285800"/>
            </a:xfrm>
            <a:prstGeom prst="rect">
              <a:avLst/>
            </a:prstGeom>
            <a:solidFill>
              <a:srgbClr val="B7B7B7"/>
            </a:solidFill>
            <a:ln cap="flat" cmpd="sng" w="38100">
              <a:solidFill>
                <a:srgbClr val="EAFF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pt-BR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Outra caixa</a:t>
              </a:r>
              <a:endPara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81069"/>
              <a:buFont typeface="Arial"/>
              <a:buNone/>
            </a:pPr>
            <a:r>
              <a:rPr lang="pt-BR"/>
              <a:t>Altura e largura </a:t>
            </a:r>
            <a:br>
              <a:rPr lang="pt-BR"/>
            </a:br>
            <a:r>
              <a:rPr lang="pt-BR" sz="2700"/>
              <a:t>Dos elementos</a:t>
            </a:r>
            <a:endParaRPr sz="2700"/>
          </a:p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8"/>
          <p:cNvSpPr txBox="1"/>
          <p:nvPr/>
        </p:nvSpPr>
        <p:spPr>
          <a:xfrm>
            <a:off x="983615" y="2204720"/>
            <a:ext cx="3998595" cy="1613535"/>
          </a:xfrm>
          <a:prstGeom prst="rect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Largura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Denomina-se </a:t>
            </a:r>
            <a:r>
              <a:rPr b="0" i="1" lang="pt-BR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a propriedade CSS que controla a largura da caixa dos elementos.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5873750" y="2204720"/>
            <a:ext cx="4570730" cy="1612900"/>
          </a:xfrm>
          <a:prstGeom prst="rect">
            <a:avLst/>
          </a:prstGeom>
          <a:noFill/>
          <a:ln cap="flat" cmpd="sng" w="952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Altura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propriedade CSS que controla a altura da caixa dos elementos, denomina-se </a:t>
            </a:r>
            <a:r>
              <a:rPr b="0" i="1" lang="pt-BR" sz="20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838200" y="4220845"/>
            <a:ext cx="10329545" cy="12865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Estas propriedades</a:t>
            </a:r>
            <a:r>
              <a:rPr b="0" i="1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não admitem valores negativos, e aqueles em porcentagem são calculados a partir da largura de seu elemento pai.</a:t>
            </a:r>
            <a:r>
              <a:rPr b="0" i="0" lang="pt-BR" sz="32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Altura e largura</a:t>
            </a:r>
            <a:endParaRPr/>
          </a:p>
        </p:txBody>
      </p:sp>
      <p:sp>
        <p:nvSpPr>
          <p:cNvPr id="126" name="Google Shape;126;p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127" name="Google Shape;127;p9"/>
          <p:cNvGraphicFramePr/>
          <p:nvPr/>
        </p:nvGraphicFramePr>
        <p:xfrm>
          <a:off x="1275715" y="23387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{CF5CCF32-54D0-4FE5-BFED-4BB48588BAB2}</a:tableStyleId>
              </a:tblPr>
              <a:tblGrid>
                <a:gridCol w="4206875"/>
              </a:tblGrid>
              <a:tr h="27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6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background-color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6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yellow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6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width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6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400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  </a:t>
                      </a:r>
                      <a:r>
                        <a:rPr lang="pt-BR" sz="1600" u="none" cap="none" strike="noStrike">
                          <a:solidFill>
                            <a:srgbClr val="6272A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largura */</a:t>
                      </a:r>
                      <a:endParaRPr sz="1600" u="none" cap="none" strike="noStrike">
                        <a:solidFill>
                          <a:srgbClr val="6272A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-BR" sz="1600" u="none" cap="none" strike="noStrike">
                          <a:solidFill>
                            <a:srgbClr val="8BE9F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height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-BR" sz="1600" u="none" cap="none" strike="noStrike">
                          <a:solidFill>
                            <a:srgbClr val="BD93F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250</a:t>
                      </a:r>
                      <a:r>
                        <a:rPr lang="pt-BR" sz="1600" u="none" cap="none" strike="noStrike">
                          <a:solidFill>
                            <a:srgbClr val="FF79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px</a:t>
                      </a: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   </a:t>
                      </a:r>
                      <a:r>
                        <a:rPr lang="pt-BR" sz="1600" u="none" cap="none" strike="noStrike">
                          <a:solidFill>
                            <a:srgbClr val="6272A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/* altura */</a:t>
                      </a:r>
                      <a:endParaRPr sz="1600" u="none" cap="none" strike="noStrike">
                        <a:solidFill>
                          <a:srgbClr val="6272A4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3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600" u="none" cap="none" strike="noStrike">
                          <a:solidFill>
                            <a:srgbClr val="F8F8F2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600" u="none" cap="none" strike="noStrike">
                        <a:solidFill>
                          <a:srgbClr val="F8F8F2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lnL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EAFF6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9"/>
          <p:cNvSpPr txBox="1"/>
          <p:nvPr/>
        </p:nvSpPr>
        <p:spPr>
          <a:xfrm>
            <a:off x="3060740" y="1880681"/>
            <a:ext cx="1130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6652190" y="1880681"/>
            <a:ext cx="19446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visto assim: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5936615" y="2348865"/>
            <a:ext cx="3910330" cy="280035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Caixa com 400px de largura e 250px de altura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 txBox="1"/>
          <p:nvPr/>
        </p:nvSpPr>
        <p:spPr>
          <a:xfrm>
            <a:off x="1343655" y="5127380"/>
            <a:ext cx="40779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Valores comuns: unidade (px, porcentagem, rem)</a:t>
            </a:r>
            <a:endParaRPr b="0" i="0" sz="14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2024-03-15T13:51:00Z</dcterms:created>
  <dc:creator>Allen Fernando Oberleitner Lima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1046-12.2.0.16703</vt:lpwstr>
  </property>
</Properties>
</file>