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0"/>
  </p:handoutMasterIdLst>
  <p:sldIdLst>
    <p:sldId id="256" r:id="rId2"/>
    <p:sldId id="257" r:id="rId3"/>
    <p:sldId id="261" r:id="rId4"/>
    <p:sldId id="264" r:id="rId5"/>
    <p:sldId id="258" r:id="rId6"/>
    <p:sldId id="265"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6" d="100"/>
          <a:sy n="56" d="100"/>
        </p:scale>
        <p:origin x="108" y="44"/>
      </p:cViewPr>
      <p:guideLst/>
    </p:cSldViewPr>
  </p:slideViewPr>
  <p:notesTextViewPr>
    <p:cViewPr>
      <p:scale>
        <a:sx n="1" d="1"/>
        <a:sy n="1" d="1"/>
      </p:scale>
      <p:origin x="0" y="0"/>
    </p:cViewPr>
  </p:notesTextViewPr>
  <p:notesViewPr>
    <p:cSldViewPr snapToGrid="0">
      <p:cViewPr varScale="1">
        <p:scale>
          <a:sx n="45" d="100"/>
          <a:sy n="45" d="100"/>
        </p:scale>
        <p:origin x="2760"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0943A95-2F09-8D6C-0998-3849FD5EAC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A36EC04-205E-775C-996A-9572FC7353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C98EE4-CF93-4259-A384-F434AF016922}" type="datetimeFigureOut">
              <a:rPr lang="fr-FR" smtClean="0"/>
              <a:t>18/04/2024</a:t>
            </a:fld>
            <a:endParaRPr lang="fr-FR"/>
          </a:p>
        </p:txBody>
      </p:sp>
      <p:sp>
        <p:nvSpPr>
          <p:cNvPr id="4" name="Espace réservé du pied de page 3">
            <a:extLst>
              <a:ext uri="{FF2B5EF4-FFF2-40B4-BE49-F238E27FC236}">
                <a16:creationId xmlns:a16="http://schemas.microsoft.com/office/drawing/2014/main" id="{7B0AC1F3-A1F3-CC88-CBD6-A5612DBB28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5066E207-BE90-E897-AFFD-43CB664072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92FCDD-9114-4AC0-8CE4-CF8B9B4438D5}" type="slidenum">
              <a:rPr lang="fr-FR" smtClean="0"/>
              <a:t>‹N°›</a:t>
            </a:fld>
            <a:endParaRPr lang="fr-FR"/>
          </a:p>
        </p:txBody>
      </p:sp>
    </p:spTree>
    <p:extLst>
      <p:ext uri="{BB962C8B-B14F-4D97-AF65-F5344CB8AC3E}">
        <p14:creationId xmlns:p14="http://schemas.microsoft.com/office/powerpoint/2010/main" val="28684190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pic>
        <p:nvPicPr>
          <p:cNvPr id="9" name="Image 8">
            <a:extLst>
              <a:ext uri="{FF2B5EF4-FFF2-40B4-BE49-F238E27FC236}">
                <a16:creationId xmlns:a16="http://schemas.microsoft.com/office/drawing/2014/main" id="{7F4F0D60-05C4-8FFB-4365-44418C902AF6}"/>
              </a:ext>
            </a:extLst>
          </p:cNvPr>
          <p:cNvPicPr>
            <a:picLocks noChangeAspect="1"/>
          </p:cNvPicPr>
          <p:nvPr userDrawn="1"/>
        </p:nvPicPr>
        <p:blipFill>
          <a:blip r:embed="rId2"/>
          <a:stretch>
            <a:fillRect/>
          </a:stretch>
        </p:blipFill>
        <p:spPr>
          <a:xfrm>
            <a:off x="102695" y="6037921"/>
            <a:ext cx="2278998" cy="703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pic>
        <p:nvPicPr>
          <p:cNvPr id="8" name="Image 7">
            <a:extLst>
              <a:ext uri="{FF2B5EF4-FFF2-40B4-BE49-F238E27FC236}">
                <a16:creationId xmlns:a16="http://schemas.microsoft.com/office/drawing/2014/main" id="{FABFEF6D-FE8C-96CF-4B83-93395AE6FD0C}"/>
              </a:ext>
            </a:extLst>
          </p:cNvPr>
          <p:cNvPicPr>
            <a:picLocks noChangeAspect="1"/>
          </p:cNvPicPr>
          <p:nvPr userDrawn="1"/>
        </p:nvPicPr>
        <p:blipFill>
          <a:blip r:embed="rId2"/>
          <a:stretch>
            <a:fillRect/>
          </a:stretch>
        </p:blipFill>
        <p:spPr>
          <a:xfrm>
            <a:off x="102695" y="6037921"/>
            <a:ext cx="2278998" cy="70355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4/18/2024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4/18/2024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591245-4C1A-EDC5-EC18-F2BC2030178D}"/>
              </a:ext>
            </a:extLst>
          </p:cNvPr>
          <p:cNvSpPr>
            <a:spLocks noGrp="1"/>
          </p:cNvSpPr>
          <p:nvPr>
            <p:ph type="ctrTitle"/>
          </p:nvPr>
        </p:nvSpPr>
        <p:spPr/>
        <p:txBody>
          <a:bodyPr/>
          <a:lstStyle/>
          <a:p>
            <a:r>
              <a:rPr lang="fr-FR" dirty="0"/>
              <a:t>5_Classification</a:t>
            </a:r>
          </a:p>
        </p:txBody>
      </p:sp>
      <p:sp>
        <p:nvSpPr>
          <p:cNvPr id="3" name="Sous-titre 2">
            <a:extLst>
              <a:ext uri="{FF2B5EF4-FFF2-40B4-BE49-F238E27FC236}">
                <a16:creationId xmlns:a16="http://schemas.microsoft.com/office/drawing/2014/main" id="{16749417-B800-BBA6-C43A-DFC770E8EF1B}"/>
              </a:ext>
            </a:extLst>
          </p:cNvPr>
          <p:cNvSpPr>
            <a:spLocks noGrp="1"/>
          </p:cNvSpPr>
          <p:nvPr>
            <p:ph type="subTitle" idx="1"/>
          </p:nvPr>
        </p:nvSpPr>
        <p:spPr/>
        <p:txBody>
          <a:bodyPr/>
          <a:lstStyle/>
          <a:p>
            <a:r>
              <a:rPr lang="fr-FR" dirty="0"/>
              <a:t>Antoine Naudy – Intervenant </a:t>
            </a:r>
            <a:r>
              <a:rPr lang="fr-FR" dirty="0" err="1"/>
              <a:t>Diteschool</a:t>
            </a:r>
            <a:endParaRPr lang="fr-FR" dirty="0"/>
          </a:p>
        </p:txBody>
      </p:sp>
    </p:spTree>
    <p:extLst>
      <p:ext uri="{BB962C8B-B14F-4D97-AF65-F5344CB8AC3E}">
        <p14:creationId xmlns:p14="http://schemas.microsoft.com/office/powerpoint/2010/main" val="13126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71B869-913F-7DAC-BC39-D6C07CC5AE31}"/>
              </a:ext>
            </a:extLst>
          </p:cNvPr>
          <p:cNvSpPr>
            <a:spLocks noGrp="1"/>
          </p:cNvSpPr>
          <p:nvPr>
            <p:ph type="title"/>
          </p:nvPr>
        </p:nvSpPr>
        <p:spPr/>
        <p:txBody>
          <a:bodyPr/>
          <a:lstStyle/>
          <a:p>
            <a:r>
              <a:rPr lang="fr-FR" dirty="0"/>
              <a:t>5-1 Arbre de décision, forêts aléatoires.</a:t>
            </a:r>
          </a:p>
        </p:txBody>
      </p:sp>
      <p:sp>
        <p:nvSpPr>
          <p:cNvPr id="3" name="Espace réservé du contenu 2">
            <a:extLst>
              <a:ext uri="{FF2B5EF4-FFF2-40B4-BE49-F238E27FC236}">
                <a16:creationId xmlns:a16="http://schemas.microsoft.com/office/drawing/2014/main" id="{5C84A2D8-4712-B425-5782-663DCBFE1199}"/>
              </a:ext>
            </a:extLst>
          </p:cNvPr>
          <p:cNvSpPr>
            <a:spLocks noGrp="1"/>
          </p:cNvSpPr>
          <p:nvPr>
            <p:ph idx="1"/>
          </p:nvPr>
        </p:nvSpPr>
        <p:spPr>
          <a:xfrm>
            <a:off x="818712" y="2222287"/>
            <a:ext cx="5809286" cy="3636511"/>
          </a:xfrm>
        </p:spPr>
        <p:txBody>
          <a:bodyPr anchor="t" anchorCtr="0">
            <a:normAutofit fontScale="92500"/>
          </a:bodyPr>
          <a:lstStyle/>
          <a:p>
            <a:r>
              <a:rPr lang="fr-FR" sz="1600" b="1" dirty="0"/>
              <a:t>Arbre de décision : </a:t>
            </a:r>
            <a:r>
              <a:rPr lang="fr-FR" sz="1600" dirty="0"/>
              <a:t>Structure arborescente composée de nœuds (variables), chaque branche représentant une décision et chaque feuille un résultat.</a:t>
            </a:r>
          </a:p>
          <a:p>
            <a:endParaRPr lang="fr-FR" sz="1600" dirty="0"/>
          </a:p>
          <a:p>
            <a:r>
              <a:rPr lang="fr-FR" sz="1600" b="1" dirty="0"/>
              <a:t>Forêt aléatoire : </a:t>
            </a:r>
            <a:r>
              <a:rPr lang="fr-FR" sz="1600" dirty="0"/>
              <a:t>Algorithme d’apprentissage supervisé ensembliste composé d’arbres de décision simples (</a:t>
            </a:r>
            <a:r>
              <a:rPr lang="fr-FR" sz="1600" dirty="0" err="1"/>
              <a:t>stumps</a:t>
            </a:r>
            <a:r>
              <a:rPr lang="fr-FR" sz="1600" dirty="0"/>
              <a:t>) entraînés individuellement et combinés par la méthode du bagging. Pour prédire une nouvelle valeur, on effectue une classification pour chaque arbre et on choisit la valeur ayant le plus de votes.</a:t>
            </a:r>
          </a:p>
          <a:p>
            <a:endParaRPr lang="fr-FR" sz="1600" dirty="0"/>
          </a:p>
          <a:p>
            <a:r>
              <a:rPr lang="fr-FR" sz="1600" b="1" dirty="0"/>
              <a:t>Bagging (</a:t>
            </a:r>
            <a:r>
              <a:rPr lang="fr-FR" sz="1600" b="1" dirty="0" err="1"/>
              <a:t>bootstrap</a:t>
            </a:r>
            <a:r>
              <a:rPr lang="fr-FR" sz="1600" b="1" dirty="0"/>
              <a:t> agrégation) : </a:t>
            </a:r>
            <a:r>
              <a:rPr lang="fr-FR" sz="1600" dirty="0"/>
              <a:t>Méthode permettant de combiner plusieurs apprenants faibles en parallèle.</a:t>
            </a:r>
          </a:p>
        </p:txBody>
      </p:sp>
      <p:pic>
        <p:nvPicPr>
          <p:cNvPr id="5" name="Image 4">
            <a:extLst>
              <a:ext uri="{FF2B5EF4-FFF2-40B4-BE49-F238E27FC236}">
                <a16:creationId xmlns:a16="http://schemas.microsoft.com/office/drawing/2014/main" id="{FC087C40-0FE7-8E1F-DFE9-F07B12B416A5}"/>
              </a:ext>
            </a:extLst>
          </p:cNvPr>
          <p:cNvPicPr>
            <a:picLocks noChangeAspect="1"/>
          </p:cNvPicPr>
          <p:nvPr/>
        </p:nvPicPr>
        <p:blipFill>
          <a:blip r:embed="rId2"/>
          <a:stretch>
            <a:fillRect/>
          </a:stretch>
        </p:blipFill>
        <p:spPr>
          <a:xfrm>
            <a:off x="6765158" y="2222287"/>
            <a:ext cx="5131064" cy="3549832"/>
          </a:xfrm>
          <a:prstGeom prst="rect">
            <a:avLst/>
          </a:prstGeom>
        </p:spPr>
      </p:pic>
    </p:spTree>
    <p:extLst>
      <p:ext uri="{BB962C8B-B14F-4D97-AF65-F5344CB8AC3E}">
        <p14:creationId xmlns:p14="http://schemas.microsoft.com/office/powerpoint/2010/main" val="242861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71B869-913F-7DAC-BC39-D6C07CC5AE31}"/>
              </a:ext>
            </a:extLst>
          </p:cNvPr>
          <p:cNvSpPr>
            <a:spLocks noGrp="1"/>
          </p:cNvSpPr>
          <p:nvPr>
            <p:ph type="title"/>
          </p:nvPr>
        </p:nvSpPr>
        <p:spPr/>
        <p:txBody>
          <a:bodyPr/>
          <a:lstStyle/>
          <a:p>
            <a:r>
              <a:rPr lang="fr-FR" dirty="0"/>
              <a:t>5-2 </a:t>
            </a:r>
            <a:r>
              <a:rPr lang="fr-FR" dirty="0" err="1"/>
              <a:t>Adaboost</a:t>
            </a:r>
            <a:endParaRPr lang="fr-FR" dirty="0"/>
          </a:p>
        </p:txBody>
      </p:sp>
      <p:sp>
        <p:nvSpPr>
          <p:cNvPr id="3" name="Espace réservé du contenu 2">
            <a:extLst>
              <a:ext uri="{FF2B5EF4-FFF2-40B4-BE49-F238E27FC236}">
                <a16:creationId xmlns:a16="http://schemas.microsoft.com/office/drawing/2014/main" id="{5C84A2D8-4712-B425-5782-663DCBFE1199}"/>
              </a:ext>
            </a:extLst>
          </p:cNvPr>
          <p:cNvSpPr>
            <a:spLocks noGrp="1"/>
          </p:cNvSpPr>
          <p:nvPr>
            <p:ph idx="1"/>
          </p:nvPr>
        </p:nvSpPr>
        <p:spPr>
          <a:xfrm>
            <a:off x="818712" y="2222287"/>
            <a:ext cx="5524938" cy="3636511"/>
          </a:xfrm>
        </p:spPr>
        <p:txBody>
          <a:bodyPr anchor="t" anchorCtr="0"/>
          <a:lstStyle/>
          <a:p>
            <a:r>
              <a:rPr lang="fr-FR" b="1" dirty="0" err="1"/>
              <a:t>Adaboost</a:t>
            </a:r>
            <a:r>
              <a:rPr lang="fr-FR" b="1" dirty="0"/>
              <a:t> : </a:t>
            </a:r>
            <a:r>
              <a:rPr lang="fr-FR" dirty="0"/>
              <a:t>Algorithme d’apprentissage supervisé ensembliste qui utilise le </a:t>
            </a:r>
            <a:r>
              <a:rPr lang="fr-FR" dirty="0" err="1"/>
              <a:t>boosting</a:t>
            </a:r>
            <a:r>
              <a:rPr lang="fr-FR" dirty="0"/>
              <a:t> de modèles (comme l'arbre de décision, par exemple).</a:t>
            </a:r>
          </a:p>
          <a:p>
            <a:endParaRPr lang="fr-FR" dirty="0"/>
          </a:p>
          <a:p>
            <a:r>
              <a:rPr lang="fr-FR" b="1" dirty="0" err="1"/>
              <a:t>Boosting</a:t>
            </a:r>
            <a:r>
              <a:rPr lang="fr-FR" b="1" dirty="0"/>
              <a:t> : </a:t>
            </a:r>
            <a:r>
              <a:rPr lang="fr-FR" dirty="0"/>
              <a:t>Contrairement au bagging, le </a:t>
            </a:r>
            <a:r>
              <a:rPr lang="fr-FR" dirty="0" err="1"/>
              <a:t>boosting</a:t>
            </a:r>
            <a:r>
              <a:rPr lang="fr-FR" dirty="0"/>
              <a:t> est une méthode séquentielle qui construit un modèle fort en itérant et en améliorant la performance des modèles faibles précédents par un système de pondération.</a:t>
            </a:r>
          </a:p>
        </p:txBody>
      </p:sp>
      <p:pic>
        <p:nvPicPr>
          <p:cNvPr id="5" name="Image 4">
            <a:extLst>
              <a:ext uri="{FF2B5EF4-FFF2-40B4-BE49-F238E27FC236}">
                <a16:creationId xmlns:a16="http://schemas.microsoft.com/office/drawing/2014/main" id="{F13E2EFF-4E3A-F7DC-E4BD-0ED5D25942DD}"/>
              </a:ext>
            </a:extLst>
          </p:cNvPr>
          <p:cNvPicPr>
            <a:picLocks noChangeAspect="1"/>
          </p:cNvPicPr>
          <p:nvPr/>
        </p:nvPicPr>
        <p:blipFill>
          <a:blip r:embed="rId2"/>
          <a:stretch>
            <a:fillRect/>
          </a:stretch>
        </p:blipFill>
        <p:spPr>
          <a:xfrm>
            <a:off x="7511979" y="2341379"/>
            <a:ext cx="3315348" cy="3885649"/>
          </a:xfrm>
          <a:prstGeom prst="rect">
            <a:avLst/>
          </a:prstGeom>
        </p:spPr>
      </p:pic>
    </p:spTree>
    <p:extLst>
      <p:ext uri="{BB962C8B-B14F-4D97-AF65-F5344CB8AC3E}">
        <p14:creationId xmlns:p14="http://schemas.microsoft.com/office/powerpoint/2010/main" val="176815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71B869-913F-7DAC-BC39-D6C07CC5AE31}"/>
              </a:ext>
            </a:extLst>
          </p:cNvPr>
          <p:cNvSpPr>
            <a:spLocks noGrp="1"/>
          </p:cNvSpPr>
          <p:nvPr>
            <p:ph type="title"/>
          </p:nvPr>
        </p:nvSpPr>
        <p:spPr/>
        <p:txBody>
          <a:bodyPr/>
          <a:lstStyle/>
          <a:p>
            <a:r>
              <a:rPr lang="fr-FR" dirty="0"/>
              <a:t>5-3 SVM</a:t>
            </a:r>
          </a:p>
        </p:txBody>
      </p:sp>
      <p:sp>
        <p:nvSpPr>
          <p:cNvPr id="3" name="Espace réservé du contenu 2">
            <a:extLst>
              <a:ext uri="{FF2B5EF4-FFF2-40B4-BE49-F238E27FC236}">
                <a16:creationId xmlns:a16="http://schemas.microsoft.com/office/drawing/2014/main" id="{5C84A2D8-4712-B425-5782-663DCBFE1199}"/>
              </a:ext>
            </a:extLst>
          </p:cNvPr>
          <p:cNvSpPr>
            <a:spLocks noGrp="1"/>
          </p:cNvSpPr>
          <p:nvPr>
            <p:ph idx="1"/>
          </p:nvPr>
        </p:nvSpPr>
        <p:spPr>
          <a:xfrm>
            <a:off x="818712" y="2222287"/>
            <a:ext cx="5524938" cy="3636511"/>
          </a:xfrm>
        </p:spPr>
        <p:txBody>
          <a:bodyPr anchor="t" anchorCtr="0"/>
          <a:lstStyle/>
          <a:p>
            <a:r>
              <a:rPr lang="fr-FR" b="1" dirty="0" err="1"/>
              <a:t>SVMClassifier</a:t>
            </a:r>
            <a:r>
              <a:rPr lang="fr-FR" b="1" dirty="0"/>
              <a:t> : </a:t>
            </a:r>
            <a:r>
              <a:rPr lang="fr-FR" dirty="0"/>
              <a:t>Algorithme d’apprentissage supervisé qui fonctionne en maximisant la marge entre différentes classes dans l’espace des caractéristiques.</a:t>
            </a:r>
          </a:p>
          <a:p>
            <a:endParaRPr lang="fr-FR" dirty="0"/>
          </a:p>
        </p:txBody>
      </p:sp>
      <p:pic>
        <p:nvPicPr>
          <p:cNvPr id="6" name="Image 5">
            <a:extLst>
              <a:ext uri="{FF2B5EF4-FFF2-40B4-BE49-F238E27FC236}">
                <a16:creationId xmlns:a16="http://schemas.microsoft.com/office/drawing/2014/main" id="{A5DD4C40-0D7C-2FCE-970D-8C5166A56077}"/>
              </a:ext>
            </a:extLst>
          </p:cNvPr>
          <p:cNvPicPr>
            <a:picLocks noChangeAspect="1"/>
          </p:cNvPicPr>
          <p:nvPr/>
        </p:nvPicPr>
        <p:blipFill>
          <a:blip r:embed="rId2"/>
          <a:stretch>
            <a:fillRect/>
          </a:stretch>
        </p:blipFill>
        <p:spPr>
          <a:xfrm>
            <a:off x="6502505" y="2540864"/>
            <a:ext cx="5285154" cy="3317933"/>
          </a:xfrm>
          <a:prstGeom prst="rect">
            <a:avLst/>
          </a:prstGeom>
        </p:spPr>
      </p:pic>
    </p:spTree>
    <p:extLst>
      <p:ext uri="{BB962C8B-B14F-4D97-AF65-F5344CB8AC3E}">
        <p14:creationId xmlns:p14="http://schemas.microsoft.com/office/powerpoint/2010/main" val="307628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13629-57B9-8819-AA2E-03CB4788DB2D}"/>
              </a:ext>
            </a:extLst>
          </p:cNvPr>
          <p:cNvSpPr>
            <a:spLocks noGrp="1"/>
          </p:cNvSpPr>
          <p:nvPr>
            <p:ph type="title"/>
          </p:nvPr>
        </p:nvSpPr>
        <p:spPr/>
        <p:txBody>
          <a:bodyPr/>
          <a:lstStyle/>
          <a:p>
            <a:r>
              <a:rPr lang="fr-FR" dirty="0"/>
              <a:t>5-4 Réseau de neurones CNN</a:t>
            </a:r>
          </a:p>
        </p:txBody>
      </p:sp>
      <p:sp>
        <p:nvSpPr>
          <p:cNvPr id="3" name="Espace réservé du contenu 2">
            <a:extLst>
              <a:ext uri="{FF2B5EF4-FFF2-40B4-BE49-F238E27FC236}">
                <a16:creationId xmlns:a16="http://schemas.microsoft.com/office/drawing/2014/main" id="{F2EF96D1-9184-90D5-61C4-501D5B4CB884}"/>
              </a:ext>
            </a:extLst>
          </p:cNvPr>
          <p:cNvSpPr>
            <a:spLocks noGrp="1"/>
          </p:cNvSpPr>
          <p:nvPr>
            <p:ph idx="1"/>
          </p:nvPr>
        </p:nvSpPr>
        <p:spPr>
          <a:xfrm>
            <a:off x="818712" y="2222287"/>
            <a:ext cx="5822118" cy="3636511"/>
          </a:xfrm>
        </p:spPr>
        <p:txBody>
          <a:bodyPr anchor="t" anchorCtr="0">
            <a:normAutofit/>
          </a:bodyPr>
          <a:lstStyle/>
          <a:p>
            <a:r>
              <a:rPr lang="fr-FR" b="1" dirty="0"/>
              <a:t>CNN (</a:t>
            </a:r>
            <a:r>
              <a:rPr lang="fr-FR" b="1" dirty="0" err="1"/>
              <a:t>Convolutiona</a:t>
            </a:r>
            <a:r>
              <a:rPr lang="fr-FR" b="1" dirty="0"/>
              <a:t> Neural Network) : </a:t>
            </a:r>
            <a:r>
              <a:rPr lang="fr-FR" dirty="0"/>
              <a:t>Système composé de neurones, généralement organisés en plusieurs couches interconnectées. Principalement utilisé pour la classification d’images.</a:t>
            </a:r>
          </a:p>
        </p:txBody>
      </p:sp>
      <p:pic>
        <p:nvPicPr>
          <p:cNvPr id="6" name="Image 5">
            <a:extLst>
              <a:ext uri="{FF2B5EF4-FFF2-40B4-BE49-F238E27FC236}">
                <a16:creationId xmlns:a16="http://schemas.microsoft.com/office/drawing/2014/main" id="{9E4FF960-3E3A-B4C8-74C0-57A3716274C7}"/>
              </a:ext>
            </a:extLst>
          </p:cNvPr>
          <p:cNvPicPr>
            <a:picLocks noChangeAspect="1"/>
          </p:cNvPicPr>
          <p:nvPr/>
        </p:nvPicPr>
        <p:blipFill>
          <a:blip r:embed="rId2"/>
          <a:stretch>
            <a:fillRect/>
          </a:stretch>
        </p:blipFill>
        <p:spPr>
          <a:xfrm>
            <a:off x="6822464" y="3008552"/>
            <a:ext cx="4559534" cy="3035456"/>
          </a:xfrm>
          <a:prstGeom prst="rect">
            <a:avLst/>
          </a:prstGeom>
        </p:spPr>
      </p:pic>
    </p:spTree>
    <p:extLst>
      <p:ext uri="{BB962C8B-B14F-4D97-AF65-F5344CB8AC3E}">
        <p14:creationId xmlns:p14="http://schemas.microsoft.com/office/powerpoint/2010/main" val="520945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13629-57B9-8819-AA2E-03CB4788DB2D}"/>
              </a:ext>
            </a:extLst>
          </p:cNvPr>
          <p:cNvSpPr>
            <a:spLocks noGrp="1"/>
          </p:cNvSpPr>
          <p:nvPr>
            <p:ph type="title"/>
          </p:nvPr>
        </p:nvSpPr>
        <p:spPr/>
        <p:txBody>
          <a:bodyPr/>
          <a:lstStyle/>
          <a:p>
            <a:r>
              <a:rPr lang="fr-FR" dirty="0"/>
              <a:t>5-5 Validation croisée</a:t>
            </a:r>
          </a:p>
        </p:txBody>
      </p:sp>
      <p:sp>
        <p:nvSpPr>
          <p:cNvPr id="3" name="Espace réservé du contenu 2">
            <a:extLst>
              <a:ext uri="{FF2B5EF4-FFF2-40B4-BE49-F238E27FC236}">
                <a16:creationId xmlns:a16="http://schemas.microsoft.com/office/drawing/2014/main" id="{F2EF96D1-9184-90D5-61C4-501D5B4CB884}"/>
              </a:ext>
            </a:extLst>
          </p:cNvPr>
          <p:cNvSpPr>
            <a:spLocks noGrp="1"/>
          </p:cNvSpPr>
          <p:nvPr>
            <p:ph idx="1"/>
          </p:nvPr>
        </p:nvSpPr>
        <p:spPr>
          <a:xfrm>
            <a:off x="818712" y="2222287"/>
            <a:ext cx="5764968" cy="3636511"/>
          </a:xfrm>
        </p:spPr>
        <p:txBody>
          <a:bodyPr anchor="t" anchorCtr="0">
            <a:normAutofit lnSpcReduction="10000"/>
          </a:bodyPr>
          <a:lstStyle/>
          <a:p>
            <a:r>
              <a:rPr lang="fr-FR" sz="1600" b="1" dirty="0"/>
              <a:t>Validation : </a:t>
            </a:r>
            <a:r>
              <a:rPr lang="fr-FR" sz="1600" dirty="0"/>
              <a:t>Technique utilisée en apprentissage automatique pour évaluer les performances d'un modèle.</a:t>
            </a:r>
          </a:p>
          <a:p>
            <a:endParaRPr lang="fr-FR" sz="1600" b="1" dirty="0"/>
          </a:p>
          <a:p>
            <a:r>
              <a:rPr lang="fr-FR" sz="1600" b="1" dirty="0"/>
              <a:t>Validation simple :</a:t>
            </a:r>
          </a:p>
          <a:p>
            <a:r>
              <a:rPr lang="fr-FR" sz="1600" dirty="0"/>
              <a:t>Division des données en un échantillon d'apprentissage et un échantillon de test.</a:t>
            </a:r>
          </a:p>
          <a:p>
            <a:r>
              <a:rPr lang="fr-FR" sz="1600" dirty="0"/>
              <a:t>L'échantillon d'apprentissage est utilisé pour entraîner le modèle.</a:t>
            </a:r>
          </a:p>
          <a:p>
            <a:r>
              <a:rPr lang="fr-FR" sz="1600" dirty="0"/>
              <a:t>L'échantillon de test est utilisé pour évaluer la performance du modèle sur des données qu'il n'a pas vues.</a:t>
            </a:r>
          </a:p>
          <a:p>
            <a:endParaRPr lang="fr-FR" sz="1600" dirty="0"/>
          </a:p>
        </p:txBody>
      </p:sp>
      <p:pic>
        <p:nvPicPr>
          <p:cNvPr id="5" name="Image 4">
            <a:extLst>
              <a:ext uri="{FF2B5EF4-FFF2-40B4-BE49-F238E27FC236}">
                <a16:creationId xmlns:a16="http://schemas.microsoft.com/office/drawing/2014/main" id="{480F2E2F-DAF3-7259-9A06-120B55E91B85}"/>
              </a:ext>
            </a:extLst>
          </p:cNvPr>
          <p:cNvPicPr>
            <a:picLocks noChangeAspect="1"/>
          </p:cNvPicPr>
          <p:nvPr/>
        </p:nvPicPr>
        <p:blipFill>
          <a:blip r:embed="rId2"/>
          <a:stretch>
            <a:fillRect/>
          </a:stretch>
        </p:blipFill>
        <p:spPr>
          <a:xfrm>
            <a:off x="6734049" y="2579967"/>
            <a:ext cx="4896102" cy="2921150"/>
          </a:xfrm>
          <a:prstGeom prst="rect">
            <a:avLst/>
          </a:prstGeom>
        </p:spPr>
      </p:pic>
    </p:spTree>
    <p:extLst>
      <p:ext uri="{BB962C8B-B14F-4D97-AF65-F5344CB8AC3E}">
        <p14:creationId xmlns:p14="http://schemas.microsoft.com/office/powerpoint/2010/main" val="3887036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13629-57B9-8819-AA2E-03CB4788DB2D}"/>
              </a:ext>
            </a:extLst>
          </p:cNvPr>
          <p:cNvSpPr>
            <a:spLocks noGrp="1"/>
          </p:cNvSpPr>
          <p:nvPr>
            <p:ph type="title"/>
          </p:nvPr>
        </p:nvSpPr>
        <p:spPr/>
        <p:txBody>
          <a:bodyPr/>
          <a:lstStyle/>
          <a:p>
            <a:r>
              <a:rPr lang="fr-FR" dirty="0"/>
              <a:t>5-5 Validation croisée</a:t>
            </a:r>
          </a:p>
        </p:txBody>
      </p:sp>
      <p:sp>
        <p:nvSpPr>
          <p:cNvPr id="3" name="Espace réservé du contenu 2">
            <a:extLst>
              <a:ext uri="{FF2B5EF4-FFF2-40B4-BE49-F238E27FC236}">
                <a16:creationId xmlns:a16="http://schemas.microsoft.com/office/drawing/2014/main" id="{F2EF96D1-9184-90D5-61C4-501D5B4CB884}"/>
              </a:ext>
            </a:extLst>
          </p:cNvPr>
          <p:cNvSpPr>
            <a:spLocks noGrp="1"/>
          </p:cNvSpPr>
          <p:nvPr>
            <p:ph idx="1"/>
          </p:nvPr>
        </p:nvSpPr>
        <p:spPr>
          <a:xfrm>
            <a:off x="818712" y="2222287"/>
            <a:ext cx="5833548" cy="3636511"/>
          </a:xfrm>
        </p:spPr>
        <p:txBody>
          <a:bodyPr anchor="t" anchorCtr="0">
            <a:normAutofit/>
          </a:bodyPr>
          <a:lstStyle/>
          <a:p>
            <a:r>
              <a:rPr lang="fr-FR" sz="1600" b="1" dirty="0"/>
              <a:t>Validation croisée :</a:t>
            </a:r>
          </a:p>
          <a:p>
            <a:r>
              <a:rPr lang="fr-FR" sz="1600" dirty="0"/>
              <a:t>Partitionnement des données en k </a:t>
            </a:r>
            <a:r>
              <a:rPr lang="fr-FR" sz="1600" dirty="0" err="1"/>
              <a:t>folds</a:t>
            </a:r>
            <a:r>
              <a:rPr lang="fr-FR" sz="1600" dirty="0"/>
              <a:t> (k sous-ensembles).</a:t>
            </a:r>
          </a:p>
          <a:p>
            <a:r>
              <a:rPr lang="fr-FR" sz="1600" dirty="0"/>
              <a:t>Validation itérative où chaque </a:t>
            </a:r>
            <a:r>
              <a:rPr lang="fr-FR" sz="1600" dirty="0" err="1"/>
              <a:t>fold</a:t>
            </a:r>
            <a:r>
              <a:rPr lang="fr-FR" sz="1600" dirty="0"/>
              <a:t> est utilisé une fois comme ensemble de validation et les k-1 </a:t>
            </a:r>
            <a:r>
              <a:rPr lang="fr-FR" sz="1600" dirty="0" err="1"/>
              <a:t>folds</a:t>
            </a:r>
            <a:r>
              <a:rPr lang="fr-FR" sz="1600" dirty="0"/>
              <a:t> restants sont utilisés pour l'entraînement.</a:t>
            </a:r>
          </a:p>
          <a:p>
            <a:r>
              <a:rPr lang="fr-FR" sz="1600" dirty="0"/>
              <a:t>La performance moyenne sur tous les ensembles de validation est évaluée, et le modèle retenu est celui ayant la meilleure performance moyenne.</a:t>
            </a:r>
          </a:p>
        </p:txBody>
      </p:sp>
      <p:pic>
        <p:nvPicPr>
          <p:cNvPr id="6" name="Image 5">
            <a:extLst>
              <a:ext uri="{FF2B5EF4-FFF2-40B4-BE49-F238E27FC236}">
                <a16:creationId xmlns:a16="http://schemas.microsoft.com/office/drawing/2014/main" id="{6365FE09-BB89-5484-D30B-4B79CA34B3C9}"/>
              </a:ext>
            </a:extLst>
          </p:cNvPr>
          <p:cNvPicPr>
            <a:picLocks noChangeAspect="1"/>
          </p:cNvPicPr>
          <p:nvPr/>
        </p:nvPicPr>
        <p:blipFill>
          <a:blip r:embed="rId2"/>
          <a:stretch>
            <a:fillRect/>
          </a:stretch>
        </p:blipFill>
        <p:spPr>
          <a:xfrm>
            <a:off x="7155694" y="2222287"/>
            <a:ext cx="4692891" cy="4007056"/>
          </a:xfrm>
          <a:prstGeom prst="rect">
            <a:avLst/>
          </a:prstGeom>
        </p:spPr>
      </p:pic>
    </p:spTree>
    <p:extLst>
      <p:ext uri="{BB962C8B-B14F-4D97-AF65-F5344CB8AC3E}">
        <p14:creationId xmlns:p14="http://schemas.microsoft.com/office/powerpoint/2010/main" val="25140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13629-57B9-8819-AA2E-03CB4788DB2D}"/>
              </a:ext>
            </a:extLst>
          </p:cNvPr>
          <p:cNvSpPr>
            <a:spLocks noGrp="1"/>
          </p:cNvSpPr>
          <p:nvPr>
            <p:ph type="title"/>
          </p:nvPr>
        </p:nvSpPr>
        <p:spPr/>
        <p:txBody>
          <a:bodyPr/>
          <a:lstStyle/>
          <a:p>
            <a:r>
              <a:rPr lang="fr-FR" dirty="0"/>
              <a:t>5-6 Matrice de confusion</a:t>
            </a:r>
          </a:p>
        </p:txBody>
      </p:sp>
      <p:sp>
        <p:nvSpPr>
          <p:cNvPr id="3" name="Espace réservé du contenu 2">
            <a:extLst>
              <a:ext uri="{FF2B5EF4-FFF2-40B4-BE49-F238E27FC236}">
                <a16:creationId xmlns:a16="http://schemas.microsoft.com/office/drawing/2014/main" id="{F2EF96D1-9184-90D5-61C4-501D5B4CB884}"/>
              </a:ext>
            </a:extLst>
          </p:cNvPr>
          <p:cNvSpPr>
            <a:spLocks noGrp="1"/>
          </p:cNvSpPr>
          <p:nvPr>
            <p:ph idx="1"/>
          </p:nvPr>
        </p:nvSpPr>
        <p:spPr>
          <a:xfrm>
            <a:off x="818712" y="2222287"/>
            <a:ext cx="5833548" cy="3636511"/>
          </a:xfrm>
        </p:spPr>
        <p:txBody>
          <a:bodyPr anchor="t" anchorCtr="0">
            <a:normAutofit/>
          </a:bodyPr>
          <a:lstStyle/>
          <a:p>
            <a:r>
              <a:rPr lang="fr-FR" sz="1600" b="1" dirty="0"/>
              <a:t>Matrice de confusion : </a:t>
            </a:r>
            <a:r>
              <a:rPr lang="fr-FR" sz="1600" dirty="0"/>
              <a:t>Tableau pour décrire les performances d’un modèle de classification</a:t>
            </a:r>
          </a:p>
        </p:txBody>
      </p:sp>
      <p:pic>
        <p:nvPicPr>
          <p:cNvPr id="8" name="Image 7">
            <a:extLst>
              <a:ext uri="{FF2B5EF4-FFF2-40B4-BE49-F238E27FC236}">
                <a16:creationId xmlns:a16="http://schemas.microsoft.com/office/drawing/2014/main" id="{FFBDBD69-C640-C2DC-DC59-DA5DF2FB74DE}"/>
              </a:ext>
            </a:extLst>
          </p:cNvPr>
          <p:cNvPicPr>
            <a:picLocks noChangeAspect="1"/>
          </p:cNvPicPr>
          <p:nvPr/>
        </p:nvPicPr>
        <p:blipFill>
          <a:blip r:embed="rId2"/>
          <a:stretch>
            <a:fillRect/>
          </a:stretch>
        </p:blipFill>
        <p:spPr>
          <a:xfrm>
            <a:off x="6095999" y="2400837"/>
            <a:ext cx="5664491" cy="3816546"/>
          </a:xfrm>
          <a:prstGeom prst="rect">
            <a:avLst/>
          </a:prstGeom>
        </p:spPr>
      </p:pic>
    </p:spTree>
    <p:extLst>
      <p:ext uri="{BB962C8B-B14F-4D97-AF65-F5344CB8AC3E}">
        <p14:creationId xmlns:p14="http://schemas.microsoft.com/office/powerpoint/2010/main" val="255058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396</TotalTime>
  <Words>354</Words>
  <Application>Microsoft Office PowerPoint</Application>
  <PresentationFormat>Grand écran</PresentationFormat>
  <Paragraphs>30</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Calibri</vt:lpstr>
      <vt:lpstr>Century Gothic</vt:lpstr>
      <vt:lpstr>Wingdings 2</vt:lpstr>
      <vt:lpstr>Concis</vt:lpstr>
      <vt:lpstr>5_Classification</vt:lpstr>
      <vt:lpstr>5-1 Arbre de décision, forêts aléatoires.</vt:lpstr>
      <vt:lpstr>5-2 Adaboost</vt:lpstr>
      <vt:lpstr>5-3 SVM</vt:lpstr>
      <vt:lpstr>5-4 Réseau de neurones CNN</vt:lpstr>
      <vt:lpstr>5-5 Validation croisée</vt:lpstr>
      <vt:lpstr>5-5 Validation croisée</vt:lpstr>
      <vt:lpstr>5-6 Matrice de confusion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1_Introduction au Datamining</dc:title>
  <dc:creator>Antoine Naudy</dc:creator>
  <cp:lastModifiedBy>Antoine Naudy</cp:lastModifiedBy>
  <cp:revision>15</cp:revision>
  <dcterms:created xsi:type="dcterms:W3CDTF">2024-04-15T11:22:45Z</dcterms:created>
  <dcterms:modified xsi:type="dcterms:W3CDTF">2024-04-18T12:57:52Z</dcterms:modified>
</cp:coreProperties>
</file>