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0" r:id="rId4"/>
    <p:sldId id="359" r:id="rId5"/>
    <p:sldId id="365" r:id="rId6"/>
    <p:sldId id="366" r:id="rId7"/>
    <p:sldId id="367" r:id="rId8"/>
    <p:sldId id="369" r:id="rId9"/>
    <p:sldId id="360" r:id="rId10"/>
    <p:sldId id="370" r:id="rId11"/>
    <p:sldId id="371" r:id="rId12"/>
    <p:sldId id="372" r:id="rId13"/>
    <p:sldId id="373" r:id="rId14"/>
    <p:sldId id="361" r:id="rId15"/>
    <p:sldId id="378" r:id="rId16"/>
    <p:sldId id="379" r:id="rId17"/>
    <p:sldId id="380" r:id="rId18"/>
    <p:sldId id="374" r:id="rId19"/>
    <p:sldId id="381" r:id="rId20"/>
    <p:sldId id="382" r:id="rId21"/>
    <p:sldId id="362" r:id="rId22"/>
    <p:sldId id="377" r:id="rId23"/>
    <p:sldId id="363" r:id="rId24"/>
    <p:sldId id="375" r:id="rId25"/>
    <p:sldId id="364" r:id="rId26"/>
    <p:sldId id="3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1" autoAdjust="0"/>
  </p:normalViewPr>
  <p:slideViewPr>
    <p:cSldViewPr snapToGrid="0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6"/>
    </p:cViewPr>
  </p:sorterViewPr>
  <p:notesViewPr>
    <p:cSldViewPr snapToGrid="0">
      <p:cViewPr varScale="1">
        <p:scale>
          <a:sx n="50" d="100"/>
          <a:sy n="50" d="100"/>
        </p:scale>
        <p:origin x="27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06A49-327D-4BCC-97C6-9D9C4E83DBB1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94CEB-382E-4651-A100-F53DD18C3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8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D0EE-1A2D-42B1-85D6-73227B98129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49B7-EE9C-4BC8-835A-EF0E2C2704A5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3884-749E-4681-BD10-F501BD0744C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AAD4-CB1A-4380-B916-72943FC8EC03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222-87B2-455E-A22D-2C612F284EA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EAE5-93A6-41D9-BF72-951912D2BAB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228A-72F3-4608-BB10-FF0335C6ECAB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0EE-882E-41FA-9B9C-85ADBBA044C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F94-0BB5-4141-A7EC-A6494A229A0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BB5B-F9EF-4A35-98AE-DF06F8F463B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2C4-458E-40EA-8D8D-08E5FB60FB6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9E0-AFBB-4BBB-8BBF-800D2602D9D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71E-AF5D-469C-AFB6-7F840C5435E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31807E-8A0C-44BB-9DA9-2687C584468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9D340B-C70C-4985-8987-1A8D9C94A88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EF6B94-C69D-41E6-A490-7F44A2B6A473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E8B0D-F383-CC88-2E55-EE3CA06C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6-Classifiez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FF51FE-5B9F-87A3-94C7-76C4C11A6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NLP and Image Classification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F236A-0F88-C725-A3E3-FEE042D3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6C24-5725-434F-BF97-BE9F261B464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318240-DC12-320B-88A6-2AD3B356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Bag of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TfidfVectorizer</a:t>
            </a:r>
            <a:endParaRPr lang="fr-FR" dirty="0"/>
          </a:p>
          <a:p>
            <a:pPr lvl="1"/>
            <a:r>
              <a:rPr lang="en-US" i="1" dirty="0"/>
              <a:t>TF-IDF (Term Frequency-Inverse Document Frequency) is a numerical statistic used to evaluate the importance of a word in a document by measuring its frequency in the document and inversely scaling it by the frequency of the word across all documents in the corpus.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3C33A1-BC7D-6F2F-9545-B2BEF932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" y="3395164"/>
            <a:ext cx="7952883" cy="34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3EADD73-F90B-10D3-E11B-12A5B77E549D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0.47</a:t>
            </a:r>
          </a:p>
        </p:txBody>
      </p:sp>
    </p:spTree>
    <p:extLst>
      <p:ext uri="{BB962C8B-B14F-4D97-AF65-F5344CB8AC3E}">
        <p14:creationId xmlns:p14="http://schemas.microsoft.com/office/powerpoint/2010/main" val="163845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3rd </a:t>
            </a:r>
            <a:r>
              <a:rPr lang="fr-FR" dirty="0" err="1"/>
              <a:t>Approach</a:t>
            </a:r>
            <a:r>
              <a:rPr lang="fr-FR" dirty="0"/>
              <a:t> : Word </a:t>
            </a:r>
            <a:r>
              <a:rPr lang="fr-FR" dirty="0" err="1"/>
              <a:t>embedding</a:t>
            </a:r>
            <a:r>
              <a:rPr lang="fr-FR" dirty="0"/>
              <a:t> Word2Vec</a:t>
            </a:r>
          </a:p>
          <a:p>
            <a:pPr lvl="1"/>
            <a:r>
              <a:rPr lang="en-US" i="1" dirty="0"/>
              <a:t>Word2Vec is a neural network-based algorithm used to create word embeddings that represent words as vectors in a high-dimensional space based on their context and meaning.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0D30B43-9295-F8C1-8B2D-204A5C7FA571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0.29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D08E05B-5662-BDBD-3D9B-A825132C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" y="3162470"/>
            <a:ext cx="8463522" cy="365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3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4th </a:t>
            </a:r>
            <a:r>
              <a:rPr lang="fr-FR" dirty="0" err="1"/>
              <a:t>Approach</a:t>
            </a:r>
            <a:r>
              <a:rPr lang="fr-FR" dirty="0"/>
              <a:t> : Word </a:t>
            </a:r>
            <a:r>
              <a:rPr lang="fr-FR" dirty="0" err="1"/>
              <a:t>embedding</a:t>
            </a:r>
            <a:r>
              <a:rPr lang="fr-FR" dirty="0"/>
              <a:t> BERT</a:t>
            </a:r>
          </a:p>
          <a:p>
            <a:pPr lvl="1"/>
            <a:r>
              <a:rPr lang="en-US" i="1" dirty="0"/>
              <a:t>BERT (Bidirectional Encoder Representations from Transformers) is a pre-trained deep learning model for natural language processing (NLP) that uses a transformer-based architecture to generate contextualized word embeddings.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F30FD35-591F-3375-CB82-07BC6F39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" y="3402009"/>
            <a:ext cx="7937051" cy="34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FBCB6F4-36CB-E3B4-3A76-5D531ADCDDBC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0.28</a:t>
            </a:r>
          </a:p>
        </p:txBody>
      </p:sp>
    </p:spTree>
    <p:extLst>
      <p:ext uri="{BB962C8B-B14F-4D97-AF65-F5344CB8AC3E}">
        <p14:creationId xmlns:p14="http://schemas.microsoft.com/office/powerpoint/2010/main" val="177322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5th </a:t>
            </a:r>
            <a:r>
              <a:rPr lang="fr-FR" dirty="0" err="1"/>
              <a:t>Approach</a:t>
            </a:r>
            <a:r>
              <a:rPr lang="fr-FR" dirty="0"/>
              <a:t> : Word </a:t>
            </a:r>
            <a:r>
              <a:rPr lang="fr-FR" dirty="0" err="1"/>
              <a:t>embedding</a:t>
            </a:r>
            <a:r>
              <a:rPr lang="fr-FR" dirty="0"/>
              <a:t> USE</a:t>
            </a:r>
          </a:p>
          <a:p>
            <a:pPr lvl="1"/>
            <a:r>
              <a:rPr lang="en-US" i="1" dirty="0"/>
              <a:t>USE (Universal Sentence Encoder) is a pre-trained deep learning model for encoding and embedding sentences and short text inputs into high-dimensional vectors that capture semantic information and meaning.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61464FA-E248-4182-1BA5-2CBFC0E5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" y="3408964"/>
            <a:ext cx="7893506" cy="34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892EEDA-DD22-FA95-C834-45AA83CA7095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0.44</a:t>
            </a:r>
          </a:p>
        </p:txBody>
      </p:sp>
    </p:spTree>
    <p:extLst>
      <p:ext uri="{BB962C8B-B14F-4D97-AF65-F5344CB8AC3E}">
        <p14:creationId xmlns:p14="http://schemas.microsoft.com/office/powerpoint/2010/main" val="91938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</a:t>
            </a:r>
          </a:p>
          <a:p>
            <a:pPr lvl="1"/>
            <a:r>
              <a:rPr lang="en-US" i="1" dirty="0"/>
              <a:t>SIFT (Scale-Invariant Feature Transform) is a computer vision algorithm used for feature detection and description of local </a:t>
            </a:r>
            <a:r>
              <a:rPr lang="en-US" i="1" dirty="0" err="1"/>
              <a:t>keypoints</a:t>
            </a:r>
            <a:r>
              <a:rPr lang="en-US" i="1" dirty="0"/>
              <a:t> in images.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5D75BF2-5B22-1B81-6B0D-16598327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72" y="3309791"/>
            <a:ext cx="4533086" cy="34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5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FD85DF-6E97-1E72-2B2A-5B34DA59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" y="3366936"/>
            <a:ext cx="5261168" cy="2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3396678-FCF2-81A3-A44C-F5D0C4545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83" y="3362640"/>
            <a:ext cx="4125060" cy="267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53FD2B-5F97-002F-EC99-C1307EB30B41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0.05</a:t>
            </a:r>
          </a:p>
        </p:txBody>
      </p:sp>
    </p:spTree>
    <p:extLst>
      <p:ext uri="{BB962C8B-B14F-4D97-AF65-F5344CB8AC3E}">
        <p14:creationId xmlns:p14="http://schemas.microsoft.com/office/powerpoint/2010/main" val="121556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53FD2B-5F97-002F-EC99-C1307EB30B41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0.05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700390F-AA26-61BA-0966-E0440118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880649"/>
            <a:ext cx="6033270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4E8DF43-9CF8-1DC0-30B8-E9309547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36" y="2880649"/>
            <a:ext cx="5149974" cy="31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 – </a:t>
            </a:r>
            <a:r>
              <a:rPr lang="fr-FR" dirty="0" err="1"/>
              <a:t>example</a:t>
            </a:r>
            <a:r>
              <a:rPr lang="fr-FR" dirty="0"/>
              <a:t> of confusion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F5A3E9F-5114-7234-F6E1-B65F5337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58" y="2892613"/>
            <a:ext cx="64389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3A0B965-59D4-F213-54F8-8F8027D19589}"/>
              </a:ext>
            </a:extLst>
          </p:cNvPr>
          <p:cNvSpPr txBox="1"/>
          <p:nvPr/>
        </p:nvSpPr>
        <p:spPr>
          <a:xfrm>
            <a:off x="2256354" y="2572982"/>
            <a:ext cx="59202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Beauty and </a:t>
            </a:r>
            <a:r>
              <a:rPr lang="fr-FR" dirty="0" err="1">
                <a:solidFill>
                  <a:schemeClr val="bg1"/>
                </a:solidFill>
              </a:rPr>
              <a:t>Personal</a:t>
            </a:r>
            <a:r>
              <a:rPr lang="fr-FR" dirty="0">
                <a:solidFill>
                  <a:schemeClr val="bg1"/>
                </a:solidFill>
              </a:rPr>
              <a:t> Care – </a:t>
            </a:r>
            <a:r>
              <a:rPr lang="fr-FR" dirty="0" err="1">
                <a:solidFill>
                  <a:schemeClr val="bg1"/>
                </a:solidFill>
              </a:rPr>
              <a:t>Pred</a:t>
            </a:r>
            <a:r>
              <a:rPr lang="fr-FR" dirty="0">
                <a:solidFill>
                  <a:schemeClr val="bg1"/>
                </a:solidFill>
              </a:rPr>
              <a:t> : Baby Care</a:t>
            </a:r>
          </a:p>
        </p:txBody>
      </p:sp>
    </p:spTree>
    <p:extLst>
      <p:ext uri="{BB962C8B-B14F-4D97-AF65-F5344CB8AC3E}">
        <p14:creationId xmlns:p14="http://schemas.microsoft.com/office/powerpoint/2010/main" val="110402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en-US" i="1" dirty="0"/>
              <a:t>VGG16 transfer learning is a deep learning technique that uses a pre-trained VGG16 convolutional neural network as a feature extractor for image classification tasks on new datasets.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517F9E3-8C3A-AFAB-F8A2-C4E5C2B1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" y="3601171"/>
            <a:ext cx="5520499" cy="280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93084E9-BFE7-BD29-5D03-9E41A9DB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74" y="3601171"/>
            <a:ext cx="4252829" cy="280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1819F6-984E-A617-B28B-DFAF3A4F0A70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0.45</a:t>
            </a:r>
          </a:p>
        </p:txBody>
      </p:sp>
    </p:spTree>
    <p:extLst>
      <p:ext uri="{BB962C8B-B14F-4D97-AF65-F5344CB8AC3E}">
        <p14:creationId xmlns:p14="http://schemas.microsoft.com/office/powerpoint/2010/main" val="200444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29DDFBF-5A68-C555-E111-EF06DB42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2731909"/>
            <a:ext cx="64674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EC5A4-8BEC-71AC-6F22-1CCDB02D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4" y="2731909"/>
            <a:ext cx="523245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2B052-BF78-C4ED-8162-5B66639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896D9-6783-CFF2-1755-C94A2ADA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82203"/>
            <a:ext cx="10286168" cy="5727913"/>
          </a:xfrm>
        </p:spPr>
        <p:txBody>
          <a:bodyPr>
            <a:normAutofit/>
          </a:bodyPr>
          <a:lstStyle/>
          <a:p>
            <a:r>
              <a:rPr lang="fr-FR" sz="2400" b="1" dirty="0"/>
              <a:t>Part 1 : Preliminary</a:t>
            </a:r>
          </a:p>
          <a:p>
            <a:r>
              <a:rPr lang="fr-FR" sz="2400" b="1" dirty="0"/>
              <a:t>Part 2 : </a:t>
            </a:r>
            <a:r>
              <a:rPr lang="fr-FR" sz="2400" b="1" dirty="0" err="1"/>
              <a:t>Cleaning</a:t>
            </a:r>
            <a:r>
              <a:rPr lang="fr-FR" sz="2400" b="1" dirty="0"/>
              <a:t> and EDA</a:t>
            </a:r>
          </a:p>
          <a:p>
            <a:r>
              <a:rPr lang="fr-FR" sz="2400" b="1" dirty="0"/>
              <a:t>Part 3 : </a:t>
            </a:r>
            <a:r>
              <a:rPr lang="fr-FR" sz="2400" b="1" dirty="0" err="1"/>
              <a:t>Text</a:t>
            </a:r>
            <a:r>
              <a:rPr lang="fr-FR" sz="2400" b="1" dirty="0"/>
              <a:t> classification </a:t>
            </a:r>
            <a:r>
              <a:rPr lang="fr-FR" sz="2400" b="1" dirty="0" err="1"/>
              <a:t>feasibility</a:t>
            </a:r>
            <a:endParaRPr lang="fr-FR" sz="2400" b="1" dirty="0"/>
          </a:p>
          <a:p>
            <a:r>
              <a:rPr lang="fr-FR" sz="2400" b="1" dirty="0"/>
              <a:t>Part 4 : Image classification </a:t>
            </a:r>
            <a:r>
              <a:rPr lang="fr-FR" sz="2400" b="1" dirty="0" err="1"/>
              <a:t>feasibility</a:t>
            </a:r>
            <a:endParaRPr lang="fr-FR" sz="2400" b="1" dirty="0"/>
          </a:p>
          <a:p>
            <a:r>
              <a:rPr lang="fr-FR" sz="2400" b="1" dirty="0"/>
              <a:t>Part 5 : </a:t>
            </a:r>
            <a:r>
              <a:rPr lang="fr-FR" sz="2400" b="1" dirty="0" err="1"/>
              <a:t>Supervized</a:t>
            </a:r>
            <a:r>
              <a:rPr lang="fr-FR" sz="2400" b="1" dirty="0"/>
              <a:t> image classification </a:t>
            </a:r>
            <a:r>
              <a:rPr lang="fr-FR" sz="2400" b="1" dirty="0" err="1"/>
              <a:t>with</a:t>
            </a:r>
            <a:r>
              <a:rPr lang="fr-FR" sz="2400" b="1" dirty="0"/>
              <a:t> data augmentation</a:t>
            </a:r>
          </a:p>
          <a:p>
            <a:r>
              <a:rPr lang="fr-FR" sz="2400" b="1" dirty="0"/>
              <a:t>Part 6 : Test of </a:t>
            </a:r>
            <a:r>
              <a:rPr lang="fr-FR" sz="2400" b="1" dirty="0" err="1"/>
              <a:t>Edamam</a:t>
            </a:r>
            <a:r>
              <a:rPr lang="fr-FR" sz="2400" b="1" dirty="0"/>
              <a:t> API</a:t>
            </a:r>
          </a:p>
          <a:p>
            <a:r>
              <a:rPr lang="fr-FR" sz="2400" b="1" dirty="0"/>
              <a:t>Part 7 : Conclusion</a:t>
            </a:r>
          </a:p>
          <a:p>
            <a:endParaRPr lang="fr-FR" sz="1400" b="1" dirty="0"/>
          </a:p>
          <a:p>
            <a:endParaRPr lang="fr-FR" sz="1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D284112-9B9E-7149-602E-809198149C25}"/>
              </a:ext>
            </a:extLst>
          </p:cNvPr>
          <p:cNvSpPr txBox="1">
            <a:spLocks/>
          </p:cNvSpPr>
          <p:nvPr/>
        </p:nvSpPr>
        <p:spPr>
          <a:xfrm>
            <a:off x="6014750" y="2048233"/>
            <a:ext cx="6028093" cy="51729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286D92-78BE-1077-27DD-D9E2732E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705-48AA-49A5-8942-767BBE7938F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644F0-46B2-CF63-658A-9CE6AC73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3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</a:t>
            </a:r>
            <a:r>
              <a:rPr lang="fr-FR" dirty="0" err="1"/>
              <a:t>example</a:t>
            </a:r>
            <a:r>
              <a:rPr lang="fr-FR" dirty="0"/>
              <a:t> of confusion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F6C7BD3-4E33-3DC5-219D-FB3A51D4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37" y="2894112"/>
            <a:ext cx="64389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B6E598-65C6-1AEB-1A87-E62B3380211B}"/>
              </a:ext>
            </a:extLst>
          </p:cNvPr>
          <p:cNvSpPr txBox="1"/>
          <p:nvPr/>
        </p:nvSpPr>
        <p:spPr>
          <a:xfrm>
            <a:off x="2667177" y="2572982"/>
            <a:ext cx="67816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Computers – </a:t>
            </a:r>
            <a:r>
              <a:rPr lang="fr-FR" dirty="0" err="1">
                <a:solidFill>
                  <a:schemeClr val="bg1"/>
                </a:solidFill>
              </a:rPr>
              <a:t>Pred</a:t>
            </a:r>
            <a:r>
              <a:rPr lang="fr-FR" dirty="0">
                <a:solidFill>
                  <a:schemeClr val="bg1"/>
                </a:solidFill>
              </a:rPr>
              <a:t> : Home </a:t>
            </a:r>
            <a:r>
              <a:rPr lang="fr-FR" dirty="0" err="1">
                <a:solidFill>
                  <a:schemeClr val="bg1"/>
                </a:solidFill>
              </a:rPr>
              <a:t>Decor</a:t>
            </a:r>
            <a:r>
              <a:rPr lang="fr-FR" dirty="0">
                <a:solidFill>
                  <a:schemeClr val="bg1"/>
                </a:solidFill>
              </a:rPr>
              <a:t> &amp; Festive </a:t>
            </a:r>
            <a:r>
              <a:rPr lang="fr-FR" dirty="0" err="1">
                <a:solidFill>
                  <a:schemeClr val="bg1"/>
                </a:solidFill>
              </a:rPr>
              <a:t>Needs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9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5 : </a:t>
            </a:r>
            <a:r>
              <a:rPr lang="fr-FR" sz="4000" b="1" dirty="0" err="1"/>
              <a:t>Supervized</a:t>
            </a:r>
            <a:r>
              <a:rPr lang="fr-FR" sz="4000" b="1" dirty="0"/>
              <a:t> image classification </a:t>
            </a:r>
            <a:r>
              <a:rPr lang="fr-FR" sz="4000" b="1" dirty="0" err="1"/>
              <a:t>with</a:t>
            </a:r>
            <a:r>
              <a:rPr lang="fr-FR" sz="4000" b="1" dirty="0"/>
              <a:t> 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data augmentation</a:t>
            </a:r>
          </a:p>
          <a:p>
            <a:pPr lvl="1"/>
            <a:r>
              <a:rPr lang="en-US" i="1" dirty="0"/>
              <a:t>VGG16 transfer learning with data augmentation for image classification is a deep learning technique that uses a pre-trained VGG16 convolutional neural network as a feature extractor and data augmentation to improve the accuracy of image classification tasks on new datasets.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4EBA3-E94D-DF2B-B479-2B8D8A7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EC4A-D272-4061-96D7-4F8E908D7EA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A5224-668C-5AB8-242B-4ACA62F2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EC3D68-DB46-DCE1-E058-1DB5E44F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43" y="3447011"/>
            <a:ext cx="6537489" cy="33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5FA10E9-7F4A-FE9C-8C25-E03BFAC40AC6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0.79</a:t>
            </a:r>
          </a:p>
          <a:p>
            <a:r>
              <a:rPr lang="fr-FR" dirty="0"/>
              <a:t>ARI : 0.58</a:t>
            </a:r>
          </a:p>
        </p:txBody>
      </p:sp>
    </p:spTree>
    <p:extLst>
      <p:ext uri="{BB962C8B-B14F-4D97-AF65-F5344CB8AC3E}">
        <p14:creationId xmlns:p14="http://schemas.microsoft.com/office/powerpoint/2010/main" val="10206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5 : </a:t>
            </a:r>
            <a:r>
              <a:rPr lang="fr-FR" sz="4000" b="1" dirty="0" err="1"/>
              <a:t>Supervized</a:t>
            </a:r>
            <a:r>
              <a:rPr lang="fr-FR" sz="4000" b="1" dirty="0"/>
              <a:t> image classification </a:t>
            </a:r>
            <a:r>
              <a:rPr lang="fr-FR" sz="4000" b="1" dirty="0" err="1"/>
              <a:t>with</a:t>
            </a:r>
            <a:r>
              <a:rPr lang="fr-FR" sz="4000" b="1" dirty="0"/>
              <a:t> 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data augmentation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4EBA3-E94D-DF2B-B479-2B8D8A7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EC4A-D272-4061-96D7-4F8E908D7EA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A5224-668C-5AB8-242B-4ACA62F2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5FA10E9-7F4A-FE9C-8C25-E03BFAC40AC6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0.79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AE661E-748F-8063-0042-21BE89D6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40" y="2698087"/>
            <a:ext cx="5622782" cy="33432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87B9982-2DA2-2FE9-A7D2-3A5BBFCD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" y="2698087"/>
            <a:ext cx="63817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8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6 : Test of </a:t>
            </a:r>
            <a:r>
              <a:rPr lang="fr-FR" sz="4000" b="1" dirty="0" err="1"/>
              <a:t>Edamam</a:t>
            </a:r>
            <a:r>
              <a:rPr lang="fr-FR" sz="4000" b="1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Edamam</a:t>
            </a:r>
            <a:r>
              <a:rPr lang="fr-FR" dirty="0"/>
              <a:t> API test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« Champagne »</a:t>
            </a:r>
          </a:p>
          <a:p>
            <a:pPr lvl="1"/>
            <a:r>
              <a:rPr lang="en-US" i="1" dirty="0" err="1"/>
              <a:t>Edamam</a:t>
            </a:r>
            <a:r>
              <a:rPr lang="en-US" i="1" dirty="0"/>
              <a:t> API is a food and nutrition database and API service that provides access to extensive data on food items, their nutritional information, and recipe recommendations.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C2D10-BB04-E54F-ED6F-A33B7388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CBD-8343-4972-8BF5-131A1B98389A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86118-C5AC-D436-D065-E0241803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51198E-FD65-24C6-B824-D0CDDB57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2" y="3248678"/>
            <a:ext cx="3943553" cy="344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9F521B-50CE-E9FD-DA0C-E404FF7EC813}"/>
              </a:ext>
            </a:extLst>
          </p:cNvPr>
          <p:cNvSpPr/>
          <p:nvPr/>
        </p:nvSpPr>
        <p:spPr>
          <a:xfrm>
            <a:off x="2531533" y="4656667"/>
            <a:ext cx="2389282" cy="143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7BAB-E37E-D393-0256-AE5ED066ACBA}"/>
              </a:ext>
            </a:extLst>
          </p:cNvPr>
          <p:cNvSpPr/>
          <p:nvPr/>
        </p:nvSpPr>
        <p:spPr>
          <a:xfrm>
            <a:off x="1049865" y="4809068"/>
            <a:ext cx="846669" cy="12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7DF7F9F-8FC8-CA29-4E2C-2B459F91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90" y="3753858"/>
            <a:ext cx="4083260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6 : Test of </a:t>
            </a:r>
            <a:r>
              <a:rPr lang="fr-FR" sz="4000" b="1" dirty="0" err="1"/>
              <a:t>Edamam</a:t>
            </a:r>
            <a:r>
              <a:rPr lang="fr-FR" sz="4000" b="1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Edamam</a:t>
            </a:r>
            <a:r>
              <a:rPr lang="fr-FR" dirty="0"/>
              <a:t> API test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« Champagne 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C2D10-BB04-E54F-ED6F-A33B7388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CBD-8343-4972-8BF5-131A1B98389A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86118-C5AC-D436-D065-E0241803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E38DD-03E9-0334-0F11-938A5E48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07" y="3655774"/>
            <a:ext cx="3911801" cy="21210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CE0DA0-753B-83F2-1466-852311E8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3" y="3828254"/>
            <a:ext cx="4648439" cy="2578233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7BD2AE-79A4-4312-F6C4-1FEF58574B83}"/>
              </a:ext>
            </a:extLst>
          </p:cNvPr>
          <p:cNvSpPr/>
          <p:nvPr/>
        </p:nvSpPr>
        <p:spPr>
          <a:xfrm>
            <a:off x="5459896" y="4574164"/>
            <a:ext cx="1470511" cy="4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5ADBE-564A-6E9D-24C1-61A5285FFF2B}"/>
              </a:ext>
            </a:extLst>
          </p:cNvPr>
          <p:cNvSpPr txBox="1"/>
          <p:nvPr/>
        </p:nvSpPr>
        <p:spPr>
          <a:xfrm>
            <a:off x="169783" y="2913845"/>
            <a:ext cx="464843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Result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request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word</a:t>
            </a:r>
            <a:r>
              <a:rPr lang="fr-FR" dirty="0">
                <a:solidFill>
                  <a:schemeClr val="bg1"/>
                </a:solidFill>
              </a:rPr>
              <a:t> « champagne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EEF183-FD04-9703-E499-C79A956067C1}"/>
              </a:ext>
            </a:extLst>
          </p:cNvPr>
          <p:cNvSpPr txBox="1"/>
          <p:nvPr/>
        </p:nvSpPr>
        <p:spPr>
          <a:xfrm>
            <a:off x="6944146" y="3064250"/>
            <a:ext cx="46484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Result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request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after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processing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8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7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2978229" cy="3636511"/>
          </a:xfrm>
        </p:spPr>
        <p:txBody>
          <a:bodyPr anchor="t" anchorCtr="0">
            <a:normAutofit/>
          </a:bodyPr>
          <a:lstStyle/>
          <a:p>
            <a:r>
              <a:rPr lang="fr-FR" b="1" dirty="0" err="1"/>
              <a:t>Unsupervized</a:t>
            </a:r>
            <a:r>
              <a:rPr lang="fr-FR" b="1" dirty="0"/>
              <a:t> </a:t>
            </a:r>
            <a:r>
              <a:rPr lang="fr-FR" b="1" dirty="0" err="1"/>
              <a:t>text</a:t>
            </a:r>
            <a:r>
              <a:rPr lang="fr-FR" b="1" dirty="0"/>
              <a:t> classification </a:t>
            </a:r>
            <a:r>
              <a:rPr lang="fr-FR" b="1" dirty="0" err="1"/>
              <a:t>results</a:t>
            </a:r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 err="1"/>
              <a:t>Unsupervized</a:t>
            </a:r>
            <a:r>
              <a:rPr lang="fr-FR" b="1" dirty="0"/>
              <a:t> image classification </a:t>
            </a:r>
            <a:r>
              <a:rPr lang="fr-FR" b="1" dirty="0" err="1"/>
              <a:t>results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C105D-3FC5-921F-5F93-49CE4E66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5FE5-ABC7-4B79-938F-21D3A4ED17C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FD5F4-53D6-1B6D-BE42-91B9EC6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46AD1ECE-D192-A2D2-4DE6-472FAA2F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09191"/>
              </p:ext>
            </p:extLst>
          </p:nvPr>
        </p:nvGraphicFramePr>
        <p:xfrm>
          <a:off x="3873535" y="2059123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7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39510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12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solidFill>
                            <a:schemeClr val="bg1"/>
                          </a:solidFill>
                          <a:effectLst/>
                        </a:rPr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solidFill>
                            <a:schemeClr val="bg1"/>
                          </a:solidFill>
                          <a:effectLst/>
                        </a:rPr>
                        <a:t>prediction</a:t>
                      </a:r>
                      <a:r>
                        <a:rPr lang="fr-FR" b="1" dirty="0">
                          <a:solidFill>
                            <a:schemeClr val="bg1"/>
                          </a:solidFill>
                          <a:effectLst/>
                        </a:rPr>
                        <a:t> time 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52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 err="1">
                          <a:solidFill>
                            <a:schemeClr val="bg1"/>
                          </a:solidFill>
                          <a:effectLst/>
                        </a:rPr>
                        <a:t>CountVectorizer</a:t>
                      </a:r>
                      <a:endParaRPr lang="fr-F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 err="1">
                          <a:solidFill>
                            <a:schemeClr val="bg1"/>
                          </a:solidFill>
                          <a:effectLst/>
                        </a:rPr>
                        <a:t>TfidfVectorizer</a:t>
                      </a:r>
                      <a:endParaRPr lang="fr-F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5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Word2Vec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0.18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69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205.70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12563"/>
                  </a:ext>
                </a:extLst>
              </a:tr>
            </a:tbl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F8DAEE8F-F665-2B17-DC16-2D7E0D7D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95446"/>
              </p:ext>
            </p:extLst>
          </p:nvPr>
        </p:nvGraphicFramePr>
        <p:xfrm>
          <a:off x="3873535" y="4707468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5537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03196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17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solidFill>
                            <a:schemeClr val="bg1"/>
                          </a:solidFill>
                          <a:effectLst/>
                        </a:rPr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solidFill>
                            <a:schemeClr val="bg1"/>
                          </a:solidFill>
                          <a:effectLst/>
                        </a:rPr>
                        <a:t>prediction</a:t>
                      </a:r>
                      <a:r>
                        <a:rPr lang="fr-FR" b="1" dirty="0">
                          <a:solidFill>
                            <a:schemeClr val="bg1"/>
                          </a:solidFill>
                          <a:effectLst/>
                        </a:rPr>
                        <a:t> time</a:t>
                      </a:r>
                    </a:p>
                    <a:p>
                      <a:pPr algn="ctr" fontAlgn="ctr"/>
                      <a:r>
                        <a:rPr lang="fr-FR" b="1" dirty="0">
                          <a:solidFill>
                            <a:schemeClr val="bg1"/>
                          </a:solidFill>
                          <a:effectLst/>
                        </a:rPr>
                        <a:t>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7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SIFT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520.90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67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233.83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40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4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7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b="1" dirty="0" err="1"/>
              <a:t>Supervized</a:t>
            </a:r>
            <a:r>
              <a:rPr lang="fr-FR" b="1" dirty="0"/>
              <a:t> image classification </a:t>
            </a:r>
            <a:r>
              <a:rPr lang="fr-FR" b="1" dirty="0" err="1"/>
              <a:t>with</a:t>
            </a:r>
            <a:r>
              <a:rPr lang="fr-FR" b="1" dirty="0"/>
              <a:t> data augmentation </a:t>
            </a:r>
            <a:r>
              <a:rPr lang="fr-FR" b="1" dirty="0" err="1"/>
              <a:t>results</a:t>
            </a:r>
            <a:endParaRPr lang="fr-FR" b="1" dirty="0"/>
          </a:p>
          <a:p>
            <a:pPr lvl="1"/>
            <a:r>
              <a:rPr lang="fr-FR" dirty="0" err="1"/>
              <a:t>Accuracy</a:t>
            </a:r>
            <a:r>
              <a:rPr lang="fr-FR" dirty="0"/>
              <a:t> : 0.79 (ARI : 0.58) – </a:t>
            </a:r>
          </a:p>
          <a:p>
            <a:pPr lvl="1"/>
            <a:r>
              <a:rPr lang="fr-FR" dirty="0" err="1"/>
              <a:t>predicting</a:t>
            </a:r>
            <a:r>
              <a:rPr lang="fr-FR" dirty="0"/>
              <a:t> time </a:t>
            </a:r>
            <a:r>
              <a:rPr lang="fr-FR" dirty="0" err="1"/>
              <a:t>done</a:t>
            </a:r>
            <a:r>
              <a:rPr lang="fr-FR" dirty="0"/>
              <a:t> on the </a:t>
            </a:r>
            <a:r>
              <a:rPr lang="fr-FR" dirty="0" err="1"/>
              <a:t>whole</a:t>
            </a:r>
            <a:r>
              <a:rPr lang="fr-FR" dirty="0"/>
              <a:t> set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trained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80 seconds</a:t>
            </a:r>
          </a:p>
          <a:p>
            <a:endParaRPr lang="fr-FR" dirty="0"/>
          </a:p>
          <a:p>
            <a:r>
              <a:rPr lang="fr-FR" b="1" dirty="0"/>
              <a:t>Test API</a:t>
            </a:r>
          </a:p>
          <a:p>
            <a:pPr lvl="1"/>
            <a:r>
              <a:rPr lang="fr-FR" dirty="0"/>
              <a:t>The has been </a:t>
            </a:r>
            <a:r>
              <a:rPr lang="fr-FR" dirty="0" err="1"/>
              <a:t>tested</a:t>
            </a:r>
            <a:r>
              <a:rPr lang="fr-FR" dirty="0"/>
              <a:t> and </a:t>
            </a:r>
            <a:r>
              <a:rPr lang="fr-FR" dirty="0" err="1"/>
              <a:t>found</a:t>
            </a:r>
            <a:r>
              <a:rPr lang="fr-FR" dirty="0"/>
              <a:t> OK</a:t>
            </a:r>
          </a:p>
          <a:p>
            <a:pPr lvl="1"/>
            <a:r>
              <a:rPr lang="fr-FR" dirty="0"/>
              <a:t>The data </a:t>
            </a:r>
            <a:r>
              <a:rPr lang="fr-FR" dirty="0" err="1"/>
              <a:t>gathered</a:t>
            </a:r>
            <a:r>
              <a:rPr lang="fr-FR" dirty="0"/>
              <a:t> show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pictures</a:t>
            </a:r>
            <a:r>
              <a:rPr lang="fr-FR" dirty="0"/>
              <a:t> and values. It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worth</a:t>
            </a:r>
            <a:r>
              <a:rPr lang="fr-FR" dirty="0"/>
              <a:t> </a:t>
            </a:r>
            <a:r>
              <a:rPr lang="fr-FR" dirty="0" err="1"/>
              <a:t>carrying</a:t>
            </a:r>
            <a:r>
              <a:rPr lang="fr-FR" dirty="0"/>
              <a:t> out an EDA on the </a:t>
            </a:r>
            <a:r>
              <a:rPr lang="fr-FR" dirty="0" err="1"/>
              <a:t>database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C105D-3FC5-921F-5F93-49CE4E66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5FE5-ABC7-4B79-938F-21D3A4ED17C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FD5F4-53D6-1B6D-BE42-91B9EC6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 : 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en-US" b="1" u="sng" dirty="0"/>
              <a:t>Mission: </a:t>
            </a:r>
            <a:r>
              <a:rPr lang="en-US" dirty="0"/>
              <a:t>From the database and the images provided:</a:t>
            </a:r>
          </a:p>
          <a:p>
            <a:r>
              <a:rPr lang="en-US" dirty="0"/>
              <a:t>In a first iteration, carry out a feasibility study of a classification engine:</a:t>
            </a:r>
          </a:p>
          <a:p>
            <a:pPr lvl="1"/>
            <a:r>
              <a:rPr lang="en-US" dirty="0"/>
              <a:t>For text with </a:t>
            </a:r>
            <a:r>
              <a:rPr lang="en-US" b="1" dirty="0"/>
              <a:t>Bag Of Word and Word Embedding </a:t>
            </a:r>
            <a:r>
              <a:rPr lang="en-US" dirty="0"/>
              <a:t>approaches</a:t>
            </a:r>
          </a:p>
          <a:p>
            <a:pPr lvl="1"/>
            <a:r>
              <a:rPr lang="en-US" dirty="0"/>
              <a:t>For images with </a:t>
            </a:r>
            <a:r>
              <a:rPr lang="en-US" b="1" dirty="0"/>
              <a:t>SIFT/ORB/SURF </a:t>
            </a:r>
            <a:r>
              <a:rPr lang="en-US" dirty="0"/>
              <a:t>and </a:t>
            </a:r>
            <a:r>
              <a:rPr lang="en-US" b="1" dirty="0"/>
              <a:t>CNN Transfer Learning </a:t>
            </a:r>
            <a:r>
              <a:rPr lang="en-US" dirty="0"/>
              <a:t>approaches</a:t>
            </a:r>
          </a:p>
          <a:p>
            <a:r>
              <a:rPr lang="en-US" dirty="0"/>
              <a:t>Secondly, carry out a </a:t>
            </a:r>
            <a:r>
              <a:rPr lang="en-US" b="1" dirty="0"/>
              <a:t>supervised classification of images with data augmentation</a:t>
            </a:r>
          </a:p>
          <a:p>
            <a:r>
              <a:rPr lang="en-US" dirty="0"/>
              <a:t>Test the </a:t>
            </a:r>
            <a:r>
              <a:rPr lang="en-US" b="1" dirty="0" err="1"/>
              <a:t>Edamam</a:t>
            </a:r>
            <a:r>
              <a:rPr lang="en-US" b="1" dirty="0"/>
              <a:t> API </a:t>
            </a:r>
            <a:r>
              <a:rPr lang="en-US" dirty="0"/>
              <a:t>on the word Champagne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3C98A6E-FA1F-C1F3-6CAB-793465DD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90F1-7678-4B4A-8EB6-229ACBC4AA7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B3D4-F5E0-A457-6CB2-B587796C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364803-7F62-C0DF-AB5B-161F9B49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43" y="4473351"/>
            <a:ext cx="3740342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 : 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Environment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Azure Studio : Virtual machine size Standard_DS12_v2 (4 </a:t>
            </a:r>
            <a:r>
              <a:rPr lang="fr-FR" dirty="0" err="1"/>
              <a:t>cores</a:t>
            </a:r>
            <a:r>
              <a:rPr lang="fr-FR" dirty="0"/>
              <a:t>, 28 GB RAM, 56 GB </a:t>
            </a:r>
            <a:r>
              <a:rPr lang="fr-FR" dirty="0" err="1"/>
              <a:t>disk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Python 3.8.5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Cleaning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Duplicated</a:t>
            </a:r>
            <a:r>
              <a:rPr lang="fr-FR" dirty="0"/>
              <a:t> : None</a:t>
            </a:r>
          </a:p>
          <a:p>
            <a:pPr lvl="1"/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:</a:t>
            </a:r>
          </a:p>
          <a:p>
            <a:pPr lvl="2"/>
            <a:r>
              <a:rPr lang="fr-FR" dirty="0" err="1"/>
              <a:t>Column</a:t>
            </a:r>
            <a:r>
              <a:rPr lang="fr-FR" dirty="0"/>
              <a:t> ‘Brands’ : 712 </a:t>
            </a:r>
            <a:r>
              <a:rPr lang="fr-FR" dirty="0" err="1"/>
              <a:t>filleds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for 1050 total =&gt; </a:t>
            </a:r>
            <a:r>
              <a:rPr lang="fr-FR" dirty="0" err="1"/>
              <a:t>column</a:t>
            </a:r>
            <a:r>
              <a:rPr lang="fr-FR" dirty="0"/>
              <a:t> ‘Brands’ </a:t>
            </a:r>
            <a:r>
              <a:rPr lang="fr-FR" dirty="0" err="1"/>
              <a:t>removed</a:t>
            </a:r>
            <a:endParaRPr lang="fr-FR" dirty="0"/>
          </a:p>
          <a:p>
            <a:pPr lvl="2"/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rows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removed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 ;</a:t>
            </a:r>
          </a:p>
          <a:p>
            <a:pPr lvl="1"/>
            <a:r>
              <a:rPr lang="fr-FR" dirty="0"/>
              <a:t>One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labels </a:t>
            </a:r>
            <a:r>
              <a:rPr lang="fr-FR" dirty="0" err="1"/>
              <a:t>extracted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‘</a:t>
            </a:r>
            <a:r>
              <a:rPr lang="fr-FR" dirty="0" err="1"/>
              <a:t>product_category_tree</a:t>
            </a:r>
            <a:r>
              <a:rPr lang="fr-FR" dirty="0"/>
              <a:t>’ :</a:t>
            </a:r>
          </a:p>
          <a:p>
            <a:pPr lvl="2"/>
            <a:r>
              <a:rPr lang="fr-FR" dirty="0"/>
              <a:t>Liste of labels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972EF-59DE-DC99-C3D5-6DB8FA9E5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21" y="4842846"/>
            <a:ext cx="3644350" cy="18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0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preparation</a:t>
            </a:r>
            <a:r>
              <a:rPr lang="fr-FR" dirty="0"/>
              <a:t> :</a:t>
            </a:r>
          </a:p>
          <a:p>
            <a:pPr lvl="1"/>
            <a:r>
              <a:rPr lang="fr-FR" b="1" dirty="0" err="1"/>
              <a:t>Lowering</a:t>
            </a:r>
            <a:r>
              <a:rPr lang="fr-FR" b="1" dirty="0"/>
              <a:t> case : </a:t>
            </a:r>
            <a:r>
              <a:rPr lang="fr-FR" dirty="0" err="1"/>
              <a:t>Before</a:t>
            </a:r>
            <a:r>
              <a:rPr lang="fr-FR" dirty="0"/>
              <a:t> : </a:t>
            </a:r>
            <a:r>
              <a:rPr lang="fr-FR" dirty="0" err="1"/>
              <a:t>Analog</a:t>
            </a:r>
            <a:r>
              <a:rPr lang="fr-FR" dirty="0"/>
              <a:t> Watch =&gt; </a:t>
            </a:r>
            <a:r>
              <a:rPr lang="fr-FR" dirty="0" err="1"/>
              <a:t>After</a:t>
            </a:r>
            <a:r>
              <a:rPr lang="fr-FR" dirty="0"/>
              <a:t> :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watch</a:t>
            </a:r>
            <a:endParaRPr lang="fr-FR" dirty="0"/>
          </a:p>
          <a:p>
            <a:pPr lvl="1"/>
            <a:r>
              <a:rPr lang="fr-FR" b="1" dirty="0" err="1"/>
              <a:t>Removing</a:t>
            </a:r>
            <a:r>
              <a:rPr lang="fr-FR" b="1" dirty="0"/>
              <a:t> </a:t>
            </a:r>
            <a:r>
              <a:rPr lang="fr-FR" b="1" dirty="0" err="1"/>
              <a:t>punctuation</a:t>
            </a:r>
            <a:r>
              <a:rPr lang="fr-FR" b="1" dirty="0"/>
              <a:t> : </a:t>
            </a:r>
            <a:r>
              <a:rPr lang="fr-FR" dirty="0" err="1"/>
              <a:t>price</a:t>
            </a:r>
            <a:r>
              <a:rPr lang="fr-FR" dirty="0"/>
              <a:t>: </a:t>
            </a:r>
            <a:r>
              <a:rPr lang="fr-FR" dirty="0" err="1"/>
              <a:t>rs</a:t>
            </a:r>
            <a:r>
              <a:rPr lang="fr-FR" dirty="0"/>
              <a:t>. =&gt;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rs</a:t>
            </a:r>
            <a:endParaRPr lang="fr-FR" dirty="0"/>
          </a:p>
          <a:p>
            <a:pPr lvl="1"/>
            <a:r>
              <a:rPr lang="fr-FR" b="1" dirty="0" err="1"/>
              <a:t>Tokenizing</a:t>
            </a:r>
            <a:r>
              <a:rPr lang="fr-FR" b="1" dirty="0"/>
              <a:t> :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watch</a:t>
            </a:r>
            <a:r>
              <a:rPr lang="fr-FR" dirty="0"/>
              <a:t>   for boys =&gt; '</a:t>
            </a:r>
            <a:r>
              <a:rPr lang="fr-FR" dirty="0" err="1"/>
              <a:t>analog</a:t>
            </a:r>
            <a:r>
              <a:rPr lang="fr-FR" dirty="0"/>
              <a:t>', '</a:t>
            </a:r>
            <a:r>
              <a:rPr lang="fr-FR" dirty="0" err="1"/>
              <a:t>watch</a:t>
            </a:r>
            <a:r>
              <a:rPr lang="fr-FR" dirty="0"/>
              <a:t>', 'for', 'boys'</a:t>
            </a:r>
          </a:p>
          <a:p>
            <a:pPr lvl="1"/>
            <a:r>
              <a:rPr lang="fr-FR" b="1" dirty="0" err="1"/>
              <a:t>Removing</a:t>
            </a:r>
            <a:r>
              <a:rPr lang="fr-FR" b="1" dirty="0"/>
              <a:t> </a:t>
            </a:r>
            <a:r>
              <a:rPr lang="fr-FR" b="1" dirty="0" err="1"/>
              <a:t>stopwords</a:t>
            </a:r>
            <a:r>
              <a:rPr lang="fr-FR" b="1" dirty="0"/>
              <a:t> : </a:t>
            </a:r>
            <a:r>
              <a:rPr lang="fr-FR" dirty="0"/>
              <a:t>'</a:t>
            </a:r>
            <a:r>
              <a:rPr lang="fr-FR" dirty="0" err="1"/>
              <a:t>analog</a:t>
            </a:r>
            <a:r>
              <a:rPr lang="fr-FR" dirty="0"/>
              <a:t>', '</a:t>
            </a:r>
            <a:r>
              <a:rPr lang="fr-FR" dirty="0" err="1"/>
              <a:t>watch</a:t>
            </a:r>
            <a:r>
              <a:rPr lang="fr-FR" dirty="0"/>
              <a:t>', 'for', 'boys’ =&gt; '</a:t>
            </a:r>
            <a:r>
              <a:rPr lang="fr-FR" dirty="0" err="1"/>
              <a:t>analog</a:t>
            </a:r>
            <a:r>
              <a:rPr lang="fr-FR" dirty="0"/>
              <a:t>', '</a:t>
            </a:r>
            <a:r>
              <a:rPr lang="fr-FR" dirty="0" err="1"/>
              <a:t>watch</a:t>
            </a:r>
            <a:r>
              <a:rPr lang="fr-FR" dirty="0"/>
              <a:t>', 'boys'</a:t>
            </a:r>
          </a:p>
          <a:p>
            <a:pPr lvl="1"/>
            <a:r>
              <a:rPr lang="fr-FR" b="1" dirty="0" err="1"/>
              <a:t>Removing</a:t>
            </a:r>
            <a:r>
              <a:rPr lang="fr-FR" b="1" dirty="0"/>
              <a:t> non </a:t>
            </a:r>
            <a:r>
              <a:rPr lang="fr-FR" b="1" dirty="0" err="1"/>
              <a:t>english</a:t>
            </a:r>
            <a:r>
              <a:rPr lang="fr-FR" b="1" dirty="0"/>
              <a:t> </a:t>
            </a:r>
            <a:r>
              <a:rPr lang="fr-FR" b="1" dirty="0" err="1"/>
              <a:t>words</a:t>
            </a:r>
            <a:r>
              <a:rPr lang="fr-FR" b="1" dirty="0"/>
              <a:t> : </a:t>
            </a:r>
            <a:r>
              <a:rPr lang="fr-FR" dirty="0"/>
              <a:t>'</a:t>
            </a:r>
            <a:r>
              <a:rPr lang="fr-FR" dirty="0" err="1"/>
              <a:t>price</a:t>
            </a:r>
            <a:r>
              <a:rPr lang="fr-FR" dirty="0"/>
              <a:t>', '</a:t>
            </a:r>
            <a:r>
              <a:rPr lang="fr-FR" dirty="0" err="1"/>
              <a:t>rs</a:t>
            </a:r>
            <a:r>
              <a:rPr lang="fr-FR" dirty="0"/>
              <a:t>', '399', '</a:t>
            </a:r>
            <a:r>
              <a:rPr lang="fr-FR" dirty="0" err="1"/>
              <a:t>whether</a:t>
            </a:r>
            <a:r>
              <a:rPr lang="fr-FR" dirty="0"/>
              <a:t>’ =&gt; '</a:t>
            </a:r>
            <a:r>
              <a:rPr lang="fr-FR" dirty="0" err="1"/>
              <a:t>price</a:t>
            </a:r>
            <a:r>
              <a:rPr lang="fr-FR" dirty="0"/>
              <a:t>', '</a:t>
            </a:r>
            <a:r>
              <a:rPr lang="fr-FR" dirty="0" err="1"/>
              <a:t>whether</a:t>
            </a:r>
            <a:r>
              <a:rPr lang="fr-FR" dirty="0"/>
              <a:t>',</a:t>
            </a:r>
          </a:p>
          <a:p>
            <a:pPr lvl="1"/>
            <a:r>
              <a:rPr lang="fr-FR" b="1" dirty="0" err="1"/>
              <a:t>Lemmatizing</a:t>
            </a:r>
            <a:r>
              <a:rPr lang="fr-FR" b="1" dirty="0"/>
              <a:t> : </a:t>
            </a:r>
            <a:r>
              <a:rPr lang="fr-FR" dirty="0"/>
              <a:t>'</a:t>
            </a:r>
            <a:r>
              <a:rPr lang="fr-FR" dirty="0" err="1"/>
              <a:t>comes</a:t>
            </a:r>
            <a:r>
              <a:rPr lang="fr-FR" dirty="0"/>
              <a:t>’ =&gt; 'come'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3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Exploration :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words</a:t>
            </a:r>
            <a:r>
              <a:rPr lang="fr-FR" dirty="0"/>
              <a:t> per </a:t>
            </a:r>
            <a:r>
              <a:rPr lang="fr-FR" dirty="0" err="1"/>
              <a:t>text</a:t>
            </a:r>
            <a:r>
              <a:rPr lang="fr-FR" dirty="0"/>
              <a:t> description (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‘description’)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131122-3994-3F82-E191-FE0580AF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46" y="3080627"/>
            <a:ext cx="5032905" cy="26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6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Exploration :</a:t>
            </a:r>
          </a:p>
          <a:p>
            <a:pPr lvl="1"/>
            <a:r>
              <a:rPr lang="fr-FR" dirty="0"/>
              <a:t>Pareto of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frequencies</a:t>
            </a:r>
            <a:r>
              <a:rPr lang="fr-FR" dirty="0"/>
              <a:t> in the corpus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7B3EFA-0C39-D490-AF75-C34638F0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45" y="2909225"/>
            <a:ext cx="4896908" cy="29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Bag of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CountVectorizer</a:t>
            </a:r>
            <a:endParaRPr lang="fr-FR" dirty="0"/>
          </a:p>
          <a:p>
            <a:pPr lvl="1"/>
            <a:r>
              <a:rPr lang="en-US" i="1" dirty="0" err="1"/>
              <a:t>CountVectorizer</a:t>
            </a:r>
            <a:r>
              <a:rPr lang="en-US" i="1" dirty="0"/>
              <a:t> is a text feature extraction technique used to convert a collection of text documents into a matrix of token counts.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EDA202-72D5-4EC8-F7EF-4E7750EC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" y="3159314"/>
            <a:ext cx="8443357" cy="36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A345A37-4DBF-0DC8-59A9-C9A2AF18A186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0.39</a:t>
            </a:r>
          </a:p>
        </p:txBody>
      </p:sp>
    </p:spTree>
    <p:extLst>
      <p:ext uri="{BB962C8B-B14F-4D97-AF65-F5344CB8AC3E}">
        <p14:creationId xmlns:p14="http://schemas.microsoft.com/office/powerpoint/2010/main" val="188586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6456</TotalTime>
  <Words>1062</Words>
  <Application>Microsoft Office PowerPoint</Application>
  <PresentationFormat>Grand écran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2</vt:lpstr>
      <vt:lpstr>Concis</vt:lpstr>
      <vt:lpstr>6-Classifiez automatiquement des biens de consommation</vt:lpstr>
      <vt:lpstr>Summary</vt:lpstr>
      <vt:lpstr>Part 1 : Preliminary</vt:lpstr>
      <vt:lpstr>Part 1 : Preliminary</vt:lpstr>
      <vt:lpstr>Part 2 : Cleaning and EDA</vt:lpstr>
      <vt:lpstr>Part 2 : Cleaning and EDA</vt:lpstr>
      <vt:lpstr>Part 2 : Cleaning and EDA</vt:lpstr>
      <vt:lpstr>Part 2 : Cleaning and EDA</vt:lpstr>
      <vt:lpstr>Part 3 : Text classification feasibility</vt:lpstr>
      <vt:lpstr>Part 3 : Text classification feasibility</vt:lpstr>
      <vt:lpstr>Part 3 : Text classification feasibility</vt:lpstr>
      <vt:lpstr>Part 3 : Text classification feasibility</vt:lpstr>
      <vt:lpstr>Part 3 : Text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5 : Supervized image classification with data augmentation</vt:lpstr>
      <vt:lpstr>Part 5 : Supervized image classification with data augmentation</vt:lpstr>
      <vt:lpstr>Part 6 : Test of Edamam API</vt:lpstr>
      <vt:lpstr>Part 6 : Test of Edamam API</vt:lpstr>
      <vt:lpstr>Part 7 : Conclusion</vt:lpstr>
      <vt:lpstr>Part 7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John</dc:creator>
  <cp:lastModifiedBy>Antoine Naudy</cp:lastModifiedBy>
  <cp:revision>103</cp:revision>
  <dcterms:created xsi:type="dcterms:W3CDTF">2022-11-07T08:16:04Z</dcterms:created>
  <dcterms:modified xsi:type="dcterms:W3CDTF">2023-03-28T11:40:00Z</dcterms:modified>
</cp:coreProperties>
</file>