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58" r:id="rId5"/>
    <p:sldId id="267" r:id="rId6"/>
    <p:sldId id="266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59" r:id="rId16"/>
    <p:sldId id="276" r:id="rId17"/>
    <p:sldId id="260" r:id="rId18"/>
    <p:sldId id="277" r:id="rId19"/>
    <p:sldId id="261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B98-0964-4BAB-AE6D-6C30E4076310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AF43-D75B-44A5-ADF8-E98A0164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F6D-1E0B-4BFB-A1AB-20E9C7CC253C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72C3-401C-40D3-8590-F8EB6256590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91F-5FDB-4A0C-BD4A-45CCF4482D6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900-60F4-46FA-A4BE-AC0E901B577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C1A7-CA85-4A96-BE3F-41B33752B877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AD6-F823-4126-823D-10DC5AA6644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541E-E37B-47BF-8DEF-E02A839DC3A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8A-8B75-4C9B-89AE-665E526F32A9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D352-5FB5-4D1B-B205-18B4E28E327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2B1-41C0-4E6A-9AAE-E868D697EA4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427-65D6-4150-9C34-996CC8903680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E9DF-3591-4B65-998A-4F2B42F5D76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CAB-4558-4D86-BA8B-AEC2625511D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2940DAF-90C7-4E5D-A124-68952AE63C8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8966F0-1182-4994-89E1-6A2B89E58F3A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onapp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saguiar/lightgbm-with-simple-features/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E9CB4-81A0-745E-1508-D8D9BC66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045841-047A-0B86-5F7E-E9220BB5C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of a </a:t>
            </a:r>
            <a:r>
              <a:rPr lang="fr-FR" dirty="0" err="1"/>
              <a:t>scoring</a:t>
            </a:r>
            <a:r>
              <a:rPr lang="fr-FR" dirty="0"/>
              <a:t> application on the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24ED1-9E0B-AB33-C10B-B856E6B9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A73101-B525-1FFB-497E-B3B53D2E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90" y="2062797"/>
            <a:ext cx="5399331" cy="46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FA23F99-C236-F86E-E538-07CEC22EB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4" y="2052164"/>
            <a:ext cx="5399333" cy="46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9F4E13-724C-9613-08B3-DBD752F5F443}"/>
              </a:ext>
            </a:extLst>
          </p:cNvPr>
          <p:cNvSpPr txBox="1"/>
          <p:nvPr/>
        </p:nvSpPr>
        <p:spPr>
          <a:xfrm>
            <a:off x="1414130" y="1637415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RandomForestClassifier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9D71F8-434F-728F-D03B-A6E57D2A5ADB}"/>
              </a:ext>
            </a:extLst>
          </p:cNvPr>
          <p:cNvSpPr txBox="1"/>
          <p:nvPr/>
        </p:nvSpPr>
        <p:spPr>
          <a:xfrm>
            <a:off x="7660455" y="1651638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LGBMClassifier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FB2F5-5088-803B-0EA1-26A2A1B5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B9D78D-73A8-6A79-E9FD-5BF3C156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35" y="2049965"/>
            <a:ext cx="8716927" cy="45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2F387-5439-9325-32F3-091ABE55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155487"/>
            <a:ext cx="10554574" cy="3636511"/>
          </a:xfrm>
        </p:spPr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22C6644-781F-3F32-3D5D-DD2C4F667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20573"/>
              </p:ext>
            </p:extLst>
          </p:nvPr>
        </p:nvGraphicFramePr>
        <p:xfrm>
          <a:off x="219590" y="2419638"/>
          <a:ext cx="1175281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416">
                  <a:extLst>
                    <a:ext uri="{9D8B030D-6E8A-4147-A177-3AD203B41FA5}">
                      <a16:colId xmlns:a16="http://schemas.microsoft.com/office/drawing/2014/main" val="207380475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0096818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19981448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59258555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688483502"/>
                    </a:ext>
                  </a:extLst>
                </a:gridCol>
                <a:gridCol w="1562101">
                  <a:extLst>
                    <a:ext uri="{9D8B030D-6E8A-4147-A177-3AD203B41FA5}">
                      <a16:colId xmlns:a16="http://schemas.microsoft.com/office/drawing/2014/main" val="361040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Custom Cost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Custom Cost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Accuracy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DummyClassifier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dirty="0" err="1">
                          <a:effectLst/>
                        </a:rPr>
                        <a:t>strategy</a:t>
                      </a:r>
                      <a:r>
                        <a:rPr lang="fr-FR" dirty="0">
                          <a:effectLst/>
                        </a:rPr>
                        <a:t>='</a:t>
                      </a:r>
                      <a:r>
                        <a:rPr lang="fr-FR" dirty="0" err="1">
                          <a:effectLst/>
                        </a:rPr>
                        <a:t>stratified</a:t>
                      </a:r>
                      <a:r>
                        <a:rPr lang="fr-FR" dirty="0">
                          <a:effectLst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0.501545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0.132256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0.837994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0.504468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3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 err="1">
                          <a:effectLst/>
                        </a:rPr>
                        <a:t>LGBMClassifier</a:t>
                      </a:r>
                      <a:r>
                        <a:rPr lang="fr-FR" b="0" dirty="0">
                          <a:effectLst/>
                        </a:rPr>
                        <a:t>(</a:t>
                      </a:r>
                      <a:r>
                        <a:rPr lang="fr-FR" b="0" dirty="0" err="1">
                          <a:effectLst/>
                        </a:rPr>
                        <a:t>learning_rate</a:t>
                      </a:r>
                      <a:r>
                        <a:rPr lang="fr-FR" b="0" dirty="0">
                          <a:effectLst/>
                        </a:rPr>
                        <a:t>=0.218442311858243...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0.505480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0.039088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800" b="1" dirty="0">
                          <a:solidFill>
                            <a:schemeClr val="accent1"/>
                          </a:solidFill>
                          <a:effectLst/>
                        </a:rPr>
                        <a:t>0.751802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0.914961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(DecisionTreeClassifier(max_features=1, random...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0.758144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0.924186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LogisticRegression</a:t>
                      </a:r>
                      <a:r>
                        <a:rPr lang="fr-FR" dirty="0">
                          <a:effectLst/>
                        </a:rPr>
                        <a:t>(C=0.03359818286283781, max_...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0.758144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0.924186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738150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Best model : </a:t>
            </a:r>
            <a:r>
              <a:rPr lang="fr-FR" sz="2400" b="1" dirty="0" err="1"/>
              <a:t>LGBMClassifier</a:t>
            </a:r>
            <a:r>
              <a:rPr lang="fr-FR" sz="2400" b="1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11DCF-D9DA-682D-6516-9F7A7A2F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155487"/>
            <a:ext cx="10554574" cy="3636511"/>
          </a:xfrm>
        </p:spPr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The score </a:t>
            </a:r>
            <a:r>
              <a:rPr lang="fr-FR" sz="2400" dirty="0" err="1"/>
              <a:t>obtained</a:t>
            </a:r>
            <a:r>
              <a:rPr lang="fr-FR" sz="2400" dirty="0"/>
              <a:t> in the </a:t>
            </a:r>
            <a:r>
              <a:rPr lang="fr-FR" sz="2400" dirty="0" err="1"/>
              <a:t>previous</a:t>
            </a:r>
            <a:r>
              <a:rPr lang="fr-FR" sz="2400" dirty="0"/>
              <a:t> table are for  a </a:t>
            </a:r>
            <a:r>
              <a:rPr lang="fr-FR" sz="2400" dirty="0" err="1"/>
              <a:t>probability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of 0.5</a:t>
            </a:r>
          </a:p>
          <a:p>
            <a:r>
              <a:rPr lang="fr-FR" sz="2400" dirty="0" err="1"/>
              <a:t>Now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measure</a:t>
            </a:r>
            <a:r>
              <a:rPr lang="fr-FR" sz="2400" dirty="0"/>
              <a:t> the score for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values </a:t>
            </a:r>
            <a:r>
              <a:rPr lang="fr-FR" sz="2400" dirty="0" err="1"/>
              <a:t>between</a:t>
            </a:r>
            <a:r>
              <a:rPr lang="fr-FR" sz="2400" dirty="0"/>
              <a:t> 0 and 1</a:t>
            </a:r>
          </a:p>
          <a:p>
            <a:r>
              <a:rPr lang="fr-FR" sz="2400" dirty="0" err="1"/>
              <a:t>Probality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</a:t>
            </a:r>
            <a:r>
              <a:rPr lang="fr-FR" sz="2400" dirty="0" err="1"/>
              <a:t>optimization</a:t>
            </a:r>
            <a:r>
              <a:rPr lang="fr-FR" sz="2400" dirty="0"/>
              <a:t> :</a:t>
            </a:r>
          </a:p>
          <a:p>
            <a:pPr lvl="1"/>
            <a:r>
              <a:rPr lang="en-US" sz="2200" dirty="0"/>
              <a:t>Best Cost on test sample :  0.6264053041222254 </a:t>
            </a:r>
          </a:p>
          <a:p>
            <a:pPr lvl="1"/>
            <a:r>
              <a:rPr lang="en-US" sz="2200" b="1" dirty="0"/>
              <a:t>Best Threshold :  0.09</a:t>
            </a:r>
            <a:endParaRPr lang="fr-FR" sz="2200" b="1" dirty="0"/>
          </a:p>
          <a:p>
            <a:endParaRPr lang="fr-FR" sz="2400" b="1" dirty="0"/>
          </a:p>
          <a:p>
            <a:endParaRPr lang="fr-FR" sz="2400" b="1" dirty="0"/>
          </a:p>
          <a:p>
            <a:pPr lvl="1"/>
            <a:endParaRPr lang="fr-FR" sz="22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1DB25-47A1-3777-F979-78BFD6B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Feature</a:t>
            </a:r>
            <a:r>
              <a:rPr lang="fr-FR" sz="2400" dirty="0"/>
              <a:t> importance</a:t>
            </a:r>
            <a:endParaRPr lang="fr-FR" sz="2200" b="1" dirty="0"/>
          </a:p>
          <a:p>
            <a:endParaRPr lang="fr-FR" sz="2400" b="1" dirty="0"/>
          </a:p>
          <a:p>
            <a:endParaRPr lang="fr-FR" sz="2400" b="1" dirty="0"/>
          </a:p>
          <a:p>
            <a:pPr lvl="1"/>
            <a:endParaRPr lang="fr-FR" sz="22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C5BC9C-7505-4BA2-3C00-5E5C1A37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00" y="2699319"/>
            <a:ext cx="8575300" cy="41078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AF76C-A102-DF74-5AF4-1E85FCEA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2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Recording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and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We</a:t>
            </a:r>
            <a:r>
              <a:rPr lang="fr-FR" dirty="0"/>
              <a:t> record </a:t>
            </a:r>
            <a:r>
              <a:rPr lang="fr-FR" dirty="0" err="1"/>
              <a:t>models</a:t>
            </a:r>
            <a:r>
              <a:rPr lang="fr-FR" dirty="0"/>
              <a:t> in </a:t>
            </a:r>
            <a:r>
              <a:rPr lang="fr-FR" dirty="0" err="1"/>
              <a:t>Microsof</a:t>
            </a:r>
            <a:r>
              <a:rPr lang="fr-FR" dirty="0"/>
              <a:t> Azure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E11A4-2FAB-DC4C-EAF9-350B14F1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4" y="2644354"/>
            <a:ext cx="11948495" cy="256264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779AC6C-2C2D-01F7-6ADF-80C724DB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8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Recording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and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We</a:t>
            </a:r>
            <a:r>
              <a:rPr lang="fr-FR" dirty="0"/>
              <a:t> record </a:t>
            </a:r>
            <a:r>
              <a:rPr lang="fr-FR" dirty="0" err="1"/>
              <a:t>experiments</a:t>
            </a:r>
            <a:r>
              <a:rPr lang="fr-FR" dirty="0"/>
              <a:t> in </a:t>
            </a:r>
            <a:r>
              <a:rPr lang="fr-FR" dirty="0" err="1"/>
              <a:t>Microsof</a:t>
            </a:r>
            <a:r>
              <a:rPr lang="fr-FR" dirty="0"/>
              <a:t> Azure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49E0E8-A4DE-E43A-8FA2-2A954CDA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3" y="2667831"/>
            <a:ext cx="11702460" cy="37386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74B063-F725-2281-280B-D3091B74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05601-919F-A3FB-9E8E-AB262C0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and Dashboard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117F-0405-9590-9509-D8DBC7FE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489D8-AA3F-86E8-50AC-572AB0B7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39" y="1987651"/>
            <a:ext cx="9036361" cy="4423161"/>
          </a:xfrm>
          <a:prstGeom prst="rect">
            <a:avLst/>
          </a:prstGeom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746768A-F6DA-6237-6FA8-51C9E3B4D117}"/>
              </a:ext>
            </a:extLst>
          </p:cNvPr>
          <p:cNvSpPr/>
          <p:nvPr/>
        </p:nvSpPr>
        <p:spPr>
          <a:xfrm>
            <a:off x="0" y="2450786"/>
            <a:ext cx="1905000" cy="1257300"/>
          </a:xfrm>
          <a:prstGeom prst="wedgeRectCallout">
            <a:avLst>
              <a:gd name="adj1" fmla="val 69167"/>
              <a:gd name="adj2" fmla="val 3320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1-Enter </a:t>
            </a:r>
            <a:r>
              <a:rPr lang="fr-FR" b="1" dirty="0" err="1">
                <a:solidFill>
                  <a:schemeClr val="bg1"/>
                </a:solidFill>
              </a:rPr>
              <a:t>loan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number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343B1864-0226-DDA5-4AB9-68C680A2C4AF}"/>
              </a:ext>
            </a:extLst>
          </p:cNvPr>
          <p:cNvSpPr/>
          <p:nvPr/>
        </p:nvSpPr>
        <p:spPr>
          <a:xfrm>
            <a:off x="0" y="4601498"/>
            <a:ext cx="1905000" cy="1257300"/>
          </a:xfrm>
          <a:prstGeom prst="wedgeRectCallout">
            <a:avLst>
              <a:gd name="adj1" fmla="val 91167"/>
              <a:gd name="adj2" fmla="val -6275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2-Display basic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info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5819C279-8AF0-63CE-F73A-F140A6E7BF02}"/>
              </a:ext>
            </a:extLst>
          </p:cNvPr>
          <p:cNvSpPr/>
          <p:nvPr/>
        </p:nvSpPr>
        <p:spPr>
          <a:xfrm>
            <a:off x="1994539" y="5255517"/>
            <a:ext cx="1905000" cy="1257300"/>
          </a:xfrm>
          <a:prstGeom prst="wedgeRectCallout">
            <a:avLst>
              <a:gd name="adj1" fmla="val 101167"/>
              <a:gd name="adj2" fmla="val -8901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3-Display all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info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6C3806A2-7529-4FDF-A288-2670851B38DF}"/>
              </a:ext>
            </a:extLst>
          </p:cNvPr>
          <p:cNvSpPr/>
          <p:nvPr/>
        </p:nvSpPr>
        <p:spPr>
          <a:xfrm>
            <a:off x="4015010" y="5498227"/>
            <a:ext cx="3655790" cy="1257300"/>
          </a:xfrm>
          <a:prstGeom prst="wedgeRectCallout">
            <a:avLst>
              <a:gd name="adj1" fmla="val -17760"/>
              <a:gd name="adj2" fmla="val -624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4-When </a:t>
            </a:r>
            <a:r>
              <a:rPr lang="fr-FR" b="1" dirty="0" err="1">
                <a:solidFill>
                  <a:schemeClr val="bg1"/>
                </a:solidFill>
              </a:rPr>
              <a:t>pushed</a:t>
            </a:r>
            <a:r>
              <a:rPr lang="fr-FR" b="1" dirty="0">
                <a:solidFill>
                  <a:schemeClr val="bg1"/>
                </a:solidFill>
              </a:rPr>
              <a:t>, </a:t>
            </a:r>
            <a:r>
              <a:rPr lang="fr-FR" b="1" dirty="0" err="1">
                <a:solidFill>
                  <a:schemeClr val="bg1"/>
                </a:solidFill>
              </a:rPr>
              <a:t>gives</a:t>
            </a:r>
            <a:r>
              <a:rPr lang="fr-FR" b="1" dirty="0">
                <a:solidFill>
                  <a:schemeClr val="bg1"/>
                </a:solidFill>
              </a:rPr>
              <a:t> the </a:t>
            </a:r>
            <a:r>
              <a:rPr lang="fr-FR" b="1" dirty="0" err="1">
                <a:solidFill>
                  <a:schemeClr val="bg1"/>
                </a:solidFill>
              </a:rPr>
              <a:t>status</a:t>
            </a:r>
            <a:r>
              <a:rPr lang="fr-FR" b="1" dirty="0">
                <a:solidFill>
                  <a:schemeClr val="bg1"/>
                </a:solidFill>
              </a:rPr>
              <a:t> of the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(</a:t>
            </a:r>
            <a:r>
              <a:rPr lang="fr-FR" b="1" dirty="0" err="1">
                <a:solidFill>
                  <a:schemeClr val="bg1"/>
                </a:solidFill>
              </a:rPr>
              <a:t>accepted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  <a:r>
              <a:rPr lang="fr-FR" b="1" dirty="0" err="1">
                <a:solidFill>
                  <a:schemeClr val="bg1"/>
                </a:solidFill>
              </a:rPr>
              <a:t>refused</a:t>
            </a:r>
            <a:r>
              <a:rPr lang="fr-FR" b="1" dirty="0">
                <a:solidFill>
                  <a:schemeClr val="bg1"/>
                </a:solidFill>
              </a:rPr>
              <a:t>) and the </a:t>
            </a:r>
            <a:r>
              <a:rPr lang="fr-FR" b="1" dirty="0" err="1">
                <a:solidFill>
                  <a:schemeClr val="bg1"/>
                </a:solidFill>
              </a:rPr>
              <a:t>failure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probability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84DFD8-5E34-8B27-6F6C-E6A5982B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62" y="5429519"/>
            <a:ext cx="4367465" cy="1257300"/>
          </a:xfrm>
          <a:prstGeom prst="rect">
            <a:avLst/>
          </a:prstGeom>
          <a:ln w="85725">
            <a:solidFill>
              <a:srgbClr val="0070C0"/>
            </a:solidFill>
          </a:ln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6243DE0-5E8B-A122-7A5D-245DA416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05601-919F-A3FB-9E8E-AB262C0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and Dashboard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117F-0405-9590-9509-D8DBC7FE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6DDAED-838C-AF43-B032-ED218470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0" y="2615162"/>
            <a:ext cx="5739151" cy="4128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3BBDAD-619C-981B-E8F6-EC56207B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67" y="2615162"/>
            <a:ext cx="5739151" cy="41455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5CEC8BA-E073-2E08-AAF2-1D8DB69FF012}"/>
              </a:ext>
            </a:extLst>
          </p:cNvPr>
          <p:cNvSpPr txBox="1"/>
          <p:nvPr/>
        </p:nvSpPr>
        <p:spPr>
          <a:xfrm>
            <a:off x="810000" y="1975400"/>
            <a:ext cx="4292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Customer </a:t>
            </a:r>
            <a:r>
              <a:rPr lang="fr-FR" dirty="0" err="1">
                <a:solidFill>
                  <a:schemeClr val="bg1"/>
                </a:solidFill>
              </a:rPr>
              <a:t>compared</a:t>
            </a:r>
            <a:r>
              <a:rPr lang="fr-FR" dirty="0">
                <a:solidFill>
                  <a:schemeClr val="bg1"/>
                </a:solidFill>
              </a:rPr>
              <a:t> to all population on the important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BFAC37-0F09-4027-D03F-D7012FC4538C}"/>
              </a:ext>
            </a:extLst>
          </p:cNvPr>
          <p:cNvSpPr txBox="1"/>
          <p:nvPr/>
        </p:nvSpPr>
        <p:spPr>
          <a:xfrm>
            <a:off x="7236200" y="1466362"/>
            <a:ext cx="4292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Customer </a:t>
            </a:r>
            <a:r>
              <a:rPr lang="fr-FR" dirty="0" err="1">
                <a:solidFill>
                  <a:schemeClr val="bg1"/>
                </a:solidFill>
              </a:rPr>
              <a:t>compared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similar</a:t>
            </a:r>
            <a:r>
              <a:rPr lang="fr-FR" dirty="0">
                <a:solidFill>
                  <a:schemeClr val="bg1"/>
                </a:solidFill>
              </a:rPr>
              <a:t> population (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age</a:t>
            </a:r>
            <a:r>
              <a:rPr lang="fr-FR" dirty="0">
                <a:solidFill>
                  <a:schemeClr val="bg1"/>
                </a:solidFill>
              </a:rPr>
              <a:t> +/- 5y and 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gender</a:t>
            </a:r>
            <a:r>
              <a:rPr lang="fr-FR" dirty="0">
                <a:solidFill>
                  <a:schemeClr val="bg1"/>
                </a:solidFill>
              </a:rPr>
              <a:t>) on the important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48D22320-4E3B-219A-476A-C39B1D15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E4-F0DB-FA16-7369-424E703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6A2A5-123C-F373-F0D2-1EF63D19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Two</a:t>
            </a:r>
            <a:r>
              <a:rPr lang="fr-FR" dirty="0"/>
              <a:t> tests are </a:t>
            </a:r>
            <a:r>
              <a:rPr lang="fr-FR" dirty="0" err="1"/>
              <a:t>implemented</a:t>
            </a:r>
            <a:r>
              <a:rPr lang="fr-FR" dirty="0"/>
              <a:t> in the file « tests/test_P7.py » </a:t>
            </a:r>
            <a:r>
              <a:rPr lang="fr-FR" dirty="0" err="1"/>
              <a:t>ichecking</a:t>
            </a:r>
            <a:r>
              <a:rPr lang="fr-FR" dirty="0"/>
              <a:t> the </a:t>
            </a:r>
            <a:r>
              <a:rPr lang="fr-FR" dirty="0" err="1"/>
              <a:t>ability</a:t>
            </a:r>
            <a:r>
              <a:rPr lang="fr-FR" dirty="0"/>
              <a:t> of the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an « </a:t>
            </a:r>
            <a:r>
              <a:rPr lang="fr-FR" dirty="0" err="1"/>
              <a:t>accepted</a:t>
            </a:r>
            <a:r>
              <a:rPr lang="fr-FR" dirty="0"/>
              <a:t> » and a « </a:t>
            </a:r>
            <a:r>
              <a:rPr lang="fr-FR" dirty="0" err="1"/>
              <a:t>refused</a:t>
            </a:r>
            <a:r>
              <a:rPr lang="fr-FR" dirty="0"/>
              <a:t> » </a:t>
            </a:r>
            <a:r>
              <a:rPr lang="fr-FR" dirty="0" err="1"/>
              <a:t>customer</a:t>
            </a:r>
            <a:r>
              <a:rPr lang="fr-FR" dirty="0"/>
              <a:t>.</a:t>
            </a:r>
          </a:p>
          <a:p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implementation</a:t>
            </a:r>
            <a:r>
              <a:rPr lang="fr-FR" dirty="0"/>
              <a:t> of the tests </a:t>
            </a:r>
            <a:r>
              <a:rPr lang="fr-FR" dirty="0" err="1"/>
              <a:t>below</a:t>
            </a:r>
            <a:r>
              <a:rPr lang="fr-FR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52F8A5-DB68-7138-8F0B-56A01C78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06" y="2954942"/>
            <a:ext cx="4503084" cy="3636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C07EFA-F170-38B7-B7CB-08672E55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7" y="3394079"/>
            <a:ext cx="9010798" cy="342906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3612BD-D6FA-F896-2CB3-C7228DB7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995" y="5630786"/>
            <a:ext cx="4486004" cy="456024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F397D7-2C91-0329-03E0-5FFA8396FE2D}"/>
              </a:ext>
            </a:extLst>
          </p:cNvPr>
          <p:cNvSpPr/>
          <p:nvPr/>
        </p:nvSpPr>
        <p:spPr>
          <a:xfrm>
            <a:off x="10363200" y="6210300"/>
            <a:ext cx="1549590" cy="238612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0F190-27C4-969A-0B1F-818057DEE283}"/>
              </a:ext>
            </a:extLst>
          </p:cNvPr>
          <p:cNvSpPr/>
          <p:nvPr/>
        </p:nvSpPr>
        <p:spPr>
          <a:xfrm>
            <a:off x="7257306" y="2872449"/>
            <a:ext cx="3982194" cy="293618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AB721D0-B643-9271-0848-D3400C3DE3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42050" y="3019258"/>
            <a:ext cx="1015256" cy="37482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A58B4D-1EFA-157F-15A8-CA6C5BB3FFA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095999" y="5858798"/>
            <a:ext cx="4267201" cy="391044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5A02ED69-83C3-5440-F9C1-A109AB4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6233-B415-48B6-D432-45E0EF9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4294-946B-B11B-79F2-EE5AA07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8B89D-1D4F-4945-CCF9-55112EF0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F0052-4B8D-877C-425C-D40B9A20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Sharing code and versioning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121452-E9A9-27AE-C45E-76EFE0E5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319" y="2040722"/>
            <a:ext cx="4558448" cy="53737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71B17E-898F-8D1D-AD4C-9EA586D1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" y="1946127"/>
            <a:ext cx="7248761" cy="454362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56693E-2DFC-B05C-3F7B-2370C8C7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09488"/>
            <a:ext cx="5942326" cy="298181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97A272E-9DE9-3810-5B11-51DE53D048BB}"/>
              </a:ext>
            </a:extLst>
          </p:cNvPr>
          <p:cNvSpPr txBox="1"/>
          <p:nvPr/>
        </p:nvSpPr>
        <p:spPr>
          <a:xfrm>
            <a:off x="7645400" y="3201184"/>
            <a:ext cx="309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Commit </a:t>
            </a:r>
            <a:r>
              <a:rPr lang="fr-FR" b="1" dirty="0" err="1">
                <a:solidFill>
                  <a:schemeClr val="bg1"/>
                </a:solidFill>
              </a:rPr>
              <a:t>history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9FD1E1D-42E3-040A-7F72-E2B1F11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655E9-ED03-9DB7-3265-D73C4873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of the API on internet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22072-BCDC-63AF-4CDD-E26118D8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67418" cy="3636511"/>
          </a:xfrm>
        </p:spPr>
        <p:txBody>
          <a:bodyPr anchor="t" anchorCtr="0"/>
          <a:lstStyle/>
          <a:p>
            <a:r>
              <a:rPr lang="fr-FR" dirty="0"/>
              <a:t>The API 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on the url :</a:t>
            </a:r>
          </a:p>
          <a:p>
            <a:pPr lvl="1"/>
            <a:r>
              <a:rPr lang="fr-FR" dirty="0">
                <a:hlinkClick r:id="rId2"/>
              </a:rPr>
              <a:t>https://monapp.herokuapp.com/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tests are </a:t>
            </a:r>
            <a:r>
              <a:rPr lang="fr-FR" dirty="0" err="1"/>
              <a:t>integrated</a:t>
            </a:r>
            <a:r>
              <a:rPr lang="fr-FR" dirty="0"/>
              <a:t> in the API</a:t>
            </a:r>
          </a:p>
          <a:p>
            <a:pPr lvl="1"/>
            <a:r>
              <a:rPr lang="fr-FR" dirty="0"/>
              <a:t>In case of </a:t>
            </a:r>
            <a:r>
              <a:rPr lang="fr-FR" dirty="0" err="1"/>
              <a:t>failure</a:t>
            </a:r>
            <a:r>
              <a:rPr lang="fr-FR" dirty="0"/>
              <a:t> the user </a:t>
            </a:r>
            <a:r>
              <a:rPr lang="fr-FR" dirty="0" err="1"/>
              <a:t>gets</a:t>
            </a:r>
            <a:r>
              <a:rPr lang="fr-FR" dirty="0"/>
              <a:t> a message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4D1D3-CFF6-57F6-160B-9F6B2899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B69886-B5FF-A98A-33AA-AAE17AB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96" y="2207394"/>
            <a:ext cx="4121889" cy="20670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CDAE24-C52A-0AF7-4BD8-790D427D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95" y="4883652"/>
            <a:ext cx="4121889" cy="18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3BC3-8067-38FC-76FE-114096D8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Drift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0915-EAD0-72BA-0DA5-1509F29A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23388" cy="3636511"/>
          </a:xfrm>
        </p:spPr>
        <p:txBody>
          <a:bodyPr anchor="t" anchorCtr="0"/>
          <a:lstStyle/>
          <a:p>
            <a:r>
              <a:rPr lang="fr-FR" dirty="0"/>
              <a:t>The drift </a:t>
            </a:r>
            <a:r>
              <a:rPr lang="fr-FR" dirty="0" err="1"/>
              <a:t>analysis</a:t>
            </a:r>
            <a:r>
              <a:rPr lang="fr-FR" dirty="0"/>
              <a:t> shows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drifting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« </a:t>
            </a:r>
            <a:r>
              <a:rPr lang="fr-FR" dirty="0" err="1"/>
              <a:t>application_train</a:t>
            </a:r>
            <a:r>
              <a:rPr lang="fr-FR" dirty="0"/>
              <a:t> » data and the « </a:t>
            </a:r>
            <a:r>
              <a:rPr lang="fr-FR" dirty="0" err="1"/>
              <a:t>application_test</a:t>
            </a:r>
            <a:r>
              <a:rPr lang="fr-FR" dirty="0"/>
              <a:t> » data :</a:t>
            </a:r>
          </a:p>
          <a:p>
            <a:pPr lvl="1"/>
            <a:r>
              <a:rPr lang="fr-FR" dirty="0"/>
              <a:t>DAYS_ID_PUBLISH </a:t>
            </a:r>
            <a:r>
              <a:rPr lang="fr-FR" dirty="0" err="1"/>
              <a:t>with</a:t>
            </a:r>
            <a:r>
              <a:rPr lang="fr-FR" dirty="0"/>
              <a:t> a K-S </a:t>
            </a:r>
            <a:r>
              <a:rPr lang="fr-FR" dirty="0" err="1"/>
              <a:t>p_value</a:t>
            </a:r>
            <a:r>
              <a:rPr lang="fr-FR" dirty="0"/>
              <a:t> of 0.03776</a:t>
            </a:r>
          </a:p>
          <a:p>
            <a:pPr lvl="1"/>
            <a:r>
              <a:rPr lang="fr-FR" dirty="0"/>
              <a:t>PAYMENT_RATE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en-US" dirty="0"/>
              <a:t>K-S </a:t>
            </a:r>
            <a:r>
              <a:rPr lang="en-US" dirty="0" err="1"/>
              <a:t>p_value</a:t>
            </a:r>
            <a:r>
              <a:rPr lang="en-US" dirty="0"/>
              <a:t> of 0</a:t>
            </a:r>
          </a:p>
          <a:p>
            <a:r>
              <a:rPr lang="en-US" dirty="0"/>
              <a:t>See : </a:t>
            </a:r>
          </a:p>
          <a:p>
            <a:pPr lvl="1"/>
            <a:r>
              <a:rPr lang="fr-FR" dirty="0"/>
              <a:t>"tests\drift_report.html"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FC420-7BD5-2EA3-EC50-61A51B2B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71" y="2794357"/>
            <a:ext cx="5802329" cy="334975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9056B-DBBB-A69C-872F-9E1A7D46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6233-B415-48B6-D432-45E0EF9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4294-946B-B11B-79F2-EE5AA07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: </a:t>
            </a:r>
            <a:r>
              <a:rPr lang="fr-FR" dirty="0" err="1"/>
              <a:t>deploy</a:t>
            </a:r>
            <a:r>
              <a:rPr lang="fr-FR" dirty="0"/>
              <a:t> on internet a </a:t>
            </a:r>
            <a:r>
              <a:rPr lang="fr-FR" b="1" dirty="0"/>
              <a:t>classification </a:t>
            </a:r>
            <a:r>
              <a:rPr lang="fr-FR" b="1" dirty="0" err="1"/>
              <a:t>algorithm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b="1" dirty="0" err="1"/>
              <a:t>solvability</a:t>
            </a:r>
            <a:r>
              <a:rPr lang="fr-FR" b="1" dirty="0"/>
              <a:t> </a:t>
            </a:r>
            <a:r>
              <a:rPr lang="fr-FR" b="1" dirty="0" err="1"/>
              <a:t>proability</a:t>
            </a:r>
            <a:r>
              <a:rPr lang="fr-FR" dirty="0"/>
              <a:t> for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of « </a:t>
            </a:r>
            <a:r>
              <a:rPr lang="fr-FR" b="1" dirty="0"/>
              <a:t>Prêt à dépenser </a:t>
            </a:r>
            <a:r>
              <a:rPr lang="fr-FR" dirty="0"/>
              <a:t>» </a:t>
            </a:r>
            <a:r>
              <a:rPr lang="fr-FR" dirty="0" err="1"/>
              <a:t>applying</a:t>
            </a:r>
            <a:r>
              <a:rPr lang="fr-FR" dirty="0"/>
              <a:t> for a </a:t>
            </a:r>
            <a:r>
              <a:rPr lang="fr-FR" dirty="0" err="1"/>
              <a:t>loan</a:t>
            </a:r>
            <a:r>
              <a:rPr lang="fr-FR" dirty="0"/>
              <a:t>.</a:t>
            </a:r>
          </a:p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ensure</a:t>
            </a:r>
            <a:r>
              <a:rPr lang="fr-FR" dirty="0"/>
              <a:t> the </a:t>
            </a:r>
            <a:r>
              <a:rPr lang="fr-FR" b="1" dirty="0" err="1"/>
              <a:t>transparency</a:t>
            </a:r>
            <a:r>
              <a:rPr lang="fr-FR" dirty="0"/>
              <a:t> of the classification for the </a:t>
            </a:r>
            <a:r>
              <a:rPr lang="fr-FR" dirty="0" err="1"/>
              <a:t>customers</a:t>
            </a:r>
            <a:r>
              <a:rPr lang="fr-FR" dirty="0"/>
              <a:t> on an </a:t>
            </a:r>
            <a:r>
              <a:rPr lang="fr-FR" b="1" dirty="0"/>
              <a:t>interactive </a:t>
            </a:r>
            <a:r>
              <a:rPr lang="fr-FR" b="1" dirty="0" err="1"/>
              <a:t>dashboard</a:t>
            </a:r>
            <a:r>
              <a:rPr lang="fr-FR" b="1" dirty="0"/>
              <a:t>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72E7B-B0F8-4816-5D27-B5F09C5E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Data are </a:t>
            </a:r>
            <a:r>
              <a:rPr lang="fr-FR" dirty="0" err="1"/>
              <a:t>dispatched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nine</a:t>
            </a:r>
            <a:r>
              <a:rPr lang="fr-FR" dirty="0"/>
              <a:t> files :</a:t>
            </a:r>
          </a:p>
          <a:p>
            <a:pPr lvl="1"/>
            <a:r>
              <a:rPr lang="fr-FR" dirty="0"/>
              <a:t>HomeCredit_columns_description.csv</a:t>
            </a:r>
          </a:p>
          <a:p>
            <a:pPr lvl="1"/>
            <a:r>
              <a:rPr lang="fr-FR" dirty="0"/>
              <a:t>POS_CASH_balance.csv</a:t>
            </a:r>
          </a:p>
          <a:p>
            <a:pPr lvl="1"/>
            <a:r>
              <a:rPr lang="fr-FR" dirty="0"/>
              <a:t>application_test.csv</a:t>
            </a:r>
          </a:p>
          <a:p>
            <a:pPr lvl="1"/>
            <a:r>
              <a:rPr lang="fr-FR" dirty="0"/>
              <a:t>application_train.csv</a:t>
            </a:r>
          </a:p>
          <a:p>
            <a:pPr lvl="1"/>
            <a:r>
              <a:rPr lang="fr-FR" dirty="0"/>
              <a:t>bureau.csv</a:t>
            </a:r>
          </a:p>
          <a:p>
            <a:pPr lvl="1"/>
            <a:r>
              <a:rPr lang="fr-FR" dirty="0"/>
              <a:t>bureau_balance.csv</a:t>
            </a:r>
          </a:p>
          <a:p>
            <a:pPr lvl="1"/>
            <a:r>
              <a:rPr lang="fr-FR" dirty="0"/>
              <a:t>credit_card_balance.csv</a:t>
            </a:r>
          </a:p>
          <a:p>
            <a:pPr lvl="1"/>
            <a:r>
              <a:rPr lang="fr-FR" dirty="0"/>
              <a:t>installments_payments.csv</a:t>
            </a:r>
          </a:p>
          <a:p>
            <a:pPr lvl="1"/>
            <a:r>
              <a:rPr lang="fr-FR" dirty="0"/>
              <a:t>previous_application.csv</a:t>
            </a:r>
          </a:p>
          <a:p>
            <a:pPr lvl="1"/>
            <a:r>
              <a:rPr lang="fr-FR" dirty="0"/>
              <a:t>sample_submission.csv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A90E1-8177-8F03-393F-B1931A91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As </a:t>
            </a:r>
            <a:r>
              <a:rPr lang="fr-FR" dirty="0" err="1"/>
              <a:t>suggested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merging</a:t>
            </a:r>
            <a:r>
              <a:rPr lang="fr-FR" dirty="0"/>
              <a:t> job </a:t>
            </a:r>
            <a:r>
              <a:rPr lang="fr-FR" dirty="0" err="1"/>
              <a:t>done</a:t>
            </a:r>
            <a:r>
              <a:rPr lang="fr-FR" dirty="0"/>
              <a:t> on :</a:t>
            </a:r>
          </a:p>
          <a:p>
            <a:pPr lvl="1"/>
            <a:r>
              <a:rPr lang="fr-FR" dirty="0">
                <a:hlinkClick r:id="rId2"/>
              </a:rPr>
              <a:t>https://www.kaggle.com/code/jsaguiar/lightgbm-with-simple-features/script</a:t>
            </a:r>
            <a:endParaRPr lang="fr-FR" dirty="0"/>
          </a:p>
          <a:p>
            <a:r>
              <a:rPr lang="fr-FR" dirty="0"/>
              <a:t>The final </a:t>
            </a:r>
            <a:r>
              <a:rPr lang="fr-FR" dirty="0" err="1"/>
              <a:t>resulting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506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/>
              <a:t>356251 </a:t>
            </a:r>
            <a:r>
              <a:rPr lang="fr-FR" dirty="0" err="1"/>
              <a:t>rows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307507 for </a:t>
            </a:r>
            <a:r>
              <a:rPr lang="fr-FR" dirty="0" err="1"/>
              <a:t>modelization</a:t>
            </a:r>
            <a:endParaRPr lang="fr-FR" dirty="0"/>
          </a:p>
          <a:p>
            <a:pPr lvl="2"/>
            <a:r>
              <a:rPr lang="fr-FR" dirty="0"/>
              <a:t>48744 for new </a:t>
            </a:r>
            <a:r>
              <a:rPr lang="fr-FR" dirty="0" err="1"/>
              <a:t>customers</a:t>
            </a:r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"data\Profile_Report.html"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B2FA1C-2672-6E0F-3F46-0B56216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Further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contributing</a:t>
            </a:r>
            <a:r>
              <a:rPr lang="fr-FR" dirty="0"/>
              <a:t> to </a:t>
            </a:r>
            <a:r>
              <a:rPr lang="fr-FR" dirty="0" err="1"/>
              <a:t>bivariate</a:t>
            </a:r>
            <a:r>
              <a:rPr lang="fr-FR" dirty="0"/>
              <a:t> </a:t>
            </a:r>
            <a:r>
              <a:rPr lang="fr-FR" dirty="0" err="1"/>
              <a:t>correlations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0.90.</a:t>
            </a:r>
          </a:p>
          <a:p>
            <a:pPr lvl="1"/>
            <a:r>
              <a:rPr lang="fr-FR" dirty="0"/>
              <a:t>506 </a:t>
            </a:r>
            <a:r>
              <a:rPr lang="fr-FR" dirty="0" err="1"/>
              <a:t>features</a:t>
            </a:r>
            <a:r>
              <a:rPr lang="fr-FR" dirty="0"/>
              <a:t> =&gt; 434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check how </a:t>
            </a:r>
            <a:r>
              <a:rPr lang="fr-FR" dirty="0" err="1"/>
              <a:t>balanced</a:t>
            </a:r>
            <a:r>
              <a:rPr lang="fr-FR" dirty="0"/>
              <a:t> the data for </a:t>
            </a:r>
            <a:r>
              <a:rPr lang="fr-FR" dirty="0" err="1"/>
              <a:t>modelization</a:t>
            </a:r>
            <a:r>
              <a:rPr lang="fr-FR" dirty="0"/>
              <a:t> are: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B089B-0FC3-72E5-23C1-D5C4B724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94" y="3403599"/>
            <a:ext cx="4096144" cy="32598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241B1-3796-55E6-1AC3-2BC6F1D7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fr-FR" dirty="0"/>
              <a:t>Balancing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BorderlineSMOTE</a:t>
            </a:r>
            <a:endParaRPr lang="fr-FR" dirty="0"/>
          </a:p>
          <a:p>
            <a:pPr lvl="1"/>
            <a:r>
              <a:rPr lang="en-US" i="1" dirty="0" err="1"/>
              <a:t>BorderlineSMOTE</a:t>
            </a:r>
            <a:r>
              <a:rPr lang="en-US" i="1" dirty="0"/>
              <a:t> is a data augmentation technique used in machine learning to balance imbalanced datasets by generating synthetic minority samples near the borderline between the minority and majority classes.</a:t>
            </a:r>
          </a:p>
          <a:p>
            <a:pPr lvl="1"/>
            <a:r>
              <a:rPr lang="en-US" dirty="0"/>
              <a:t>Before : Counter({0: 12759, 1: 1116})*</a:t>
            </a:r>
          </a:p>
          <a:p>
            <a:pPr lvl="1"/>
            <a:r>
              <a:rPr lang="en-US" dirty="0"/>
              <a:t>After :Counter({0: 12759, 1: 12759})*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* “0” stands for customer with no solvability risk</a:t>
            </a:r>
            <a:r>
              <a:rPr lang="fr-FR" i="1" dirty="0"/>
              <a:t> </a:t>
            </a:r>
          </a:p>
          <a:p>
            <a:pPr marL="457200" lvl="1" indent="0">
              <a:buNone/>
            </a:pPr>
            <a:r>
              <a:rPr lang="fr-FR" i="1" dirty="0"/>
              <a:t>and </a:t>
            </a:r>
            <a:r>
              <a:rPr lang="en-US" i="1" dirty="0"/>
              <a:t>“1” stands for customer with a solvability risk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94C25-66F2-3A45-1093-13394110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15" y="3278357"/>
            <a:ext cx="4861983" cy="33850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14D32D-80C6-0BA1-F60E-5DA52FEC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10000"/>
          </a:bodyPr>
          <a:lstStyle/>
          <a:p>
            <a:r>
              <a:rPr lang="en-US" b="1" i="1" dirty="0" err="1"/>
              <a:t>RandomizedSearch</a:t>
            </a:r>
            <a:r>
              <a:rPr lang="en-US" i="1" dirty="0"/>
              <a:t> is a hyperparameter tuning technique in machine learning that randomly samples from a defined search space to find the optimal combination of hyperparameters for a given model</a:t>
            </a:r>
            <a:endParaRPr lang="fr-FR" i="1" dirty="0"/>
          </a:p>
          <a:p>
            <a:r>
              <a:rPr lang="fr-FR" dirty="0" err="1"/>
              <a:t>We</a:t>
            </a:r>
            <a:r>
              <a:rPr lang="fr-FR" dirty="0"/>
              <a:t> cross </a:t>
            </a:r>
            <a:r>
              <a:rPr lang="fr-FR" dirty="0" err="1"/>
              <a:t>validate</a:t>
            </a:r>
            <a:r>
              <a:rPr lang="fr-FR" dirty="0"/>
              <a:t> four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RandomizedSearch</a:t>
            </a:r>
            <a:r>
              <a:rPr lang="fr-FR" dirty="0"/>
              <a:t> :</a:t>
            </a: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DummyClassifier</a:t>
            </a:r>
            <a:endParaRPr lang="fr-F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fr-F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LGBMClassifier</a:t>
            </a:r>
            <a:endParaRPr lang="fr-F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/>
              <a:t>We</a:t>
            </a:r>
            <a:r>
              <a:rPr lang="fr-FR" dirty="0"/>
              <a:t> select the best model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minimal custom </a:t>
            </a:r>
            <a:r>
              <a:rPr lang="fr-FR" dirty="0" err="1"/>
              <a:t>metric</a:t>
            </a:r>
            <a:r>
              <a:rPr lang="fr-FR" dirty="0"/>
              <a:t> on the test </a:t>
            </a:r>
            <a:r>
              <a:rPr lang="fr-FR" dirty="0" err="1"/>
              <a:t>sample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Custom </a:t>
            </a:r>
            <a:r>
              <a:rPr lang="fr-FR" b="1" dirty="0" err="1"/>
              <a:t>Metric</a:t>
            </a:r>
            <a:r>
              <a:rPr lang="fr-FR" b="1" dirty="0"/>
              <a:t> = 10FN + FP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A33706-FDD6-6092-1960-1E37E02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7CBD58-B368-3E7A-366C-385C7D2F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0" y="2020186"/>
            <a:ext cx="5501500" cy="468061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CFC1F63-7090-EF33-845E-5C3A6A90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35" y="2020186"/>
            <a:ext cx="5422567" cy="46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AA8262-3966-EA4B-91AF-9D6A59CDA27F}"/>
              </a:ext>
            </a:extLst>
          </p:cNvPr>
          <p:cNvSpPr txBox="1"/>
          <p:nvPr/>
        </p:nvSpPr>
        <p:spPr>
          <a:xfrm>
            <a:off x="1414130" y="1605516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DummyClassifier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E155C0-5476-F00E-9367-B9F7615435A5}"/>
              </a:ext>
            </a:extLst>
          </p:cNvPr>
          <p:cNvSpPr txBox="1"/>
          <p:nvPr/>
        </p:nvSpPr>
        <p:spPr>
          <a:xfrm>
            <a:off x="7660455" y="1609106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LogisticRegression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CAAD8-3DD1-CF5D-B2F9-56EB6AE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8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677</TotalTime>
  <Words>749</Words>
  <Application>Microsoft Office PowerPoint</Application>
  <PresentationFormat>Grand écran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Consolas</vt:lpstr>
      <vt:lpstr>Wingdings 2</vt:lpstr>
      <vt:lpstr>Concis</vt:lpstr>
      <vt:lpstr>Implémentez un modèle de scoring</vt:lpstr>
      <vt:lpstr>Summary</vt:lpstr>
      <vt:lpstr>Preliminary</vt:lpstr>
      <vt:lpstr>Exploratory Data Analysis</vt:lpstr>
      <vt:lpstr>Exploratory Data Analysis</vt:lpstr>
      <vt:lpstr>Exploratory Data Analysis</vt:lpstr>
      <vt:lpstr>Modelization</vt:lpstr>
      <vt:lpstr>Modelization</vt:lpstr>
      <vt:lpstr>Modelization</vt:lpstr>
      <vt:lpstr>Modelization</vt:lpstr>
      <vt:lpstr>Modelization</vt:lpstr>
      <vt:lpstr>Modelization</vt:lpstr>
      <vt:lpstr>Modelization</vt:lpstr>
      <vt:lpstr>Modelization</vt:lpstr>
      <vt:lpstr>Recording experiments and models with MLFlow</vt:lpstr>
      <vt:lpstr>Recording experiments and models with MLFlow</vt:lpstr>
      <vt:lpstr>API and Dashboard with Streamlit</vt:lpstr>
      <vt:lpstr>API and Dashboard with Streamlit</vt:lpstr>
      <vt:lpstr>Testing with Pytest</vt:lpstr>
      <vt:lpstr>Sharing code and versioning with Github</vt:lpstr>
      <vt:lpstr>Deployment of the API on internet with Heroku</vt:lpstr>
      <vt:lpstr>Drift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Antoine Naudy</dc:creator>
  <cp:lastModifiedBy>Antoine Naudy</cp:lastModifiedBy>
  <cp:revision>15</cp:revision>
  <dcterms:created xsi:type="dcterms:W3CDTF">2023-05-26T07:51:49Z</dcterms:created>
  <dcterms:modified xsi:type="dcterms:W3CDTF">2023-05-28T15:23:55Z</dcterms:modified>
</cp:coreProperties>
</file>