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4" r:id="rId4"/>
    <p:sldId id="284" r:id="rId5"/>
    <p:sldId id="258" r:id="rId6"/>
    <p:sldId id="285" r:id="rId7"/>
    <p:sldId id="287" r:id="rId8"/>
    <p:sldId id="290" r:id="rId9"/>
    <p:sldId id="286" r:id="rId10"/>
    <p:sldId id="288" r:id="rId11"/>
    <p:sldId id="28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72262" autoAdjust="0"/>
  </p:normalViewPr>
  <p:slideViewPr>
    <p:cSldViewPr snapToGrid="0">
      <p:cViewPr varScale="1">
        <p:scale>
          <a:sx n="42" d="100"/>
          <a:sy n="42" d="100"/>
        </p:scale>
        <p:origin x="804" y="44"/>
      </p:cViewPr>
      <p:guideLst/>
    </p:cSldViewPr>
  </p:slideViewPr>
  <p:outlineViewPr>
    <p:cViewPr>
      <p:scale>
        <a:sx n="33" d="100"/>
        <a:sy n="33" d="100"/>
      </p:scale>
      <p:origin x="0" y="-34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5CB98-0964-4BAB-AE6D-6C30E4076310}" type="datetimeFigureOut">
              <a:rPr lang="fr-FR" smtClean="0"/>
              <a:t>24/06/2023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3AF43-D75B-44A5-ADF8-E98A01645802}" type="slidenum">
              <a:rPr lang="fr-FR" smtClean="0"/>
              <a:t>‹N°›</a:t>
            </a:fld>
            <a:endParaRPr lang="fr-FR"/>
          </a:p>
        </p:txBody>
      </p:sp>
    </p:spTree>
    <p:extLst>
      <p:ext uri="{BB962C8B-B14F-4D97-AF65-F5344CB8AC3E}">
        <p14:creationId xmlns:p14="http://schemas.microsoft.com/office/powerpoint/2010/main" val="648096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la présentation du projet n°8 Déployez un modèle dans le cloud</a:t>
            </a:r>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1</a:t>
            </a:fld>
            <a:endParaRPr lang="fr-FR"/>
          </a:p>
        </p:txBody>
      </p:sp>
    </p:spTree>
    <p:extLst>
      <p:ext uri="{BB962C8B-B14F-4D97-AF65-F5344CB8AC3E}">
        <p14:creationId xmlns:p14="http://schemas.microsoft.com/office/powerpoint/2010/main" val="3189544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10</a:t>
            </a:fld>
            <a:endParaRPr lang="fr-FR"/>
          </a:p>
        </p:txBody>
      </p:sp>
    </p:spTree>
    <p:extLst>
      <p:ext uri="{BB962C8B-B14F-4D97-AF65-F5344CB8AC3E}">
        <p14:creationId xmlns:p14="http://schemas.microsoft.com/office/powerpoint/2010/main" val="172021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11</a:t>
            </a:fld>
            <a:endParaRPr lang="fr-FR"/>
          </a:p>
        </p:txBody>
      </p:sp>
    </p:spTree>
    <p:extLst>
      <p:ext uri="{BB962C8B-B14F-4D97-AF65-F5344CB8AC3E}">
        <p14:creationId xmlns:p14="http://schemas.microsoft.com/office/powerpoint/2010/main" val="82887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divisé cette présentation en neuf chapitres</a:t>
            </a:r>
            <a:r>
              <a:rPr lang="fr-FR" baseline="0" dirty="0"/>
              <a:t> qui recouvrent : une introduction, une analyse exploratoire des données, la modélisation de l’algorithme de prédiction, l’enregistrement du modèle et le </a:t>
            </a:r>
            <a:r>
              <a:rPr lang="fr-FR" baseline="0" dirty="0" err="1"/>
              <a:t>tracking</a:t>
            </a:r>
            <a:r>
              <a:rPr lang="fr-FR" baseline="0" dirty="0"/>
              <a:t> des expérimentations avec </a:t>
            </a:r>
            <a:r>
              <a:rPr lang="fr-FR" baseline="0" dirty="0" err="1"/>
              <a:t>MLFlow</a:t>
            </a:r>
            <a:r>
              <a:rPr lang="fr-FR" baseline="0" dirty="0"/>
              <a:t>, la présentation de l’API et du </a:t>
            </a:r>
            <a:r>
              <a:rPr lang="fr-FR" baseline="0" dirty="0" err="1"/>
              <a:t>dashboard</a:t>
            </a:r>
            <a:r>
              <a:rPr lang="fr-FR" baseline="0" dirty="0"/>
              <a:t> interactif avec </a:t>
            </a:r>
            <a:r>
              <a:rPr lang="fr-FR" baseline="0" dirty="0" err="1"/>
              <a:t>Streamlit</a:t>
            </a:r>
            <a:r>
              <a:rPr lang="fr-FR" baseline="0" dirty="0"/>
              <a:t>, la présentation des tests unitaires avec </a:t>
            </a:r>
            <a:r>
              <a:rPr lang="fr-FR" baseline="0" dirty="0" err="1"/>
              <a:t>Pytest</a:t>
            </a:r>
            <a:r>
              <a:rPr lang="fr-FR" baseline="0" dirty="0"/>
              <a:t>, le partage du projet sur </a:t>
            </a:r>
            <a:r>
              <a:rPr lang="fr-FR" baseline="0" dirty="0" err="1"/>
              <a:t>Github</a:t>
            </a:r>
            <a:r>
              <a:rPr lang="fr-FR" baseline="0" dirty="0"/>
              <a:t>, le déploiement de l’application sur internet avec </a:t>
            </a:r>
            <a:r>
              <a:rPr lang="fr-FR" baseline="0" dirty="0" err="1"/>
              <a:t>Heroku</a:t>
            </a:r>
            <a:r>
              <a:rPr lang="fr-FR" baseline="0" dirty="0"/>
              <a:t>, l’analyse de drift avec </a:t>
            </a:r>
            <a:r>
              <a:rPr lang="fr-FR" baseline="0" dirty="0" err="1"/>
              <a:t>Evidently</a:t>
            </a:r>
            <a:r>
              <a:rPr lang="fr-FR" baseline="0" dirty="0"/>
              <a:t> et pour finir une conclusion</a:t>
            </a:r>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2</a:t>
            </a:fld>
            <a:endParaRPr lang="fr-FR"/>
          </a:p>
        </p:txBody>
      </p:sp>
    </p:spTree>
    <p:extLst>
      <p:ext uri="{BB962C8B-B14F-4D97-AF65-F5344CB8AC3E}">
        <p14:creationId xmlns:p14="http://schemas.microsoft.com/office/powerpoint/2010/main" val="1983643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commencer un petit rappel de la mission : Il s’agit de déployer sur internet un algorithme de classification binaire pour l’organisme de crédit « Prêt à dépenser ». Cet outil doit permettre de prédire le risque de défaillance de paiement des clients</a:t>
            </a:r>
            <a:r>
              <a:rPr lang="fr-FR" baseline="0" dirty="0"/>
              <a:t>. Il est demandé de lui donner la forme d’un tableau de bord transparent et interactif pour le client.</a:t>
            </a:r>
          </a:p>
          <a:p>
            <a:endParaRPr lang="fr-FR" baseline="0" dirty="0"/>
          </a:p>
          <a:p>
            <a:r>
              <a:rPr lang="fr-FR" dirty="0"/>
              <a:t>Passons maintenant à l’exploration des données</a:t>
            </a:r>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3</a:t>
            </a:fld>
            <a:endParaRPr lang="fr-FR"/>
          </a:p>
        </p:txBody>
      </p:sp>
    </p:spTree>
    <p:extLst>
      <p:ext uri="{BB962C8B-B14F-4D97-AF65-F5344CB8AC3E}">
        <p14:creationId xmlns:p14="http://schemas.microsoft.com/office/powerpoint/2010/main" val="204370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commencer un petit rappel de la mission : Il s’agit de déployer sur internet un algorithme de classification binaire pour l’organisme de crédit « Prêt à dépenser ». Cet outil doit permettre de prédire le risque de défaillance de paiement des clients</a:t>
            </a:r>
            <a:r>
              <a:rPr lang="fr-FR" baseline="0" dirty="0"/>
              <a:t>. Il est demandé de lui donner la forme d’un tableau de bord transparent et interactif pour le client.</a:t>
            </a:r>
          </a:p>
          <a:p>
            <a:endParaRPr lang="fr-FR" baseline="0" dirty="0"/>
          </a:p>
          <a:p>
            <a:r>
              <a:rPr lang="fr-FR" dirty="0"/>
              <a:t>Passons maintenant à l’exploration des données</a:t>
            </a:r>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4</a:t>
            </a:fld>
            <a:endParaRPr lang="fr-FR"/>
          </a:p>
        </p:txBody>
      </p:sp>
    </p:spTree>
    <p:extLst>
      <p:ext uri="{BB962C8B-B14F-4D97-AF65-F5344CB8AC3E}">
        <p14:creationId xmlns:p14="http://schemas.microsoft.com/office/powerpoint/2010/main" val="1393338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a:t>Ces données sont composées de dix tableaux qu’il faut nettoyer et explorer. Les deux tableaux principaux sont « </a:t>
            </a:r>
            <a:r>
              <a:rPr lang="fr-FR" baseline="0" dirty="0" err="1"/>
              <a:t>application_train</a:t>
            </a:r>
            <a:r>
              <a:rPr lang="fr-FR" baseline="0" dirty="0"/>
              <a:t> » qui va nous servir à entraîner, valider des modèles de ML et « </a:t>
            </a:r>
            <a:r>
              <a:rPr lang="fr-FR" baseline="0" dirty="0" err="1"/>
              <a:t>application_test</a:t>
            </a:r>
            <a:r>
              <a:rPr lang="fr-FR" baseline="0" dirty="0"/>
              <a:t>» pour l’analyse de drift</a:t>
            </a:r>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5</a:t>
            </a:fld>
            <a:endParaRPr lang="fr-FR"/>
          </a:p>
        </p:txBody>
      </p:sp>
    </p:spTree>
    <p:extLst>
      <p:ext uri="{BB962C8B-B14F-4D97-AF65-F5344CB8AC3E}">
        <p14:creationId xmlns:p14="http://schemas.microsoft.com/office/powerpoint/2010/main" val="164325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aseline="0" dirty="0"/>
              <a:t>Les </a:t>
            </a:r>
            <a:r>
              <a:rPr lang="en-US" baseline="0" dirty="0" err="1"/>
              <a:t>briques</a:t>
            </a:r>
            <a:endParaRPr lang="en-US" baseline="0" dirty="0"/>
          </a:p>
          <a:p>
            <a:endParaRPr lang="en-US" baseline="0" dirty="0"/>
          </a:p>
          <a:p>
            <a:r>
              <a:rPr lang="en-US" baseline="0" dirty="0"/>
              <a:t>A big data architecture offers numerous benefits for handling large-scale data processing and storage challenges. </a:t>
            </a:r>
          </a:p>
          <a:p>
            <a:endParaRPr lang="en-US" baseline="0" dirty="0"/>
          </a:p>
          <a:p>
            <a:r>
              <a:rPr lang="en-US" baseline="0" dirty="0"/>
              <a:t>1. Solution: Big data architecture provides an efficient and scalable solution for processing and analyzing vast amounts of data. It enables organizations to extract valuable insights, make data-driven decisions, and gain a competitive edge in their respective industries.</a:t>
            </a:r>
          </a:p>
          <a:p>
            <a:endParaRPr lang="en-US" baseline="0" dirty="0"/>
          </a:p>
          <a:p>
            <a:r>
              <a:rPr lang="en-US" baseline="0" dirty="0"/>
              <a:t>2. Distributed Calculation: With a big data architecture, distributed calculation allows for parallel processing across a cluster of machines. This significantly accelerates data processing, reduces computation time, and enables the handling of massive datasets in a timely manner. Tools like </a:t>
            </a:r>
            <a:r>
              <a:rPr lang="en-US" baseline="0" dirty="0" err="1"/>
              <a:t>Pyspark</a:t>
            </a:r>
            <a:r>
              <a:rPr lang="en-US" baseline="0" dirty="0"/>
              <a:t> facilitate distributed computing, making it easier to implement complex algorithms and perform analytics on big data.</a:t>
            </a:r>
          </a:p>
          <a:p>
            <a:endParaRPr lang="en-US" baseline="0" dirty="0"/>
          </a:p>
          <a:p>
            <a:r>
              <a:rPr lang="en-US" baseline="0" dirty="0"/>
              <a:t>3. AWS Elastic Map Reduce Module: AWS Elastic Map Reduce (EMR) module is a cloud-based service that simplifies big data processing using popular frameworks like Apache Hadoop and Apache Spark. It provides a managed environment for executing distributed computing tasks, automatically scaling resources based on workload demands, and optimizing performance. EMR eliminates the need for managing infrastructure, allowing organizations to focus on data analysis and insights generation.</a:t>
            </a:r>
          </a:p>
          <a:p>
            <a:endParaRPr lang="en-US" baseline="0" dirty="0"/>
          </a:p>
          <a:p>
            <a:r>
              <a:rPr lang="en-US" baseline="0" dirty="0"/>
              <a:t>4. Data Store: Storing and managing large volumes of data is a crucial aspect of big data architecture. AWS Simple Storage Service (S3) is a highly scalable and cost-effective data store provided by Amazon Web Services. It offers durability, high availability, and easy accessibility for storing and retrieving large datasets. S3 integrates seamlessly with other AWS services and supports various data formats, enabling efficient data processing and analytics workflows.</a:t>
            </a:r>
          </a:p>
          <a:p>
            <a:endParaRPr lang="en-US" baseline="0" dirty="0"/>
          </a:p>
          <a:p>
            <a:r>
              <a:rPr lang="en-US" b="0" i="0" dirty="0">
                <a:solidFill>
                  <a:srgbClr val="374151"/>
                </a:solidFill>
                <a:effectLst/>
                <a:latin typeface="Söhne"/>
              </a:rPr>
              <a:t>AWS IAM in a big data architecture provides granular access control, ensuring security and compliance. It supports fine-grained permission management, role-based access control, and integration with external identity providers. IAM enables scalable and flexible access management, enhancing data protection and governance.</a:t>
            </a:r>
            <a:endParaRPr lang="en-US" baseline="0" dirty="0"/>
          </a:p>
          <a:p>
            <a:endParaRPr lang="en-US" baseline="0" dirty="0"/>
          </a:p>
          <a:p>
            <a:r>
              <a:rPr lang="en-US" baseline="0" dirty="0"/>
              <a:t>In summary, a big data architecture with distributed calculation, tools like </a:t>
            </a:r>
            <a:r>
              <a:rPr lang="en-US" baseline="0" dirty="0" err="1"/>
              <a:t>Pyspark</a:t>
            </a:r>
            <a:r>
              <a:rPr lang="en-US" baseline="0" dirty="0"/>
              <a:t>, AWS Elastic Map Reduce module, and data storage in AWS S3 empowers organizations to handle massive amounts of data effectively. It enables faster data processing, facilitates complex analytics, and provides a scalable and cost-efficient infrastructure for big data workloads.</a:t>
            </a:r>
            <a:r>
              <a:rPr lang="fr-FR" baseline="0" dirty="0"/>
              <a:t>de drift</a:t>
            </a:r>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6</a:t>
            </a:fld>
            <a:endParaRPr lang="fr-FR"/>
          </a:p>
        </p:txBody>
      </p:sp>
    </p:spTree>
    <p:extLst>
      <p:ext uri="{BB962C8B-B14F-4D97-AF65-F5344CB8AC3E}">
        <p14:creationId xmlns:p14="http://schemas.microsoft.com/office/powerpoint/2010/main" val="307615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aseline="0" dirty="0" err="1"/>
              <a:t>L’agencement</a:t>
            </a:r>
            <a:r>
              <a:rPr lang="en-US" baseline="0" dirty="0"/>
              <a:t> des </a:t>
            </a:r>
            <a:r>
              <a:rPr lang="en-US" baseline="0" dirty="0" err="1"/>
              <a:t>briques</a:t>
            </a:r>
            <a:endParaRPr lang="en-US" baseline="0" dirty="0"/>
          </a:p>
          <a:p>
            <a:r>
              <a:rPr lang="en-US" baseline="0" dirty="0"/>
              <a:t>A big data architecture offers numerous benefits for handling large-scale data processing and storage challenges. </a:t>
            </a:r>
          </a:p>
          <a:p>
            <a:endParaRPr lang="en-US" baseline="0" dirty="0"/>
          </a:p>
          <a:p>
            <a:r>
              <a:rPr lang="en-US" baseline="0" dirty="0"/>
              <a:t>1. Solution: Big data architecture provides an efficient and scalable solution for processing and analyzing vast amounts of data. It enables organizations to extract valuable insights, make data-driven decisions, and gain a competitive edge in their respective industries.</a:t>
            </a:r>
          </a:p>
          <a:p>
            <a:endParaRPr lang="en-US" baseline="0" dirty="0"/>
          </a:p>
          <a:p>
            <a:r>
              <a:rPr lang="en-US" baseline="0" dirty="0"/>
              <a:t>2. Distributed Calculation: With a big data architecture, distributed calculation allows for parallel processing across a cluster of machines. This significantly accelerates data processing, reduces computation time, and enables the handling of massive datasets in a timely manner. Tools like </a:t>
            </a:r>
            <a:r>
              <a:rPr lang="en-US" baseline="0" dirty="0" err="1"/>
              <a:t>Pyspark</a:t>
            </a:r>
            <a:r>
              <a:rPr lang="en-US" baseline="0" dirty="0"/>
              <a:t> facilitate distributed computing, making it easier to implement complex algorithms and perform analytics on big data.</a:t>
            </a:r>
          </a:p>
          <a:p>
            <a:endParaRPr lang="en-US" baseline="0" dirty="0"/>
          </a:p>
          <a:p>
            <a:r>
              <a:rPr lang="en-US" baseline="0" dirty="0"/>
              <a:t>3. AWS Elastic Map Reduce Module: AWS Elastic Map Reduce (EMR) module is a cloud-based service that simplifies big data processing using popular frameworks like Apache Hadoop and Apache Spark. It provides a managed environment for executing distributed computing tasks, automatically scaling resources based on workload demands, and optimizing performance. EMR eliminates the need for managing infrastructure, allowing organizations to focus on data analysis and insights generation.</a:t>
            </a:r>
          </a:p>
          <a:p>
            <a:endParaRPr lang="en-US" baseline="0" dirty="0"/>
          </a:p>
          <a:p>
            <a:r>
              <a:rPr lang="en-US" baseline="0" dirty="0"/>
              <a:t>4. Data Store: Storing and managing large volumes of data is a crucial aspect of big data architecture. AWS Simple Storage Service (S3) is a highly scalable and cost-effective data store provided by Amazon Web Services. It offers durability, high availability, and easy accessibility for storing and retrieving large datasets. S3 integrates seamlessly with other AWS services and supports various data formats, enabling efficient data processing and analytics workflows.</a:t>
            </a:r>
          </a:p>
          <a:p>
            <a:endParaRPr lang="en-US" baseline="0" dirty="0"/>
          </a:p>
          <a:p>
            <a:r>
              <a:rPr lang="en-US" b="0" i="0" dirty="0">
                <a:solidFill>
                  <a:srgbClr val="374151"/>
                </a:solidFill>
                <a:effectLst/>
                <a:latin typeface="Söhne"/>
              </a:rPr>
              <a:t>AWS IAM in a big data architecture provides granular access control, ensuring security and compliance. It supports fine-grained permission management, role-based access control, and integration with external identity providers. IAM enables scalable and flexible access management, enhancing data protection and governance.</a:t>
            </a:r>
            <a:endParaRPr lang="en-US" baseline="0" dirty="0"/>
          </a:p>
          <a:p>
            <a:endParaRPr lang="en-US" baseline="0" dirty="0"/>
          </a:p>
          <a:p>
            <a:r>
              <a:rPr lang="en-US" baseline="0" dirty="0"/>
              <a:t>In summary, a big data architecture with distributed calculation, tools like </a:t>
            </a:r>
            <a:r>
              <a:rPr lang="en-US" baseline="0" dirty="0" err="1"/>
              <a:t>Pyspark</a:t>
            </a:r>
            <a:r>
              <a:rPr lang="en-US" baseline="0" dirty="0"/>
              <a:t>, AWS Elastic Map Reduce module, and data storage in AWS S3 empowers organizations to handle massive amounts of data effectively. It enables faster data processing, facilitates complex analytics, and provides a scalable and cost-efficient infrastructure for big data workloads.</a:t>
            </a:r>
            <a:r>
              <a:rPr lang="fr-FR" baseline="0" dirty="0"/>
              <a:t>de drift</a:t>
            </a:r>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7</a:t>
            </a:fld>
            <a:endParaRPr lang="fr-FR"/>
          </a:p>
        </p:txBody>
      </p:sp>
    </p:spTree>
    <p:extLst>
      <p:ext uri="{BB962C8B-B14F-4D97-AF65-F5344CB8AC3E}">
        <p14:creationId xmlns:p14="http://schemas.microsoft.com/office/powerpoint/2010/main" val="214692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8</a:t>
            </a:fld>
            <a:endParaRPr lang="fr-FR"/>
          </a:p>
        </p:txBody>
      </p:sp>
    </p:spTree>
    <p:extLst>
      <p:ext uri="{BB962C8B-B14F-4D97-AF65-F5344CB8AC3E}">
        <p14:creationId xmlns:p14="http://schemas.microsoft.com/office/powerpoint/2010/main" val="3689585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073AF43-D75B-44A5-ADF8-E98A01645802}" type="slidenum">
              <a:rPr lang="fr-FR" smtClean="0"/>
              <a:t>9</a:t>
            </a:fld>
            <a:endParaRPr lang="fr-FR"/>
          </a:p>
        </p:txBody>
      </p:sp>
    </p:spTree>
    <p:extLst>
      <p:ext uri="{BB962C8B-B14F-4D97-AF65-F5344CB8AC3E}">
        <p14:creationId xmlns:p14="http://schemas.microsoft.com/office/powerpoint/2010/main" val="127783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C800F6D-1E0B-4BFB-A1AB-20E9C7CC253C}"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05C72C3-401C-40D3-8590-F8EB62565903}"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55791F-5FDB-4A0C-BD4A-45CCF4482D6D}"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5CB5B900-60F4-46FA-A4BE-AC0E901B5771}" type="datetime1">
              <a:rPr lang="en-US" smtClean="0"/>
              <a:t>6/24/2023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AF3C1A7-CA85-4A96-BE3F-41B33752B877}"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E782AD6-F823-4126-823D-10DC5AA66441}"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6BB541E-E37B-47BF-8DEF-E02A839DC3A5}"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4B6158A-8B75-4C9B-89AE-665E526F32A9}"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B5DD352-5FB5-4D1B-B205-18B4E28E3274}"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5EE2B1-41C0-4E6A-9AAE-E868D697EA4F}" type="datetime1">
              <a:rPr lang="en-US" smtClean="0"/>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723C427-65D6-4150-9C34-996CC8903680}" type="datetime1">
              <a:rPr lang="en-US" smtClean="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3E9DF-3591-4B65-998A-4F2B42F5D763}" type="datetime1">
              <a:rPr lang="en-US" smtClean="0"/>
              <a:t>6/24/2023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5D1CAB-4558-4D86-BA8B-AEC2625511DD}"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2940DAF-90C7-4E5D-A124-68952AE63C85}" type="datetime1">
              <a:rPr lang="en-US" smtClean="0"/>
              <a:t>6/24/2023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58966F0-1182-4994-89E1-6A2B89E58F3A}" type="datetime1">
              <a:rPr lang="en-US" smtClean="0"/>
              <a:t>6/24/2023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AE9CB4-81A0-745E-1508-D8D9BC66FEAA}"/>
              </a:ext>
            </a:extLst>
          </p:cNvPr>
          <p:cNvSpPr>
            <a:spLocks noGrp="1"/>
          </p:cNvSpPr>
          <p:nvPr>
            <p:ph type="ctrTitle"/>
          </p:nvPr>
        </p:nvSpPr>
        <p:spPr/>
        <p:txBody>
          <a:bodyPr/>
          <a:lstStyle/>
          <a:p>
            <a:r>
              <a:rPr lang="fr-FR" dirty="0"/>
              <a:t>P8 - Déployez un modèle dans le cloud</a:t>
            </a:r>
          </a:p>
        </p:txBody>
      </p:sp>
      <p:sp>
        <p:nvSpPr>
          <p:cNvPr id="3" name="Sous-titre 2">
            <a:extLst>
              <a:ext uri="{FF2B5EF4-FFF2-40B4-BE49-F238E27FC236}">
                <a16:creationId xmlns:a16="http://schemas.microsoft.com/office/drawing/2014/main" id="{DE045841-047A-0B86-5F7E-E9220BB5CDAA}"/>
              </a:ext>
            </a:extLst>
          </p:cNvPr>
          <p:cNvSpPr>
            <a:spLocks noGrp="1"/>
          </p:cNvSpPr>
          <p:nvPr>
            <p:ph type="subTitle" idx="1"/>
          </p:nvPr>
        </p:nvSpPr>
        <p:spPr/>
        <p:txBody>
          <a:bodyPr>
            <a:normAutofit lnSpcReduction="10000"/>
          </a:bodyPr>
          <a:lstStyle/>
          <a:p>
            <a:r>
              <a:rPr lang="fr-FR" sz="2400" dirty="0"/>
              <a:t>Big Data </a:t>
            </a:r>
            <a:r>
              <a:rPr lang="fr-FR" sz="2400" dirty="0" err="1"/>
              <a:t>Environment</a:t>
            </a:r>
            <a:endParaRPr lang="fr-FR" sz="2400" dirty="0"/>
          </a:p>
        </p:txBody>
      </p:sp>
      <p:sp>
        <p:nvSpPr>
          <p:cNvPr id="4" name="Espace réservé du numéro de diapositive 3">
            <a:extLst>
              <a:ext uri="{FF2B5EF4-FFF2-40B4-BE49-F238E27FC236}">
                <a16:creationId xmlns:a16="http://schemas.microsoft.com/office/drawing/2014/main" id="{6D624ED1-9E0B-AB33-C10B-B856E6B9220C}"/>
              </a:ext>
            </a:extLst>
          </p:cNvPr>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6" name="Image 5">
            <a:extLst>
              <a:ext uri="{FF2B5EF4-FFF2-40B4-BE49-F238E27FC236}">
                <a16:creationId xmlns:a16="http://schemas.microsoft.com/office/drawing/2014/main" id="{35725FBC-0030-10AE-493A-11BB3CB8A348}"/>
              </a:ext>
            </a:extLst>
          </p:cNvPr>
          <p:cNvPicPr>
            <a:picLocks noChangeAspect="1"/>
          </p:cNvPicPr>
          <p:nvPr/>
        </p:nvPicPr>
        <p:blipFill>
          <a:blip r:embed="rId3"/>
          <a:stretch>
            <a:fillRect/>
          </a:stretch>
        </p:blipFill>
        <p:spPr>
          <a:xfrm>
            <a:off x="8326360" y="3671016"/>
            <a:ext cx="2883048" cy="2044805"/>
          </a:xfrm>
          <a:prstGeom prst="rect">
            <a:avLst/>
          </a:prstGeom>
        </p:spPr>
      </p:pic>
    </p:spTree>
    <p:extLst>
      <p:ext uri="{BB962C8B-B14F-4D97-AF65-F5344CB8AC3E}">
        <p14:creationId xmlns:p14="http://schemas.microsoft.com/office/powerpoint/2010/main" val="225676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Script </a:t>
            </a:r>
            <a:r>
              <a:rPr lang="fr-FR" dirty="0" err="1"/>
              <a:t>execution</a:t>
            </a:r>
            <a:r>
              <a:rPr lang="fr-FR" dirty="0"/>
              <a:t> in the cloud</a:t>
            </a:r>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lnSpcReduction="10000"/>
          </a:bodyPr>
          <a:lstStyle/>
          <a:p>
            <a:r>
              <a:rPr lang="fr-FR" sz="3200" dirty="0"/>
              <a:t>Open AWS EMR</a:t>
            </a:r>
          </a:p>
          <a:p>
            <a:r>
              <a:rPr lang="fr-FR" sz="3200" dirty="0"/>
              <a:t>Start cluster</a:t>
            </a:r>
          </a:p>
          <a:p>
            <a:r>
              <a:rPr lang="fr-FR" sz="3200" dirty="0"/>
              <a:t>Enable SSH</a:t>
            </a:r>
          </a:p>
          <a:p>
            <a:r>
              <a:rPr lang="fr-FR" sz="3200" dirty="0"/>
              <a:t>Open </a:t>
            </a:r>
            <a:r>
              <a:rPr lang="fr-FR" sz="3200" dirty="0" err="1"/>
              <a:t>jupyter</a:t>
            </a:r>
            <a:r>
              <a:rPr lang="fr-FR" sz="3200" dirty="0"/>
              <a:t> notebook in S3 </a:t>
            </a:r>
            <a:r>
              <a:rPr lang="fr-FR" sz="3200" dirty="0" err="1"/>
              <a:t>through</a:t>
            </a:r>
            <a:r>
              <a:rPr lang="fr-FR" sz="3200" dirty="0"/>
              <a:t> AWS CLI</a:t>
            </a:r>
          </a:p>
          <a:p>
            <a:r>
              <a:rPr lang="fr-FR" sz="3200" dirty="0"/>
              <a:t>Launch script</a:t>
            </a:r>
          </a:p>
          <a:p>
            <a:r>
              <a:rPr lang="fr-FR" sz="3200" dirty="0"/>
              <a:t>Check the </a:t>
            </a:r>
            <a:r>
              <a:rPr lang="fr-FR" sz="3200" dirty="0" err="1"/>
              <a:t>results</a:t>
            </a:r>
            <a:r>
              <a:rPr lang="fr-FR" sz="3200" dirty="0"/>
              <a:t> </a:t>
            </a:r>
            <a:r>
              <a:rPr lang="fr-FR" sz="3200" dirty="0" err="1"/>
              <a:t>recorded</a:t>
            </a:r>
            <a:r>
              <a:rPr lang="fr-FR" sz="3200" dirty="0"/>
              <a:t> in S3</a:t>
            </a:r>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53363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lnSpcReduction="10000"/>
          </a:bodyPr>
          <a:lstStyle/>
          <a:p>
            <a:r>
              <a:rPr lang="fr-FR" sz="3200" dirty="0"/>
              <a:t>15 minutes for </a:t>
            </a:r>
            <a:r>
              <a:rPr lang="fr-FR" sz="3200" dirty="0" err="1"/>
              <a:t>starting</a:t>
            </a:r>
            <a:r>
              <a:rPr lang="fr-FR" sz="3200" dirty="0"/>
              <a:t> the cluster</a:t>
            </a:r>
          </a:p>
          <a:p>
            <a:r>
              <a:rPr lang="fr-FR" sz="3200" dirty="0"/>
              <a:t>But fast image </a:t>
            </a:r>
            <a:r>
              <a:rPr lang="fr-FR" sz="3200" dirty="0" err="1"/>
              <a:t>processing</a:t>
            </a:r>
            <a:endParaRPr lang="fr-FR" sz="3200" dirty="0"/>
          </a:p>
          <a:p>
            <a:r>
              <a:rPr lang="fr-FR" sz="3200" dirty="0"/>
              <a:t>Attention on </a:t>
            </a:r>
            <a:r>
              <a:rPr lang="fr-FR" sz="3200" dirty="0" err="1"/>
              <a:t>cost</a:t>
            </a:r>
            <a:endParaRPr lang="fr-FR" sz="3200" dirty="0"/>
          </a:p>
          <a:p>
            <a:r>
              <a:rPr lang="fr-FR" sz="3200" dirty="0"/>
              <a:t>Works </a:t>
            </a:r>
            <a:r>
              <a:rPr lang="fr-FR" sz="3200" dirty="0" err="1"/>
              <a:t>only</a:t>
            </a:r>
            <a:r>
              <a:rPr lang="fr-FR" sz="3200" dirty="0"/>
              <a:t> on a linux OS</a:t>
            </a:r>
          </a:p>
          <a:p>
            <a:r>
              <a:rPr lang="fr-FR" sz="3200" dirty="0" err="1"/>
              <a:t>Finalize</a:t>
            </a:r>
            <a:r>
              <a:rPr lang="fr-FR" sz="3200" dirty="0"/>
              <a:t> the process by </a:t>
            </a:r>
            <a:r>
              <a:rPr lang="fr-FR" sz="3200" dirty="0" err="1"/>
              <a:t>selecting</a:t>
            </a:r>
            <a:r>
              <a:rPr lang="fr-FR" sz="3200" dirty="0"/>
              <a:t> a classifier on the </a:t>
            </a:r>
            <a:r>
              <a:rPr lang="fr-FR" sz="3200" dirty="0" err="1"/>
              <a:t>results</a:t>
            </a:r>
            <a:r>
              <a:rPr lang="fr-FR" sz="3200" dirty="0"/>
              <a:t> of </a:t>
            </a:r>
            <a:r>
              <a:rPr lang="fr-FR" sz="3200"/>
              <a:t>the PCA</a:t>
            </a:r>
            <a:endParaRPr lang="fr-FR" sz="3200" dirty="0"/>
          </a:p>
          <a:p>
            <a:endParaRPr lang="fr-FR" sz="3200" dirty="0"/>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13365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16233-B415-48B6-D432-45E0EF9B4003}"/>
              </a:ext>
            </a:extLst>
          </p:cNvPr>
          <p:cNvSpPr>
            <a:spLocks noGrp="1"/>
          </p:cNvSpPr>
          <p:nvPr>
            <p:ph type="title"/>
          </p:nvPr>
        </p:nvSpPr>
        <p:spPr/>
        <p:txBody>
          <a:bodyPr/>
          <a:lstStyle/>
          <a:p>
            <a:r>
              <a:rPr lang="fr-FR" dirty="0" err="1"/>
              <a:t>Summary</a:t>
            </a:r>
            <a:endParaRPr lang="fr-FR" dirty="0"/>
          </a:p>
        </p:txBody>
      </p:sp>
      <p:sp>
        <p:nvSpPr>
          <p:cNvPr id="3" name="Espace réservé du contenu 2">
            <a:extLst>
              <a:ext uri="{FF2B5EF4-FFF2-40B4-BE49-F238E27FC236}">
                <a16:creationId xmlns:a16="http://schemas.microsoft.com/office/drawing/2014/main" id="{30A24294-946B-B11B-79F2-EE5AA07E3214}"/>
              </a:ext>
            </a:extLst>
          </p:cNvPr>
          <p:cNvSpPr>
            <a:spLocks noGrp="1"/>
          </p:cNvSpPr>
          <p:nvPr>
            <p:ph idx="1"/>
          </p:nvPr>
        </p:nvSpPr>
        <p:spPr/>
        <p:txBody>
          <a:bodyPr anchor="t" anchorCtr="0">
            <a:normAutofit/>
          </a:bodyPr>
          <a:lstStyle/>
          <a:p>
            <a:r>
              <a:rPr lang="fr-FR" sz="2400" dirty="0"/>
              <a:t>Preliminary</a:t>
            </a:r>
          </a:p>
          <a:p>
            <a:r>
              <a:rPr lang="fr-FR" sz="2400" dirty="0"/>
              <a:t>Big Data </a:t>
            </a:r>
            <a:r>
              <a:rPr lang="fr-FR" sz="2400" dirty="0" err="1"/>
              <a:t>environment</a:t>
            </a:r>
            <a:endParaRPr lang="fr-FR" sz="2400" dirty="0"/>
          </a:p>
          <a:p>
            <a:r>
              <a:rPr lang="fr-FR" sz="2400" dirty="0"/>
              <a:t>Image </a:t>
            </a:r>
            <a:r>
              <a:rPr lang="fr-FR" sz="2400" dirty="0" err="1"/>
              <a:t>processing</a:t>
            </a:r>
            <a:endParaRPr lang="fr-FR" sz="2400" dirty="0"/>
          </a:p>
          <a:p>
            <a:r>
              <a:rPr lang="fr-FR" sz="2400" dirty="0"/>
              <a:t>Script </a:t>
            </a:r>
            <a:r>
              <a:rPr lang="fr-FR" sz="2400" dirty="0" err="1"/>
              <a:t>execution</a:t>
            </a:r>
            <a:r>
              <a:rPr lang="fr-FR" sz="2400" dirty="0"/>
              <a:t> in the cloud</a:t>
            </a:r>
          </a:p>
          <a:p>
            <a:r>
              <a:rPr lang="fr-FR" sz="2400" dirty="0"/>
              <a:t>Conclusion</a:t>
            </a:r>
          </a:p>
          <a:p>
            <a:endParaRPr lang="fr-FR" dirty="0"/>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DE38B89D-1D4F-4945-CCF9-55112EF0963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4591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16233-B415-48B6-D432-45E0EF9B4003}"/>
              </a:ext>
            </a:extLst>
          </p:cNvPr>
          <p:cNvSpPr>
            <a:spLocks noGrp="1"/>
          </p:cNvSpPr>
          <p:nvPr>
            <p:ph type="title"/>
          </p:nvPr>
        </p:nvSpPr>
        <p:spPr/>
        <p:txBody>
          <a:bodyPr/>
          <a:lstStyle/>
          <a:p>
            <a:r>
              <a:rPr lang="fr-FR" dirty="0"/>
              <a:t>Preliminary</a:t>
            </a:r>
          </a:p>
        </p:txBody>
      </p:sp>
      <p:sp>
        <p:nvSpPr>
          <p:cNvPr id="3" name="Espace réservé du contenu 2">
            <a:extLst>
              <a:ext uri="{FF2B5EF4-FFF2-40B4-BE49-F238E27FC236}">
                <a16:creationId xmlns:a16="http://schemas.microsoft.com/office/drawing/2014/main" id="{30A24294-946B-B11B-79F2-EE5AA07E3214}"/>
              </a:ext>
            </a:extLst>
          </p:cNvPr>
          <p:cNvSpPr>
            <a:spLocks noGrp="1"/>
          </p:cNvSpPr>
          <p:nvPr>
            <p:ph idx="1"/>
          </p:nvPr>
        </p:nvSpPr>
        <p:spPr>
          <a:xfrm>
            <a:off x="818712" y="2222287"/>
            <a:ext cx="10554574" cy="4833833"/>
          </a:xfrm>
        </p:spPr>
        <p:txBody>
          <a:bodyPr>
            <a:normAutofit fontScale="77500" lnSpcReduction="20000"/>
          </a:bodyPr>
          <a:lstStyle/>
          <a:p>
            <a:r>
              <a:rPr lang="fr-FR" sz="2600" b="1" u="sng" dirty="0" err="1"/>
              <a:t>Problematic</a:t>
            </a:r>
            <a:r>
              <a:rPr lang="fr-FR" sz="2600" b="1" u="sng" dirty="0"/>
              <a:t> : </a:t>
            </a:r>
          </a:p>
          <a:p>
            <a:pPr lvl="1"/>
            <a:r>
              <a:rPr lang="fr-FR" sz="2600" dirty="0"/>
              <a:t>The </a:t>
            </a:r>
            <a:r>
              <a:rPr lang="fr-FR" sz="2600" dirty="0" err="1"/>
              <a:t>young</a:t>
            </a:r>
            <a:r>
              <a:rPr lang="fr-FR" sz="2600" dirty="0"/>
              <a:t> startup  « Fruits » </a:t>
            </a:r>
            <a:r>
              <a:rPr lang="fr-FR" sz="2600" dirty="0" err="1"/>
              <a:t>wants</a:t>
            </a:r>
            <a:r>
              <a:rPr lang="fr-FR" sz="2600" dirty="0"/>
              <a:t> to </a:t>
            </a:r>
            <a:r>
              <a:rPr lang="fr-FR" sz="2600" dirty="0" err="1"/>
              <a:t>deploy</a:t>
            </a:r>
            <a:r>
              <a:rPr lang="fr-FR" sz="2600" dirty="0"/>
              <a:t> an application for fruit recognition and has </a:t>
            </a:r>
            <a:r>
              <a:rPr lang="fr-FR" sz="2600" dirty="0" err="1"/>
              <a:t>already</a:t>
            </a:r>
            <a:r>
              <a:rPr lang="fr-FR" sz="2600" dirty="0"/>
              <a:t> </a:t>
            </a:r>
            <a:r>
              <a:rPr lang="fr-FR" sz="2600" dirty="0" err="1"/>
              <a:t>started</a:t>
            </a:r>
            <a:r>
              <a:rPr lang="fr-FR" sz="2600" dirty="0"/>
              <a:t> the  process</a:t>
            </a:r>
            <a:endParaRPr lang="fr-FR" sz="2600" b="1" u="sng" dirty="0"/>
          </a:p>
          <a:p>
            <a:endParaRPr lang="fr-FR" sz="2600" b="1" u="sng" dirty="0"/>
          </a:p>
          <a:p>
            <a:r>
              <a:rPr lang="fr-FR" sz="2600" b="1" u="sng" dirty="0"/>
              <a:t>Mission : </a:t>
            </a:r>
            <a:endParaRPr lang="fr-FR" sz="2600" dirty="0"/>
          </a:p>
          <a:p>
            <a:pPr lvl="1"/>
            <a:r>
              <a:rPr lang="fr-FR" sz="2600" dirty="0"/>
              <a:t>Complete the </a:t>
            </a:r>
            <a:r>
              <a:rPr lang="fr-FR" sz="2600" dirty="0" err="1"/>
              <a:t>processing</a:t>
            </a:r>
            <a:r>
              <a:rPr lang="fr-FR" sz="2600" dirty="0"/>
              <a:t> job </a:t>
            </a:r>
            <a:r>
              <a:rPr lang="fr-FR" sz="2600" dirty="0" err="1"/>
              <a:t>already</a:t>
            </a:r>
            <a:r>
              <a:rPr lang="fr-FR" sz="2600" dirty="0"/>
              <a:t>  </a:t>
            </a:r>
            <a:r>
              <a:rPr lang="fr-FR" sz="2600" dirty="0" err="1"/>
              <a:t>started</a:t>
            </a:r>
            <a:r>
              <a:rPr lang="fr-FR" sz="2600" dirty="0"/>
              <a:t> </a:t>
            </a:r>
            <a:r>
              <a:rPr lang="fr-FR" sz="2600" dirty="0" err="1"/>
              <a:t>with</a:t>
            </a:r>
            <a:r>
              <a:rPr lang="fr-FR" sz="2600" dirty="0"/>
              <a:t> a PCA </a:t>
            </a:r>
            <a:r>
              <a:rPr lang="fr-FR" sz="2600" dirty="0" err="1"/>
              <a:t>analysis</a:t>
            </a:r>
            <a:endParaRPr lang="fr-FR" sz="2600" dirty="0"/>
          </a:p>
          <a:p>
            <a:pPr lvl="1"/>
            <a:r>
              <a:rPr lang="fr-FR" sz="2600" dirty="0" err="1"/>
              <a:t>Deploy</a:t>
            </a:r>
            <a:r>
              <a:rPr lang="fr-FR" sz="2600" dirty="0"/>
              <a:t> </a:t>
            </a:r>
            <a:r>
              <a:rPr lang="fr-FR" sz="2600" dirty="0" err="1"/>
              <a:t>it</a:t>
            </a:r>
            <a:r>
              <a:rPr lang="fr-FR" sz="2600" dirty="0"/>
              <a:t> in the cloud</a:t>
            </a:r>
          </a:p>
          <a:p>
            <a:pPr lvl="1"/>
            <a:endParaRPr lang="fr-FR" sz="2600" dirty="0"/>
          </a:p>
          <a:p>
            <a:r>
              <a:rPr lang="fr-FR" sz="2600" b="1" u="sng" dirty="0" err="1"/>
              <a:t>Requirements</a:t>
            </a:r>
            <a:r>
              <a:rPr lang="fr-FR" sz="2600" b="1" u="sng" dirty="0"/>
              <a:t> : </a:t>
            </a:r>
          </a:p>
          <a:p>
            <a:pPr lvl="1"/>
            <a:r>
              <a:rPr lang="fr-FR" sz="2600" dirty="0" err="1"/>
              <a:t>Keep</a:t>
            </a:r>
            <a:r>
              <a:rPr lang="fr-FR" sz="2600" dirty="0"/>
              <a:t> in </a:t>
            </a:r>
            <a:r>
              <a:rPr lang="fr-FR" sz="2600" dirty="0" err="1"/>
              <a:t>mind</a:t>
            </a:r>
            <a:r>
              <a:rPr lang="fr-FR" sz="2600" dirty="0"/>
              <a:t> </a:t>
            </a:r>
            <a:r>
              <a:rPr lang="fr-FR" sz="2600" dirty="0" err="1"/>
              <a:t>that</a:t>
            </a:r>
            <a:r>
              <a:rPr lang="fr-FR" sz="2600" dirty="0"/>
              <a:t> the </a:t>
            </a:r>
            <a:r>
              <a:rPr lang="fr-FR" sz="2600" dirty="0" err="1"/>
              <a:t>amount</a:t>
            </a:r>
            <a:r>
              <a:rPr lang="fr-FR" sz="2600" dirty="0"/>
              <a:t> of data </a:t>
            </a:r>
            <a:r>
              <a:rPr lang="fr-FR" sz="2600" dirty="0" err="1"/>
              <a:t>is</a:t>
            </a:r>
            <a:r>
              <a:rPr lang="fr-FR" sz="2600" dirty="0"/>
              <a:t> </a:t>
            </a:r>
            <a:r>
              <a:rPr lang="fr-FR" sz="2600" dirty="0" err="1"/>
              <a:t>going</a:t>
            </a:r>
            <a:r>
              <a:rPr lang="fr-FR" sz="2600" dirty="0"/>
              <a:t> to </a:t>
            </a:r>
            <a:r>
              <a:rPr lang="fr-FR" sz="2600" dirty="0" err="1"/>
              <a:t>increase</a:t>
            </a:r>
            <a:r>
              <a:rPr lang="fr-FR" sz="2600" dirty="0"/>
              <a:t> : use </a:t>
            </a:r>
            <a:r>
              <a:rPr lang="fr-FR" sz="2600" dirty="0" err="1"/>
              <a:t>Pyspark</a:t>
            </a:r>
            <a:r>
              <a:rPr lang="fr-FR" sz="2600" dirty="0"/>
              <a:t> and the cloud AWS modules EMR and S3</a:t>
            </a:r>
          </a:p>
          <a:p>
            <a:pPr lvl="1"/>
            <a:r>
              <a:rPr lang="fr-FR" sz="2600" dirty="0" err="1"/>
              <a:t>Demonstrate</a:t>
            </a:r>
            <a:r>
              <a:rPr lang="fr-FR" sz="2600" dirty="0"/>
              <a:t> </a:t>
            </a:r>
            <a:r>
              <a:rPr lang="fr-FR" sz="2600" dirty="0" err="1"/>
              <a:t>that</a:t>
            </a:r>
            <a:r>
              <a:rPr lang="fr-FR" sz="2600" dirty="0"/>
              <a:t> the script </a:t>
            </a:r>
            <a:r>
              <a:rPr lang="fr-FR" sz="2600" dirty="0" err="1"/>
              <a:t>works</a:t>
            </a:r>
            <a:endParaRPr lang="fr-FR" sz="2600" dirty="0"/>
          </a:p>
          <a:p>
            <a:pPr lvl="1"/>
            <a:r>
              <a:rPr lang="fr-FR" sz="2600" dirty="0"/>
              <a:t>Respect the RGPD : the servers must </a:t>
            </a:r>
            <a:r>
              <a:rPr lang="fr-FR" sz="2600" dirty="0" err="1"/>
              <a:t>be</a:t>
            </a:r>
            <a:r>
              <a:rPr lang="fr-FR" sz="2600" dirty="0"/>
              <a:t> in the </a:t>
            </a:r>
            <a:r>
              <a:rPr lang="fr-FR" sz="2600" dirty="0" err="1"/>
              <a:t>european</a:t>
            </a:r>
            <a:r>
              <a:rPr lang="fr-FR" sz="2600" dirty="0"/>
              <a:t> </a:t>
            </a:r>
            <a:r>
              <a:rPr lang="fr-FR" sz="2600" dirty="0" err="1"/>
              <a:t>territory</a:t>
            </a:r>
            <a:endParaRPr lang="fr-FR" sz="2600" dirty="0"/>
          </a:p>
          <a:p>
            <a:endParaRPr lang="fr-FR" dirty="0"/>
          </a:p>
        </p:txBody>
      </p:sp>
      <p:sp>
        <p:nvSpPr>
          <p:cNvPr id="4" name="Espace réservé du numéro de diapositive 3">
            <a:extLst>
              <a:ext uri="{FF2B5EF4-FFF2-40B4-BE49-F238E27FC236}">
                <a16:creationId xmlns:a16="http://schemas.microsoft.com/office/drawing/2014/main" id="{76B72E7B-B0F8-4816-5D27-B5F09C5E829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7167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16233-B415-48B6-D432-45E0EF9B4003}"/>
              </a:ext>
            </a:extLst>
          </p:cNvPr>
          <p:cNvSpPr>
            <a:spLocks noGrp="1"/>
          </p:cNvSpPr>
          <p:nvPr>
            <p:ph type="title"/>
          </p:nvPr>
        </p:nvSpPr>
        <p:spPr/>
        <p:txBody>
          <a:bodyPr/>
          <a:lstStyle/>
          <a:p>
            <a:r>
              <a:rPr lang="fr-FR" dirty="0"/>
              <a:t>Preliminary</a:t>
            </a:r>
          </a:p>
        </p:txBody>
      </p:sp>
      <p:sp>
        <p:nvSpPr>
          <p:cNvPr id="3" name="Espace réservé du contenu 2">
            <a:extLst>
              <a:ext uri="{FF2B5EF4-FFF2-40B4-BE49-F238E27FC236}">
                <a16:creationId xmlns:a16="http://schemas.microsoft.com/office/drawing/2014/main" id="{30A24294-946B-B11B-79F2-EE5AA07E3214}"/>
              </a:ext>
            </a:extLst>
          </p:cNvPr>
          <p:cNvSpPr>
            <a:spLocks noGrp="1"/>
          </p:cNvSpPr>
          <p:nvPr>
            <p:ph idx="1"/>
          </p:nvPr>
        </p:nvSpPr>
        <p:spPr/>
        <p:txBody>
          <a:bodyPr anchor="t" anchorCtr="0">
            <a:normAutofit/>
          </a:bodyPr>
          <a:lstStyle/>
          <a:p>
            <a:r>
              <a:rPr lang="fr-FR" sz="2800" b="1" u="sng" dirty="0"/>
              <a:t>Data : </a:t>
            </a:r>
            <a:endParaRPr lang="fr-FR" sz="2800" dirty="0"/>
          </a:p>
          <a:p>
            <a:pPr lvl="1"/>
            <a:r>
              <a:rPr lang="fr-FR" sz="2400" dirty="0"/>
              <a:t>90423 </a:t>
            </a:r>
            <a:r>
              <a:rPr lang="fr-FR" sz="2400" dirty="0" err="1"/>
              <a:t>pictures</a:t>
            </a:r>
            <a:r>
              <a:rPr lang="fr-FR" sz="2400" dirty="0"/>
              <a:t> of fruits</a:t>
            </a:r>
          </a:p>
          <a:p>
            <a:pPr lvl="1"/>
            <a:r>
              <a:rPr lang="fr-FR" sz="2400" dirty="0"/>
              <a:t>131 classes</a:t>
            </a:r>
          </a:p>
          <a:p>
            <a:pPr lvl="1"/>
            <a:r>
              <a:rPr lang="fr-FR" sz="2400" dirty="0"/>
              <a:t>Training </a:t>
            </a:r>
            <a:r>
              <a:rPr lang="fr-FR" sz="2400" dirty="0" err="1"/>
              <a:t>dataset</a:t>
            </a:r>
            <a:r>
              <a:rPr lang="fr-FR" sz="2400" dirty="0"/>
              <a:t> : 67692 </a:t>
            </a:r>
            <a:r>
              <a:rPr lang="fr-FR" sz="2400" dirty="0" err="1"/>
              <a:t>pictures</a:t>
            </a:r>
            <a:endParaRPr lang="fr-FR" sz="2400" dirty="0"/>
          </a:p>
          <a:p>
            <a:pPr lvl="1"/>
            <a:r>
              <a:rPr lang="fr-FR" sz="2400" dirty="0"/>
              <a:t>Test </a:t>
            </a:r>
            <a:r>
              <a:rPr lang="fr-FR" sz="2400" dirty="0" err="1"/>
              <a:t>dataset</a:t>
            </a:r>
            <a:r>
              <a:rPr lang="fr-FR" sz="2400" dirty="0"/>
              <a:t> : 22688 </a:t>
            </a:r>
            <a:r>
              <a:rPr lang="fr-FR" sz="2400" dirty="0" err="1"/>
              <a:t>pictures</a:t>
            </a:r>
            <a:endParaRPr lang="fr-FR" sz="2400" dirty="0"/>
          </a:p>
          <a:p>
            <a:pPr lvl="1"/>
            <a:endParaRPr lang="fr-FR" dirty="0"/>
          </a:p>
        </p:txBody>
      </p:sp>
      <p:sp>
        <p:nvSpPr>
          <p:cNvPr id="4" name="Espace réservé du numéro de diapositive 3">
            <a:extLst>
              <a:ext uri="{FF2B5EF4-FFF2-40B4-BE49-F238E27FC236}">
                <a16:creationId xmlns:a16="http://schemas.microsoft.com/office/drawing/2014/main" id="{76B72E7B-B0F8-4816-5D27-B5F09C5E829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8177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Big Data </a:t>
            </a:r>
            <a:r>
              <a:rPr lang="fr-FR" dirty="0" err="1"/>
              <a:t>environment</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a:bodyPr>
          <a:lstStyle/>
          <a:p>
            <a:r>
              <a:rPr lang="fr-FR" sz="2800" b="1" dirty="0" err="1"/>
              <a:t>Why</a:t>
            </a:r>
            <a:r>
              <a:rPr lang="fr-FR" sz="2800" b="1" dirty="0"/>
              <a:t> ?</a:t>
            </a:r>
          </a:p>
          <a:p>
            <a:pPr lvl="1"/>
            <a:r>
              <a:rPr lang="fr-FR" sz="2400" b="1" dirty="0"/>
              <a:t>Volume : </a:t>
            </a:r>
            <a:r>
              <a:rPr lang="fr-FR" sz="2400" dirty="0"/>
              <a:t>high </a:t>
            </a:r>
            <a:r>
              <a:rPr lang="fr-FR" sz="2400" dirty="0" err="1"/>
              <a:t>amount</a:t>
            </a:r>
            <a:r>
              <a:rPr lang="fr-FR" sz="2400" dirty="0"/>
              <a:t> of data</a:t>
            </a:r>
          </a:p>
          <a:p>
            <a:pPr lvl="1"/>
            <a:r>
              <a:rPr lang="fr-FR" sz="2400" b="1" dirty="0"/>
              <a:t>Velocity : </a:t>
            </a:r>
            <a:r>
              <a:rPr lang="fr-FR" sz="2400" dirty="0"/>
              <a:t>the </a:t>
            </a:r>
            <a:r>
              <a:rPr lang="fr-FR" sz="2400" dirty="0" err="1"/>
              <a:t>amount</a:t>
            </a:r>
            <a:r>
              <a:rPr lang="fr-FR" sz="2400" dirty="0"/>
              <a:t> of data </a:t>
            </a:r>
            <a:r>
              <a:rPr lang="fr-FR" sz="2400" dirty="0" err="1"/>
              <a:t>is</a:t>
            </a:r>
            <a:r>
              <a:rPr lang="fr-FR" sz="2400" dirty="0"/>
              <a:t> not stable and </a:t>
            </a:r>
            <a:r>
              <a:rPr lang="fr-FR" sz="2400" dirty="0" err="1"/>
              <a:t>will</a:t>
            </a:r>
            <a:r>
              <a:rPr lang="fr-FR" sz="2400" dirty="0"/>
              <a:t> </a:t>
            </a:r>
            <a:r>
              <a:rPr lang="fr-FR" sz="2400" dirty="0" err="1"/>
              <a:t>increase</a:t>
            </a:r>
            <a:r>
              <a:rPr lang="fr-FR" sz="2400" dirty="0"/>
              <a:t> in the future</a:t>
            </a:r>
          </a:p>
          <a:p>
            <a:pPr lvl="1"/>
            <a:r>
              <a:rPr lang="fr-FR" sz="2400" b="1" dirty="0" err="1"/>
              <a:t>Variety</a:t>
            </a:r>
            <a:r>
              <a:rPr lang="fr-FR" sz="2400" b="1" dirty="0"/>
              <a:t> : </a:t>
            </a:r>
            <a:r>
              <a:rPr lang="fr-FR" sz="2400" dirty="0"/>
              <a:t>the mobile application </a:t>
            </a:r>
            <a:r>
              <a:rPr lang="fr-FR" sz="2400" dirty="0" err="1"/>
              <a:t>requires</a:t>
            </a:r>
            <a:r>
              <a:rPr lang="fr-FR" sz="2400" dirty="0"/>
              <a:t> multiple data formats</a:t>
            </a:r>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55944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Big Data </a:t>
            </a:r>
            <a:r>
              <a:rPr lang="fr-FR" dirty="0" err="1"/>
              <a:t>environment</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fontScale="92500" lnSpcReduction="10000"/>
          </a:bodyPr>
          <a:lstStyle/>
          <a:p>
            <a:r>
              <a:rPr lang="fr-FR" sz="3000" b="1" dirty="0"/>
              <a:t>Distributed </a:t>
            </a:r>
            <a:r>
              <a:rPr lang="fr-FR" sz="3000" b="1" dirty="0" err="1"/>
              <a:t>calculation</a:t>
            </a:r>
            <a:r>
              <a:rPr lang="fr-FR" sz="3000" b="1" dirty="0"/>
              <a:t> : </a:t>
            </a:r>
          </a:p>
          <a:p>
            <a:pPr lvl="1"/>
            <a:r>
              <a:rPr lang="fr-FR" sz="2600" dirty="0" err="1"/>
              <a:t>Pyspark</a:t>
            </a:r>
            <a:endParaRPr lang="fr-FR" sz="2600" dirty="0"/>
          </a:p>
          <a:p>
            <a:pPr lvl="1"/>
            <a:r>
              <a:rPr lang="fr-FR" sz="2600" dirty="0"/>
              <a:t>AWS </a:t>
            </a:r>
            <a:r>
              <a:rPr lang="fr-FR" sz="2600" dirty="0" err="1"/>
              <a:t>Elastic</a:t>
            </a:r>
            <a:r>
              <a:rPr lang="fr-FR" sz="2600" dirty="0"/>
              <a:t> </a:t>
            </a:r>
            <a:r>
              <a:rPr lang="fr-FR" sz="2600" dirty="0" err="1"/>
              <a:t>Map</a:t>
            </a:r>
            <a:r>
              <a:rPr lang="fr-FR" sz="2600" dirty="0"/>
              <a:t> </a:t>
            </a:r>
            <a:r>
              <a:rPr lang="fr-FR" sz="2600" dirty="0" err="1"/>
              <a:t>Reduce</a:t>
            </a:r>
            <a:r>
              <a:rPr lang="fr-FR" sz="2600" dirty="0"/>
              <a:t> module</a:t>
            </a:r>
          </a:p>
          <a:p>
            <a:r>
              <a:rPr lang="fr-FR" sz="3000" b="1" dirty="0"/>
              <a:t>Data store : </a:t>
            </a:r>
          </a:p>
          <a:p>
            <a:pPr lvl="1"/>
            <a:r>
              <a:rPr lang="fr-FR" sz="2600" dirty="0"/>
              <a:t>AWS S3 </a:t>
            </a:r>
          </a:p>
          <a:p>
            <a:r>
              <a:rPr lang="fr-FR" sz="2800" b="1" dirty="0"/>
              <a:t>User administration :</a:t>
            </a:r>
          </a:p>
          <a:p>
            <a:pPr lvl="1"/>
            <a:r>
              <a:rPr lang="fr-FR" sz="2600" dirty="0"/>
              <a:t>AWS IAM</a:t>
            </a:r>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Image 5">
            <a:extLst>
              <a:ext uri="{FF2B5EF4-FFF2-40B4-BE49-F238E27FC236}">
                <a16:creationId xmlns:a16="http://schemas.microsoft.com/office/drawing/2014/main" id="{F1F4E362-C4E3-EBE9-60EE-0FFF15801C4A}"/>
              </a:ext>
            </a:extLst>
          </p:cNvPr>
          <p:cNvPicPr>
            <a:picLocks noChangeAspect="1"/>
          </p:cNvPicPr>
          <p:nvPr/>
        </p:nvPicPr>
        <p:blipFill>
          <a:blip r:embed="rId3"/>
          <a:stretch>
            <a:fillRect/>
          </a:stretch>
        </p:blipFill>
        <p:spPr>
          <a:xfrm>
            <a:off x="9404686" y="2222288"/>
            <a:ext cx="1402114" cy="601552"/>
          </a:xfrm>
          <a:prstGeom prst="rect">
            <a:avLst/>
          </a:prstGeom>
        </p:spPr>
      </p:pic>
      <p:pic>
        <p:nvPicPr>
          <p:cNvPr id="8" name="Image 7">
            <a:extLst>
              <a:ext uri="{FF2B5EF4-FFF2-40B4-BE49-F238E27FC236}">
                <a16:creationId xmlns:a16="http://schemas.microsoft.com/office/drawing/2014/main" id="{4FD66F0B-0A8C-E535-DD42-99E36DDCE89B}"/>
              </a:ext>
            </a:extLst>
          </p:cNvPr>
          <p:cNvPicPr>
            <a:picLocks noChangeAspect="1"/>
          </p:cNvPicPr>
          <p:nvPr/>
        </p:nvPicPr>
        <p:blipFill>
          <a:blip r:embed="rId4"/>
          <a:stretch>
            <a:fillRect/>
          </a:stretch>
        </p:blipFill>
        <p:spPr>
          <a:xfrm>
            <a:off x="9635819" y="2954795"/>
            <a:ext cx="939848" cy="1149409"/>
          </a:xfrm>
          <a:prstGeom prst="rect">
            <a:avLst/>
          </a:prstGeom>
        </p:spPr>
      </p:pic>
      <p:pic>
        <p:nvPicPr>
          <p:cNvPr id="10" name="Image 9">
            <a:extLst>
              <a:ext uri="{FF2B5EF4-FFF2-40B4-BE49-F238E27FC236}">
                <a16:creationId xmlns:a16="http://schemas.microsoft.com/office/drawing/2014/main" id="{2CF53071-7163-0115-295E-57E82C02BB9E}"/>
              </a:ext>
            </a:extLst>
          </p:cNvPr>
          <p:cNvPicPr>
            <a:picLocks noChangeAspect="1"/>
          </p:cNvPicPr>
          <p:nvPr/>
        </p:nvPicPr>
        <p:blipFill>
          <a:blip r:embed="rId5"/>
          <a:stretch>
            <a:fillRect/>
          </a:stretch>
        </p:blipFill>
        <p:spPr>
          <a:xfrm>
            <a:off x="9096019" y="4240033"/>
            <a:ext cx="2113389" cy="1079177"/>
          </a:xfrm>
          <a:prstGeom prst="rect">
            <a:avLst/>
          </a:prstGeom>
        </p:spPr>
      </p:pic>
      <p:pic>
        <p:nvPicPr>
          <p:cNvPr id="12" name="Image 11">
            <a:extLst>
              <a:ext uri="{FF2B5EF4-FFF2-40B4-BE49-F238E27FC236}">
                <a16:creationId xmlns:a16="http://schemas.microsoft.com/office/drawing/2014/main" id="{4B677818-9514-2779-E669-93D1070F14F8}"/>
              </a:ext>
            </a:extLst>
          </p:cNvPr>
          <p:cNvPicPr>
            <a:picLocks noChangeAspect="1"/>
          </p:cNvPicPr>
          <p:nvPr/>
        </p:nvPicPr>
        <p:blipFill>
          <a:blip r:embed="rId6"/>
          <a:stretch>
            <a:fillRect/>
          </a:stretch>
        </p:blipFill>
        <p:spPr>
          <a:xfrm>
            <a:off x="9877131" y="5519829"/>
            <a:ext cx="457223" cy="939848"/>
          </a:xfrm>
          <a:prstGeom prst="rect">
            <a:avLst/>
          </a:prstGeom>
        </p:spPr>
      </p:pic>
    </p:spTree>
    <p:extLst>
      <p:ext uri="{BB962C8B-B14F-4D97-AF65-F5344CB8AC3E}">
        <p14:creationId xmlns:p14="http://schemas.microsoft.com/office/powerpoint/2010/main" val="366480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Big Data </a:t>
            </a:r>
            <a:r>
              <a:rPr lang="fr-FR" dirty="0" err="1"/>
              <a:t>environment</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a:bodyPr>
          <a:lstStyle/>
          <a:p>
            <a:r>
              <a:rPr lang="fr-FR" sz="3200" b="1" dirty="0"/>
              <a:t>Architecture :</a:t>
            </a:r>
          </a:p>
          <a:p>
            <a:pPr lvl="1"/>
            <a:endParaRPr lang="fr-FR" sz="3000" b="1" dirty="0"/>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Hexagone 4">
            <a:extLst>
              <a:ext uri="{FF2B5EF4-FFF2-40B4-BE49-F238E27FC236}">
                <a16:creationId xmlns:a16="http://schemas.microsoft.com/office/drawing/2014/main" id="{3F0F9AE7-4946-1267-AA11-DDD9F90A89E9}"/>
              </a:ext>
            </a:extLst>
          </p:cNvPr>
          <p:cNvSpPr/>
          <p:nvPr/>
        </p:nvSpPr>
        <p:spPr>
          <a:xfrm>
            <a:off x="4840903" y="3822830"/>
            <a:ext cx="1691640" cy="1234440"/>
          </a:xfrm>
          <a:prstGeom prst="hexagon">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EMR</a:t>
            </a:r>
            <a:endParaRPr lang="fr-FR" b="1" dirty="0"/>
          </a:p>
        </p:txBody>
      </p:sp>
      <p:sp>
        <p:nvSpPr>
          <p:cNvPr id="7" name="Hexagone 6">
            <a:extLst>
              <a:ext uri="{FF2B5EF4-FFF2-40B4-BE49-F238E27FC236}">
                <a16:creationId xmlns:a16="http://schemas.microsoft.com/office/drawing/2014/main" id="{E798F4BD-B64D-7107-D13B-FD9638FD599A}"/>
              </a:ext>
            </a:extLst>
          </p:cNvPr>
          <p:cNvSpPr/>
          <p:nvPr/>
        </p:nvSpPr>
        <p:spPr>
          <a:xfrm>
            <a:off x="3248323" y="3113456"/>
            <a:ext cx="1691640" cy="1234440"/>
          </a:xfrm>
          <a:prstGeom prst="hexagon">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S3</a:t>
            </a:r>
            <a:endParaRPr lang="fr-FR" b="1" dirty="0"/>
          </a:p>
        </p:txBody>
      </p:sp>
      <p:sp>
        <p:nvSpPr>
          <p:cNvPr id="9" name="Hexagone 8">
            <a:extLst>
              <a:ext uri="{FF2B5EF4-FFF2-40B4-BE49-F238E27FC236}">
                <a16:creationId xmlns:a16="http://schemas.microsoft.com/office/drawing/2014/main" id="{934884F7-CAC4-8784-DDBE-9DE47E99863A}"/>
              </a:ext>
            </a:extLst>
          </p:cNvPr>
          <p:cNvSpPr/>
          <p:nvPr/>
        </p:nvSpPr>
        <p:spPr>
          <a:xfrm>
            <a:off x="3248323" y="4624358"/>
            <a:ext cx="1691640" cy="1234440"/>
          </a:xfrm>
          <a:prstGeom prst="hexagon">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IAM</a:t>
            </a:r>
            <a:endParaRPr lang="fr-FR" b="1" dirty="0"/>
          </a:p>
        </p:txBody>
      </p:sp>
      <p:sp>
        <p:nvSpPr>
          <p:cNvPr id="11" name="Rectangle : avec coins rognés en haut 10">
            <a:extLst>
              <a:ext uri="{FF2B5EF4-FFF2-40B4-BE49-F238E27FC236}">
                <a16:creationId xmlns:a16="http://schemas.microsoft.com/office/drawing/2014/main" id="{FEE2D3F7-00CA-5646-DC0E-CF899DD9B732}"/>
              </a:ext>
            </a:extLst>
          </p:cNvPr>
          <p:cNvSpPr/>
          <p:nvPr/>
        </p:nvSpPr>
        <p:spPr>
          <a:xfrm>
            <a:off x="9250760" y="2584000"/>
            <a:ext cx="1691640" cy="1058912"/>
          </a:xfrm>
          <a:prstGeom prst="snip2SameRect">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Instance EC2</a:t>
            </a:r>
          </a:p>
          <a:p>
            <a:pPr algn="ctr"/>
            <a:r>
              <a:rPr lang="fr-FR" b="1" dirty="0">
                <a:solidFill>
                  <a:schemeClr val="bg1"/>
                </a:solidFill>
              </a:rPr>
              <a:t>MASTER</a:t>
            </a:r>
          </a:p>
        </p:txBody>
      </p:sp>
      <p:sp>
        <p:nvSpPr>
          <p:cNvPr id="13" name="Rectangle : avec coins rognés en haut 12">
            <a:extLst>
              <a:ext uri="{FF2B5EF4-FFF2-40B4-BE49-F238E27FC236}">
                <a16:creationId xmlns:a16="http://schemas.microsoft.com/office/drawing/2014/main" id="{AB9C5C4B-D3A4-69F0-BC92-2AE93C8BBD28}"/>
              </a:ext>
            </a:extLst>
          </p:cNvPr>
          <p:cNvSpPr/>
          <p:nvPr/>
        </p:nvSpPr>
        <p:spPr>
          <a:xfrm>
            <a:off x="10429578" y="3748263"/>
            <a:ext cx="1691640" cy="1058912"/>
          </a:xfrm>
          <a:prstGeom prst="snip2SameRect">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Instance EC2</a:t>
            </a:r>
          </a:p>
          <a:p>
            <a:pPr algn="ctr"/>
            <a:r>
              <a:rPr lang="fr-FR" b="1" dirty="0">
                <a:solidFill>
                  <a:schemeClr val="bg1"/>
                </a:solidFill>
              </a:rPr>
              <a:t>Slave</a:t>
            </a:r>
          </a:p>
          <a:p>
            <a:pPr algn="ctr"/>
            <a:endParaRPr lang="fr-FR" b="1" dirty="0">
              <a:solidFill>
                <a:schemeClr val="bg1"/>
              </a:solidFill>
            </a:endParaRPr>
          </a:p>
        </p:txBody>
      </p:sp>
      <p:sp>
        <p:nvSpPr>
          <p:cNvPr id="14" name="Rectangle : avec coins rognés en haut 13">
            <a:extLst>
              <a:ext uri="{FF2B5EF4-FFF2-40B4-BE49-F238E27FC236}">
                <a16:creationId xmlns:a16="http://schemas.microsoft.com/office/drawing/2014/main" id="{60294A9D-E405-DECF-662D-2562D29420B1}"/>
              </a:ext>
            </a:extLst>
          </p:cNvPr>
          <p:cNvSpPr/>
          <p:nvPr/>
        </p:nvSpPr>
        <p:spPr>
          <a:xfrm>
            <a:off x="8079403" y="3748263"/>
            <a:ext cx="1691640" cy="1058912"/>
          </a:xfrm>
          <a:prstGeom prst="snip2SameRect">
            <a:avLst/>
          </a:prstGeom>
          <a:solidFill>
            <a:schemeClr val="tx1"/>
          </a:solidFill>
          <a:ln w="635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rPr>
              <a:t>Instance EC2</a:t>
            </a:r>
          </a:p>
          <a:p>
            <a:pPr algn="ctr"/>
            <a:r>
              <a:rPr lang="fr-FR" b="1" dirty="0">
                <a:solidFill>
                  <a:schemeClr val="bg1"/>
                </a:solidFill>
              </a:rPr>
              <a:t>Slave</a:t>
            </a:r>
          </a:p>
          <a:p>
            <a:pPr algn="ctr"/>
            <a:endParaRPr lang="fr-FR" b="1" dirty="0">
              <a:solidFill>
                <a:schemeClr val="bg1"/>
              </a:solidFill>
            </a:endParaRPr>
          </a:p>
        </p:txBody>
      </p:sp>
      <p:sp>
        <p:nvSpPr>
          <p:cNvPr id="18" name="Flèche : double flèche horizontale 17">
            <a:extLst>
              <a:ext uri="{FF2B5EF4-FFF2-40B4-BE49-F238E27FC236}">
                <a16:creationId xmlns:a16="http://schemas.microsoft.com/office/drawing/2014/main" id="{1DD216DC-42FA-9451-C43D-3FD93E9F5D6E}"/>
              </a:ext>
            </a:extLst>
          </p:cNvPr>
          <p:cNvSpPr/>
          <p:nvPr/>
        </p:nvSpPr>
        <p:spPr>
          <a:xfrm rot="1461700">
            <a:off x="4544308" y="3914984"/>
            <a:ext cx="704839" cy="4149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ouble flèche horizontale 18">
            <a:extLst>
              <a:ext uri="{FF2B5EF4-FFF2-40B4-BE49-F238E27FC236}">
                <a16:creationId xmlns:a16="http://schemas.microsoft.com/office/drawing/2014/main" id="{11EC2611-CCC3-6C9B-D267-F9547E163F55}"/>
              </a:ext>
            </a:extLst>
          </p:cNvPr>
          <p:cNvSpPr/>
          <p:nvPr/>
        </p:nvSpPr>
        <p:spPr>
          <a:xfrm rot="19864164">
            <a:off x="4513769" y="4614341"/>
            <a:ext cx="704839" cy="4149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 double flèche horizontale 19">
            <a:extLst>
              <a:ext uri="{FF2B5EF4-FFF2-40B4-BE49-F238E27FC236}">
                <a16:creationId xmlns:a16="http://schemas.microsoft.com/office/drawing/2014/main" id="{6A093BA9-014E-0AEA-6A0E-9E2155B201E4}"/>
              </a:ext>
            </a:extLst>
          </p:cNvPr>
          <p:cNvSpPr/>
          <p:nvPr/>
        </p:nvSpPr>
        <p:spPr>
          <a:xfrm rot="16200000">
            <a:off x="3737764" y="4262274"/>
            <a:ext cx="704839" cy="4149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088516E3-2077-8C0D-BA94-82618E170020}"/>
              </a:ext>
            </a:extLst>
          </p:cNvPr>
          <p:cNvSpPr/>
          <p:nvPr/>
        </p:nvSpPr>
        <p:spPr>
          <a:xfrm rot="6877019">
            <a:off x="9323786" y="3538612"/>
            <a:ext cx="545463" cy="64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E933B555-E8C2-C9F8-E180-2563055681B5}"/>
              </a:ext>
            </a:extLst>
          </p:cNvPr>
          <p:cNvSpPr/>
          <p:nvPr/>
        </p:nvSpPr>
        <p:spPr>
          <a:xfrm rot="3637226">
            <a:off x="10330509" y="3548843"/>
            <a:ext cx="545463" cy="64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Bulle narrative : rectangle 25">
            <a:extLst>
              <a:ext uri="{FF2B5EF4-FFF2-40B4-BE49-F238E27FC236}">
                <a16:creationId xmlns:a16="http://schemas.microsoft.com/office/drawing/2014/main" id="{31343A5E-6128-5CC0-A502-32AAAED9D2C4}"/>
              </a:ext>
            </a:extLst>
          </p:cNvPr>
          <p:cNvSpPr/>
          <p:nvPr/>
        </p:nvSpPr>
        <p:spPr>
          <a:xfrm>
            <a:off x="367052" y="2899544"/>
            <a:ext cx="2411719" cy="1058912"/>
          </a:xfrm>
          <a:prstGeom prst="wedgeRectCallout">
            <a:avLst>
              <a:gd name="adj1" fmla="val 67635"/>
              <a:gd name="adj2" fmla="val 2795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Data, Notebook </a:t>
            </a:r>
            <a:r>
              <a:rPr lang="fr-FR" dirty="0" err="1"/>
              <a:t>Jupyter</a:t>
            </a:r>
            <a:r>
              <a:rPr lang="fr-FR" dirty="0"/>
              <a:t>, </a:t>
            </a:r>
            <a:r>
              <a:rPr lang="fr-FR" dirty="0" err="1"/>
              <a:t>results</a:t>
            </a:r>
            <a:endParaRPr lang="fr-FR" dirty="0"/>
          </a:p>
          <a:p>
            <a:pPr algn="ctr"/>
            <a:endParaRPr lang="fr-FR" dirty="0"/>
          </a:p>
        </p:txBody>
      </p:sp>
      <p:sp>
        <p:nvSpPr>
          <p:cNvPr id="27" name="Bulle narrative : rectangle 26">
            <a:extLst>
              <a:ext uri="{FF2B5EF4-FFF2-40B4-BE49-F238E27FC236}">
                <a16:creationId xmlns:a16="http://schemas.microsoft.com/office/drawing/2014/main" id="{6760DD0A-5F09-4815-3247-F7C6928CB0C9}"/>
              </a:ext>
            </a:extLst>
          </p:cNvPr>
          <p:cNvSpPr/>
          <p:nvPr/>
        </p:nvSpPr>
        <p:spPr>
          <a:xfrm>
            <a:off x="367232" y="4778623"/>
            <a:ext cx="2411719" cy="1058912"/>
          </a:xfrm>
          <a:prstGeom prst="wedgeRectCallout">
            <a:avLst>
              <a:gd name="adj1" fmla="val 68267"/>
              <a:gd name="adj2" fmla="val -226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User </a:t>
            </a:r>
            <a:r>
              <a:rPr lang="fr-FR" dirty="0" err="1"/>
              <a:t>access</a:t>
            </a:r>
            <a:endParaRPr lang="fr-FR" dirty="0"/>
          </a:p>
          <a:p>
            <a:pPr algn="ctr"/>
            <a:endParaRPr lang="fr-FR" dirty="0"/>
          </a:p>
        </p:txBody>
      </p:sp>
      <p:sp>
        <p:nvSpPr>
          <p:cNvPr id="28" name="Bulle narrative : rectangle 27">
            <a:extLst>
              <a:ext uri="{FF2B5EF4-FFF2-40B4-BE49-F238E27FC236}">
                <a16:creationId xmlns:a16="http://schemas.microsoft.com/office/drawing/2014/main" id="{CF267C6B-4FD5-F8E4-DDE3-772B7EE14652}"/>
              </a:ext>
            </a:extLst>
          </p:cNvPr>
          <p:cNvSpPr/>
          <p:nvPr/>
        </p:nvSpPr>
        <p:spPr>
          <a:xfrm>
            <a:off x="5169395" y="5375284"/>
            <a:ext cx="2411719" cy="1058912"/>
          </a:xfrm>
          <a:prstGeom prst="wedgeRectCallout">
            <a:avLst>
              <a:gd name="adj1" fmla="val -30312"/>
              <a:gd name="adj2" fmla="val -771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Jupyterhub</a:t>
            </a:r>
            <a:r>
              <a:rPr lang="fr-FR" dirty="0"/>
              <a:t>, </a:t>
            </a:r>
            <a:r>
              <a:rPr lang="fr-FR" dirty="0" err="1"/>
              <a:t>spark</a:t>
            </a:r>
            <a:r>
              <a:rPr lang="fr-FR" dirty="0"/>
              <a:t>, SSH </a:t>
            </a:r>
            <a:r>
              <a:rPr lang="fr-FR" dirty="0" err="1"/>
              <a:t>enabled</a:t>
            </a:r>
            <a:endParaRPr lang="fr-FR" dirty="0"/>
          </a:p>
          <a:p>
            <a:pPr algn="ctr"/>
            <a:endParaRPr lang="fr-FR" dirty="0"/>
          </a:p>
        </p:txBody>
      </p:sp>
      <p:pic>
        <p:nvPicPr>
          <p:cNvPr id="29" name="Image 28">
            <a:extLst>
              <a:ext uri="{FF2B5EF4-FFF2-40B4-BE49-F238E27FC236}">
                <a16:creationId xmlns:a16="http://schemas.microsoft.com/office/drawing/2014/main" id="{53DBC28F-3326-E380-8D57-A0C3BEA06695}"/>
              </a:ext>
            </a:extLst>
          </p:cNvPr>
          <p:cNvPicPr>
            <a:picLocks noChangeAspect="1"/>
          </p:cNvPicPr>
          <p:nvPr/>
        </p:nvPicPr>
        <p:blipFill>
          <a:blip r:embed="rId3">
            <a:lum/>
            <a:alphaModFix/>
          </a:blip>
          <a:srcRect/>
          <a:stretch>
            <a:fillRect/>
          </a:stretch>
        </p:blipFill>
        <p:spPr>
          <a:xfrm>
            <a:off x="7323141" y="2546742"/>
            <a:ext cx="4818230" cy="2311944"/>
          </a:xfrm>
          <a:prstGeom prst="rect">
            <a:avLst/>
          </a:prstGeom>
          <a:noFill/>
          <a:ln>
            <a:noFill/>
          </a:ln>
        </p:spPr>
      </p:pic>
      <p:sp>
        <p:nvSpPr>
          <p:cNvPr id="22" name="Flèche : droite 21">
            <a:extLst>
              <a:ext uri="{FF2B5EF4-FFF2-40B4-BE49-F238E27FC236}">
                <a16:creationId xmlns:a16="http://schemas.microsoft.com/office/drawing/2014/main" id="{5C66B40E-113F-B77F-C796-4C5E5E7F0355}"/>
              </a:ext>
            </a:extLst>
          </p:cNvPr>
          <p:cNvSpPr/>
          <p:nvPr/>
        </p:nvSpPr>
        <p:spPr>
          <a:xfrm rot="20294849">
            <a:off x="6588716" y="3822141"/>
            <a:ext cx="896601" cy="64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020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Image </a:t>
            </a:r>
            <a:r>
              <a:rPr lang="fr-FR" dirty="0" err="1"/>
              <a:t>processing</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lnSpcReduction="10000"/>
          </a:bodyPr>
          <a:lstStyle/>
          <a:p>
            <a:r>
              <a:rPr lang="fr-FR" sz="3200" dirty="0" err="1"/>
              <a:t>Load</a:t>
            </a:r>
            <a:r>
              <a:rPr lang="fr-FR" sz="3200" dirty="0"/>
              <a:t> data (300 </a:t>
            </a:r>
            <a:r>
              <a:rPr lang="fr-FR" sz="3200" dirty="0" err="1"/>
              <a:t>pictures</a:t>
            </a:r>
            <a:r>
              <a:rPr lang="fr-FR" sz="3200" dirty="0"/>
              <a:t>) </a:t>
            </a:r>
            <a:r>
              <a:rPr lang="fr-FR" sz="3200" dirty="0" err="1"/>
              <a:t>from</a:t>
            </a:r>
            <a:r>
              <a:rPr lang="fr-FR" sz="3200" dirty="0"/>
              <a:t> S3 </a:t>
            </a:r>
            <a:r>
              <a:rPr lang="fr-FR" sz="3200" dirty="0" err="1"/>
              <a:t>bucket</a:t>
            </a:r>
            <a:endParaRPr lang="fr-FR" sz="3200" dirty="0"/>
          </a:p>
          <a:p>
            <a:r>
              <a:rPr lang="fr-FR" sz="3200" dirty="0" err="1"/>
              <a:t>Prepare</a:t>
            </a:r>
            <a:r>
              <a:rPr lang="fr-FR" sz="3200" dirty="0"/>
              <a:t> model in </a:t>
            </a:r>
            <a:r>
              <a:rPr lang="fr-FR" sz="3200" dirty="0" err="1"/>
              <a:t>transfer</a:t>
            </a:r>
            <a:r>
              <a:rPr lang="fr-FR" sz="3200" dirty="0"/>
              <a:t> </a:t>
            </a:r>
            <a:r>
              <a:rPr lang="fr-FR" sz="3200" dirty="0" err="1"/>
              <a:t>learning</a:t>
            </a:r>
            <a:r>
              <a:rPr lang="fr-FR" sz="3200" dirty="0"/>
              <a:t> configuration</a:t>
            </a:r>
          </a:p>
          <a:p>
            <a:r>
              <a:rPr lang="fr-FR" sz="3200" dirty="0" err="1"/>
              <a:t>Feature</a:t>
            </a:r>
            <a:r>
              <a:rPr lang="fr-FR" sz="3200" dirty="0"/>
              <a:t> extraction (1028)</a:t>
            </a:r>
          </a:p>
          <a:p>
            <a:r>
              <a:rPr lang="fr-FR" sz="3200" dirty="0" err="1"/>
              <a:t>Normalization</a:t>
            </a:r>
            <a:r>
              <a:rPr lang="fr-FR" sz="3200" dirty="0"/>
              <a:t> of the </a:t>
            </a:r>
            <a:r>
              <a:rPr lang="fr-FR" sz="3200" dirty="0" err="1"/>
              <a:t>features</a:t>
            </a:r>
            <a:r>
              <a:rPr lang="fr-FR" sz="3200" dirty="0"/>
              <a:t> data</a:t>
            </a:r>
          </a:p>
          <a:p>
            <a:r>
              <a:rPr lang="fr-FR" sz="3200" dirty="0"/>
              <a:t>PCA dimension </a:t>
            </a:r>
            <a:r>
              <a:rPr lang="fr-FR" sz="3200" dirty="0" err="1"/>
              <a:t>reduction</a:t>
            </a:r>
            <a:r>
              <a:rPr lang="fr-FR" sz="3200" dirty="0"/>
              <a:t> (60)</a:t>
            </a:r>
          </a:p>
          <a:p>
            <a:r>
              <a:rPr lang="fr-FR" sz="3200" dirty="0" err="1"/>
              <a:t>Recording</a:t>
            </a:r>
            <a:r>
              <a:rPr lang="fr-FR" sz="3200" dirty="0"/>
              <a:t> the </a:t>
            </a:r>
            <a:r>
              <a:rPr lang="fr-FR" sz="3200" dirty="0" err="1"/>
              <a:t>results</a:t>
            </a:r>
            <a:r>
              <a:rPr lang="fr-FR" sz="3200" dirty="0"/>
              <a:t> in S3 (.csv)</a:t>
            </a:r>
            <a:endParaRPr lang="fr-FR" sz="2600" dirty="0"/>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8580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E4E32-E181-F6CA-2BA2-4FF050827575}"/>
              </a:ext>
            </a:extLst>
          </p:cNvPr>
          <p:cNvSpPr>
            <a:spLocks noGrp="1"/>
          </p:cNvSpPr>
          <p:nvPr>
            <p:ph type="title"/>
          </p:nvPr>
        </p:nvSpPr>
        <p:spPr/>
        <p:txBody>
          <a:bodyPr/>
          <a:lstStyle/>
          <a:p>
            <a:r>
              <a:rPr lang="fr-FR" dirty="0"/>
              <a:t>Image </a:t>
            </a:r>
            <a:r>
              <a:rPr lang="fr-FR" dirty="0" err="1"/>
              <a:t>processing</a:t>
            </a:r>
            <a:endParaRPr lang="fr-FR" dirty="0"/>
          </a:p>
        </p:txBody>
      </p:sp>
      <p:sp>
        <p:nvSpPr>
          <p:cNvPr id="3" name="Espace réservé du contenu 2">
            <a:extLst>
              <a:ext uri="{FF2B5EF4-FFF2-40B4-BE49-F238E27FC236}">
                <a16:creationId xmlns:a16="http://schemas.microsoft.com/office/drawing/2014/main" id="{B2546AD8-89CD-2737-B8FF-8EC41B66AB68}"/>
              </a:ext>
            </a:extLst>
          </p:cNvPr>
          <p:cNvSpPr>
            <a:spLocks noGrp="1"/>
          </p:cNvSpPr>
          <p:nvPr>
            <p:ph idx="1"/>
          </p:nvPr>
        </p:nvSpPr>
        <p:spPr/>
        <p:txBody>
          <a:bodyPr anchor="t" anchorCtr="0">
            <a:normAutofit lnSpcReduction="10000"/>
          </a:bodyPr>
          <a:lstStyle/>
          <a:p>
            <a:r>
              <a:rPr lang="fr-FR" sz="3200" dirty="0" err="1"/>
              <a:t>Load</a:t>
            </a:r>
            <a:r>
              <a:rPr lang="fr-FR" sz="3200" dirty="0"/>
              <a:t> data (300 </a:t>
            </a:r>
            <a:r>
              <a:rPr lang="fr-FR" sz="3200" dirty="0" err="1"/>
              <a:t>pictures</a:t>
            </a:r>
            <a:r>
              <a:rPr lang="fr-FR" sz="3200" dirty="0"/>
              <a:t>) </a:t>
            </a:r>
            <a:r>
              <a:rPr lang="fr-FR" sz="3200" dirty="0" err="1"/>
              <a:t>from</a:t>
            </a:r>
            <a:r>
              <a:rPr lang="fr-FR" sz="3200" dirty="0"/>
              <a:t> S3 </a:t>
            </a:r>
            <a:r>
              <a:rPr lang="fr-FR" sz="3200" dirty="0" err="1"/>
              <a:t>bucket</a:t>
            </a:r>
            <a:endParaRPr lang="fr-FR" sz="3200" dirty="0"/>
          </a:p>
          <a:p>
            <a:r>
              <a:rPr lang="fr-FR" sz="3200" dirty="0" err="1"/>
              <a:t>Prepare</a:t>
            </a:r>
            <a:r>
              <a:rPr lang="fr-FR" sz="3200" dirty="0"/>
              <a:t> model in </a:t>
            </a:r>
            <a:r>
              <a:rPr lang="fr-FR" sz="3200" dirty="0" err="1"/>
              <a:t>transfer</a:t>
            </a:r>
            <a:r>
              <a:rPr lang="fr-FR" sz="3200" dirty="0"/>
              <a:t> </a:t>
            </a:r>
            <a:r>
              <a:rPr lang="fr-FR" sz="3200" dirty="0" err="1"/>
              <a:t>learning</a:t>
            </a:r>
            <a:r>
              <a:rPr lang="fr-FR" sz="3200" dirty="0"/>
              <a:t> configuration</a:t>
            </a:r>
          </a:p>
          <a:p>
            <a:r>
              <a:rPr lang="fr-FR" sz="3200" dirty="0" err="1"/>
              <a:t>Feature</a:t>
            </a:r>
            <a:r>
              <a:rPr lang="fr-FR" sz="3200" dirty="0"/>
              <a:t> extraction (1028)</a:t>
            </a:r>
          </a:p>
          <a:p>
            <a:r>
              <a:rPr lang="fr-FR" sz="3200" dirty="0" err="1"/>
              <a:t>Normalization</a:t>
            </a:r>
            <a:r>
              <a:rPr lang="fr-FR" sz="3200" dirty="0"/>
              <a:t> of the </a:t>
            </a:r>
            <a:r>
              <a:rPr lang="fr-FR" sz="3200" dirty="0" err="1"/>
              <a:t>features</a:t>
            </a:r>
            <a:r>
              <a:rPr lang="fr-FR" sz="3200" dirty="0"/>
              <a:t> data</a:t>
            </a:r>
          </a:p>
          <a:p>
            <a:r>
              <a:rPr lang="fr-FR" sz="3200" dirty="0"/>
              <a:t>PCA dimension </a:t>
            </a:r>
            <a:r>
              <a:rPr lang="fr-FR" sz="3200" dirty="0" err="1"/>
              <a:t>reduction</a:t>
            </a:r>
            <a:r>
              <a:rPr lang="fr-FR" sz="3200" dirty="0"/>
              <a:t> (60)</a:t>
            </a:r>
          </a:p>
          <a:p>
            <a:r>
              <a:rPr lang="fr-FR" sz="3200" dirty="0" err="1"/>
              <a:t>Recording</a:t>
            </a:r>
            <a:r>
              <a:rPr lang="fr-FR" sz="3200" dirty="0"/>
              <a:t> the </a:t>
            </a:r>
            <a:r>
              <a:rPr lang="fr-FR" sz="3200" dirty="0" err="1"/>
              <a:t>results</a:t>
            </a:r>
            <a:r>
              <a:rPr lang="fr-FR" sz="3200" dirty="0"/>
              <a:t> in S3 (.csv)</a:t>
            </a:r>
            <a:endParaRPr lang="fr-FR" sz="2600" dirty="0"/>
          </a:p>
        </p:txBody>
      </p:sp>
      <p:sp>
        <p:nvSpPr>
          <p:cNvPr id="4" name="Espace réservé du numéro de diapositive 3">
            <a:extLst>
              <a:ext uri="{FF2B5EF4-FFF2-40B4-BE49-F238E27FC236}">
                <a16:creationId xmlns:a16="http://schemas.microsoft.com/office/drawing/2014/main" id="{E98A90E1-8177-8F03-393F-B1931A91618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21187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1470</TotalTime>
  <Words>1446</Words>
  <Application>Microsoft Office PowerPoint</Application>
  <PresentationFormat>Grand écran</PresentationFormat>
  <Paragraphs>142</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Century Gothic</vt:lpstr>
      <vt:lpstr>Söhne</vt:lpstr>
      <vt:lpstr>Wingdings 2</vt:lpstr>
      <vt:lpstr>Concis</vt:lpstr>
      <vt:lpstr>P8 - Déployez un modèle dans le cloud</vt:lpstr>
      <vt:lpstr>Summary</vt:lpstr>
      <vt:lpstr>Preliminary</vt:lpstr>
      <vt:lpstr>Preliminary</vt:lpstr>
      <vt:lpstr>Big Data environment</vt:lpstr>
      <vt:lpstr>Big Data environment</vt:lpstr>
      <vt:lpstr>Big Data environment</vt:lpstr>
      <vt:lpstr>Image processing</vt:lpstr>
      <vt:lpstr>Image processing</vt:lpstr>
      <vt:lpstr>Script execution in the cloud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Implémentez un modèle de scoring</dc:title>
  <dc:creator>Antoine Naudy</dc:creator>
  <cp:lastModifiedBy>Antoine Naudy</cp:lastModifiedBy>
  <cp:revision>53</cp:revision>
  <dcterms:created xsi:type="dcterms:W3CDTF">2023-05-26T07:51:49Z</dcterms:created>
  <dcterms:modified xsi:type="dcterms:W3CDTF">2023-06-24T14:18:41Z</dcterms:modified>
</cp:coreProperties>
</file>