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6" r:id="rId2"/>
  </p:sldIdLst>
  <p:sldSz cx="42845038" cy="30243463"/>
  <p:notesSz cx="6858000" cy="9144000"/>
  <p:defaultTextStyle>
    <a:defPPr>
      <a:defRPr lang="fr-FR"/>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40" d="100"/>
          <a:sy n="40" d="100"/>
        </p:scale>
        <p:origin x="-72" y="-132"/>
      </p:cViewPr>
      <p:guideLst>
        <p:guide orient="horz" pos="9526"/>
        <p:guide pos="1349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5DA5CC-B878-4885-B558-CE6099D9388B}" type="datetimeFigureOut">
              <a:rPr lang="fr-FR" smtClean="0"/>
              <a:t>21/12/2011</a:t>
            </a:fld>
            <a:endParaRPr lang="fr-FR"/>
          </a:p>
        </p:txBody>
      </p:sp>
      <p:sp>
        <p:nvSpPr>
          <p:cNvPr id="4" name="Espace réservé de l'image des diapositives 3"/>
          <p:cNvSpPr>
            <a:spLocks noGrp="1" noRot="1" noChangeAspect="1"/>
          </p:cNvSpPr>
          <p:nvPr>
            <p:ph type="sldImg" idx="2"/>
          </p:nvPr>
        </p:nvSpPr>
        <p:spPr>
          <a:xfrm>
            <a:off x="1000125" y="685800"/>
            <a:ext cx="485775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C37F4-9CD3-4971-A405-32FCC0CCE5DC}" type="slidenum">
              <a:rPr lang="fr-FR" smtClean="0"/>
              <a:t>‹N°›</a:t>
            </a:fld>
            <a:endParaRPr lang="fr-FR"/>
          </a:p>
        </p:txBody>
      </p:sp>
    </p:spTree>
    <p:extLst>
      <p:ext uri="{BB962C8B-B14F-4D97-AF65-F5344CB8AC3E}">
        <p14:creationId xmlns:p14="http://schemas.microsoft.com/office/powerpoint/2010/main" val="1744996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6C37F4-9CD3-4971-A405-32FCC0CCE5DC}" type="slidenum">
              <a:rPr lang="fr-FR" smtClean="0"/>
              <a:t>1</a:t>
            </a:fld>
            <a:endParaRPr lang="fr-FR"/>
          </a:p>
        </p:txBody>
      </p:sp>
    </p:spTree>
    <p:extLst>
      <p:ext uri="{BB962C8B-B14F-4D97-AF65-F5344CB8AC3E}">
        <p14:creationId xmlns:p14="http://schemas.microsoft.com/office/powerpoint/2010/main" val="268896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3213378" y="9395079"/>
            <a:ext cx="36418283" cy="6482742"/>
          </a:xfrm>
        </p:spPr>
        <p:txBody>
          <a:bodyPr/>
          <a:lstStyle/>
          <a:p>
            <a:r>
              <a:rPr lang="fr-FR" smtClean="0"/>
              <a:t>Modifiez le style du titre</a:t>
            </a:r>
            <a:endParaRPr lang="fr-FR"/>
          </a:p>
        </p:txBody>
      </p:sp>
      <p:sp>
        <p:nvSpPr>
          <p:cNvPr id="3" name="Sous-titre 2"/>
          <p:cNvSpPr>
            <a:spLocks noGrp="1"/>
          </p:cNvSpPr>
          <p:nvPr>
            <p:ph type="subTitle" idx="1"/>
          </p:nvPr>
        </p:nvSpPr>
        <p:spPr>
          <a:xfrm>
            <a:off x="6426757" y="17137963"/>
            <a:ext cx="29991526" cy="7728885"/>
          </a:xfrm>
        </p:spPr>
        <p:txBody>
          <a:bodyPr/>
          <a:lstStyle>
            <a:lvl1pPr marL="0" indent="0" algn="ctr">
              <a:buNone/>
              <a:defRPr>
                <a:solidFill>
                  <a:schemeClr val="tx1">
                    <a:tint val="75000"/>
                  </a:schemeClr>
                </a:solidFill>
              </a:defRPr>
            </a:lvl1pPr>
            <a:lvl2pPr marL="2057400" indent="0" algn="ctr">
              <a:buNone/>
              <a:defRPr>
                <a:solidFill>
                  <a:schemeClr val="tx1">
                    <a:tint val="75000"/>
                  </a:schemeClr>
                </a:solidFill>
              </a:defRPr>
            </a:lvl2pPr>
            <a:lvl3pPr marL="4114800" indent="0" algn="ctr">
              <a:buNone/>
              <a:defRPr>
                <a:solidFill>
                  <a:schemeClr val="tx1">
                    <a:tint val="75000"/>
                  </a:schemeClr>
                </a:solidFill>
              </a:defRPr>
            </a:lvl3pPr>
            <a:lvl4pPr marL="6172200" indent="0" algn="ctr">
              <a:buNone/>
              <a:defRPr>
                <a:solidFill>
                  <a:schemeClr val="tx1">
                    <a:tint val="75000"/>
                  </a:schemeClr>
                </a:solidFill>
              </a:defRPr>
            </a:lvl4pPr>
            <a:lvl5pPr marL="8229600" indent="0" algn="ctr">
              <a:buNone/>
              <a:defRPr>
                <a:solidFill>
                  <a:schemeClr val="tx1">
                    <a:tint val="75000"/>
                  </a:schemeClr>
                </a:solidFill>
              </a:defRPr>
            </a:lvl5pPr>
            <a:lvl6pPr marL="10287000" indent="0" algn="ctr">
              <a:buNone/>
              <a:defRPr>
                <a:solidFill>
                  <a:schemeClr val="tx1">
                    <a:tint val="75000"/>
                  </a:schemeClr>
                </a:solidFill>
              </a:defRPr>
            </a:lvl6pPr>
            <a:lvl7pPr marL="12344400" indent="0" algn="ctr">
              <a:buNone/>
              <a:defRPr>
                <a:solidFill>
                  <a:schemeClr val="tx1">
                    <a:tint val="75000"/>
                  </a:schemeClr>
                </a:solidFill>
              </a:defRPr>
            </a:lvl7pPr>
            <a:lvl8pPr marL="14401800" indent="0" algn="ctr">
              <a:buNone/>
              <a:defRPr>
                <a:solidFill>
                  <a:schemeClr val="tx1">
                    <a:tint val="75000"/>
                  </a:schemeClr>
                </a:solidFill>
              </a:defRPr>
            </a:lvl8pPr>
            <a:lvl9pPr marL="164592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E077214-F85A-4A9A-94EA-70CB1B13A00D}" type="datetimeFigureOut">
              <a:rPr lang="fr-FR" smtClean="0"/>
              <a:t>21/12/2011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333F0F-F00A-43D3-B288-7AB686A241D7}" type="slidenum">
              <a:rPr lang="fr-FR" smtClean="0"/>
              <a:t>‹N°›</a:t>
            </a:fld>
            <a:endParaRPr lang="fr-FR"/>
          </a:p>
        </p:txBody>
      </p:sp>
    </p:spTree>
    <p:extLst>
      <p:ext uri="{BB962C8B-B14F-4D97-AF65-F5344CB8AC3E}">
        <p14:creationId xmlns:p14="http://schemas.microsoft.com/office/powerpoint/2010/main" val="279783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E077214-F85A-4A9A-94EA-70CB1B13A00D}" type="datetimeFigureOut">
              <a:rPr lang="fr-FR" smtClean="0"/>
              <a:t>21/12/2011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333F0F-F00A-43D3-B288-7AB686A241D7}" type="slidenum">
              <a:rPr lang="fr-FR" smtClean="0"/>
              <a:t>‹N°›</a:t>
            </a:fld>
            <a:endParaRPr lang="fr-FR"/>
          </a:p>
        </p:txBody>
      </p:sp>
    </p:spTree>
    <p:extLst>
      <p:ext uri="{BB962C8B-B14F-4D97-AF65-F5344CB8AC3E}">
        <p14:creationId xmlns:p14="http://schemas.microsoft.com/office/powerpoint/2010/main" val="61383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1062651" y="1211143"/>
            <a:ext cx="9640135" cy="2580495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2142253" y="1211143"/>
            <a:ext cx="28206317" cy="2580495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E077214-F85A-4A9A-94EA-70CB1B13A00D}" type="datetimeFigureOut">
              <a:rPr lang="fr-FR" smtClean="0"/>
              <a:t>21/12/2011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333F0F-F00A-43D3-B288-7AB686A241D7}" type="slidenum">
              <a:rPr lang="fr-FR" smtClean="0"/>
              <a:t>‹N°›</a:t>
            </a:fld>
            <a:endParaRPr lang="fr-FR"/>
          </a:p>
        </p:txBody>
      </p:sp>
    </p:spTree>
    <p:extLst>
      <p:ext uri="{BB962C8B-B14F-4D97-AF65-F5344CB8AC3E}">
        <p14:creationId xmlns:p14="http://schemas.microsoft.com/office/powerpoint/2010/main" val="9564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E077214-F85A-4A9A-94EA-70CB1B13A00D}" type="datetimeFigureOut">
              <a:rPr lang="fr-FR" smtClean="0"/>
              <a:t>21/12/2011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333F0F-F00A-43D3-B288-7AB686A241D7}" type="slidenum">
              <a:rPr lang="fr-FR" smtClean="0"/>
              <a:t>‹N°›</a:t>
            </a:fld>
            <a:endParaRPr lang="fr-FR"/>
          </a:p>
        </p:txBody>
      </p:sp>
    </p:spTree>
    <p:extLst>
      <p:ext uri="{BB962C8B-B14F-4D97-AF65-F5344CB8AC3E}">
        <p14:creationId xmlns:p14="http://schemas.microsoft.com/office/powerpoint/2010/main" val="427252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3384462" y="19434228"/>
            <a:ext cx="36418283" cy="6006688"/>
          </a:xfrm>
        </p:spPr>
        <p:txBody>
          <a:bodyPr anchor="t"/>
          <a:lstStyle>
            <a:lvl1pPr algn="l">
              <a:defRPr sz="18000" b="1" cap="all"/>
            </a:lvl1pPr>
          </a:lstStyle>
          <a:p>
            <a:r>
              <a:rPr lang="fr-FR" smtClean="0"/>
              <a:t>Modifiez le style du titre</a:t>
            </a:r>
            <a:endParaRPr lang="fr-FR"/>
          </a:p>
        </p:txBody>
      </p:sp>
      <p:sp>
        <p:nvSpPr>
          <p:cNvPr id="3" name="Espace réservé du texte 2"/>
          <p:cNvSpPr>
            <a:spLocks noGrp="1"/>
          </p:cNvSpPr>
          <p:nvPr>
            <p:ph type="body" idx="1"/>
          </p:nvPr>
        </p:nvSpPr>
        <p:spPr>
          <a:xfrm>
            <a:off x="3384462" y="12818473"/>
            <a:ext cx="36418283" cy="6615755"/>
          </a:xfrm>
        </p:spPr>
        <p:txBody>
          <a:bodyPr anchor="b"/>
          <a:lstStyle>
            <a:lvl1pPr marL="0" indent="0">
              <a:buNone/>
              <a:defRPr sz="9000">
                <a:solidFill>
                  <a:schemeClr val="tx1">
                    <a:tint val="75000"/>
                  </a:schemeClr>
                </a:solidFill>
              </a:defRPr>
            </a:lvl1pPr>
            <a:lvl2pPr marL="2057400" indent="0">
              <a:buNone/>
              <a:defRPr sz="8100">
                <a:solidFill>
                  <a:schemeClr val="tx1">
                    <a:tint val="75000"/>
                  </a:schemeClr>
                </a:solidFill>
              </a:defRPr>
            </a:lvl2pPr>
            <a:lvl3pPr marL="4114800" indent="0">
              <a:buNone/>
              <a:defRPr sz="7200">
                <a:solidFill>
                  <a:schemeClr val="tx1">
                    <a:tint val="75000"/>
                  </a:schemeClr>
                </a:solidFill>
              </a:defRPr>
            </a:lvl3pPr>
            <a:lvl4pPr marL="6172200" indent="0">
              <a:buNone/>
              <a:defRPr sz="6300">
                <a:solidFill>
                  <a:schemeClr val="tx1">
                    <a:tint val="75000"/>
                  </a:schemeClr>
                </a:solidFill>
              </a:defRPr>
            </a:lvl4pPr>
            <a:lvl5pPr marL="8229600" indent="0">
              <a:buNone/>
              <a:defRPr sz="6300">
                <a:solidFill>
                  <a:schemeClr val="tx1">
                    <a:tint val="75000"/>
                  </a:schemeClr>
                </a:solidFill>
              </a:defRPr>
            </a:lvl5pPr>
            <a:lvl6pPr marL="10287000" indent="0">
              <a:buNone/>
              <a:defRPr sz="6300">
                <a:solidFill>
                  <a:schemeClr val="tx1">
                    <a:tint val="75000"/>
                  </a:schemeClr>
                </a:solidFill>
              </a:defRPr>
            </a:lvl6pPr>
            <a:lvl7pPr marL="12344400" indent="0">
              <a:buNone/>
              <a:defRPr sz="6300">
                <a:solidFill>
                  <a:schemeClr val="tx1">
                    <a:tint val="75000"/>
                  </a:schemeClr>
                </a:solidFill>
              </a:defRPr>
            </a:lvl7pPr>
            <a:lvl8pPr marL="14401800" indent="0">
              <a:buNone/>
              <a:defRPr sz="6300">
                <a:solidFill>
                  <a:schemeClr val="tx1">
                    <a:tint val="75000"/>
                  </a:schemeClr>
                </a:solidFill>
              </a:defRPr>
            </a:lvl8pPr>
            <a:lvl9pPr marL="16459200" indent="0">
              <a:buNone/>
              <a:defRPr sz="63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E077214-F85A-4A9A-94EA-70CB1B13A00D}" type="datetimeFigureOut">
              <a:rPr lang="fr-FR" smtClean="0"/>
              <a:t>21/12/2011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333F0F-F00A-43D3-B288-7AB686A241D7}" type="slidenum">
              <a:rPr lang="fr-FR" smtClean="0"/>
              <a:t>‹N°›</a:t>
            </a:fld>
            <a:endParaRPr lang="fr-FR"/>
          </a:p>
        </p:txBody>
      </p:sp>
    </p:spTree>
    <p:extLst>
      <p:ext uri="{BB962C8B-B14F-4D97-AF65-F5344CB8AC3E}">
        <p14:creationId xmlns:p14="http://schemas.microsoft.com/office/powerpoint/2010/main" val="16375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2142252" y="7056811"/>
            <a:ext cx="18923226" cy="19959288"/>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21779560" y="7056811"/>
            <a:ext cx="18923226" cy="19959288"/>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E077214-F85A-4A9A-94EA-70CB1B13A00D}" type="datetimeFigureOut">
              <a:rPr lang="fr-FR" smtClean="0"/>
              <a:t>21/12/2011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7333F0F-F00A-43D3-B288-7AB686A241D7}" type="slidenum">
              <a:rPr lang="fr-FR" smtClean="0"/>
              <a:t>‹N°›</a:t>
            </a:fld>
            <a:endParaRPr lang="fr-FR"/>
          </a:p>
        </p:txBody>
      </p:sp>
    </p:spTree>
    <p:extLst>
      <p:ext uri="{BB962C8B-B14F-4D97-AF65-F5344CB8AC3E}">
        <p14:creationId xmlns:p14="http://schemas.microsoft.com/office/powerpoint/2010/main" val="215170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2142252" y="6769778"/>
            <a:ext cx="18930666" cy="2821321"/>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fr-FR" smtClean="0"/>
              <a:t>Modifiez les styles du texte du masque</a:t>
            </a:r>
          </a:p>
        </p:txBody>
      </p:sp>
      <p:sp>
        <p:nvSpPr>
          <p:cNvPr id="4" name="Espace réservé du contenu 3"/>
          <p:cNvSpPr>
            <a:spLocks noGrp="1"/>
          </p:cNvSpPr>
          <p:nvPr>
            <p:ph sz="half" idx="2"/>
          </p:nvPr>
        </p:nvSpPr>
        <p:spPr>
          <a:xfrm>
            <a:off x="2142252" y="9591099"/>
            <a:ext cx="18930666" cy="17424997"/>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21764688" y="6769778"/>
            <a:ext cx="18938102" cy="2821321"/>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fr-FR" smtClean="0"/>
              <a:t>Modifiez les styles du texte du masque</a:t>
            </a:r>
          </a:p>
        </p:txBody>
      </p:sp>
      <p:sp>
        <p:nvSpPr>
          <p:cNvPr id="6" name="Espace réservé du contenu 5"/>
          <p:cNvSpPr>
            <a:spLocks noGrp="1"/>
          </p:cNvSpPr>
          <p:nvPr>
            <p:ph sz="quarter" idx="4"/>
          </p:nvPr>
        </p:nvSpPr>
        <p:spPr>
          <a:xfrm>
            <a:off x="21764688" y="9591099"/>
            <a:ext cx="18938102" cy="17424997"/>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E077214-F85A-4A9A-94EA-70CB1B13A00D}" type="datetimeFigureOut">
              <a:rPr lang="fr-FR" smtClean="0"/>
              <a:t>21/12/2011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7333F0F-F00A-43D3-B288-7AB686A241D7}" type="slidenum">
              <a:rPr lang="fr-FR" smtClean="0"/>
              <a:t>‹N°›</a:t>
            </a:fld>
            <a:endParaRPr lang="fr-FR"/>
          </a:p>
        </p:txBody>
      </p:sp>
    </p:spTree>
    <p:extLst>
      <p:ext uri="{BB962C8B-B14F-4D97-AF65-F5344CB8AC3E}">
        <p14:creationId xmlns:p14="http://schemas.microsoft.com/office/powerpoint/2010/main" val="219316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E077214-F85A-4A9A-94EA-70CB1B13A00D}" type="datetimeFigureOut">
              <a:rPr lang="fr-FR" smtClean="0"/>
              <a:t>21/12/2011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7333F0F-F00A-43D3-B288-7AB686A241D7}" type="slidenum">
              <a:rPr lang="fr-FR" smtClean="0"/>
              <a:t>‹N°›</a:t>
            </a:fld>
            <a:endParaRPr lang="fr-FR"/>
          </a:p>
        </p:txBody>
      </p:sp>
    </p:spTree>
    <p:extLst>
      <p:ext uri="{BB962C8B-B14F-4D97-AF65-F5344CB8AC3E}">
        <p14:creationId xmlns:p14="http://schemas.microsoft.com/office/powerpoint/2010/main" val="282744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E077214-F85A-4A9A-94EA-70CB1B13A00D}" type="datetimeFigureOut">
              <a:rPr lang="fr-FR" smtClean="0"/>
              <a:t>21/12/2011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7333F0F-F00A-43D3-B288-7AB686A241D7}" type="slidenum">
              <a:rPr lang="fr-FR" smtClean="0"/>
              <a:t>‹N°›</a:t>
            </a:fld>
            <a:endParaRPr lang="fr-FR"/>
          </a:p>
        </p:txBody>
      </p:sp>
    </p:spTree>
    <p:extLst>
      <p:ext uri="{BB962C8B-B14F-4D97-AF65-F5344CB8AC3E}">
        <p14:creationId xmlns:p14="http://schemas.microsoft.com/office/powerpoint/2010/main" val="160227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142255" y="1204138"/>
            <a:ext cx="14095722" cy="5124587"/>
          </a:xfrm>
        </p:spPr>
        <p:txBody>
          <a:bodyPr anchor="b"/>
          <a:lstStyle>
            <a:lvl1pPr algn="l">
              <a:defRPr sz="9000" b="1"/>
            </a:lvl1pPr>
          </a:lstStyle>
          <a:p>
            <a:r>
              <a:rPr lang="fr-FR" smtClean="0"/>
              <a:t>Modifiez le style du titre</a:t>
            </a:r>
            <a:endParaRPr lang="fr-FR"/>
          </a:p>
        </p:txBody>
      </p:sp>
      <p:sp>
        <p:nvSpPr>
          <p:cNvPr id="3" name="Espace réservé du contenu 2"/>
          <p:cNvSpPr>
            <a:spLocks noGrp="1"/>
          </p:cNvSpPr>
          <p:nvPr>
            <p:ph idx="1"/>
          </p:nvPr>
        </p:nvSpPr>
        <p:spPr>
          <a:xfrm>
            <a:off x="16751220" y="1204141"/>
            <a:ext cx="23951567" cy="25811958"/>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2142255" y="6328727"/>
            <a:ext cx="14095722" cy="20687372"/>
          </a:xfrm>
        </p:spPr>
        <p:txBody>
          <a:bodyPr/>
          <a:lstStyle>
            <a:lvl1pPr marL="0" indent="0">
              <a:buNone/>
              <a:defRPr sz="6300"/>
            </a:lvl1pPr>
            <a:lvl2pPr marL="2057400" indent="0">
              <a:buNone/>
              <a:defRPr sz="5400"/>
            </a:lvl2pPr>
            <a:lvl3pPr marL="4114800" indent="0">
              <a:buNone/>
              <a:defRPr sz="4500"/>
            </a:lvl3pPr>
            <a:lvl4pPr marL="6172200" indent="0">
              <a:buNone/>
              <a:defRPr sz="4100"/>
            </a:lvl4pPr>
            <a:lvl5pPr marL="8229600" indent="0">
              <a:buNone/>
              <a:defRPr sz="4100"/>
            </a:lvl5pPr>
            <a:lvl6pPr marL="10287000" indent="0">
              <a:buNone/>
              <a:defRPr sz="4100"/>
            </a:lvl6pPr>
            <a:lvl7pPr marL="12344400" indent="0">
              <a:buNone/>
              <a:defRPr sz="4100"/>
            </a:lvl7pPr>
            <a:lvl8pPr marL="14401800" indent="0">
              <a:buNone/>
              <a:defRPr sz="4100"/>
            </a:lvl8pPr>
            <a:lvl9pPr marL="16459200" indent="0">
              <a:buNone/>
              <a:defRPr sz="41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E077214-F85A-4A9A-94EA-70CB1B13A00D}" type="datetimeFigureOut">
              <a:rPr lang="fr-FR" smtClean="0"/>
              <a:t>21/12/2011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7333F0F-F00A-43D3-B288-7AB686A241D7}" type="slidenum">
              <a:rPr lang="fr-FR" smtClean="0"/>
              <a:t>‹N°›</a:t>
            </a:fld>
            <a:endParaRPr lang="fr-FR"/>
          </a:p>
        </p:txBody>
      </p:sp>
    </p:spTree>
    <p:extLst>
      <p:ext uri="{BB962C8B-B14F-4D97-AF65-F5344CB8AC3E}">
        <p14:creationId xmlns:p14="http://schemas.microsoft.com/office/powerpoint/2010/main" val="191107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927" y="21170424"/>
            <a:ext cx="25707023" cy="2499289"/>
          </a:xfrm>
        </p:spPr>
        <p:txBody>
          <a:bodyPr anchor="b"/>
          <a:lstStyle>
            <a:lvl1pPr algn="l">
              <a:defRPr sz="9000" b="1"/>
            </a:lvl1pPr>
          </a:lstStyle>
          <a:p>
            <a:r>
              <a:rPr lang="fr-FR" smtClean="0"/>
              <a:t>Modifiez le style du titre</a:t>
            </a:r>
            <a:endParaRPr lang="fr-FR"/>
          </a:p>
        </p:txBody>
      </p:sp>
      <p:sp>
        <p:nvSpPr>
          <p:cNvPr id="3" name="Espace réservé pour une image  2"/>
          <p:cNvSpPr>
            <a:spLocks noGrp="1"/>
          </p:cNvSpPr>
          <p:nvPr>
            <p:ph type="pic" idx="1"/>
          </p:nvPr>
        </p:nvSpPr>
        <p:spPr>
          <a:xfrm>
            <a:off x="8397927" y="2702310"/>
            <a:ext cx="25707023" cy="18146078"/>
          </a:xfrm>
        </p:spPr>
        <p:txBody>
          <a:bodyPr/>
          <a:lstStyle>
            <a:lvl1pPr marL="0" indent="0">
              <a:buNone/>
              <a:defRPr sz="14400"/>
            </a:lvl1pPr>
            <a:lvl2pPr marL="2057400" indent="0">
              <a:buNone/>
              <a:defRPr sz="12600"/>
            </a:lvl2pPr>
            <a:lvl3pPr marL="4114800" indent="0">
              <a:buNone/>
              <a:defRPr sz="10800"/>
            </a:lvl3pPr>
            <a:lvl4pPr marL="6172200" indent="0">
              <a:buNone/>
              <a:defRPr sz="9000"/>
            </a:lvl4pPr>
            <a:lvl5pPr marL="8229600" indent="0">
              <a:buNone/>
              <a:defRPr sz="9000"/>
            </a:lvl5pPr>
            <a:lvl6pPr marL="10287000" indent="0">
              <a:buNone/>
              <a:defRPr sz="9000"/>
            </a:lvl6pPr>
            <a:lvl7pPr marL="12344400" indent="0">
              <a:buNone/>
              <a:defRPr sz="9000"/>
            </a:lvl7pPr>
            <a:lvl8pPr marL="14401800" indent="0">
              <a:buNone/>
              <a:defRPr sz="9000"/>
            </a:lvl8pPr>
            <a:lvl9pPr marL="16459200" indent="0">
              <a:buNone/>
              <a:defRPr sz="9000"/>
            </a:lvl9pPr>
          </a:lstStyle>
          <a:p>
            <a:endParaRPr lang="fr-FR"/>
          </a:p>
        </p:txBody>
      </p:sp>
      <p:sp>
        <p:nvSpPr>
          <p:cNvPr id="4" name="Espace réservé du texte 3"/>
          <p:cNvSpPr>
            <a:spLocks noGrp="1"/>
          </p:cNvSpPr>
          <p:nvPr>
            <p:ph type="body" sz="half" idx="2"/>
          </p:nvPr>
        </p:nvSpPr>
        <p:spPr>
          <a:xfrm>
            <a:off x="8397927" y="23669712"/>
            <a:ext cx="25707023" cy="3549405"/>
          </a:xfrm>
        </p:spPr>
        <p:txBody>
          <a:bodyPr/>
          <a:lstStyle>
            <a:lvl1pPr marL="0" indent="0">
              <a:buNone/>
              <a:defRPr sz="6300"/>
            </a:lvl1pPr>
            <a:lvl2pPr marL="2057400" indent="0">
              <a:buNone/>
              <a:defRPr sz="5400"/>
            </a:lvl2pPr>
            <a:lvl3pPr marL="4114800" indent="0">
              <a:buNone/>
              <a:defRPr sz="4500"/>
            </a:lvl3pPr>
            <a:lvl4pPr marL="6172200" indent="0">
              <a:buNone/>
              <a:defRPr sz="4100"/>
            </a:lvl4pPr>
            <a:lvl5pPr marL="8229600" indent="0">
              <a:buNone/>
              <a:defRPr sz="4100"/>
            </a:lvl5pPr>
            <a:lvl6pPr marL="10287000" indent="0">
              <a:buNone/>
              <a:defRPr sz="4100"/>
            </a:lvl6pPr>
            <a:lvl7pPr marL="12344400" indent="0">
              <a:buNone/>
              <a:defRPr sz="4100"/>
            </a:lvl7pPr>
            <a:lvl8pPr marL="14401800" indent="0">
              <a:buNone/>
              <a:defRPr sz="4100"/>
            </a:lvl8pPr>
            <a:lvl9pPr marL="16459200" indent="0">
              <a:buNone/>
              <a:defRPr sz="41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E077214-F85A-4A9A-94EA-70CB1B13A00D}" type="datetimeFigureOut">
              <a:rPr lang="fr-FR" smtClean="0"/>
              <a:t>21/12/2011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7333F0F-F00A-43D3-B288-7AB686A241D7}" type="slidenum">
              <a:rPr lang="fr-FR" smtClean="0"/>
              <a:t>‹N°›</a:t>
            </a:fld>
            <a:endParaRPr lang="fr-FR"/>
          </a:p>
        </p:txBody>
      </p:sp>
    </p:spTree>
    <p:extLst>
      <p:ext uri="{BB962C8B-B14F-4D97-AF65-F5344CB8AC3E}">
        <p14:creationId xmlns:p14="http://schemas.microsoft.com/office/powerpoint/2010/main" val="379648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142252" y="1211142"/>
            <a:ext cx="38560535" cy="5040577"/>
          </a:xfrm>
          <a:prstGeom prst="rect">
            <a:avLst/>
          </a:prstGeom>
        </p:spPr>
        <p:txBody>
          <a:bodyPr vert="horz" lIns="411480" tIns="205740" rIns="411480" bIns="20574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2142252" y="7056811"/>
            <a:ext cx="38560535" cy="19959288"/>
          </a:xfrm>
          <a:prstGeom prst="rect">
            <a:avLst/>
          </a:prstGeom>
        </p:spPr>
        <p:txBody>
          <a:bodyPr vert="horz" lIns="411480" tIns="205740" rIns="411480" bIns="20574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2142252" y="28031212"/>
            <a:ext cx="9997175" cy="1610184"/>
          </a:xfrm>
          <a:prstGeom prst="rect">
            <a:avLst/>
          </a:prstGeom>
        </p:spPr>
        <p:txBody>
          <a:bodyPr vert="horz" lIns="411480" tIns="205740" rIns="411480" bIns="205740" rtlCol="0" anchor="ctr"/>
          <a:lstStyle>
            <a:lvl1pPr algn="l">
              <a:defRPr sz="5400">
                <a:solidFill>
                  <a:schemeClr val="tx1">
                    <a:tint val="75000"/>
                  </a:schemeClr>
                </a:solidFill>
              </a:defRPr>
            </a:lvl1pPr>
          </a:lstStyle>
          <a:p>
            <a:fld id="{6E077214-F85A-4A9A-94EA-70CB1B13A00D}" type="datetimeFigureOut">
              <a:rPr lang="fr-FR" smtClean="0"/>
              <a:t>21/12/2011</a:t>
            </a:fld>
            <a:endParaRPr lang="fr-FR"/>
          </a:p>
        </p:txBody>
      </p:sp>
      <p:sp>
        <p:nvSpPr>
          <p:cNvPr id="5" name="Espace réservé du pied de page 4"/>
          <p:cNvSpPr>
            <a:spLocks noGrp="1"/>
          </p:cNvSpPr>
          <p:nvPr>
            <p:ph type="ftr" sz="quarter" idx="3"/>
          </p:nvPr>
        </p:nvSpPr>
        <p:spPr>
          <a:xfrm>
            <a:off x="14638723" y="28031212"/>
            <a:ext cx="13567596" cy="1610184"/>
          </a:xfrm>
          <a:prstGeom prst="rect">
            <a:avLst/>
          </a:prstGeom>
        </p:spPr>
        <p:txBody>
          <a:bodyPr vert="horz" lIns="411480" tIns="205740" rIns="411480" bIns="205740" rtlCol="0" anchor="ctr"/>
          <a:lstStyle>
            <a:lvl1pPr algn="ctr">
              <a:defRPr sz="54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30705611" y="28031212"/>
            <a:ext cx="9997175" cy="1610184"/>
          </a:xfrm>
          <a:prstGeom prst="rect">
            <a:avLst/>
          </a:prstGeom>
        </p:spPr>
        <p:txBody>
          <a:bodyPr vert="horz" lIns="411480" tIns="205740" rIns="411480" bIns="205740" rtlCol="0" anchor="ctr"/>
          <a:lstStyle>
            <a:lvl1pPr algn="r">
              <a:defRPr sz="5400">
                <a:solidFill>
                  <a:schemeClr val="tx1">
                    <a:tint val="75000"/>
                  </a:schemeClr>
                </a:solidFill>
              </a:defRPr>
            </a:lvl1pPr>
          </a:lstStyle>
          <a:p>
            <a:fld id="{37333F0F-F00A-43D3-B288-7AB686A241D7}" type="slidenum">
              <a:rPr lang="fr-FR" smtClean="0"/>
              <a:t>‹N°›</a:t>
            </a:fld>
            <a:endParaRPr lang="fr-FR"/>
          </a:p>
        </p:txBody>
      </p:sp>
    </p:spTree>
    <p:extLst>
      <p:ext uri="{BB962C8B-B14F-4D97-AF65-F5344CB8AC3E}">
        <p14:creationId xmlns:p14="http://schemas.microsoft.com/office/powerpoint/2010/main" val="14574962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114800" rtl="0" eaLnBrk="1" latinLnBrk="0" hangingPunct="1">
        <a:spcBef>
          <a:spcPct val="0"/>
        </a:spcBef>
        <a:buNone/>
        <a:defRPr sz="19800" kern="1200">
          <a:solidFill>
            <a:schemeClr val="tx1"/>
          </a:solidFill>
          <a:latin typeface="+mj-lt"/>
          <a:ea typeface="+mj-ea"/>
          <a:cs typeface="+mj-cs"/>
        </a:defRPr>
      </a:lvl1pPr>
    </p:titleStyle>
    <p:bodyStyle>
      <a:lvl1pPr marL="1543050" indent="-1543050" algn="l" defTabSz="4114800"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43275" indent="-1285875" algn="l" defTabSz="4114800" rtl="0" eaLnBrk="1" latinLnBrk="0" hangingPunct="1">
        <a:spcBef>
          <a:spcPct val="20000"/>
        </a:spcBef>
        <a:buFont typeface="Arial" pitchFamily="34" charset="0"/>
        <a:buChar char="–"/>
        <a:defRPr sz="12600" kern="1200">
          <a:solidFill>
            <a:schemeClr val="tx1"/>
          </a:solidFill>
          <a:latin typeface="+mn-lt"/>
          <a:ea typeface="+mn-ea"/>
          <a:cs typeface="+mn-cs"/>
        </a:defRPr>
      </a:lvl2pPr>
      <a:lvl3pPr marL="5143500" indent="-1028700" algn="l" defTabSz="4114800"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009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83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7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31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305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9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fr-FR"/>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Ant\Desktop\Relativité restreinte\images\LaTex\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007" y="19730243"/>
            <a:ext cx="1792415" cy="882094"/>
          </a:xfrm>
          <a:prstGeom prst="rect">
            <a:avLst/>
          </a:prstGeom>
          <a:noFill/>
          <a:extLst>
            <a:ext uri="{909E8E84-426E-40DD-AFC4-6F175D3DCCD1}">
              <a14:hiddenFill xmlns:a14="http://schemas.microsoft.com/office/drawing/2010/main">
                <a:solidFill>
                  <a:srgbClr val="FFFFFF"/>
                </a:solidFill>
              </a14:hiddenFill>
            </a:ext>
          </a:extLst>
        </p:spPr>
      </p:pic>
      <p:sp>
        <p:nvSpPr>
          <p:cNvPr id="96" name="Rectangle 95"/>
          <p:cNvSpPr/>
          <p:nvPr/>
        </p:nvSpPr>
        <p:spPr>
          <a:xfrm>
            <a:off x="9029113" y="15985826"/>
            <a:ext cx="5376646" cy="37894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95" name="Rectangle 94"/>
          <p:cNvSpPr/>
          <p:nvPr/>
        </p:nvSpPr>
        <p:spPr>
          <a:xfrm>
            <a:off x="617645" y="15985827"/>
            <a:ext cx="1794762" cy="43795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92" name="Rectangle 91"/>
          <p:cNvSpPr/>
          <p:nvPr/>
        </p:nvSpPr>
        <p:spPr>
          <a:xfrm>
            <a:off x="15157823" y="18874531"/>
            <a:ext cx="6483370" cy="29816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6" name="Rectangle 45"/>
          <p:cNvSpPr/>
          <p:nvPr/>
        </p:nvSpPr>
        <p:spPr>
          <a:xfrm>
            <a:off x="21939271" y="12520294"/>
            <a:ext cx="6342506" cy="13052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36" name="Picture 22" descr="C:\Users\Ant\Desktop\Relativité restreinte\images\LaTex\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14358" y="14657134"/>
            <a:ext cx="2310758" cy="104066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14" descr="C:\Users\Ant\Desktop\Relativité restreinte\images\LaTex\3.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935" y="21578720"/>
            <a:ext cx="5788423" cy="1175859"/>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3" descr="C:\Users\Ant\Desktop\Relativité restreinte\images\LaTex\3.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37" y="21686770"/>
            <a:ext cx="4369770" cy="9958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0" descr="C:\Users\Ant\Desktop\Relativité restreinte\images\LaTex\3.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9057" y="21015221"/>
            <a:ext cx="2319814" cy="70522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1545186" y="1"/>
            <a:ext cx="21165154" cy="132343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8000" b="1" dirty="0" smtClean="0">
                <a:solidFill>
                  <a:schemeClr val="tx2"/>
                </a:solidFill>
              </a:rPr>
              <a:t>LA RELATIVITE RESTREINTE</a:t>
            </a:r>
            <a:endParaRPr lang="fr-FR" sz="8000" b="1" dirty="0">
              <a:solidFill>
                <a:schemeClr val="tx2"/>
              </a:solidFill>
            </a:endParaRPr>
          </a:p>
        </p:txBody>
      </p:sp>
      <p:sp>
        <p:nvSpPr>
          <p:cNvPr id="5" name="ZoneTexte 4"/>
          <p:cNvSpPr txBox="1"/>
          <p:nvPr/>
        </p:nvSpPr>
        <p:spPr>
          <a:xfrm>
            <a:off x="617644" y="1001332"/>
            <a:ext cx="8825955" cy="861774"/>
          </a:xfrm>
          <a:prstGeom prst="rect">
            <a:avLst/>
          </a:prstGeom>
          <a:noFill/>
        </p:spPr>
        <p:txBody>
          <a:bodyPr wrap="square" rtlCol="0">
            <a:spAutoFit/>
          </a:bodyPr>
          <a:lstStyle/>
          <a:p>
            <a:r>
              <a:rPr lang="fr-FR" sz="5000" b="1" dirty="0" smtClean="0">
                <a:solidFill>
                  <a:schemeClr val="accent3"/>
                </a:solidFill>
              </a:rPr>
              <a:t>Introduction</a:t>
            </a:r>
            <a:endParaRPr lang="fr-FR" sz="5000" b="1" dirty="0">
              <a:solidFill>
                <a:schemeClr val="accent3"/>
              </a:solidFill>
            </a:endParaRPr>
          </a:p>
        </p:txBody>
      </p:sp>
      <p:sp>
        <p:nvSpPr>
          <p:cNvPr id="6" name="ZoneTexte 5"/>
          <p:cNvSpPr txBox="1"/>
          <p:nvPr/>
        </p:nvSpPr>
        <p:spPr>
          <a:xfrm>
            <a:off x="612207" y="1656235"/>
            <a:ext cx="41627275" cy="1042817"/>
          </a:xfrm>
          <a:prstGeom prst="rect">
            <a:avLst/>
          </a:prstGeom>
          <a:noFill/>
        </p:spPr>
        <p:txBody>
          <a:bodyPr wrap="square" rtlCol="0">
            <a:spAutoFit/>
          </a:bodyPr>
          <a:lstStyle/>
          <a:p>
            <a:pPr algn="just"/>
            <a:r>
              <a:rPr lang="fr-FR" sz="3000" dirty="0"/>
              <a:t>Placez votre main sur une </a:t>
            </a:r>
            <a:r>
              <a:rPr lang="fr-FR" sz="3000" dirty="0" smtClean="0"/>
              <a:t>poêle </a:t>
            </a:r>
            <a:r>
              <a:rPr lang="fr-FR" sz="3000" dirty="0"/>
              <a:t>pendant une minute, ça vous semble durer une heure. Asseyez vous à côté d’une belle fille pendant une heure, ça vous semble durer une minute. En d’autres termes, une seconde dure-t-elle toujours une seconde ? De même, un mètre mesure-t-il toujours un mètre ? C’est ce que l’on appelle la relativité dont une partie s’occupe de la relativité restreinte qui fera l’objet d’étude de cette présentation.</a:t>
            </a:r>
          </a:p>
        </p:txBody>
      </p:sp>
      <p:sp>
        <p:nvSpPr>
          <p:cNvPr id="7" name="Rectangle 6"/>
          <p:cNvSpPr/>
          <p:nvPr/>
        </p:nvSpPr>
        <p:spPr>
          <a:xfrm>
            <a:off x="584195" y="2520331"/>
            <a:ext cx="2837765" cy="861774"/>
          </a:xfrm>
          <a:prstGeom prst="rect">
            <a:avLst/>
          </a:prstGeom>
        </p:spPr>
        <p:txBody>
          <a:bodyPr wrap="none">
            <a:spAutoFit/>
          </a:bodyPr>
          <a:lstStyle/>
          <a:p>
            <a:r>
              <a:rPr lang="fr-FR" sz="5000" b="1" dirty="0" smtClean="0">
                <a:solidFill>
                  <a:schemeClr val="accent3"/>
                </a:solidFill>
              </a:rPr>
              <a:t>Définition</a:t>
            </a:r>
            <a:endParaRPr lang="fr-FR" sz="5000" b="1" dirty="0">
              <a:solidFill>
                <a:schemeClr val="accent3"/>
              </a:solidFill>
            </a:endParaRPr>
          </a:p>
        </p:txBody>
      </p:sp>
      <p:sp>
        <p:nvSpPr>
          <p:cNvPr id="8" name="ZoneTexte 7"/>
          <p:cNvSpPr txBox="1"/>
          <p:nvPr/>
        </p:nvSpPr>
        <p:spPr>
          <a:xfrm>
            <a:off x="612142" y="3160852"/>
            <a:ext cx="41627275" cy="1015663"/>
          </a:xfrm>
          <a:prstGeom prst="rect">
            <a:avLst/>
          </a:prstGeom>
          <a:noFill/>
        </p:spPr>
        <p:txBody>
          <a:bodyPr wrap="square" rtlCol="0">
            <a:spAutoFit/>
          </a:bodyPr>
          <a:lstStyle/>
          <a:p>
            <a:r>
              <a:rPr lang="fr-FR" sz="3000" dirty="0"/>
              <a:t>La relativité est la théorie élaborée par Albert Einstein en 1905 qui concerne l'observation et la mesure des phénomènes en fonction du référentiel depuis lequel l'observateur (ou l'appareil de mesure) effectue les mesures sur l'expérience. Cette notion est divisée en deux parties  </a:t>
            </a:r>
            <a:r>
              <a:rPr lang="fr-FR" sz="3000" dirty="0" smtClean="0"/>
              <a:t>:</a:t>
            </a:r>
            <a:endParaRPr lang="fr-FR" sz="3000" dirty="0"/>
          </a:p>
        </p:txBody>
      </p:sp>
      <p:sp>
        <p:nvSpPr>
          <p:cNvPr id="11" name="Rectangle 10"/>
          <p:cNvSpPr/>
          <p:nvPr/>
        </p:nvSpPr>
        <p:spPr>
          <a:xfrm>
            <a:off x="584194" y="5835021"/>
            <a:ext cx="8990474" cy="861774"/>
          </a:xfrm>
          <a:prstGeom prst="rect">
            <a:avLst/>
          </a:prstGeom>
        </p:spPr>
        <p:txBody>
          <a:bodyPr wrap="none">
            <a:spAutoFit/>
          </a:bodyPr>
          <a:lstStyle/>
          <a:p>
            <a:r>
              <a:rPr lang="fr-FR" sz="5000" b="1" dirty="0" smtClean="0">
                <a:solidFill>
                  <a:schemeClr val="accent3"/>
                </a:solidFill>
              </a:rPr>
              <a:t>Historique et postulats d’Einstein</a:t>
            </a:r>
            <a:endParaRPr lang="fr-FR" sz="5000" b="1" dirty="0">
              <a:solidFill>
                <a:schemeClr val="accent3"/>
              </a:solidFill>
            </a:endParaRPr>
          </a:p>
        </p:txBody>
      </p:sp>
      <p:sp>
        <p:nvSpPr>
          <p:cNvPr id="12" name="ZoneTexte 11"/>
          <p:cNvSpPr txBox="1"/>
          <p:nvPr/>
        </p:nvSpPr>
        <p:spPr>
          <a:xfrm>
            <a:off x="612207" y="6473220"/>
            <a:ext cx="41627275" cy="1015663"/>
          </a:xfrm>
          <a:prstGeom prst="rect">
            <a:avLst/>
          </a:prstGeom>
          <a:noFill/>
        </p:spPr>
        <p:txBody>
          <a:bodyPr wrap="square" rtlCol="0">
            <a:spAutoFit/>
          </a:bodyPr>
          <a:lstStyle/>
          <a:p>
            <a:r>
              <a:rPr lang="fr-FR" sz="3000" dirty="0"/>
              <a:t>Avant la deuxième </a:t>
            </a:r>
            <a:r>
              <a:rPr lang="fr-FR" sz="3000" dirty="0" smtClean="0"/>
              <a:t>moitié </a:t>
            </a:r>
            <a:r>
              <a:rPr lang="fr-FR" sz="3000" dirty="0"/>
              <a:t>du XIXème siècle, les physiciens se basaient sur le principe de la transformation de Galilée qui énonce que :</a:t>
            </a:r>
          </a:p>
          <a:p>
            <a:endParaRPr lang="fr-FR" sz="3000" dirty="0"/>
          </a:p>
        </p:txBody>
      </p:sp>
      <p:sp>
        <p:nvSpPr>
          <p:cNvPr id="14" name="ZoneTexte 13"/>
          <p:cNvSpPr txBox="1"/>
          <p:nvPr/>
        </p:nvSpPr>
        <p:spPr>
          <a:xfrm>
            <a:off x="584195" y="7903508"/>
            <a:ext cx="20810213" cy="1169551"/>
          </a:xfrm>
          <a:prstGeom prst="rect">
            <a:avLst/>
          </a:prstGeom>
          <a:noFill/>
        </p:spPr>
        <p:txBody>
          <a:bodyPr wrap="square" rtlCol="0">
            <a:spAutoFit/>
          </a:bodyPr>
          <a:lstStyle/>
          <a:p>
            <a:r>
              <a:rPr lang="fr-FR" sz="4000" b="1" dirty="0">
                <a:solidFill>
                  <a:schemeClr val="tx2"/>
                </a:solidFill>
              </a:rPr>
              <a:t>Premier </a:t>
            </a:r>
            <a:r>
              <a:rPr lang="fr-FR" sz="4000" b="1" dirty="0" smtClean="0">
                <a:solidFill>
                  <a:schemeClr val="tx2"/>
                </a:solidFill>
              </a:rPr>
              <a:t>postulat </a:t>
            </a:r>
            <a:r>
              <a:rPr lang="fr-FR" sz="3000" b="1" dirty="0" smtClean="0">
                <a:solidFill>
                  <a:schemeClr val="tx2"/>
                </a:solidFill>
              </a:rPr>
              <a:t>(généralisation du 1</a:t>
            </a:r>
            <a:r>
              <a:rPr lang="fr-FR" sz="3000" b="1" baseline="30000" dirty="0" smtClean="0">
                <a:solidFill>
                  <a:schemeClr val="tx2"/>
                </a:solidFill>
              </a:rPr>
              <a:t>er</a:t>
            </a:r>
            <a:r>
              <a:rPr lang="fr-FR" sz="3000" b="1" dirty="0" smtClean="0">
                <a:solidFill>
                  <a:schemeClr val="tx2"/>
                </a:solidFill>
              </a:rPr>
              <a:t> principe de la relativité de Galilée)</a:t>
            </a:r>
            <a:endParaRPr lang="fr-FR" sz="3000" b="1" dirty="0">
              <a:solidFill>
                <a:schemeClr val="tx2"/>
              </a:solidFill>
            </a:endParaRPr>
          </a:p>
          <a:p>
            <a:r>
              <a:rPr lang="fr-FR" sz="3000" dirty="0"/>
              <a:t>Les lois de la physique ont la même forme dans tous les référentiels galiléens</a:t>
            </a:r>
            <a:r>
              <a:rPr lang="fr-FR" sz="3000" dirty="0" smtClean="0"/>
              <a:t>.</a:t>
            </a:r>
            <a:endParaRPr lang="fr-FR" sz="3000" dirty="0"/>
          </a:p>
        </p:txBody>
      </p:sp>
      <p:sp>
        <p:nvSpPr>
          <p:cNvPr id="16" name="ZoneTexte 15"/>
          <p:cNvSpPr txBox="1"/>
          <p:nvPr/>
        </p:nvSpPr>
        <p:spPr>
          <a:xfrm>
            <a:off x="21132951" y="7920931"/>
            <a:ext cx="21417180" cy="1631216"/>
          </a:xfrm>
          <a:prstGeom prst="rect">
            <a:avLst/>
          </a:prstGeom>
          <a:noFill/>
        </p:spPr>
        <p:txBody>
          <a:bodyPr wrap="square" rtlCol="0">
            <a:spAutoFit/>
          </a:bodyPr>
          <a:lstStyle/>
          <a:p>
            <a:r>
              <a:rPr lang="fr-FR" sz="4000" b="1" dirty="0">
                <a:solidFill>
                  <a:schemeClr val="tx2"/>
                </a:solidFill>
              </a:rPr>
              <a:t>Second postulat</a:t>
            </a:r>
          </a:p>
          <a:p>
            <a:r>
              <a:rPr lang="fr-FR" sz="3000" dirty="0"/>
              <a:t>La vitesse de la lumière dans le vide, notée c, a la même valeur dans tous les référentiels galiléens. C’est la vitesse limite des particules en mouvement. </a:t>
            </a:r>
          </a:p>
        </p:txBody>
      </p:sp>
      <p:sp>
        <p:nvSpPr>
          <p:cNvPr id="17" name="ZoneTexte 16"/>
          <p:cNvSpPr txBox="1"/>
          <p:nvPr/>
        </p:nvSpPr>
        <p:spPr>
          <a:xfrm>
            <a:off x="617645" y="4015944"/>
            <a:ext cx="20402716" cy="2015936"/>
          </a:xfrm>
          <a:prstGeom prst="rect">
            <a:avLst/>
          </a:prstGeom>
          <a:noFill/>
        </p:spPr>
        <p:txBody>
          <a:bodyPr wrap="square" rtlCol="0">
            <a:spAutoFit/>
          </a:bodyPr>
          <a:lstStyle/>
          <a:p>
            <a:pPr algn="just"/>
            <a:r>
              <a:rPr lang="fr-FR" sz="3500" b="1" dirty="0">
                <a:solidFill>
                  <a:schemeClr val="tx2"/>
                </a:solidFill>
              </a:rPr>
              <a:t>La relativité restreinte </a:t>
            </a:r>
          </a:p>
          <a:p>
            <a:pPr algn="just"/>
            <a:r>
              <a:rPr lang="fr-FR" sz="3000" dirty="0" smtClean="0"/>
              <a:t>Elle </a:t>
            </a:r>
            <a:r>
              <a:rPr lang="fr-FR" sz="3000" dirty="0"/>
              <a:t>a été nommée “restreinte” car elle est seulement limitée aux repères galiléens. On appelle référentiel galiléen un référentiel dans lequel un point matériel isolé est soit au repos soit animé d’un mouvement rectiligne </a:t>
            </a:r>
            <a:r>
              <a:rPr lang="fr-FR" sz="3000" dirty="0" smtClean="0"/>
              <a:t>uniforme. Dans </a:t>
            </a:r>
            <a:r>
              <a:rPr lang="fr-FR" sz="3000" dirty="0"/>
              <a:t>un tel repère, on peut appliquer le principe de l’inertie (1ère loi de Newton). </a:t>
            </a:r>
            <a:r>
              <a:rPr lang="fr-FR" sz="3000" u="sng" dirty="0" smtClean="0"/>
              <a:t>Exemple</a:t>
            </a:r>
            <a:r>
              <a:rPr lang="fr-FR" sz="3000" dirty="0" smtClean="0"/>
              <a:t> </a:t>
            </a:r>
            <a:r>
              <a:rPr lang="fr-FR" sz="3000" dirty="0"/>
              <a:t>: le référentiel terrestre</a:t>
            </a:r>
            <a:r>
              <a:rPr lang="fr-FR" sz="3000" dirty="0" smtClean="0"/>
              <a:t>.</a:t>
            </a:r>
            <a:endParaRPr lang="fr-FR" sz="3000" dirty="0"/>
          </a:p>
        </p:txBody>
      </p:sp>
      <p:sp>
        <p:nvSpPr>
          <p:cNvPr id="18" name="ZoneTexte 17"/>
          <p:cNvSpPr txBox="1"/>
          <p:nvPr/>
        </p:nvSpPr>
        <p:spPr>
          <a:xfrm>
            <a:off x="21393540" y="4076433"/>
            <a:ext cx="20477729" cy="2015936"/>
          </a:xfrm>
          <a:prstGeom prst="rect">
            <a:avLst/>
          </a:prstGeom>
          <a:noFill/>
        </p:spPr>
        <p:txBody>
          <a:bodyPr wrap="square" rtlCol="0">
            <a:spAutoFit/>
          </a:bodyPr>
          <a:lstStyle/>
          <a:p>
            <a:pPr algn="just"/>
            <a:r>
              <a:rPr lang="fr-FR" sz="3500" b="1" dirty="0">
                <a:solidFill>
                  <a:schemeClr val="tx2"/>
                </a:solidFill>
              </a:rPr>
              <a:t>La relativité générale </a:t>
            </a:r>
            <a:endParaRPr lang="fr-FR" sz="3500" b="1" dirty="0" smtClean="0">
              <a:solidFill>
                <a:schemeClr val="tx2"/>
              </a:solidFill>
            </a:endParaRPr>
          </a:p>
          <a:p>
            <a:pPr algn="just"/>
            <a:r>
              <a:rPr lang="fr-FR" sz="3000" dirty="0" smtClean="0"/>
              <a:t>Le </a:t>
            </a:r>
            <a:r>
              <a:rPr lang="fr-FR" sz="3000" dirty="0"/>
              <a:t>principe de la relativité restreinte a été ensuite étendu aux référentiels non galiléens qui représentent les référentiels qui accélèrent par rapport à la surface de la Terre ou l’un par rapport à l’autre. </a:t>
            </a:r>
            <a:r>
              <a:rPr lang="fr-FR" sz="3000" dirty="0" smtClean="0"/>
              <a:t>On parle alors de relativité générale dans ces repères.</a:t>
            </a:r>
            <a:endParaRPr lang="fr-FR" sz="3000" dirty="0"/>
          </a:p>
          <a:p>
            <a:pPr algn="just"/>
            <a:r>
              <a:rPr lang="fr-FR" sz="3000" u="sng" dirty="0"/>
              <a:t>Exemple </a:t>
            </a:r>
            <a:r>
              <a:rPr lang="fr-FR" sz="3000" dirty="0"/>
              <a:t>: </a:t>
            </a:r>
            <a:r>
              <a:rPr lang="fr-FR" sz="3000" dirty="0" smtClean="0"/>
              <a:t>Le référentiel d’un </a:t>
            </a:r>
            <a:r>
              <a:rPr lang="fr-FR" sz="3000" dirty="0"/>
              <a:t>train en accélération par rapport au référentiel terrestre </a:t>
            </a:r>
            <a:r>
              <a:rPr lang="fr-FR" sz="3000" dirty="0" smtClean="0"/>
              <a:t>galiléen est un référentiel non galiléen.</a:t>
            </a:r>
            <a:endParaRPr lang="fr-FR" sz="3000" dirty="0"/>
          </a:p>
        </p:txBody>
      </p:sp>
      <p:sp>
        <p:nvSpPr>
          <p:cNvPr id="19" name="ZoneTexte 18"/>
          <p:cNvSpPr txBox="1"/>
          <p:nvPr/>
        </p:nvSpPr>
        <p:spPr>
          <a:xfrm>
            <a:off x="21132951" y="9467939"/>
            <a:ext cx="14763176" cy="1477328"/>
          </a:xfrm>
          <a:prstGeom prst="rect">
            <a:avLst/>
          </a:prstGeom>
          <a:noFill/>
        </p:spPr>
        <p:txBody>
          <a:bodyPr wrap="square" rtlCol="0">
            <a:spAutoFit/>
          </a:bodyPr>
          <a:lstStyle/>
          <a:p>
            <a:pPr algn="just"/>
            <a:r>
              <a:rPr lang="fr-FR" sz="3000" dirty="0"/>
              <a:t>L’existence de cette vitesse limite a été vérifiée expérimentalement par </a:t>
            </a:r>
            <a:r>
              <a:rPr lang="fr-FR" sz="3000" dirty="0" err="1"/>
              <a:t>Bertozzi</a:t>
            </a:r>
            <a:r>
              <a:rPr lang="fr-FR" sz="3000" dirty="0"/>
              <a:t> en 1964 : il a accéléré des électrons jusqu’à atteindre les plus grandes vitesse mesurables. </a:t>
            </a:r>
            <a:r>
              <a:rPr lang="fr-FR" sz="3000" dirty="0" smtClean="0"/>
              <a:t>La vitesse </a:t>
            </a:r>
            <a:r>
              <a:rPr lang="fr-FR" sz="3000" dirty="0"/>
              <a:t>des électrons accélérés n’augmente pas indéfiniment ; elle atteint la vitesse de 0,99999995 c </a:t>
            </a:r>
            <a:r>
              <a:rPr lang="fr-FR" sz="3000" dirty="0" smtClean="0"/>
              <a:t>&lt; c .</a:t>
            </a:r>
            <a:endParaRPr lang="fr-FR" sz="3000" dirty="0"/>
          </a:p>
        </p:txBody>
      </p:sp>
      <p:sp>
        <p:nvSpPr>
          <p:cNvPr id="20" name="ZoneTexte 19"/>
          <p:cNvSpPr txBox="1"/>
          <p:nvPr/>
        </p:nvSpPr>
        <p:spPr>
          <a:xfrm>
            <a:off x="612207" y="8976658"/>
            <a:ext cx="20248012" cy="2400657"/>
          </a:xfrm>
          <a:prstGeom prst="rect">
            <a:avLst/>
          </a:prstGeom>
          <a:noFill/>
        </p:spPr>
        <p:txBody>
          <a:bodyPr wrap="square" rtlCol="0">
            <a:spAutoFit/>
          </a:bodyPr>
          <a:lstStyle/>
          <a:p>
            <a:r>
              <a:rPr lang="fr-FR" sz="3000" dirty="0"/>
              <a:t>En plus de la résolution de plusieurs contradictions, la théorie de la relativité restreinte a prédit plusieurs conséquences </a:t>
            </a:r>
            <a:r>
              <a:rPr lang="fr-FR" sz="3000" dirty="0" smtClean="0"/>
              <a:t>étranges :</a:t>
            </a:r>
            <a:r>
              <a:rPr lang="fr-FR" sz="3000" dirty="0"/>
              <a:t/>
            </a:r>
            <a:br>
              <a:rPr lang="fr-FR" sz="3000" dirty="0"/>
            </a:br>
            <a:r>
              <a:rPr lang="fr-FR" sz="3000" b="1" dirty="0"/>
              <a:t>- La dilatation du temps</a:t>
            </a:r>
            <a:br>
              <a:rPr lang="fr-FR" sz="3000" b="1" dirty="0"/>
            </a:br>
            <a:r>
              <a:rPr lang="fr-FR" sz="3000" b="1" dirty="0"/>
              <a:t>- La contraction de la longueur</a:t>
            </a:r>
            <a:br>
              <a:rPr lang="fr-FR" sz="3000" b="1" dirty="0"/>
            </a:br>
            <a:r>
              <a:rPr lang="fr-FR" sz="3000" b="1" dirty="0"/>
              <a:t>- </a:t>
            </a:r>
            <a:r>
              <a:rPr lang="fr-FR" sz="3000" b="1" dirty="0" smtClean="0"/>
              <a:t>L’équivalence masse </a:t>
            </a:r>
            <a:r>
              <a:rPr lang="fr-FR" sz="3000" b="1" dirty="0"/>
              <a:t>- énergie</a:t>
            </a:r>
          </a:p>
          <a:p>
            <a:endParaRPr lang="fr-FR" sz="3000" dirty="0"/>
          </a:p>
        </p:txBody>
      </p:sp>
      <p:sp>
        <p:nvSpPr>
          <p:cNvPr id="21" name="ZoneTexte 20"/>
          <p:cNvSpPr txBox="1"/>
          <p:nvPr/>
        </p:nvSpPr>
        <p:spPr>
          <a:xfrm>
            <a:off x="612207" y="6934885"/>
            <a:ext cx="20402716" cy="553998"/>
          </a:xfrm>
          <a:prstGeom prst="rect">
            <a:avLst/>
          </a:prstGeom>
          <a:noFill/>
        </p:spPr>
        <p:txBody>
          <a:bodyPr wrap="square" rtlCol="0">
            <a:spAutoFit/>
          </a:bodyPr>
          <a:lstStyle/>
          <a:p>
            <a:pPr marL="457200" indent="-457200">
              <a:buFont typeface="Wingdings" pitchFamily="2" charset="2"/>
              <a:buChar char="§"/>
            </a:pPr>
            <a:r>
              <a:rPr lang="fr-FR" sz="3000" dirty="0" smtClean="0"/>
              <a:t>Des </a:t>
            </a:r>
            <a:r>
              <a:rPr lang="fr-FR" sz="3000" dirty="0"/>
              <a:t>grandeurs physiques comme les coordonnées et les vitesses varient d’un repère galiléen à un autre. </a:t>
            </a:r>
          </a:p>
        </p:txBody>
      </p:sp>
      <p:sp>
        <p:nvSpPr>
          <p:cNvPr id="22" name="ZoneTexte 21"/>
          <p:cNvSpPr txBox="1"/>
          <p:nvPr/>
        </p:nvSpPr>
        <p:spPr>
          <a:xfrm>
            <a:off x="20893668" y="7006893"/>
            <a:ext cx="19133943" cy="553998"/>
          </a:xfrm>
          <a:prstGeom prst="rect">
            <a:avLst/>
          </a:prstGeom>
          <a:noFill/>
        </p:spPr>
        <p:txBody>
          <a:bodyPr wrap="square" rtlCol="0">
            <a:spAutoFit/>
          </a:bodyPr>
          <a:lstStyle/>
          <a:p>
            <a:pPr marL="514350" indent="-514350">
              <a:buFont typeface="Wingdings" pitchFamily="2" charset="2"/>
              <a:buChar char="§"/>
            </a:pPr>
            <a:r>
              <a:rPr lang="fr-FR" sz="3000" dirty="0"/>
              <a:t>Les lois de la mécanique sont invariantes dans tous les repères galiléens.</a:t>
            </a:r>
          </a:p>
        </p:txBody>
      </p:sp>
      <p:sp>
        <p:nvSpPr>
          <p:cNvPr id="23" name="ZoneTexte 22"/>
          <p:cNvSpPr txBox="1"/>
          <p:nvPr/>
        </p:nvSpPr>
        <p:spPr>
          <a:xfrm>
            <a:off x="617645" y="7438941"/>
            <a:ext cx="18508800" cy="553998"/>
          </a:xfrm>
          <a:prstGeom prst="rect">
            <a:avLst/>
          </a:prstGeom>
          <a:noFill/>
        </p:spPr>
        <p:txBody>
          <a:bodyPr wrap="square" rtlCol="0">
            <a:spAutoFit/>
          </a:bodyPr>
          <a:lstStyle/>
          <a:p>
            <a:pPr marL="457200" indent="-457200">
              <a:buFont typeface="Wingdings" pitchFamily="2" charset="2"/>
              <a:buChar char="§"/>
            </a:pPr>
            <a:r>
              <a:rPr lang="fr-FR" sz="3000" dirty="0"/>
              <a:t>L’intervalle de temps séparant 2 événements est le même dans tous les repères galiléens : </a:t>
            </a:r>
          </a:p>
        </p:txBody>
      </p:sp>
      <p:pic>
        <p:nvPicPr>
          <p:cNvPr id="3" name="Picture 2" descr="C:\Users\Ant\Desktop\Relativité restreinte\images\LaTex\delta t = delta 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57823" y="7488883"/>
            <a:ext cx="1754282" cy="5558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nt\Desktop\Relativité restreinte\images\figure 7.5.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696327" y="9064716"/>
            <a:ext cx="3750845" cy="188055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p:nvPr/>
        </p:nvCxnSpPr>
        <p:spPr>
          <a:xfrm flipH="1">
            <a:off x="14437743" y="11234460"/>
            <a:ext cx="72008" cy="19009003"/>
          </a:xfrm>
          <a:prstGeom prst="line">
            <a:avLst/>
          </a:prstGeom>
        </p:spPr>
        <p:style>
          <a:lnRef idx="1">
            <a:schemeClr val="dk1"/>
          </a:lnRef>
          <a:fillRef idx="0">
            <a:schemeClr val="dk1"/>
          </a:fillRef>
          <a:effectRef idx="0">
            <a:schemeClr val="dk1"/>
          </a:effectRef>
          <a:fontRef idx="minor">
            <a:schemeClr val="tx1"/>
          </a:fontRef>
        </p:style>
      </p:cxnSp>
      <p:cxnSp>
        <p:nvCxnSpPr>
          <p:cNvPr id="24" name="Connecteur droit 23"/>
          <p:cNvCxnSpPr/>
          <p:nvPr/>
        </p:nvCxnSpPr>
        <p:spPr>
          <a:xfrm flipH="1">
            <a:off x="28281777" y="11234460"/>
            <a:ext cx="72008" cy="18982123"/>
          </a:xfrm>
          <a:prstGeom prst="line">
            <a:avLst/>
          </a:prstGeom>
        </p:spPr>
        <p:style>
          <a:lnRef idx="1">
            <a:schemeClr val="dk1"/>
          </a:lnRef>
          <a:fillRef idx="0">
            <a:schemeClr val="dk1"/>
          </a:fillRef>
          <a:effectRef idx="0">
            <a:schemeClr val="dk1"/>
          </a:effectRef>
          <a:fontRef idx="minor">
            <a:schemeClr val="tx1"/>
          </a:fontRef>
        </p:style>
      </p:cxnSp>
      <p:sp>
        <p:nvSpPr>
          <p:cNvPr id="27" name="Rectangle 26"/>
          <p:cNvSpPr/>
          <p:nvPr/>
        </p:nvSpPr>
        <p:spPr>
          <a:xfrm>
            <a:off x="587514" y="10803573"/>
            <a:ext cx="5442195" cy="861774"/>
          </a:xfrm>
          <a:prstGeom prst="rect">
            <a:avLst/>
          </a:prstGeom>
        </p:spPr>
        <p:txBody>
          <a:bodyPr wrap="none">
            <a:spAutoFit/>
          </a:bodyPr>
          <a:lstStyle/>
          <a:p>
            <a:r>
              <a:rPr lang="fr-FR" sz="5000" b="1" dirty="0" smtClean="0">
                <a:solidFill>
                  <a:schemeClr val="accent3"/>
                </a:solidFill>
              </a:rPr>
              <a:t>Dilatation du temps</a:t>
            </a:r>
            <a:endParaRPr lang="fr-FR" sz="5000" b="1" dirty="0">
              <a:solidFill>
                <a:schemeClr val="accent3"/>
              </a:solidFill>
            </a:endParaRPr>
          </a:p>
        </p:txBody>
      </p:sp>
      <p:sp>
        <p:nvSpPr>
          <p:cNvPr id="25" name="ZoneTexte 24"/>
          <p:cNvSpPr txBox="1"/>
          <p:nvPr/>
        </p:nvSpPr>
        <p:spPr>
          <a:xfrm>
            <a:off x="612207" y="11449323"/>
            <a:ext cx="4035176" cy="630942"/>
          </a:xfrm>
          <a:prstGeom prst="rect">
            <a:avLst/>
          </a:prstGeom>
          <a:noFill/>
        </p:spPr>
        <p:txBody>
          <a:bodyPr wrap="square" rtlCol="0">
            <a:spAutoFit/>
          </a:bodyPr>
          <a:lstStyle/>
          <a:p>
            <a:r>
              <a:rPr lang="fr-FR" sz="3500" b="1" dirty="0" smtClean="0">
                <a:solidFill>
                  <a:schemeClr val="tx2"/>
                </a:solidFill>
              </a:rPr>
              <a:t>Définition</a:t>
            </a:r>
            <a:endParaRPr lang="fr-FR" sz="3500" b="1" dirty="0">
              <a:solidFill>
                <a:schemeClr val="tx2"/>
              </a:solidFill>
            </a:endParaRPr>
          </a:p>
        </p:txBody>
      </p:sp>
      <p:sp>
        <p:nvSpPr>
          <p:cNvPr id="28" name="ZoneTexte 27"/>
          <p:cNvSpPr txBox="1"/>
          <p:nvPr/>
        </p:nvSpPr>
        <p:spPr>
          <a:xfrm>
            <a:off x="612207" y="11873820"/>
            <a:ext cx="13177464" cy="1015663"/>
          </a:xfrm>
          <a:prstGeom prst="rect">
            <a:avLst/>
          </a:prstGeom>
          <a:noFill/>
        </p:spPr>
        <p:txBody>
          <a:bodyPr wrap="square" rtlCol="0">
            <a:spAutoFit/>
          </a:bodyPr>
          <a:lstStyle/>
          <a:p>
            <a:pPr algn="just"/>
            <a:r>
              <a:rPr lang="fr-FR" sz="3000" dirty="0" smtClean="0"/>
              <a:t>La durée </a:t>
            </a:r>
            <a:r>
              <a:rPr lang="fr-FR" sz="3000" dirty="0"/>
              <a:t>séparant deux événements n’est pas toujours la même dans un repère galiléen.</a:t>
            </a:r>
          </a:p>
        </p:txBody>
      </p:sp>
      <p:sp>
        <p:nvSpPr>
          <p:cNvPr id="31" name="ZoneTexte 30"/>
          <p:cNvSpPr txBox="1"/>
          <p:nvPr/>
        </p:nvSpPr>
        <p:spPr>
          <a:xfrm>
            <a:off x="609479" y="12762597"/>
            <a:ext cx="4035176" cy="630942"/>
          </a:xfrm>
          <a:prstGeom prst="rect">
            <a:avLst/>
          </a:prstGeom>
          <a:noFill/>
        </p:spPr>
        <p:txBody>
          <a:bodyPr wrap="square" rtlCol="0">
            <a:spAutoFit/>
          </a:bodyPr>
          <a:lstStyle/>
          <a:p>
            <a:r>
              <a:rPr lang="fr-FR" sz="3500" b="1" dirty="0" smtClean="0">
                <a:solidFill>
                  <a:schemeClr val="tx2"/>
                </a:solidFill>
              </a:rPr>
              <a:t>Expérience</a:t>
            </a:r>
            <a:endParaRPr lang="fr-FR" sz="3500" b="1" dirty="0">
              <a:solidFill>
                <a:schemeClr val="tx2"/>
              </a:solidFill>
            </a:endParaRPr>
          </a:p>
        </p:txBody>
      </p:sp>
      <p:sp>
        <p:nvSpPr>
          <p:cNvPr id="29" name="ZoneTexte 28"/>
          <p:cNvSpPr txBox="1"/>
          <p:nvPr/>
        </p:nvSpPr>
        <p:spPr>
          <a:xfrm>
            <a:off x="617645" y="13177515"/>
            <a:ext cx="13532066" cy="3323987"/>
          </a:xfrm>
          <a:prstGeom prst="rect">
            <a:avLst/>
          </a:prstGeom>
          <a:noFill/>
        </p:spPr>
        <p:txBody>
          <a:bodyPr wrap="square" rtlCol="0">
            <a:spAutoFit/>
          </a:bodyPr>
          <a:lstStyle/>
          <a:p>
            <a:pPr marL="514350" indent="-514350">
              <a:buFont typeface="Wingdings" pitchFamily="2" charset="2"/>
              <a:buChar char="§"/>
            </a:pPr>
            <a:r>
              <a:rPr lang="fr-FR" sz="3000" dirty="0" smtClean="0"/>
              <a:t>Marc </a:t>
            </a:r>
            <a:r>
              <a:rPr lang="fr-FR" sz="3000" dirty="0"/>
              <a:t>est à bord d’un train se déplaçant à une vitesse constante  </a:t>
            </a:r>
            <a:r>
              <a:rPr lang="fr-FR" sz="3000" dirty="0" smtClean="0"/>
              <a:t>        comparable </a:t>
            </a:r>
            <a:r>
              <a:rPr lang="fr-FR" sz="3000" dirty="0"/>
              <a:t>à celle de la lumière.</a:t>
            </a:r>
          </a:p>
          <a:p>
            <a:pPr marL="457200" indent="-457200">
              <a:buFont typeface="Wingdings" pitchFamily="2" charset="2"/>
              <a:buChar char="§"/>
            </a:pPr>
            <a:r>
              <a:rPr lang="fr-FR" sz="3000" dirty="0" smtClean="0"/>
              <a:t>Juliette </a:t>
            </a:r>
            <a:r>
              <a:rPr lang="fr-FR" sz="3000" dirty="0"/>
              <a:t>est debout sur le trottoir et observe le train où se trouve Marc.</a:t>
            </a:r>
          </a:p>
          <a:p>
            <a:pPr algn="just"/>
            <a:r>
              <a:rPr lang="fr-FR" sz="3000" dirty="0"/>
              <a:t>A l’intérieur du train, un signal lumineux quitte la source de lumière A (événement 1) est réfléchi sur un miroir (symbolisé par la masse) se déplaçant d’une distance égale à D. Le signal est réfléchi et détecté au retour à la source (événement 2).</a:t>
            </a:r>
          </a:p>
          <a:p>
            <a:endParaRPr lang="fr-FR" sz="3000" dirty="0"/>
          </a:p>
        </p:txBody>
      </p:sp>
      <p:pic>
        <p:nvPicPr>
          <p:cNvPr id="1028" name="Picture 4" descr="C:\Users\Ant\Desktop\Relativité restreinte\images\LaTex\V0_vecteur.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197383" y="13177516"/>
            <a:ext cx="46436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nt\Desktop\Relativité restreinte\images\figure 7.6.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2359" y="16129843"/>
            <a:ext cx="1640048" cy="3672408"/>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p:cNvSpPr txBox="1"/>
          <p:nvPr/>
        </p:nvSpPr>
        <p:spPr>
          <a:xfrm>
            <a:off x="2420437" y="15985827"/>
            <a:ext cx="6760722" cy="1015663"/>
          </a:xfrm>
          <a:prstGeom prst="rect">
            <a:avLst/>
          </a:prstGeom>
          <a:noFill/>
        </p:spPr>
        <p:txBody>
          <a:bodyPr wrap="square" rtlCol="0">
            <a:spAutoFit/>
          </a:bodyPr>
          <a:lstStyle/>
          <a:p>
            <a:r>
              <a:rPr lang="fr-FR" sz="3000" b="1" dirty="0"/>
              <a:t>Pour Marc</a:t>
            </a:r>
            <a:r>
              <a:rPr lang="fr-FR" sz="3000" dirty="0"/>
              <a:t>, la situation est représentée par la figure 1. La durée est </a:t>
            </a:r>
            <a:r>
              <a:rPr lang="fr-FR" sz="3000" dirty="0" smtClean="0"/>
              <a:t>:</a:t>
            </a:r>
            <a:endParaRPr lang="fr-FR" sz="3000" dirty="0"/>
          </a:p>
        </p:txBody>
      </p:sp>
      <p:pic>
        <p:nvPicPr>
          <p:cNvPr id="1030" name="Picture 6" descr="C:\Users\Ant\Desktop\Relativité restreinte\images\LaTex\3.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2581" y="16993939"/>
            <a:ext cx="1936050" cy="62020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t\Desktop\Relativité restreinte\images\figure 7.7.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81159" y="16057835"/>
            <a:ext cx="5120347" cy="3637790"/>
          </a:xfrm>
          <a:prstGeom prst="rect">
            <a:avLst/>
          </a:prstGeom>
          <a:noFill/>
          <a:extLst>
            <a:ext uri="{909E8E84-426E-40DD-AFC4-6F175D3DCCD1}">
              <a14:hiddenFill xmlns:a14="http://schemas.microsoft.com/office/drawing/2010/main">
                <a:solidFill>
                  <a:srgbClr val="FFFFFF"/>
                </a:solidFill>
              </a14:hiddenFill>
            </a:ext>
          </a:extLst>
        </p:spPr>
      </p:pic>
      <p:sp>
        <p:nvSpPr>
          <p:cNvPr id="1024" name="ZoneTexte 1023"/>
          <p:cNvSpPr txBox="1"/>
          <p:nvPr/>
        </p:nvSpPr>
        <p:spPr>
          <a:xfrm>
            <a:off x="4428631" y="16921931"/>
            <a:ext cx="5616624" cy="1015663"/>
          </a:xfrm>
          <a:prstGeom prst="rect">
            <a:avLst/>
          </a:prstGeom>
          <a:noFill/>
        </p:spPr>
        <p:txBody>
          <a:bodyPr wrap="square" rtlCol="0">
            <a:spAutoFit/>
          </a:bodyPr>
          <a:lstStyle/>
          <a:p>
            <a:r>
              <a:rPr lang="fr-FR" sz="3000" dirty="0"/>
              <a:t>où c </a:t>
            </a:r>
            <a:r>
              <a:rPr lang="fr-FR" sz="3000" dirty="0" smtClean="0"/>
              <a:t>= célérité </a:t>
            </a:r>
            <a:r>
              <a:rPr lang="fr-FR" sz="3000" dirty="0"/>
              <a:t>de la lumière. </a:t>
            </a:r>
          </a:p>
          <a:p>
            <a:endParaRPr lang="fr-FR" sz="3000" dirty="0"/>
          </a:p>
        </p:txBody>
      </p:sp>
      <p:sp>
        <p:nvSpPr>
          <p:cNvPr id="1025" name="ZoneTexte 1024"/>
          <p:cNvSpPr txBox="1"/>
          <p:nvPr/>
        </p:nvSpPr>
        <p:spPr>
          <a:xfrm>
            <a:off x="2412407" y="17642011"/>
            <a:ext cx="6616707" cy="2862322"/>
          </a:xfrm>
          <a:prstGeom prst="rect">
            <a:avLst/>
          </a:prstGeom>
          <a:noFill/>
        </p:spPr>
        <p:txBody>
          <a:bodyPr wrap="square" rtlCol="0">
            <a:spAutoFit/>
          </a:bodyPr>
          <a:lstStyle/>
          <a:p>
            <a:r>
              <a:rPr lang="fr-FR" sz="3000" b="1" dirty="0"/>
              <a:t>Pour Juliette</a:t>
            </a:r>
            <a:r>
              <a:rPr lang="fr-FR" sz="3000" dirty="0"/>
              <a:t>, la situation est indiquée à la figure 2. La lumière parcourt la distance 2 entre les deux événements avec la même célérité  (selon le deuxième postulat de la relativité).</a:t>
            </a:r>
          </a:p>
          <a:p>
            <a:r>
              <a:rPr lang="fr-FR" sz="3000" dirty="0"/>
              <a:t>La durée mesurée par Juliette est :</a:t>
            </a:r>
          </a:p>
        </p:txBody>
      </p:sp>
      <p:sp>
        <p:nvSpPr>
          <p:cNvPr id="1033" name="ZoneTexte 1032"/>
          <p:cNvSpPr txBox="1"/>
          <p:nvPr/>
        </p:nvSpPr>
        <p:spPr>
          <a:xfrm>
            <a:off x="584194" y="20544397"/>
            <a:ext cx="6799484" cy="553998"/>
          </a:xfrm>
          <a:prstGeom prst="rect">
            <a:avLst/>
          </a:prstGeom>
          <a:noFill/>
        </p:spPr>
        <p:txBody>
          <a:bodyPr wrap="square" rtlCol="0">
            <a:spAutoFit/>
          </a:bodyPr>
          <a:lstStyle/>
          <a:p>
            <a:r>
              <a:rPr lang="fr-FR" sz="3000" dirty="0" smtClean="0"/>
              <a:t>Où</a:t>
            </a:r>
            <a:r>
              <a:rPr lang="fr-FR" sz="3000" dirty="0"/>
              <a:t>, d’après le théorème de Pythagore :</a:t>
            </a:r>
          </a:p>
        </p:txBody>
      </p:sp>
      <p:pic>
        <p:nvPicPr>
          <p:cNvPr id="1034" name="Picture 9" descr="C:\Users\Ant\Desktop\Relativité restreinte\images\LaTex\3.3.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92461" y="20525660"/>
            <a:ext cx="3152794" cy="644743"/>
          </a:xfrm>
          <a:prstGeom prst="rect">
            <a:avLst/>
          </a:prstGeom>
          <a:noFill/>
          <a:extLst>
            <a:ext uri="{909E8E84-426E-40DD-AFC4-6F175D3DCCD1}">
              <a14:hiddenFill xmlns:a14="http://schemas.microsoft.com/office/drawing/2010/main">
                <a:solidFill>
                  <a:srgbClr val="FFFFFF"/>
                </a:solidFill>
              </a14:hiddenFill>
            </a:ext>
          </a:extLst>
        </p:spPr>
      </p:pic>
      <p:sp>
        <p:nvSpPr>
          <p:cNvPr id="1035" name="ZoneTexte 1034"/>
          <p:cNvSpPr txBox="1"/>
          <p:nvPr/>
        </p:nvSpPr>
        <p:spPr>
          <a:xfrm>
            <a:off x="584194" y="21098395"/>
            <a:ext cx="6308267" cy="553998"/>
          </a:xfrm>
          <a:prstGeom prst="rect">
            <a:avLst/>
          </a:prstGeom>
          <a:noFill/>
        </p:spPr>
        <p:txBody>
          <a:bodyPr wrap="square" rtlCol="0">
            <a:spAutoFit/>
          </a:bodyPr>
          <a:lstStyle/>
          <a:p>
            <a:r>
              <a:rPr lang="fr-FR" sz="3000" dirty="0"/>
              <a:t>En remplaçant D </a:t>
            </a:r>
            <a:r>
              <a:rPr lang="fr-FR" sz="3000" dirty="0" smtClean="0"/>
              <a:t>et l par </a:t>
            </a:r>
            <a:endParaRPr lang="fr-FR" sz="3000" dirty="0"/>
          </a:p>
        </p:txBody>
      </p:sp>
      <p:sp>
        <p:nvSpPr>
          <p:cNvPr id="1037" name="ZoneTexte 1036"/>
          <p:cNvSpPr txBox="1"/>
          <p:nvPr/>
        </p:nvSpPr>
        <p:spPr>
          <a:xfrm>
            <a:off x="6372847" y="21098395"/>
            <a:ext cx="936104" cy="553998"/>
          </a:xfrm>
          <a:prstGeom prst="rect">
            <a:avLst/>
          </a:prstGeom>
          <a:noFill/>
        </p:spPr>
        <p:txBody>
          <a:bodyPr wrap="square" rtlCol="0">
            <a:spAutoFit/>
          </a:bodyPr>
          <a:lstStyle/>
          <a:p>
            <a:r>
              <a:rPr lang="fr-FR" sz="3000" dirty="0" smtClean="0"/>
              <a:t>et</a:t>
            </a:r>
            <a:endParaRPr lang="fr-FR" sz="3000" dirty="0"/>
          </a:p>
        </p:txBody>
      </p:sp>
      <p:pic>
        <p:nvPicPr>
          <p:cNvPr id="1038" name="Picture 11" descr="C:\Users\Ant\Desktop\Relativité restreinte\images\LaTex\3.4.2.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76903" y="21204200"/>
            <a:ext cx="1733452" cy="448193"/>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2" descr="C:\Users\Ant\Desktop\Relativité restreinte\images\LaTex\3.4.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65135" y="21098395"/>
            <a:ext cx="5440624" cy="640312"/>
          </a:xfrm>
          <a:prstGeom prst="rect">
            <a:avLst/>
          </a:prstGeom>
          <a:noFill/>
          <a:extLst>
            <a:ext uri="{909E8E84-426E-40DD-AFC4-6F175D3DCCD1}">
              <a14:hiddenFill xmlns:a14="http://schemas.microsoft.com/office/drawing/2010/main">
                <a:solidFill>
                  <a:srgbClr val="FFFFFF"/>
                </a:solidFill>
              </a14:hiddenFill>
            </a:ext>
          </a:extLst>
        </p:spPr>
      </p:pic>
      <p:sp>
        <p:nvSpPr>
          <p:cNvPr id="1040" name="ZoneTexte 1039"/>
          <p:cNvSpPr txBox="1"/>
          <p:nvPr/>
        </p:nvSpPr>
        <p:spPr>
          <a:xfrm>
            <a:off x="8605095" y="21098395"/>
            <a:ext cx="712301" cy="553998"/>
          </a:xfrm>
          <a:prstGeom prst="rect">
            <a:avLst/>
          </a:prstGeom>
          <a:noFill/>
        </p:spPr>
        <p:txBody>
          <a:bodyPr wrap="square" rtlCol="0">
            <a:spAutoFit/>
          </a:bodyPr>
          <a:lstStyle/>
          <a:p>
            <a:r>
              <a:rPr lang="fr-FR" sz="3000" dirty="0" smtClean="0"/>
              <a:t>:</a:t>
            </a:r>
            <a:endParaRPr lang="fr-FR" sz="3000" dirty="0"/>
          </a:p>
        </p:txBody>
      </p:sp>
      <p:sp>
        <p:nvSpPr>
          <p:cNvPr id="1042" name="ZoneTexte 1041"/>
          <p:cNvSpPr txBox="1"/>
          <p:nvPr/>
        </p:nvSpPr>
        <p:spPr>
          <a:xfrm>
            <a:off x="612207" y="21674459"/>
            <a:ext cx="1418883" cy="553998"/>
          </a:xfrm>
          <a:prstGeom prst="rect">
            <a:avLst/>
          </a:prstGeom>
          <a:noFill/>
        </p:spPr>
        <p:txBody>
          <a:bodyPr wrap="square" rtlCol="0">
            <a:spAutoFit/>
          </a:bodyPr>
          <a:lstStyle/>
          <a:p>
            <a:r>
              <a:rPr lang="fr-FR" sz="3000" dirty="0" smtClean="0"/>
              <a:t>Soit :</a:t>
            </a:r>
            <a:endParaRPr lang="fr-FR" sz="3000" dirty="0"/>
          </a:p>
        </p:txBody>
      </p:sp>
      <p:sp>
        <p:nvSpPr>
          <p:cNvPr id="1043" name="ZoneTexte 1042"/>
          <p:cNvSpPr txBox="1"/>
          <p:nvPr/>
        </p:nvSpPr>
        <p:spPr>
          <a:xfrm>
            <a:off x="6170109" y="21720445"/>
            <a:ext cx="1030830" cy="553998"/>
          </a:xfrm>
          <a:prstGeom prst="rect">
            <a:avLst/>
          </a:prstGeom>
          <a:noFill/>
        </p:spPr>
        <p:txBody>
          <a:bodyPr wrap="square" rtlCol="0">
            <a:spAutoFit/>
          </a:bodyPr>
          <a:lstStyle/>
          <a:p>
            <a:r>
              <a:rPr lang="fr-FR" sz="3000" dirty="0" smtClean="0"/>
              <a:t>Avec</a:t>
            </a:r>
            <a:endParaRPr lang="fr-FR" sz="3000" dirty="0"/>
          </a:p>
        </p:txBody>
      </p:sp>
      <p:sp>
        <p:nvSpPr>
          <p:cNvPr id="1046" name="ZoneTexte 1045"/>
          <p:cNvSpPr txBox="1"/>
          <p:nvPr/>
        </p:nvSpPr>
        <p:spPr>
          <a:xfrm>
            <a:off x="617645" y="22538555"/>
            <a:ext cx="1874936" cy="553998"/>
          </a:xfrm>
          <a:prstGeom prst="rect">
            <a:avLst/>
          </a:prstGeom>
          <a:noFill/>
        </p:spPr>
        <p:txBody>
          <a:bodyPr wrap="square" rtlCol="0">
            <a:spAutoFit/>
          </a:bodyPr>
          <a:lstStyle/>
          <a:p>
            <a:r>
              <a:rPr lang="fr-FR" sz="3000" dirty="0" smtClean="0"/>
              <a:t>Puisque</a:t>
            </a:r>
            <a:endParaRPr lang="fr-FR" sz="3000" dirty="0"/>
          </a:p>
        </p:txBody>
      </p:sp>
      <p:pic>
        <p:nvPicPr>
          <p:cNvPr id="1047" name="Picture 16" descr="C:\Users\Ant\Desktop\Relativité restreinte\images\LaTex\3.7.1.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18818" y="22610563"/>
            <a:ext cx="2309813" cy="523875"/>
          </a:xfrm>
          <a:prstGeom prst="rect">
            <a:avLst/>
          </a:prstGeom>
          <a:noFill/>
          <a:extLst>
            <a:ext uri="{909E8E84-426E-40DD-AFC4-6F175D3DCCD1}">
              <a14:hiddenFill xmlns:a14="http://schemas.microsoft.com/office/drawing/2010/main">
                <a:solidFill>
                  <a:srgbClr val="FFFFFF"/>
                </a:solidFill>
              </a14:hiddenFill>
            </a:ext>
          </a:extLst>
        </p:spPr>
      </p:pic>
      <p:sp>
        <p:nvSpPr>
          <p:cNvPr id="57" name="ZoneTexte 56"/>
          <p:cNvSpPr txBox="1"/>
          <p:nvPr/>
        </p:nvSpPr>
        <p:spPr>
          <a:xfrm>
            <a:off x="4500639" y="22538555"/>
            <a:ext cx="578792" cy="553998"/>
          </a:xfrm>
          <a:prstGeom prst="rect">
            <a:avLst/>
          </a:prstGeom>
          <a:noFill/>
        </p:spPr>
        <p:txBody>
          <a:bodyPr wrap="square" rtlCol="0">
            <a:spAutoFit/>
          </a:bodyPr>
          <a:lstStyle/>
          <a:p>
            <a:r>
              <a:rPr lang="fr-FR" sz="3000" dirty="0" smtClean="0"/>
              <a:t>et</a:t>
            </a:r>
            <a:endParaRPr lang="fr-FR" sz="3000" dirty="0"/>
          </a:p>
        </p:txBody>
      </p:sp>
      <p:pic>
        <p:nvPicPr>
          <p:cNvPr id="1049" name="Picture 18" descr="C:\Users\Ant\Desktop\Relativité restreinte\images\LaTex\3.7.2.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80455" y="22610563"/>
            <a:ext cx="1004360" cy="436039"/>
          </a:xfrm>
          <a:prstGeom prst="rect">
            <a:avLst/>
          </a:prstGeom>
          <a:noFill/>
          <a:extLst>
            <a:ext uri="{909E8E84-426E-40DD-AFC4-6F175D3DCCD1}">
              <a14:hiddenFill xmlns:a14="http://schemas.microsoft.com/office/drawing/2010/main">
                <a:solidFill>
                  <a:srgbClr val="FFFFFF"/>
                </a:solidFill>
              </a14:hiddenFill>
            </a:ext>
          </a:extLst>
        </p:spPr>
      </p:pic>
      <p:sp>
        <p:nvSpPr>
          <p:cNvPr id="59" name="ZoneTexte 58"/>
          <p:cNvSpPr txBox="1"/>
          <p:nvPr/>
        </p:nvSpPr>
        <p:spPr>
          <a:xfrm>
            <a:off x="6228831" y="22538555"/>
            <a:ext cx="938832" cy="553998"/>
          </a:xfrm>
          <a:prstGeom prst="rect">
            <a:avLst/>
          </a:prstGeom>
          <a:noFill/>
        </p:spPr>
        <p:txBody>
          <a:bodyPr wrap="square" rtlCol="0">
            <a:spAutoFit/>
          </a:bodyPr>
          <a:lstStyle/>
          <a:p>
            <a:r>
              <a:rPr lang="fr-FR" sz="3000" dirty="0" smtClean="0"/>
              <a:t>alors</a:t>
            </a:r>
            <a:endParaRPr lang="fr-FR" sz="3000" dirty="0"/>
          </a:p>
        </p:txBody>
      </p:sp>
      <p:pic>
        <p:nvPicPr>
          <p:cNvPr id="1050" name="Picture 19" descr="C:\Users\Ant\Desktop\Relativité restreinte\images\LaTex\deltat_sup_deltat0.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304277" y="22636198"/>
            <a:ext cx="1732866" cy="478421"/>
          </a:xfrm>
          <a:prstGeom prst="rect">
            <a:avLst/>
          </a:prstGeom>
          <a:noFill/>
          <a:extLst>
            <a:ext uri="{909E8E84-426E-40DD-AFC4-6F175D3DCCD1}">
              <a14:hiddenFill xmlns:a14="http://schemas.microsoft.com/office/drawing/2010/main">
                <a:solidFill>
                  <a:srgbClr val="FFFFFF"/>
                </a:solidFill>
              </a14:hiddenFill>
            </a:ext>
          </a:extLst>
        </p:spPr>
      </p:pic>
      <p:sp>
        <p:nvSpPr>
          <p:cNvPr id="61" name="ZoneTexte 60"/>
          <p:cNvSpPr txBox="1"/>
          <p:nvPr/>
        </p:nvSpPr>
        <p:spPr>
          <a:xfrm>
            <a:off x="617645" y="23042611"/>
            <a:ext cx="4035176" cy="630942"/>
          </a:xfrm>
          <a:prstGeom prst="rect">
            <a:avLst/>
          </a:prstGeom>
          <a:noFill/>
        </p:spPr>
        <p:txBody>
          <a:bodyPr wrap="square" rtlCol="0">
            <a:spAutoFit/>
          </a:bodyPr>
          <a:lstStyle/>
          <a:p>
            <a:r>
              <a:rPr lang="fr-FR" sz="3500" b="1" dirty="0" smtClean="0">
                <a:solidFill>
                  <a:schemeClr val="tx2"/>
                </a:solidFill>
              </a:rPr>
              <a:t>Interprétation</a:t>
            </a:r>
            <a:endParaRPr lang="fr-FR" sz="3500" b="1" dirty="0">
              <a:solidFill>
                <a:schemeClr val="tx2"/>
              </a:solidFill>
            </a:endParaRPr>
          </a:p>
        </p:txBody>
      </p:sp>
      <p:sp>
        <p:nvSpPr>
          <p:cNvPr id="1051" name="ZoneTexte 1050"/>
          <p:cNvSpPr txBox="1"/>
          <p:nvPr/>
        </p:nvSpPr>
        <p:spPr>
          <a:xfrm>
            <a:off x="617645" y="23522274"/>
            <a:ext cx="13820098" cy="2400657"/>
          </a:xfrm>
          <a:prstGeom prst="rect">
            <a:avLst/>
          </a:prstGeom>
          <a:noFill/>
        </p:spPr>
        <p:txBody>
          <a:bodyPr wrap="square" rtlCol="0">
            <a:spAutoFit/>
          </a:bodyPr>
          <a:lstStyle/>
          <a:p>
            <a:r>
              <a:rPr lang="fr-FR" sz="3000" dirty="0"/>
              <a:t>Ce résultat signifie que l’intervalle de temps séparant deux événements (1) et (2) n’a pas la même valeur dans deux repères galiléens.</a:t>
            </a:r>
          </a:p>
          <a:p>
            <a:r>
              <a:rPr lang="fr-FR" sz="3000" dirty="0" smtClean="0"/>
              <a:t>La </a:t>
            </a:r>
            <a:r>
              <a:rPr lang="fr-FR" sz="3000" dirty="0"/>
              <a:t>durée mesurée dans le repère lié à l’événement est appelée le temps propre  </a:t>
            </a:r>
            <a:endParaRPr lang="fr-FR" sz="3000" dirty="0" smtClean="0"/>
          </a:p>
          <a:p>
            <a:r>
              <a:rPr lang="fr-FR" sz="3000" dirty="0" smtClean="0"/>
              <a:t>la </a:t>
            </a:r>
            <a:r>
              <a:rPr lang="fr-FR" sz="3000" dirty="0"/>
              <a:t>durée mesurée dans n’importe quel autre repère  </a:t>
            </a:r>
            <a:r>
              <a:rPr lang="fr-FR" sz="3000" dirty="0" smtClean="0"/>
              <a:t>      est </a:t>
            </a:r>
            <a:r>
              <a:rPr lang="fr-FR" sz="3000" dirty="0"/>
              <a:t>plus longue que le temps propre, d’où l'appellation dilatation du temps. </a:t>
            </a:r>
          </a:p>
        </p:txBody>
      </p:sp>
      <p:pic>
        <p:nvPicPr>
          <p:cNvPr id="1052" name="Picture 20" descr="C:\Users\Ant\Desktop\Relativité restreinte\images\LaTex\delta t0.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2997583" y="24482772"/>
            <a:ext cx="741629" cy="428496"/>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1" descr="C:\Users\Ant\Desktop\Relativité restreinte\images\LaTex\delta_t.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677103" y="24986827"/>
            <a:ext cx="640293" cy="32908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9" descr="C:\Users\Ant\Desktop\Relativité restreinte\images\LaTex\deltat_sup_deltat0.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139179" y="25421862"/>
            <a:ext cx="1732866" cy="478421"/>
          </a:xfrm>
          <a:prstGeom prst="rect">
            <a:avLst/>
          </a:prstGeom>
          <a:noFill/>
          <a:extLst>
            <a:ext uri="{909E8E84-426E-40DD-AFC4-6F175D3DCCD1}">
              <a14:hiddenFill xmlns:a14="http://schemas.microsoft.com/office/drawing/2010/main">
                <a:solidFill>
                  <a:srgbClr val="FFFFFF"/>
                </a:solidFill>
              </a14:hiddenFill>
            </a:ext>
          </a:extLst>
        </p:spPr>
      </p:pic>
      <p:sp>
        <p:nvSpPr>
          <p:cNvPr id="66" name="ZoneTexte 65"/>
          <p:cNvSpPr txBox="1"/>
          <p:nvPr/>
        </p:nvSpPr>
        <p:spPr>
          <a:xfrm>
            <a:off x="617645" y="25778915"/>
            <a:ext cx="4035176" cy="630942"/>
          </a:xfrm>
          <a:prstGeom prst="rect">
            <a:avLst/>
          </a:prstGeom>
          <a:noFill/>
        </p:spPr>
        <p:txBody>
          <a:bodyPr wrap="square" rtlCol="0">
            <a:spAutoFit/>
          </a:bodyPr>
          <a:lstStyle/>
          <a:p>
            <a:r>
              <a:rPr lang="fr-FR" sz="3500" b="1" dirty="0" smtClean="0">
                <a:solidFill>
                  <a:schemeClr val="tx2"/>
                </a:solidFill>
              </a:rPr>
              <a:t>Exemple</a:t>
            </a:r>
            <a:endParaRPr lang="fr-FR" sz="3500" b="1" dirty="0">
              <a:solidFill>
                <a:schemeClr val="tx2"/>
              </a:solidFill>
            </a:endParaRPr>
          </a:p>
        </p:txBody>
      </p:sp>
      <p:sp>
        <p:nvSpPr>
          <p:cNvPr id="1054" name="ZoneTexte 1053"/>
          <p:cNvSpPr txBox="1"/>
          <p:nvPr/>
        </p:nvSpPr>
        <p:spPr>
          <a:xfrm>
            <a:off x="617645" y="26271352"/>
            <a:ext cx="13788114" cy="2400657"/>
          </a:xfrm>
          <a:prstGeom prst="rect">
            <a:avLst/>
          </a:prstGeom>
          <a:noFill/>
        </p:spPr>
        <p:txBody>
          <a:bodyPr wrap="square" rtlCol="0">
            <a:spAutoFit/>
          </a:bodyPr>
          <a:lstStyle/>
          <a:p>
            <a:pPr algn="just"/>
            <a:r>
              <a:rPr lang="fr-FR" sz="3000" dirty="0" smtClean="0"/>
              <a:t>Soient un </a:t>
            </a:r>
            <a:r>
              <a:rPr lang="fr-FR" sz="3000" dirty="0"/>
              <a:t>passager d’un avion et une personne immobile au sol. </a:t>
            </a:r>
            <a:r>
              <a:rPr lang="fr-FR" sz="3000" dirty="0" smtClean="0"/>
              <a:t>Le passager </a:t>
            </a:r>
            <a:r>
              <a:rPr lang="fr-FR" sz="3000" dirty="0"/>
              <a:t>de l’avion </a:t>
            </a:r>
            <a:r>
              <a:rPr lang="fr-FR" sz="3000" dirty="0" smtClean="0"/>
              <a:t>observe une </a:t>
            </a:r>
            <a:r>
              <a:rPr lang="fr-FR" sz="3000" dirty="0"/>
              <a:t>vitesse de la lumière </a:t>
            </a:r>
            <a:r>
              <a:rPr lang="fr-FR" sz="3000" dirty="0" smtClean="0"/>
              <a:t>inférieure à celle </a:t>
            </a:r>
            <a:r>
              <a:rPr lang="fr-FR" sz="3000" dirty="0"/>
              <a:t>observée par la personne immobile au sol (car il est lui même en mouvement par rapport au sol). Si </a:t>
            </a:r>
            <a:r>
              <a:rPr lang="fr-FR" sz="3000" dirty="0" smtClean="0"/>
              <a:t>l’avion a </a:t>
            </a:r>
            <a:r>
              <a:rPr lang="fr-FR" sz="3000" dirty="0"/>
              <a:t>la même vitesse que la lumière, le passager de ce dernier </a:t>
            </a:r>
            <a:r>
              <a:rPr lang="fr-FR" sz="3000" dirty="0" smtClean="0"/>
              <a:t>a </a:t>
            </a:r>
            <a:r>
              <a:rPr lang="fr-FR" sz="3000" dirty="0"/>
              <a:t>alors l’impression que la lumière est </a:t>
            </a:r>
            <a:r>
              <a:rPr lang="fr-FR" sz="3000" dirty="0" smtClean="0"/>
              <a:t>immobile alors </a:t>
            </a:r>
            <a:r>
              <a:rPr lang="fr-FR" sz="3000" dirty="0"/>
              <a:t>que la personne immobile au sol </a:t>
            </a:r>
            <a:r>
              <a:rPr lang="fr-FR" sz="3000" dirty="0" smtClean="0"/>
              <a:t>observe </a:t>
            </a:r>
            <a:r>
              <a:rPr lang="fr-FR" sz="3000" dirty="0"/>
              <a:t>toujours une vitesse.</a:t>
            </a:r>
          </a:p>
        </p:txBody>
      </p:sp>
      <p:sp>
        <p:nvSpPr>
          <p:cNvPr id="72" name="Rectangle 71"/>
          <p:cNvSpPr/>
          <p:nvPr/>
        </p:nvSpPr>
        <p:spPr>
          <a:xfrm>
            <a:off x="14653767" y="10855063"/>
            <a:ext cx="7259488" cy="861774"/>
          </a:xfrm>
          <a:prstGeom prst="rect">
            <a:avLst/>
          </a:prstGeom>
        </p:spPr>
        <p:txBody>
          <a:bodyPr wrap="none">
            <a:spAutoFit/>
          </a:bodyPr>
          <a:lstStyle/>
          <a:p>
            <a:r>
              <a:rPr lang="fr-FR" sz="5000" b="1" dirty="0" smtClean="0">
                <a:solidFill>
                  <a:schemeClr val="accent3"/>
                </a:solidFill>
              </a:rPr>
              <a:t>Contraction de la longueur</a:t>
            </a:r>
            <a:endParaRPr lang="fr-FR" sz="5000" b="1" dirty="0">
              <a:solidFill>
                <a:schemeClr val="accent3"/>
              </a:solidFill>
            </a:endParaRPr>
          </a:p>
        </p:txBody>
      </p:sp>
      <p:sp>
        <p:nvSpPr>
          <p:cNvPr id="73" name="ZoneTexte 72"/>
          <p:cNvSpPr txBox="1"/>
          <p:nvPr/>
        </p:nvSpPr>
        <p:spPr>
          <a:xfrm>
            <a:off x="14653767" y="11521331"/>
            <a:ext cx="4035176" cy="630942"/>
          </a:xfrm>
          <a:prstGeom prst="rect">
            <a:avLst/>
          </a:prstGeom>
          <a:noFill/>
        </p:spPr>
        <p:txBody>
          <a:bodyPr wrap="square" rtlCol="0">
            <a:spAutoFit/>
          </a:bodyPr>
          <a:lstStyle/>
          <a:p>
            <a:r>
              <a:rPr lang="fr-FR" sz="3500" b="1" dirty="0" smtClean="0">
                <a:solidFill>
                  <a:schemeClr val="tx2"/>
                </a:solidFill>
              </a:rPr>
              <a:t>Définition</a:t>
            </a:r>
            <a:endParaRPr lang="fr-FR" sz="3500" b="1" dirty="0">
              <a:solidFill>
                <a:schemeClr val="tx2"/>
              </a:solidFill>
            </a:endParaRPr>
          </a:p>
        </p:txBody>
      </p:sp>
      <p:sp>
        <p:nvSpPr>
          <p:cNvPr id="33" name="ZoneTexte 32"/>
          <p:cNvSpPr txBox="1"/>
          <p:nvPr/>
        </p:nvSpPr>
        <p:spPr>
          <a:xfrm>
            <a:off x="14653767" y="11953379"/>
            <a:ext cx="13483994" cy="1015663"/>
          </a:xfrm>
          <a:prstGeom prst="rect">
            <a:avLst/>
          </a:prstGeom>
          <a:noFill/>
        </p:spPr>
        <p:txBody>
          <a:bodyPr wrap="square" rtlCol="0">
            <a:spAutoFit/>
          </a:bodyPr>
          <a:lstStyle/>
          <a:p>
            <a:r>
              <a:rPr lang="fr-FR" sz="3000" dirty="0"/>
              <a:t>De même que pour la durée, la distance séparant deux événements n’est pas toujours la même dans un repère galiléen.</a:t>
            </a:r>
          </a:p>
        </p:txBody>
      </p:sp>
      <p:sp>
        <p:nvSpPr>
          <p:cNvPr id="75" name="ZoneTexte 74"/>
          <p:cNvSpPr txBox="1"/>
          <p:nvPr/>
        </p:nvSpPr>
        <p:spPr>
          <a:xfrm>
            <a:off x="14653767" y="12817475"/>
            <a:ext cx="4035176" cy="630942"/>
          </a:xfrm>
          <a:prstGeom prst="rect">
            <a:avLst/>
          </a:prstGeom>
          <a:noFill/>
        </p:spPr>
        <p:txBody>
          <a:bodyPr wrap="square" rtlCol="0">
            <a:spAutoFit/>
          </a:bodyPr>
          <a:lstStyle/>
          <a:p>
            <a:r>
              <a:rPr lang="fr-FR" sz="3500" b="1" dirty="0" smtClean="0">
                <a:solidFill>
                  <a:schemeClr val="tx2"/>
                </a:solidFill>
              </a:rPr>
              <a:t>Expérience</a:t>
            </a:r>
            <a:endParaRPr lang="fr-FR" sz="3500" b="1" dirty="0">
              <a:solidFill>
                <a:schemeClr val="tx2"/>
              </a:solidFill>
            </a:endParaRPr>
          </a:p>
        </p:txBody>
      </p:sp>
      <p:sp>
        <p:nvSpPr>
          <p:cNvPr id="34" name="ZoneTexte 33"/>
          <p:cNvSpPr txBox="1"/>
          <p:nvPr/>
        </p:nvSpPr>
        <p:spPr>
          <a:xfrm>
            <a:off x="14653767" y="13393539"/>
            <a:ext cx="13483994" cy="1938992"/>
          </a:xfrm>
          <a:prstGeom prst="rect">
            <a:avLst/>
          </a:prstGeom>
          <a:noFill/>
        </p:spPr>
        <p:txBody>
          <a:bodyPr wrap="square" rtlCol="0">
            <a:spAutoFit/>
          </a:bodyPr>
          <a:lstStyle/>
          <a:p>
            <a:r>
              <a:rPr lang="fr-FR" sz="3000" dirty="0"/>
              <a:t>On </a:t>
            </a:r>
            <a:r>
              <a:rPr lang="fr-FR" sz="3000" dirty="0" smtClean="0"/>
              <a:t>considère </a:t>
            </a:r>
            <a:r>
              <a:rPr lang="fr-FR" sz="3000" dirty="0"/>
              <a:t>le dispositif précédent.</a:t>
            </a:r>
          </a:p>
          <a:p>
            <a:pPr marL="457200" indent="-457200">
              <a:buFont typeface="Wingdings" pitchFamily="2" charset="2"/>
              <a:buChar char="§"/>
            </a:pPr>
            <a:r>
              <a:rPr lang="fr-FR" sz="3000" dirty="0" smtClean="0"/>
              <a:t>Pour </a:t>
            </a:r>
            <a:r>
              <a:rPr lang="fr-FR" sz="3000" dirty="0"/>
              <a:t>Marc, la situation est représentée dans la figure 3. Au repos (c’est-à-dire lorsque le train est immobile) la longueur de l’aller-retour du signal lumineux est 2L0. Ainsi la durée totale de l’aller-retour de la lumière est alors :</a:t>
            </a:r>
          </a:p>
        </p:txBody>
      </p:sp>
      <p:sp>
        <p:nvSpPr>
          <p:cNvPr id="35" name="ZoneTexte 34"/>
          <p:cNvSpPr txBox="1"/>
          <p:nvPr/>
        </p:nvSpPr>
        <p:spPr>
          <a:xfrm>
            <a:off x="11053367" y="19325197"/>
            <a:ext cx="1485334" cy="477054"/>
          </a:xfrm>
          <a:prstGeom prst="rect">
            <a:avLst/>
          </a:prstGeom>
          <a:noFill/>
        </p:spPr>
        <p:txBody>
          <a:bodyPr wrap="square" rtlCol="0">
            <a:spAutoFit/>
          </a:bodyPr>
          <a:lstStyle/>
          <a:p>
            <a:r>
              <a:rPr lang="fr-FR" sz="2500" u="sng" dirty="0" smtClean="0"/>
              <a:t>Figure 2</a:t>
            </a:r>
            <a:endParaRPr lang="fr-FR" sz="2500" u="sng" dirty="0"/>
          </a:p>
        </p:txBody>
      </p:sp>
      <p:sp>
        <p:nvSpPr>
          <p:cNvPr id="78" name="ZoneTexte 77"/>
          <p:cNvSpPr txBox="1"/>
          <p:nvPr/>
        </p:nvSpPr>
        <p:spPr>
          <a:xfrm>
            <a:off x="927073" y="19878758"/>
            <a:ext cx="1485334" cy="477054"/>
          </a:xfrm>
          <a:prstGeom prst="rect">
            <a:avLst/>
          </a:prstGeom>
          <a:noFill/>
        </p:spPr>
        <p:txBody>
          <a:bodyPr wrap="square" rtlCol="0">
            <a:spAutoFit/>
          </a:bodyPr>
          <a:lstStyle/>
          <a:p>
            <a:r>
              <a:rPr lang="fr-FR" sz="2500" u="sng" dirty="0" smtClean="0"/>
              <a:t>Figure 1</a:t>
            </a:r>
            <a:endParaRPr lang="fr-FR" sz="2500" u="sng" dirty="0"/>
          </a:p>
        </p:txBody>
      </p:sp>
      <p:sp>
        <p:nvSpPr>
          <p:cNvPr id="37" name="ZoneTexte 36"/>
          <p:cNvSpPr txBox="1"/>
          <p:nvPr/>
        </p:nvSpPr>
        <p:spPr>
          <a:xfrm>
            <a:off x="14653767" y="15398144"/>
            <a:ext cx="13483994" cy="3323987"/>
          </a:xfrm>
          <a:prstGeom prst="rect">
            <a:avLst/>
          </a:prstGeom>
          <a:noFill/>
        </p:spPr>
        <p:txBody>
          <a:bodyPr wrap="square" rtlCol="0">
            <a:spAutoFit/>
          </a:bodyPr>
          <a:lstStyle/>
          <a:p>
            <a:pPr marL="457200" indent="-457200" algn="just">
              <a:buFont typeface="Wingdings" pitchFamily="2" charset="2"/>
              <a:buChar char="§"/>
            </a:pPr>
            <a:r>
              <a:rPr lang="fr-FR" sz="3000" dirty="0"/>
              <a:t>Pour Juliette, la situation est représentée dans la figure </a:t>
            </a:r>
            <a:r>
              <a:rPr lang="fr-FR" sz="3000" dirty="0" smtClean="0"/>
              <a:t>4. Dans </a:t>
            </a:r>
            <a:r>
              <a:rPr lang="fr-FR" sz="3000" dirty="0"/>
              <a:t>son mouvement d’aller, le signal lumineux émis dans la position A atteint le miroir (position B) après le temps </a:t>
            </a:r>
            <a:r>
              <a:rPr lang="fr-FR" sz="3000" dirty="0" smtClean="0"/>
              <a:t>    (</a:t>
            </a:r>
            <a:r>
              <a:rPr lang="fr-FR" sz="3000" dirty="0"/>
              <a:t>dilatation du temps). La distance totale parcourue par le signal pendant ce temps est </a:t>
            </a:r>
            <a:r>
              <a:rPr lang="fr-FR" sz="3000" dirty="0" smtClean="0"/>
              <a:t>         .Cette </a:t>
            </a:r>
            <a:r>
              <a:rPr lang="fr-FR" sz="3000" dirty="0"/>
              <a:t>distance peut être exprimée comme la longueur L du dispositif, mesurée par Juliette, augmentée d’une distance </a:t>
            </a:r>
            <a:r>
              <a:rPr lang="fr-FR" sz="3000" dirty="0" smtClean="0"/>
              <a:t>supplémentaire,          </a:t>
            </a:r>
            <a:r>
              <a:rPr lang="fr-FR" sz="3000" dirty="0"/>
              <a:t> </a:t>
            </a:r>
            <a:r>
              <a:rPr lang="fr-FR" sz="3000" dirty="0" smtClean="0"/>
              <a:t>                                                    </a:t>
            </a:r>
            <a:r>
              <a:rPr lang="fr-FR" sz="3000" dirty="0" smtClean="0">
                <a:solidFill>
                  <a:schemeClr val="bg1"/>
                </a:solidFill>
              </a:rPr>
              <a:t>p</a:t>
            </a:r>
            <a:r>
              <a:rPr lang="fr-FR" sz="3000" dirty="0" smtClean="0"/>
              <a:t>        parcourue </a:t>
            </a:r>
            <a:r>
              <a:rPr lang="fr-FR" sz="3000" dirty="0"/>
              <a:t>par le miroir durant </a:t>
            </a:r>
            <a:r>
              <a:rPr lang="fr-FR" sz="3000" dirty="0" smtClean="0"/>
              <a:t>cet </a:t>
            </a:r>
            <a:r>
              <a:rPr lang="fr-FR" sz="3000" dirty="0"/>
              <a:t>intervalle de temps à cause du mouvement du train.</a:t>
            </a:r>
          </a:p>
        </p:txBody>
      </p:sp>
      <p:pic>
        <p:nvPicPr>
          <p:cNvPr id="38" name="Picture 23" descr="C:\Users\Ant\Desktop\Relativité restreinte\images\LaTex\delta t1.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741999" y="16417875"/>
            <a:ext cx="627759" cy="49697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4" descr="C:\Users\Ant\Desktop\Relativité restreinte\images\LaTex\c delta t1.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690100" y="16777915"/>
            <a:ext cx="860211" cy="57347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5" descr="C:\Users\Ant\Desktop\Relativité restreinte\images\LaTex\v0 delta t1.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466137" y="17714019"/>
            <a:ext cx="1059838" cy="578685"/>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p:cNvSpPr txBox="1"/>
          <p:nvPr/>
        </p:nvSpPr>
        <p:spPr>
          <a:xfrm>
            <a:off x="21723744" y="18241565"/>
            <a:ext cx="6483451" cy="3785652"/>
          </a:xfrm>
          <a:prstGeom prst="rect">
            <a:avLst/>
          </a:prstGeom>
          <a:noFill/>
        </p:spPr>
        <p:txBody>
          <a:bodyPr wrap="square" rtlCol="0">
            <a:spAutoFit/>
          </a:bodyPr>
          <a:lstStyle/>
          <a:p>
            <a:pPr algn="just"/>
            <a:r>
              <a:rPr lang="fr-FR" sz="3000" dirty="0"/>
              <a:t>Dans son mouvement du retour (position C </a:t>
            </a:r>
            <a:r>
              <a:rPr lang="fr-FR" sz="3000" dirty="0" smtClean="0"/>
              <a:t>de la </a:t>
            </a:r>
            <a:r>
              <a:rPr lang="fr-FR" sz="3000" dirty="0"/>
              <a:t>figure 4), la lumière met la durée delta t2 </a:t>
            </a:r>
            <a:r>
              <a:rPr lang="fr-FR" sz="3000" dirty="0" smtClean="0"/>
              <a:t>pour </a:t>
            </a:r>
            <a:r>
              <a:rPr lang="fr-FR" sz="3000" dirty="0"/>
              <a:t>parcourir la distance L diminuée de la distance V0 delta t2  (car le train a avancé pendant le mouvement d’aller du signal lumineux, donc la distance considérée au retour a diminué).</a:t>
            </a:r>
          </a:p>
        </p:txBody>
      </p:sp>
      <p:pic>
        <p:nvPicPr>
          <p:cNvPr id="42" name="Picture 26" descr="C:\Users\Ant\Desktop\Relativité restreinte\images\figure 3.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286615" y="12567068"/>
            <a:ext cx="5544616" cy="118651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7" descr="C:\Users\Ant\Desktop\Relativité restreinte\images\figure 4.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301839" y="19205325"/>
            <a:ext cx="6175056" cy="1998875"/>
          </a:xfrm>
          <a:prstGeom prst="rect">
            <a:avLst/>
          </a:prstGeom>
          <a:noFill/>
          <a:extLst>
            <a:ext uri="{909E8E84-426E-40DD-AFC4-6F175D3DCCD1}">
              <a14:hiddenFill xmlns:a14="http://schemas.microsoft.com/office/drawing/2010/main">
                <a:solidFill>
                  <a:srgbClr val="FFFFFF"/>
                </a:solidFill>
              </a14:hiddenFill>
            </a:ext>
          </a:extLst>
        </p:spPr>
      </p:pic>
      <p:sp>
        <p:nvSpPr>
          <p:cNvPr id="87" name="ZoneTexte 86"/>
          <p:cNvSpPr txBox="1"/>
          <p:nvPr/>
        </p:nvSpPr>
        <p:spPr>
          <a:xfrm>
            <a:off x="25913849" y="13393539"/>
            <a:ext cx="1485334" cy="477054"/>
          </a:xfrm>
          <a:prstGeom prst="rect">
            <a:avLst/>
          </a:prstGeom>
          <a:noFill/>
        </p:spPr>
        <p:txBody>
          <a:bodyPr wrap="square" rtlCol="0">
            <a:spAutoFit/>
          </a:bodyPr>
          <a:lstStyle/>
          <a:p>
            <a:r>
              <a:rPr lang="fr-FR" sz="2500" u="sng" dirty="0" smtClean="0"/>
              <a:t>Figure 3</a:t>
            </a:r>
            <a:endParaRPr lang="fr-FR" sz="2500" u="sng" dirty="0"/>
          </a:p>
        </p:txBody>
      </p:sp>
      <p:sp>
        <p:nvSpPr>
          <p:cNvPr id="88" name="ZoneTexte 87"/>
          <p:cNvSpPr txBox="1"/>
          <p:nvPr/>
        </p:nvSpPr>
        <p:spPr>
          <a:xfrm>
            <a:off x="17632929" y="21379112"/>
            <a:ext cx="1485334" cy="477054"/>
          </a:xfrm>
          <a:prstGeom prst="rect">
            <a:avLst/>
          </a:prstGeom>
          <a:noFill/>
        </p:spPr>
        <p:txBody>
          <a:bodyPr wrap="square" rtlCol="0">
            <a:spAutoFit/>
          </a:bodyPr>
          <a:lstStyle/>
          <a:p>
            <a:r>
              <a:rPr lang="fr-FR" sz="2500" u="sng" dirty="0" smtClean="0"/>
              <a:t>Figure 4</a:t>
            </a:r>
            <a:endParaRPr lang="fr-FR" sz="2500" u="sng" dirty="0"/>
          </a:p>
        </p:txBody>
      </p:sp>
    </p:spTree>
    <p:extLst>
      <p:ext uri="{BB962C8B-B14F-4D97-AF65-F5344CB8AC3E}">
        <p14:creationId xmlns:p14="http://schemas.microsoft.com/office/powerpoint/2010/main" val="975271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933</TotalTime>
  <Words>1036</Words>
  <Application>Microsoft Office PowerPoint</Application>
  <PresentationFormat>Personnalisé</PresentationFormat>
  <Paragraphs>60</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Thème Office</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Antoine Augusti</dc:creator>
  <cp:lastModifiedBy>Antoine Augusti</cp:lastModifiedBy>
  <cp:revision>30</cp:revision>
  <dcterms:created xsi:type="dcterms:W3CDTF">2011-12-04T16:09:53Z</dcterms:created>
  <dcterms:modified xsi:type="dcterms:W3CDTF">2011-12-21T19:06:16Z</dcterms:modified>
</cp:coreProperties>
</file>