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9017BA-9768-4234-B63E-40E058F5A93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787A95-4A1E-459B-A913-68B6EEF9121B}">
      <dgm:prSet/>
      <dgm:spPr/>
      <dgm:t>
        <a:bodyPr/>
        <a:lstStyle/>
        <a:p>
          <a:r>
            <a:rPr lang="fr-FR" b="1"/>
            <a:t>Code modulaire :</a:t>
          </a:r>
          <a:endParaRPr lang="en-US"/>
        </a:p>
      </dgm:t>
    </dgm:pt>
    <dgm:pt modelId="{B5846F23-50DD-4A1E-9925-9F8952B039F7}" type="parTrans" cxnId="{682483A8-C80C-4E16-BF8B-909921C54962}">
      <dgm:prSet/>
      <dgm:spPr/>
      <dgm:t>
        <a:bodyPr/>
        <a:lstStyle/>
        <a:p>
          <a:endParaRPr lang="en-US"/>
        </a:p>
      </dgm:t>
    </dgm:pt>
    <dgm:pt modelId="{3DE0846E-8AD0-4B72-A325-EA19C5498E29}" type="sibTrans" cxnId="{682483A8-C80C-4E16-BF8B-909921C54962}">
      <dgm:prSet/>
      <dgm:spPr/>
      <dgm:t>
        <a:bodyPr/>
        <a:lstStyle/>
        <a:p>
          <a:endParaRPr lang="en-US"/>
        </a:p>
      </dgm:t>
    </dgm:pt>
    <dgm:pt modelId="{61313029-2213-4A27-B6D1-81055CA4817B}">
      <dgm:prSet/>
      <dgm:spPr/>
      <dgm:t>
        <a:bodyPr/>
        <a:lstStyle/>
        <a:p>
          <a:r>
            <a:rPr lang="fr-FR"/>
            <a:t>Le code du tp se décompose en 7 fichiers « .py » et un notebook</a:t>
          </a:r>
          <a:endParaRPr lang="en-US"/>
        </a:p>
      </dgm:t>
    </dgm:pt>
    <dgm:pt modelId="{ECC8142C-F7F1-4947-B6BF-875330E65552}" type="parTrans" cxnId="{5BBB779D-2F79-48AD-90BF-1EB3EFC5C25D}">
      <dgm:prSet/>
      <dgm:spPr/>
      <dgm:t>
        <a:bodyPr/>
        <a:lstStyle/>
        <a:p>
          <a:endParaRPr lang="en-US"/>
        </a:p>
      </dgm:t>
    </dgm:pt>
    <dgm:pt modelId="{46C48BEE-B3CB-42E6-B83B-319582921BF0}" type="sibTrans" cxnId="{5BBB779D-2F79-48AD-90BF-1EB3EFC5C25D}">
      <dgm:prSet/>
      <dgm:spPr/>
      <dgm:t>
        <a:bodyPr/>
        <a:lstStyle/>
        <a:p>
          <a:endParaRPr lang="en-US"/>
        </a:p>
      </dgm:t>
    </dgm:pt>
    <dgm:pt modelId="{C0B7CF6E-5632-4157-AD88-4215D611D1B2}">
      <dgm:prSet/>
      <dgm:spPr/>
      <dgm:t>
        <a:bodyPr/>
        <a:lstStyle/>
        <a:p>
          <a:r>
            <a:rPr lang="fr-FR"/>
            <a:t>On découpe le code selon les fonctionnalités :</a:t>
          </a:r>
          <a:endParaRPr lang="en-US"/>
        </a:p>
      </dgm:t>
    </dgm:pt>
    <dgm:pt modelId="{06B8A2A0-2FE0-4F5F-9B4A-DBEDEFD3D890}" type="parTrans" cxnId="{C3BEC9BF-BE8A-418C-824E-2755312CAAAE}">
      <dgm:prSet/>
      <dgm:spPr/>
      <dgm:t>
        <a:bodyPr/>
        <a:lstStyle/>
        <a:p>
          <a:endParaRPr lang="en-US"/>
        </a:p>
      </dgm:t>
    </dgm:pt>
    <dgm:pt modelId="{E220AFC9-C897-4549-9715-9833819485A9}" type="sibTrans" cxnId="{C3BEC9BF-BE8A-418C-824E-2755312CAAAE}">
      <dgm:prSet/>
      <dgm:spPr/>
      <dgm:t>
        <a:bodyPr/>
        <a:lstStyle/>
        <a:p>
          <a:endParaRPr lang="en-US"/>
        </a:p>
      </dgm:t>
    </dgm:pt>
    <dgm:pt modelId="{5C9A0379-CD0A-460E-B81C-F690CB9C7649}">
      <dgm:prSet/>
      <dgm:spPr/>
      <dgm:t>
        <a:bodyPr/>
        <a:lstStyle/>
        <a:p>
          <a:r>
            <a:rPr lang="fr-FR" b="1" i="1"/>
            <a:t>__init__.py </a:t>
          </a:r>
          <a:r>
            <a:rPr lang="fr-FR"/>
            <a:t>: fichier d’import de python, indique qu’il y a du code python dans ce répertoire.</a:t>
          </a:r>
          <a:endParaRPr lang="en-US"/>
        </a:p>
      </dgm:t>
    </dgm:pt>
    <dgm:pt modelId="{AF980083-14AD-47FA-9A8A-A4627DA3854A}" type="parTrans" cxnId="{8544850F-E558-42C8-A60F-AD4D2F183949}">
      <dgm:prSet/>
      <dgm:spPr/>
      <dgm:t>
        <a:bodyPr/>
        <a:lstStyle/>
        <a:p>
          <a:endParaRPr lang="en-US"/>
        </a:p>
      </dgm:t>
    </dgm:pt>
    <dgm:pt modelId="{2F2E4A53-0FFA-4D0E-953E-E3494E098B10}" type="sibTrans" cxnId="{8544850F-E558-42C8-A60F-AD4D2F183949}">
      <dgm:prSet/>
      <dgm:spPr/>
      <dgm:t>
        <a:bodyPr/>
        <a:lstStyle/>
        <a:p>
          <a:endParaRPr lang="en-US"/>
        </a:p>
      </dgm:t>
    </dgm:pt>
    <dgm:pt modelId="{B7231F81-A7A1-4478-A907-B6D3FD760D0D}">
      <dgm:prSet/>
      <dgm:spPr/>
      <dgm:t>
        <a:bodyPr/>
        <a:lstStyle/>
        <a:p>
          <a:r>
            <a:rPr lang="fr-FR" b="1" i="1"/>
            <a:t>clustering.py </a:t>
          </a:r>
          <a:r>
            <a:rPr lang="fr-FR"/>
            <a:t>: contient le modèle de clustering.</a:t>
          </a:r>
          <a:endParaRPr lang="en-US"/>
        </a:p>
      </dgm:t>
    </dgm:pt>
    <dgm:pt modelId="{B3DB2038-FF1C-450E-B226-B1878772862E}" type="parTrans" cxnId="{EA8790D0-8743-4106-A0E4-1260CD393D50}">
      <dgm:prSet/>
      <dgm:spPr/>
      <dgm:t>
        <a:bodyPr/>
        <a:lstStyle/>
        <a:p>
          <a:endParaRPr lang="en-US"/>
        </a:p>
      </dgm:t>
    </dgm:pt>
    <dgm:pt modelId="{FCD548AB-7F56-48D5-81F8-945E2EE6605B}" type="sibTrans" cxnId="{EA8790D0-8743-4106-A0E4-1260CD393D50}">
      <dgm:prSet/>
      <dgm:spPr/>
      <dgm:t>
        <a:bodyPr/>
        <a:lstStyle/>
        <a:p>
          <a:endParaRPr lang="en-US"/>
        </a:p>
      </dgm:t>
    </dgm:pt>
    <dgm:pt modelId="{13B2A6C7-B155-46A7-8AD2-719331228C94}">
      <dgm:prSet/>
      <dgm:spPr/>
      <dgm:t>
        <a:bodyPr/>
        <a:lstStyle/>
        <a:p>
          <a:r>
            <a:rPr lang="fr-FR" b="1" i="1"/>
            <a:t>constant.py </a:t>
          </a:r>
          <a:r>
            <a:rPr lang="fr-FR"/>
            <a:t>: contient tous les constants utilisés dans le tp.</a:t>
          </a:r>
          <a:endParaRPr lang="en-US"/>
        </a:p>
      </dgm:t>
    </dgm:pt>
    <dgm:pt modelId="{0964AEAA-0C32-4BA6-ABBD-078FED0A7364}" type="parTrans" cxnId="{14BDC236-6553-434D-9307-BFCCA851AB9F}">
      <dgm:prSet/>
      <dgm:spPr/>
      <dgm:t>
        <a:bodyPr/>
        <a:lstStyle/>
        <a:p>
          <a:endParaRPr lang="en-US"/>
        </a:p>
      </dgm:t>
    </dgm:pt>
    <dgm:pt modelId="{4649FE0D-47F3-4161-A0D6-E3F25D9E3145}" type="sibTrans" cxnId="{14BDC236-6553-434D-9307-BFCCA851AB9F}">
      <dgm:prSet/>
      <dgm:spPr/>
      <dgm:t>
        <a:bodyPr/>
        <a:lstStyle/>
        <a:p>
          <a:endParaRPr lang="en-US"/>
        </a:p>
      </dgm:t>
    </dgm:pt>
    <dgm:pt modelId="{AEB24F5E-10FF-42AD-BF3A-93FA7E96DD35}">
      <dgm:prSet/>
      <dgm:spPr/>
      <dgm:t>
        <a:bodyPr/>
        <a:lstStyle/>
        <a:p>
          <a:r>
            <a:rPr lang="fr-FR" b="1" i="1"/>
            <a:t>features.py </a:t>
          </a:r>
          <a:r>
            <a:rPr lang="fr-FR"/>
            <a:t>: contient les fonctions qui permettent d’extraire les descripteurs dans les images.</a:t>
          </a:r>
          <a:endParaRPr lang="en-US"/>
        </a:p>
      </dgm:t>
    </dgm:pt>
    <dgm:pt modelId="{9D5358C7-DECD-4787-8785-2208F3B6C7EA}" type="parTrans" cxnId="{A86F7AFE-7555-431D-AE43-B2D581F5F255}">
      <dgm:prSet/>
      <dgm:spPr/>
      <dgm:t>
        <a:bodyPr/>
        <a:lstStyle/>
        <a:p>
          <a:endParaRPr lang="en-US"/>
        </a:p>
      </dgm:t>
    </dgm:pt>
    <dgm:pt modelId="{5BD9E0E9-8C15-4B9C-8E3D-58D80CC34BF4}" type="sibTrans" cxnId="{A86F7AFE-7555-431D-AE43-B2D581F5F255}">
      <dgm:prSet/>
      <dgm:spPr/>
      <dgm:t>
        <a:bodyPr/>
        <a:lstStyle/>
        <a:p>
          <a:endParaRPr lang="en-US"/>
        </a:p>
      </dgm:t>
    </dgm:pt>
    <dgm:pt modelId="{5C3FBBF3-C6A1-4107-93FF-217799266625}">
      <dgm:prSet/>
      <dgm:spPr/>
      <dgm:t>
        <a:bodyPr/>
        <a:lstStyle/>
        <a:p>
          <a:r>
            <a:rPr lang="fr-FR" b="1" i="1"/>
            <a:t>utils.py </a:t>
          </a:r>
          <a:r>
            <a:rPr lang="fr-FR"/>
            <a:t>: une boite à outil </a:t>
          </a:r>
          <a:endParaRPr lang="en-US"/>
        </a:p>
      </dgm:t>
    </dgm:pt>
    <dgm:pt modelId="{AEB3E28B-758A-410A-8FF0-9F3083D884D2}" type="parTrans" cxnId="{EE6D04CB-74F0-4396-B863-5EEC9338B1AE}">
      <dgm:prSet/>
      <dgm:spPr/>
      <dgm:t>
        <a:bodyPr/>
        <a:lstStyle/>
        <a:p>
          <a:endParaRPr lang="en-US"/>
        </a:p>
      </dgm:t>
    </dgm:pt>
    <dgm:pt modelId="{7999861B-6F31-484D-B71C-AC23488B7F2D}" type="sibTrans" cxnId="{EE6D04CB-74F0-4396-B863-5EEC9338B1AE}">
      <dgm:prSet/>
      <dgm:spPr/>
      <dgm:t>
        <a:bodyPr/>
        <a:lstStyle/>
        <a:p>
          <a:endParaRPr lang="en-US"/>
        </a:p>
      </dgm:t>
    </dgm:pt>
    <dgm:pt modelId="{DADE9088-D3B5-45D4-8E5D-7B948E6500BA}">
      <dgm:prSet/>
      <dgm:spPr/>
      <dgm:t>
        <a:bodyPr/>
        <a:lstStyle/>
        <a:p>
          <a:r>
            <a:rPr lang="fr-FR" b="1" i="1"/>
            <a:t>pipeline.py </a:t>
          </a:r>
          <a:r>
            <a:rPr lang="fr-FR"/>
            <a:t>:  la pipeline principal (hors dashboard) du tp.</a:t>
          </a:r>
          <a:endParaRPr lang="en-US"/>
        </a:p>
      </dgm:t>
    </dgm:pt>
    <dgm:pt modelId="{9F38DDE8-699D-49ED-BA9E-4DFC4F8BD139}" type="parTrans" cxnId="{840F94C3-6126-4FE2-8F63-7C696F2A72FF}">
      <dgm:prSet/>
      <dgm:spPr/>
      <dgm:t>
        <a:bodyPr/>
        <a:lstStyle/>
        <a:p>
          <a:endParaRPr lang="en-US"/>
        </a:p>
      </dgm:t>
    </dgm:pt>
    <dgm:pt modelId="{5D3CD424-51EA-4215-96CB-1D6D5ED5EAC5}" type="sibTrans" cxnId="{840F94C3-6126-4FE2-8F63-7C696F2A72FF}">
      <dgm:prSet/>
      <dgm:spPr/>
      <dgm:t>
        <a:bodyPr/>
        <a:lstStyle/>
        <a:p>
          <a:endParaRPr lang="en-US"/>
        </a:p>
      </dgm:t>
    </dgm:pt>
    <dgm:pt modelId="{1B918642-EC2A-45EE-A010-B00E741C5968}">
      <dgm:prSet/>
      <dgm:spPr/>
      <dgm:t>
        <a:bodyPr/>
        <a:lstStyle/>
        <a:p>
          <a:r>
            <a:rPr lang="fr-FR" b="1" i="1"/>
            <a:t>dashboard_clustering.py </a:t>
          </a:r>
          <a:r>
            <a:rPr lang="fr-FR"/>
            <a:t>: la pipeline pour faire du dashboarding.</a:t>
          </a:r>
          <a:endParaRPr lang="en-US"/>
        </a:p>
      </dgm:t>
    </dgm:pt>
    <dgm:pt modelId="{7F44AFDD-8D04-4EDB-BC99-B777B236DBE6}" type="parTrans" cxnId="{62B0AA9E-F099-4EA0-A34B-B9BB22748CF3}">
      <dgm:prSet/>
      <dgm:spPr/>
      <dgm:t>
        <a:bodyPr/>
        <a:lstStyle/>
        <a:p>
          <a:endParaRPr lang="en-US"/>
        </a:p>
      </dgm:t>
    </dgm:pt>
    <dgm:pt modelId="{33655E07-40D9-4AE1-BA66-21D4A8FA6679}" type="sibTrans" cxnId="{62B0AA9E-F099-4EA0-A34B-B9BB22748CF3}">
      <dgm:prSet/>
      <dgm:spPr/>
      <dgm:t>
        <a:bodyPr/>
        <a:lstStyle/>
        <a:p>
          <a:endParaRPr lang="en-US"/>
        </a:p>
      </dgm:t>
    </dgm:pt>
    <dgm:pt modelId="{947851B3-F5F2-4716-A4B8-5EF235797108}">
      <dgm:prSet/>
      <dgm:spPr/>
      <dgm:t>
        <a:bodyPr/>
        <a:lstStyle/>
        <a:p>
          <a:r>
            <a:rPr lang="fr-FR" b="1"/>
            <a:t>L’intérêt d’un code modulaire ? </a:t>
          </a:r>
          <a:endParaRPr lang="en-US"/>
        </a:p>
      </dgm:t>
    </dgm:pt>
    <dgm:pt modelId="{58294E79-4CD3-493F-9DD7-FBB6D1916F0B}" type="parTrans" cxnId="{BD2A78AE-4D6B-4181-A54E-09C526C616A9}">
      <dgm:prSet/>
      <dgm:spPr/>
      <dgm:t>
        <a:bodyPr/>
        <a:lstStyle/>
        <a:p>
          <a:endParaRPr lang="en-US"/>
        </a:p>
      </dgm:t>
    </dgm:pt>
    <dgm:pt modelId="{E4C6B8B7-7953-4C56-BA0E-E0045B17DFB4}" type="sibTrans" cxnId="{BD2A78AE-4D6B-4181-A54E-09C526C616A9}">
      <dgm:prSet/>
      <dgm:spPr/>
      <dgm:t>
        <a:bodyPr/>
        <a:lstStyle/>
        <a:p>
          <a:endParaRPr lang="en-US"/>
        </a:p>
      </dgm:t>
    </dgm:pt>
    <dgm:pt modelId="{3FBCFDB5-AD86-403B-9D68-0B7501013DFC}">
      <dgm:prSet/>
      <dgm:spPr/>
      <dgm:t>
        <a:bodyPr/>
        <a:lstStyle/>
        <a:p>
          <a:r>
            <a:rPr lang="fr-FR"/>
            <a:t>Maintenabilité</a:t>
          </a:r>
          <a:endParaRPr lang="en-US"/>
        </a:p>
      </dgm:t>
    </dgm:pt>
    <dgm:pt modelId="{531641D5-4026-4BFD-ABA1-3CEDC7040ABF}" type="parTrans" cxnId="{BB1B55A7-C8FA-4419-B15C-7A631B0ADC85}">
      <dgm:prSet/>
      <dgm:spPr/>
      <dgm:t>
        <a:bodyPr/>
        <a:lstStyle/>
        <a:p>
          <a:endParaRPr lang="en-US"/>
        </a:p>
      </dgm:t>
    </dgm:pt>
    <dgm:pt modelId="{C7D57895-1438-47F0-9F40-272B8B3D210F}" type="sibTrans" cxnId="{BB1B55A7-C8FA-4419-B15C-7A631B0ADC85}">
      <dgm:prSet/>
      <dgm:spPr/>
      <dgm:t>
        <a:bodyPr/>
        <a:lstStyle/>
        <a:p>
          <a:endParaRPr lang="en-US"/>
        </a:p>
      </dgm:t>
    </dgm:pt>
    <dgm:pt modelId="{5E392DCD-528A-4406-A50F-EC1DF9BE6F96}">
      <dgm:prSet/>
      <dgm:spPr/>
      <dgm:t>
        <a:bodyPr/>
        <a:lstStyle/>
        <a:p>
          <a:r>
            <a:rPr lang="fr-FR"/>
            <a:t>Pensez package !</a:t>
          </a:r>
          <a:endParaRPr lang="en-US"/>
        </a:p>
      </dgm:t>
    </dgm:pt>
    <dgm:pt modelId="{103300DA-7D1D-4986-800F-A8281F435FE9}" type="parTrans" cxnId="{D40E7EBC-4BF7-4231-A08A-7F8C56C0FF93}">
      <dgm:prSet/>
      <dgm:spPr/>
      <dgm:t>
        <a:bodyPr/>
        <a:lstStyle/>
        <a:p>
          <a:endParaRPr lang="en-US"/>
        </a:p>
      </dgm:t>
    </dgm:pt>
    <dgm:pt modelId="{F1DE3BDB-3561-4B45-920A-DCE7EC0C5B44}" type="sibTrans" cxnId="{D40E7EBC-4BF7-4231-A08A-7F8C56C0FF93}">
      <dgm:prSet/>
      <dgm:spPr/>
      <dgm:t>
        <a:bodyPr/>
        <a:lstStyle/>
        <a:p>
          <a:endParaRPr lang="en-US"/>
        </a:p>
      </dgm:t>
    </dgm:pt>
    <dgm:pt modelId="{B0531069-41DC-43E3-8CB7-132260C73199}">
      <dgm:prSet/>
      <dgm:spPr/>
      <dgm:t>
        <a:bodyPr/>
        <a:lstStyle/>
        <a:p>
          <a:r>
            <a:rPr lang="fr-FR"/>
            <a:t>Dockerisation pour le passage en production</a:t>
          </a:r>
          <a:endParaRPr lang="en-US"/>
        </a:p>
      </dgm:t>
    </dgm:pt>
    <dgm:pt modelId="{2F9E979B-2E84-498C-9681-70E397362888}" type="parTrans" cxnId="{8A863946-AD58-41C8-90BC-07E14454C139}">
      <dgm:prSet/>
      <dgm:spPr/>
      <dgm:t>
        <a:bodyPr/>
        <a:lstStyle/>
        <a:p>
          <a:endParaRPr lang="en-US"/>
        </a:p>
      </dgm:t>
    </dgm:pt>
    <dgm:pt modelId="{DBE60523-A2D2-4D20-B2AB-60621EEDC7D4}" type="sibTrans" cxnId="{8A863946-AD58-41C8-90BC-07E14454C139}">
      <dgm:prSet/>
      <dgm:spPr/>
      <dgm:t>
        <a:bodyPr/>
        <a:lstStyle/>
        <a:p>
          <a:endParaRPr lang="en-US"/>
        </a:p>
      </dgm:t>
    </dgm:pt>
    <dgm:pt modelId="{E581AD1D-8122-4C94-9B5D-4E4A26F9CE37}" type="pres">
      <dgm:prSet presAssocID="{F29017BA-9768-4234-B63E-40E058F5A930}" presName="linear" presStyleCnt="0">
        <dgm:presLayoutVars>
          <dgm:dir/>
          <dgm:animLvl val="lvl"/>
          <dgm:resizeHandles val="exact"/>
        </dgm:presLayoutVars>
      </dgm:prSet>
      <dgm:spPr/>
    </dgm:pt>
    <dgm:pt modelId="{4259C26D-4E09-4CCD-98AE-869E67A988E4}" type="pres">
      <dgm:prSet presAssocID="{9A787A95-4A1E-459B-A913-68B6EEF9121B}" presName="parentLin" presStyleCnt="0"/>
      <dgm:spPr/>
    </dgm:pt>
    <dgm:pt modelId="{6F6324F2-C81B-4B3F-8521-9B2EA1EFCE2F}" type="pres">
      <dgm:prSet presAssocID="{9A787A95-4A1E-459B-A913-68B6EEF9121B}" presName="parentLeftMargin" presStyleLbl="node1" presStyleIdx="0" presStyleCnt="2"/>
      <dgm:spPr/>
    </dgm:pt>
    <dgm:pt modelId="{E27F848E-D5E6-4B66-B830-2772DEA9B99F}" type="pres">
      <dgm:prSet presAssocID="{9A787A95-4A1E-459B-A913-68B6EEF9121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FFDA0EC-7CE7-4753-AA79-DB4459394AA2}" type="pres">
      <dgm:prSet presAssocID="{9A787A95-4A1E-459B-A913-68B6EEF9121B}" presName="negativeSpace" presStyleCnt="0"/>
      <dgm:spPr/>
    </dgm:pt>
    <dgm:pt modelId="{73494565-E7CD-4EAA-92CB-C73721818EAC}" type="pres">
      <dgm:prSet presAssocID="{9A787A95-4A1E-459B-A913-68B6EEF9121B}" presName="childText" presStyleLbl="conFgAcc1" presStyleIdx="0" presStyleCnt="2">
        <dgm:presLayoutVars>
          <dgm:bulletEnabled val="1"/>
        </dgm:presLayoutVars>
      </dgm:prSet>
      <dgm:spPr/>
    </dgm:pt>
    <dgm:pt modelId="{B72B1FA7-ABF8-4A88-8695-C23EA840565D}" type="pres">
      <dgm:prSet presAssocID="{3DE0846E-8AD0-4B72-A325-EA19C5498E29}" presName="spaceBetweenRectangles" presStyleCnt="0"/>
      <dgm:spPr/>
    </dgm:pt>
    <dgm:pt modelId="{90D09280-0832-4C87-894E-0675CBF2350D}" type="pres">
      <dgm:prSet presAssocID="{947851B3-F5F2-4716-A4B8-5EF235797108}" presName="parentLin" presStyleCnt="0"/>
      <dgm:spPr/>
    </dgm:pt>
    <dgm:pt modelId="{FA63FECE-210C-4A91-B55D-DA4AAB5A84DA}" type="pres">
      <dgm:prSet presAssocID="{947851B3-F5F2-4716-A4B8-5EF235797108}" presName="parentLeftMargin" presStyleLbl="node1" presStyleIdx="0" presStyleCnt="2"/>
      <dgm:spPr/>
    </dgm:pt>
    <dgm:pt modelId="{EA8DCB7D-2CB3-4DF8-B21D-D6E0E9F2B130}" type="pres">
      <dgm:prSet presAssocID="{947851B3-F5F2-4716-A4B8-5EF23579710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8C80436-36E3-4F76-90B6-34C45007CF56}" type="pres">
      <dgm:prSet presAssocID="{947851B3-F5F2-4716-A4B8-5EF235797108}" presName="negativeSpace" presStyleCnt="0"/>
      <dgm:spPr/>
    </dgm:pt>
    <dgm:pt modelId="{1D96B2D7-435F-4D32-84B8-DF1BE88DBF98}" type="pres">
      <dgm:prSet presAssocID="{947851B3-F5F2-4716-A4B8-5EF23579710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FAE3B0F-3D50-4C21-BC8B-DDBD0D76BB1B}" type="presOf" srcId="{5E392DCD-528A-4406-A50F-EC1DF9BE6F96}" destId="{1D96B2D7-435F-4D32-84B8-DF1BE88DBF98}" srcOrd="0" destOrd="1" presId="urn:microsoft.com/office/officeart/2005/8/layout/list1"/>
    <dgm:cxn modelId="{8544850F-E558-42C8-A60F-AD4D2F183949}" srcId="{C0B7CF6E-5632-4157-AD88-4215D611D1B2}" destId="{5C9A0379-CD0A-460E-B81C-F690CB9C7649}" srcOrd="0" destOrd="0" parTransId="{AF980083-14AD-47FA-9A8A-A4627DA3854A}" sibTransId="{2F2E4A53-0FFA-4D0E-953E-E3494E098B10}"/>
    <dgm:cxn modelId="{98F7AB14-2F5C-4DBA-B6D6-113A7CEDF34E}" type="presOf" srcId="{B0531069-41DC-43E3-8CB7-132260C73199}" destId="{1D96B2D7-435F-4D32-84B8-DF1BE88DBF98}" srcOrd="0" destOrd="2" presId="urn:microsoft.com/office/officeart/2005/8/layout/list1"/>
    <dgm:cxn modelId="{9EC5BA1B-D943-42D1-BE74-02EBF00CFAAA}" type="presOf" srcId="{5C9A0379-CD0A-460E-B81C-F690CB9C7649}" destId="{73494565-E7CD-4EAA-92CB-C73721818EAC}" srcOrd="0" destOrd="2" presId="urn:microsoft.com/office/officeart/2005/8/layout/list1"/>
    <dgm:cxn modelId="{F07F1222-3E47-414E-B8F8-11761C227CEE}" type="presOf" srcId="{947851B3-F5F2-4716-A4B8-5EF235797108}" destId="{EA8DCB7D-2CB3-4DF8-B21D-D6E0E9F2B130}" srcOrd="1" destOrd="0" presId="urn:microsoft.com/office/officeart/2005/8/layout/list1"/>
    <dgm:cxn modelId="{14BDC236-6553-434D-9307-BFCCA851AB9F}" srcId="{C0B7CF6E-5632-4157-AD88-4215D611D1B2}" destId="{13B2A6C7-B155-46A7-8AD2-719331228C94}" srcOrd="2" destOrd="0" parTransId="{0964AEAA-0C32-4BA6-ABBD-078FED0A7364}" sibTransId="{4649FE0D-47F3-4161-A0D6-E3F25D9E3145}"/>
    <dgm:cxn modelId="{1F6FA564-6B3D-484A-8FB7-4CE664E83A36}" type="presOf" srcId="{3FBCFDB5-AD86-403B-9D68-0B7501013DFC}" destId="{1D96B2D7-435F-4D32-84B8-DF1BE88DBF98}" srcOrd="0" destOrd="0" presId="urn:microsoft.com/office/officeart/2005/8/layout/list1"/>
    <dgm:cxn modelId="{8A863946-AD58-41C8-90BC-07E14454C139}" srcId="{947851B3-F5F2-4716-A4B8-5EF235797108}" destId="{B0531069-41DC-43E3-8CB7-132260C73199}" srcOrd="2" destOrd="0" parTransId="{2F9E979B-2E84-498C-9681-70E397362888}" sibTransId="{DBE60523-A2D2-4D20-B2AB-60621EEDC7D4}"/>
    <dgm:cxn modelId="{4E82236C-B88C-4DA9-8EC8-64E8CCA2C8DD}" type="presOf" srcId="{B7231F81-A7A1-4478-A907-B6D3FD760D0D}" destId="{73494565-E7CD-4EAA-92CB-C73721818EAC}" srcOrd="0" destOrd="3" presId="urn:microsoft.com/office/officeart/2005/8/layout/list1"/>
    <dgm:cxn modelId="{E1D52E72-F6AE-4E17-9332-9CEA193D6807}" type="presOf" srcId="{F29017BA-9768-4234-B63E-40E058F5A930}" destId="{E581AD1D-8122-4C94-9B5D-4E4A26F9CE37}" srcOrd="0" destOrd="0" presId="urn:microsoft.com/office/officeart/2005/8/layout/list1"/>
    <dgm:cxn modelId="{56124552-7E70-4702-B878-598C35A93883}" type="presOf" srcId="{C0B7CF6E-5632-4157-AD88-4215D611D1B2}" destId="{73494565-E7CD-4EAA-92CB-C73721818EAC}" srcOrd="0" destOrd="1" presId="urn:microsoft.com/office/officeart/2005/8/layout/list1"/>
    <dgm:cxn modelId="{E57C3754-D832-4DC4-872D-B84B5B5CDD09}" type="presOf" srcId="{1B918642-EC2A-45EE-A010-B00E741C5968}" destId="{73494565-E7CD-4EAA-92CB-C73721818EAC}" srcOrd="0" destOrd="8" presId="urn:microsoft.com/office/officeart/2005/8/layout/list1"/>
    <dgm:cxn modelId="{69A89B8F-5A31-4421-B085-02A691C74BDF}" type="presOf" srcId="{5C3FBBF3-C6A1-4107-93FF-217799266625}" destId="{73494565-E7CD-4EAA-92CB-C73721818EAC}" srcOrd="0" destOrd="6" presId="urn:microsoft.com/office/officeart/2005/8/layout/list1"/>
    <dgm:cxn modelId="{CEDF5899-3986-47C4-B8B8-DA7DE43DA9F9}" type="presOf" srcId="{9A787A95-4A1E-459B-A913-68B6EEF9121B}" destId="{6F6324F2-C81B-4B3F-8521-9B2EA1EFCE2F}" srcOrd="0" destOrd="0" presId="urn:microsoft.com/office/officeart/2005/8/layout/list1"/>
    <dgm:cxn modelId="{5BBB779D-2F79-48AD-90BF-1EB3EFC5C25D}" srcId="{9A787A95-4A1E-459B-A913-68B6EEF9121B}" destId="{61313029-2213-4A27-B6D1-81055CA4817B}" srcOrd="0" destOrd="0" parTransId="{ECC8142C-F7F1-4947-B6BF-875330E65552}" sibTransId="{46C48BEE-B3CB-42E6-B83B-319582921BF0}"/>
    <dgm:cxn modelId="{62B0AA9E-F099-4EA0-A34B-B9BB22748CF3}" srcId="{C0B7CF6E-5632-4157-AD88-4215D611D1B2}" destId="{1B918642-EC2A-45EE-A010-B00E741C5968}" srcOrd="6" destOrd="0" parTransId="{7F44AFDD-8D04-4EDB-BC99-B777B236DBE6}" sibTransId="{33655E07-40D9-4AE1-BA66-21D4A8FA6679}"/>
    <dgm:cxn modelId="{BB26E99E-397C-44DB-8696-6F6A4B64197D}" type="presOf" srcId="{13B2A6C7-B155-46A7-8AD2-719331228C94}" destId="{73494565-E7CD-4EAA-92CB-C73721818EAC}" srcOrd="0" destOrd="4" presId="urn:microsoft.com/office/officeart/2005/8/layout/list1"/>
    <dgm:cxn modelId="{BB1B55A7-C8FA-4419-B15C-7A631B0ADC85}" srcId="{947851B3-F5F2-4716-A4B8-5EF235797108}" destId="{3FBCFDB5-AD86-403B-9D68-0B7501013DFC}" srcOrd="0" destOrd="0" parTransId="{531641D5-4026-4BFD-ABA1-3CEDC7040ABF}" sibTransId="{C7D57895-1438-47F0-9F40-272B8B3D210F}"/>
    <dgm:cxn modelId="{682483A8-C80C-4E16-BF8B-909921C54962}" srcId="{F29017BA-9768-4234-B63E-40E058F5A930}" destId="{9A787A95-4A1E-459B-A913-68B6EEF9121B}" srcOrd="0" destOrd="0" parTransId="{B5846F23-50DD-4A1E-9925-9F8952B039F7}" sibTransId="{3DE0846E-8AD0-4B72-A325-EA19C5498E29}"/>
    <dgm:cxn modelId="{89E9FCAC-019F-4104-88B6-93C396841E50}" type="presOf" srcId="{9A787A95-4A1E-459B-A913-68B6EEF9121B}" destId="{E27F848E-D5E6-4B66-B830-2772DEA9B99F}" srcOrd="1" destOrd="0" presId="urn:microsoft.com/office/officeart/2005/8/layout/list1"/>
    <dgm:cxn modelId="{BD2A78AE-4D6B-4181-A54E-09C526C616A9}" srcId="{F29017BA-9768-4234-B63E-40E058F5A930}" destId="{947851B3-F5F2-4716-A4B8-5EF235797108}" srcOrd="1" destOrd="0" parTransId="{58294E79-4CD3-493F-9DD7-FBB6D1916F0B}" sibTransId="{E4C6B8B7-7953-4C56-BA0E-E0045B17DFB4}"/>
    <dgm:cxn modelId="{D40E7EBC-4BF7-4231-A08A-7F8C56C0FF93}" srcId="{947851B3-F5F2-4716-A4B8-5EF235797108}" destId="{5E392DCD-528A-4406-A50F-EC1DF9BE6F96}" srcOrd="1" destOrd="0" parTransId="{103300DA-7D1D-4986-800F-A8281F435FE9}" sibTransId="{F1DE3BDB-3561-4B45-920A-DCE7EC0C5B44}"/>
    <dgm:cxn modelId="{6358B6BD-FD69-4EEC-8621-9CC147FC00AC}" type="presOf" srcId="{AEB24F5E-10FF-42AD-BF3A-93FA7E96DD35}" destId="{73494565-E7CD-4EAA-92CB-C73721818EAC}" srcOrd="0" destOrd="5" presId="urn:microsoft.com/office/officeart/2005/8/layout/list1"/>
    <dgm:cxn modelId="{C3BEC9BF-BE8A-418C-824E-2755312CAAAE}" srcId="{9A787A95-4A1E-459B-A913-68B6EEF9121B}" destId="{C0B7CF6E-5632-4157-AD88-4215D611D1B2}" srcOrd="1" destOrd="0" parTransId="{06B8A2A0-2FE0-4F5F-9B4A-DBEDEFD3D890}" sibTransId="{E220AFC9-C897-4549-9715-9833819485A9}"/>
    <dgm:cxn modelId="{840F94C3-6126-4FE2-8F63-7C696F2A72FF}" srcId="{C0B7CF6E-5632-4157-AD88-4215D611D1B2}" destId="{DADE9088-D3B5-45D4-8E5D-7B948E6500BA}" srcOrd="5" destOrd="0" parTransId="{9F38DDE8-699D-49ED-BA9E-4DFC4F8BD139}" sibTransId="{5D3CD424-51EA-4215-96CB-1D6D5ED5EAC5}"/>
    <dgm:cxn modelId="{EE6D04CB-74F0-4396-B863-5EEC9338B1AE}" srcId="{C0B7CF6E-5632-4157-AD88-4215D611D1B2}" destId="{5C3FBBF3-C6A1-4107-93FF-217799266625}" srcOrd="4" destOrd="0" parTransId="{AEB3E28B-758A-410A-8FF0-9F3083D884D2}" sibTransId="{7999861B-6F31-484D-B71C-AC23488B7F2D}"/>
    <dgm:cxn modelId="{EA8790D0-8743-4106-A0E4-1260CD393D50}" srcId="{C0B7CF6E-5632-4157-AD88-4215D611D1B2}" destId="{B7231F81-A7A1-4478-A907-B6D3FD760D0D}" srcOrd="1" destOrd="0" parTransId="{B3DB2038-FF1C-450E-B226-B1878772862E}" sibTransId="{FCD548AB-7F56-48D5-81F8-945E2EE6605B}"/>
    <dgm:cxn modelId="{B5B650E5-0AF4-44DD-987B-783B0480A97F}" type="presOf" srcId="{DADE9088-D3B5-45D4-8E5D-7B948E6500BA}" destId="{73494565-E7CD-4EAA-92CB-C73721818EAC}" srcOrd="0" destOrd="7" presId="urn:microsoft.com/office/officeart/2005/8/layout/list1"/>
    <dgm:cxn modelId="{CF4DD1F0-FA8A-4963-9399-DFB187BACED6}" type="presOf" srcId="{947851B3-F5F2-4716-A4B8-5EF235797108}" destId="{FA63FECE-210C-4A91-B55D-DA4AAB5A84DA}" srcOrd="0" destOrd="0" presId="urn:microsoft.com/office/officeart/2005/8/layout/list1"/>
    <dgm:cxn modelId="{B2558BF6-6970-4725-886B-D6657DE74BC8}" type="presOf" srcId="{61313029-2213-4A27-B6D1-81055CA4817B}" destId="{73494565-E7CD-4EAA-92CB-C73721818EAC}" srcOrd="0" destOrd="0" presId="urn:microsoft.com/office/officeart/2005/8/layout/list1"/>
    <dgm:cxn modelId="{A86F7AFE-7555-431D-AE43-B2D581F5F255}" srcId="{C0B7CF6E-5632-4157-AD88-4215D611D1B2}" destId="{AEB24F5E-10FF-42AD-BF3A-93FA7E96DD35}" srcOrd="3" destOrd="0" parTransId="{9D5358C7-DECD-4787-8785-2208F3B6C7EA}" sibTransId="{5BD9E0E9-8C15-4B9C-8E3D-58D80CC34BF4}"/>
    <dgm:cxn modelId="{76789F59-D116-4C5D-8958-1C11F2B32AFD}" type="presParOf" srcId="{E581AD1D-8122-4C94-9B5D-4E4A26F9CE37}" destId="{4259C26D-4E09-4CCD-98AE-869E67A988E4}" srcOrd="0" destOrd="0" presId="urn:microsoft.com/office/officeart/2005/8/layout/list1"/>
    <dgm:cxn modelId="{A1946A99-75AF-432C-B668-475252499CC9}" type="presParOf" srcId="{4259C26D-4E09-4CCD-98AE-869E67A988E4}" destId="{6F6324F2-C81B-4B3F-8521-9B2EA1EFCE2F}" srcOrd="0" destOrd="0" presId="urn:microsoft.com/office/officeart/2005/8/layout/list1"/>
    <dgm:cxn modelId="{4FC69B73-FB0E-43A9-A071-C8A6511DA6D4}" type="presParOf" srcId="{4259C26D-4E09-4CCD-98AE-869E67A988E4}" destId="{E27F848E-D5E6-4B66-B830-2772DEA9B99F}" srcOrd="1" destOrd="0" presId="urn:microsoft.com/office/officeart/2005/8/layout/list1"/>
    <dgm:cxn modelId="{2A274B20-DE29-4729-96EA-D65B314D06D1}" type="presParOf" srcId="{E581AD1D-8122-4C94-9B5D-4E4A26F9CE37}" destId="{9FFDA0EC-7CE7-4753-AA79-DB4459394AA2}" srcOrd="1" destOrd="0" presId="urn:microsoft.com/office/officeart/2005/8/layout/list1"/>
    <dgm:cxn modelId="{D2129A28-AD8C-4BAC-BBAB-45F1A3A527C1}" type="presParOf" srcId="{E581AD1D-8122-4C94-9B5D-4E4A26F9CE37}" destId="{73494565-E7CD-4EAA-92CB-C73721818EAC}" srcOrd="2" destOrd="0" presId="urn:microsoft.com/office/officeart/2005/8/layout/list1"/>
    <dgm:cxn modelId="{7A68496C-FAA3-4661-BF3F-F84EF759346E}" type="presParOf" srcId="{E581AD1D-8122-4C94-9B5D-4E4A26F9CE37}" destId="{B72B1FA7-ABF8-4A88-8695-C23EA840565D}" srcOrd="3" destOrd="0" presId="urn:microsoft.com/office/officeart/2005/8/layout/list1"/>
    <dgm:cxn modelId="{511B0E75-E7CB-4473-9045-4A0E5AA734AA}" type="presParOf" srcId="{E581AD1D-8122-4C94-9B5D-4E4A26F9CE37}" destId="{90D09280-0832-4C87-894E-0675CBF2350D}" srcOrd="4" destOrd="0" presId="urn:microsoft.com/office/officeart/2005/8/layout/list1"/>
    <dgm:cxn modelId="{E75099B5-1AF7-4209-965E-AF65B8C162E4}" type="presParOf" srcId="{90D09280-0832-4C87-894E-0675CBF2350D}" destId="{FA63FECE-210C-4A91-B55D-DA4AAB5A84DA}" srcOrd="0" destOrd="0" presId="urn:microsoft.com/office/officeart/2005/8/layout/list1"/>
    <dgm:cxn modelId="{472209C3-3E03-4DFC-A563-CF879E21866B}" type="presParOf" srcId="{90D09280-0832-4C87-894E-0675CBF2350D}" destId="{EA8DCB7D-2CB3-4DF8-B21D-D6E0E9F2B130}" srcOrd="1" destOrd="0" presId="urn:microsoft.com/office/officeart/2005/8/layout/list1"/>
    <dgm:cxn modelId="{A4D53628-1E9B-432C-B6E8-1CAE692643A5}" type="presParOf" srcId="{E581AD1D-8122-4C94-9B5D-4E4A26F9CE37}" destId="{38C80436-36E3-4F76-90B6-34C45007CF56}" srcOrd="5" destOrd="0" presId="urn:microsoft.com/office/officeart/2005/8/layout/list1"/>
    <dgm:cxn modelId="{0777B5DE-DC79-4505-88DC-4C46AA5E1712}" type="presParOf" srcId="{E581AD1D-8122-4C94-9B5D-4E4A26F9CE37}" destId="{1D96B2D7-435F-4D32-84B8-DF1BE88DBF9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94565-E7CD-4EAA-92CB-C73721818EAC}">
      <dsp:nvSpPr>
        <dsp:cNvPr id="0" name=""/>
        <dsp:cNvSpPr/>
      </dsp:nvSpPr>
      <dsp:spPr>
        <a:xfrm>
          <a:off x="0" y="436400"/>
          <a:ext cx="5599112" cy="262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4553" tIns="270764" rIns="43455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Le code du tp se décompose en 7 fichiers « .py » et un notebook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On découpe le code selon les fonctionnalités :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b="1" i="1" kern="1200"/>
            <a:t>__init__.py </a:t>
          </a:r>
          <a:r>
            <a:rPr lang="fr-FR" sz="1300" kern="1200"/>
            <a:t>: fichier d’import de python, indique qu’il y a du code python dans ce répertoire.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b="1" i="1" kern="1200"/>
            <a:t>clustering.py </a:t>
          </a:r>
          <a:r>
            <a:rPr lang="fr-FR" sz="1300" kern="1200"/>
            <a:t>: contient le modèle de clustering.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b="1" i="1" kern="1200"/>
            <a:t>constant.py </a:t>
          </a:r>
          <a:r>
            <a:rPr lang="fr-FR" sz="1300" kern="1200"/>
            <a:t>: contient tous les constants utilisés dans le tp.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b="1" i="1" kern="1200"/>
            <a:t>features.py </a:t>
          </a:r>
          <a:r>
            <a:rPr lang="fr-FR" sz="1300" kern="1200"/>
            <a:t>: contient les fonctions qui permettent d’extraire les descripteurs dans les images.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b="1" i="1" kern="1200"/>
            <a:t>utils.py </a:t>
          </a:r>
          <a:r>
            <a:rPr lang="fr-FR" sz="1300" kern="1200"/>
            <a:t>: une boite à outil 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b="1" i="1" kern="1200"/>
            <a:t>pipeline.py </a:t>
          </a:r>
          <a:r>
            <a:rPr lang="fr-FR" sz="1300" kern="1200"/>
            <a:t>:  la pipeline principal (hors dashboard) du tp.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b="1" i="1" kern="1200"/>
            <a:t>dashboard_clustering.py </a:t>
          </a:r>
          <a:r>
            <a:rPr lang="fr-FR" sz="1300" kern="1200"/>
            <a:t>: la pipeline pour faire du dashboarding.</a:t>
          </a:r>
          <a:endParaRPr lang="en-US" sz="1300" kern="1200"/>
        </a:p>
      </dsp:txBody>
      <dsp:txXfrm>
        <a:off x="0" y="436400"/>
        <a:ext cx="5599112" cy="2620800"/>
      </dsp:txXfrm>
    </dsp:sp>
    <dsp:sp modelId="{E27F848E-D5E6-4B66-B830-2772DEA9B99F}">
      <dsp:nvSpPr>
        <dsp:cNvPr id="0" name=""/>
        <dsp:cNvSpPr/>
      </dsp:nvSpPr>
      <dsp:spPr>
        <a:xfrm>
          <a:off x="279955" y="244520"/>
          <a:ext cx="391937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143" tIns="0" rIns="14814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/>
            <a:t>Code modulaire :</a:t>
          </a:r>
          <a:endParaRPr lang="en-US" sz="1300" kern="1200"/>
        </a:p>
      </dsp:txBody>
      <dsp:txXfrm>
        <a:off x="298689" y="263254"/>
        <a:ext cx="3881910" cy="346292"/>
      </dsp:txXfrm>
    </dsp:sp>
    <dsp:sp modelId="{1D96B2D7-435F-4D32-84B8-DF1BE88DBF98}">
      <dsp:nvSpPr>
        <dsp:cNvPr id="0" name=""/>
        <dsp:cNvSpPr/>
      </dsp:nvSpPr>
      <dsp:spPr>
        <a:xfrm>
          <a:off x="0" y="3319280"/>
          <a:ext cx="5599112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4553" tIns="270764" rIns="43455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Maintenabilité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Pensez package !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Dockerisation pour le passage en production</a:t>
          </a:r>
          <a:endParaRPr lang="en-US" sz="1300" kern="1200"/>
        </a:p>
      </dsp:txBody>
      <dsp:txXfrm>
        <a:off x="0" y="3319280"/>
        <a:ext cx="5599112" cy="982800"/>
      </dsp:txXfrm>
    </dsp:sp>
    <dsp:sp modelId="{EA8DCB7D-2CB3-4DF8-B21D-D6E0E9F2B130}">
      <dsp:nvSpPr>
        <dsp:cNvPr id="0" name=""/>
        <dsp:cNvSpPr/>
      </dsp:nvSpPr>
      <dsp:spPr>
        <a:xfrm>
          <a:off x="279955" y="3127400"/>
          <a:ext cx="391937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143" tIns="0" rIns="14814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/>
            <a:t>L’intérêt d’un code modulaire ? </a:t>
          </a:r>
          <a:endParaRPr lang="en-US" sz="1300" kern="1200"/>
        </a:p>
      </dsp:txBody>
      <dsp:txXfrm>
        <a:off x="298689" y="3146134"/>
        <a:ext cx="3881910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EF9C2A8-A275-439A-A8CF-44A808BABA6E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20/03/2024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929ECF4-256B-4F58-8267-AEE68F091AF7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éditer le format du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plan de texte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style </a:t>
            </a: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4038E8E-4252-4BF3-B56A-F642966D7B26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20/03/2024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2E6BCB4-3029-4C82-AC93-C1DE5C2880C9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image" Target="../media/image1.png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streamlit.io/" TargetMode="Externa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0" y="0"/>
            <a:ext cx="12191760" cy="4412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596520" y="551880"/>
            <a:ext cx="10998720" cy="4618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70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TextShape 4"/>
          <p:cNvSpPr txBox="1"/>
          <p:nvPr/>
        </p:nvSpPr>
        <p:spPr>
          <a:xfrm>
            <a:off x="1523880" y="1293480"/>
            <a:ext cx="9143640" cy="3274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fr-FR" sz="7200" spc="-1" strike="noStrike">
                <a:solidFill>
                  <a:srgbClr val="000000"/>
                </a:solidFill>
                <a:latin typeface="Calibri Light"/>
              </a:rPr>
              <a:t>TP</a:t>
            </a:r>
            <a:endParaRPr b="0" lang="fr-FR" sz="7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5"/>
          <p:cNvSpPr txBox="1"/>
          <p:nvPr/>
        </p:nvSpPr>
        <p:spPr>
          <a:xfrm>
            <a:off x="1523880" y="5514120"/>
            <a:ext cx="9143640" cy="651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  <p:sp>
        <p:nvSpPr>
          <p:cNvPr id="87" name="Line 6"/>
          <p:cNvSpPr/>
          <p:nvPr/>
        </p:nvSpPr>
        <p:spPr>
          <a:xfrm flipH="1">
            <a:off x="596160" y="6354360"/>
            <a:ext cx="11000520" cy="0"/>
          </a:xfrm>
          <a:prstGeom prst="line">
            <a:avLst/>
          </a:prstGeom>
          <a:ln w="10152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Group 2"/>
          <p:cNvGrpSpPr/>
          <p:nvPr/>
        </p:nvGrpSpPr>
        <p:grpSpPr>
          <a:xfrm>
            <a:off x="0" y="1216440"/>
            <a:ext cx="731160" cy="673200"/>
            <a:chOff x="0" y="1216440"/>
            <a:chExt cx="731160" cy="673200"/>
          </a:xfrm>
        </p:grpSpPr>
        <p:sp>
          <p:nvSpPr>
            <p:cNvPr id="90" name="CustomShape 3"/>
            <p:cNvSpPr/>
            <p:nvPr/>
          </p:nvSpPr>
          <p:spPr>
            <a:xfrm>
              <a:off x="0" y="121644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CustomShape 4"/>
            <p:cNvSpPr/>
            <p:nvPr/>
          </p:nvSpPr>
          <p:spPr>
            <a:xfrm>
              <a:off x="267840" y="121644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"/>
            <p:cNvSpPr/>
            <p:nvPr/>
          </p:nvSpPr>
          <p:spPr>
            <a:xfrm>
              <a:off x="535680" y="121644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3" name="CustomShape 6"/>
          <p:cNvSpPr/>
          <p:nvPr/>
        </p:nvSpPr>
        <p:spPr>
          <a:xfrm>
            <a:off x="640080" y="613800"/>
            <a:ext cx="10907280" cy="189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70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TextShape 7"/>
          <p:cNvSpPr txBox="1"/>
          <p:nvPr/>
        </p:nvSpPr>
        <p:spPr>
          <a:xfrm>
            <a:off x="1043640" y="810000"/>
            <a:ext cx="9942480" cy="1554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fr-FR" sz="4800" spc="-1" strike="noStrike">
                <a:solidFill>
                  <a:srgbClr val="000000"/>
                </a:solidFill>
                <a:latin typeface="Calibri Light"/>
              </a:rPr>
              <a:t>TP Clustering</a:t>
            </a:r>
            <a:endParaRPr b="0" lang="fr-F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8"/>
          <p:cNvSpPr txBox="1"/>
          <p:nvPr/>
        </p:nvSpPr>
        <p:spPr>
          <a:xfrm>
            <a:off x="1045080" y="3121920"/>
            <a:ext cx="9941040" cy="3019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fr-FR" sz="1700" spc="-1" strike="noStrike">
                <a:solidFill>
                  <a:srgbClr val="000000"/>
                </a:solidFill>
                <a:latin typeface="Calibri"/>
              </a:rPr>
              <a:t>But</a:t>
            </a:r>
            <a:r>
              <a:rPr b="0" lang="fr-FR" sz="1700" spc="-1" strike="noStrike">
                <a:solidFill>
                  <a:srgbClr val="000000"/>
                </a:solidFill>
                <a:latin typeface="Calibri"/>
              </a:rPr>
              <a:t> : étudier un projet IA de bout en bout, récupération des données jusqu’au rendu avec un dashboard.</a:t>
            </a:r>
            <a:endParaRPr b="0" lang="fr-FR" sz="1700" spc="-1" strike="noStrike">
              <a:solidFill>
                <a:srgbClr val="000000"/>
              </a:solidFill>
              <a:latin typeface="Calibri"/>
            </a:endParaRPr>
          </a:p>
          <a:p>
            <a:endParaRPr b="0" lang="fr-FR" sz="17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fr-FR" sz="1700" spc="-1" strike="noStrike">
                <a:solidFill>
                  <a:srgbClr val="000000"/>
                </a:solidFill>
                <a:latin typeface="Calibri"/>
              </a:rPr>
              <a:t>Sujet</a:t>
            </a:r>
            <a:r>
              <a:rPr b="0" lang="fr-FR" sz="1700" spc="-1" strike="noStrike">
                <a:solidFill>
                  <a:srgbClr val="000000"/>
                </a:solidFill>
                <a:latin typeface="Calibri"/>
              </a:rPr>
              <a:t> : Clustering des images digits : 0 à 9</a:t>
            </a:r>
            <a:endParaRPr b="0" lang="fr-FR" sz="1700" spc="-1" strike="noStrike">
              <a:solidFill>
                <a:srgbClr val="000000"/>
              </a:solidFill>
              <a:latin typeface="Calibri"/>
            </a:endParaRPr>
          </a:p>
          <a:p>
            <a:endParaRPr b="0" lang="fr-FR" sz="17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000000"/>
                </a:solidFill>
                <a:latin typeface="Calibri"/>
              </a:rPr>
              <a:t>Le tp se décompose en 3 gros modules : </a:t>
            </a:r>
            <a:endParaRPr b="0" lang="fr-FR" sz="17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000000"/>
                </a:solidFill>
                <a:latin typeface="Calibri"/>
              </a:rPr>
              <a:t>Extraction de descripteurs</a:t>
            </a:r>
            <a:endParaRPr b="0" lang="fr-FR" sz="17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000000"/>
                </a:solidFill>
                <a:latin typeface="Calibri"/>
              </a:rPr>
              <a:t>Modélisation IA : Kmeans et ses métriques</a:t>
            </a:r>
            <a:endParaRPr b="0" lang="fr-FR" sz="17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000000"/>
                </a:solidFill>
                <a:latin typeface="Calibri"/>
              </a:rPr>
              <a:t>Exploitation des résultats sous forme de Dashboard</a:t>
            </a:r>
            <a:endParaRPr b="0" lang="fr-FR" sz="1700" spc="-1" strike="noStrike">
              <a:solidFill>
                <a:srgbClr val="000000"/>
              </a:solidFill>
              <a:latin typeface="Calibri"/>
            </a:endParaRPr>
          </a:p>
          <a:p>
            <a:endParaRPr b="0" lang="fr-FR" sz="1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Line 9"/>
          <p:cNvSpPr/>
          <p:nvPr/>
        </p:nvSpPr>
        <p:spPr>
          <a:xfrm flipH="1">
            <a:off x="838080" y="6485040"/>
            <a:ext cx="10515600" cy="0"/>
          </a:xfrm>
          <a:prstGeom prst="line">
            <a:avLst/>
          </a:prstGeom>
          <a:ln w="5724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TextShape 2"/>
          <p:cNvSpPr txBox="1"/>
          <p:nvPr/>
        </p:nvSpPr>
        <p:spPr>
          <a:xfrm>
            <a:off x="589680" y="856080"/>
            <a:ext cx="4560120" cy="1127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4000"/>
          </a:bodyPr>
          <a:p>
            <a:pPr>
              <a:lnSpc>
                <a:spcPct val="90000"/>
              </a:lnSpc>
            </a:pPr>
            <a:r>
              <a:rPr b="1" lang="fr-FR" sz="4000" spc="-1" strike="noStrike">
                <a:solidFill>
                  <a:srgbClr val="000000"/>
                </a:solidFill>
                <a:latin typeface="Calibri Light"/>
              </a:rPr>
              <a:t>Analyse code du TP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99" name="Group 3"/>
          <p:cNvGrpSpPr/>
          <p:nvPr/>
        </p:nvGrpSpPr>
        <p:grpSpPr>
          <a:xfrm>
            <a:off x="0" y="1083600"/>
            <a:ext cx="354960" cy="673200"/>
            <a:chOff x="0" y="1083600"/>
            <a:chExt cx="354960" cy="673200"/>
          </a:xfrm>
        </p:grpSpPr>
        <p:sp>
          <p:nvSpPr>
            <p:cNvPr id="100" name="CustomShape 4"/>
            <p:cNvSpPr/>
            <p:nvPr/>
          </p:nvSpPr>
          <p:spPr>
            <a:xfrm>
              <a:off x="0" y="1083600"/>
              <a:ext cx="8712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CustomShape 5"/>
            <p:cNvSpPr/>
            <p:nvPr/>
          </p:nvSpPr>
          <p:spPr>
            <a:xfrm>
              <a:off x="159480" y="108360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2" name="CustomShape 6"/>
          <p:cNvSpPr/>
          <p:nvPr/>
        </p:nvSpPr>
        <p:spPr>
          <a:xfrm flipH="1">
            <a:off x="664200" y="2090520"/>
            <a:ext cx="4297320" cy="2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4135603451"/>
              </p:ext>
            </p:extLst>
          </p:nvPr>
        </p:nvGraphicFramePr>
        <p:xfrm>
          <a:off x="87480" y="2117880"/>
          <a:ext cx="5598720" cy="454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3" name="CustomShape 7"/>
          <p:cNvSpPr/>
          <p:nvPr/>
        </p:nvSpPr>
        <p:spPr>
          <a:xfrm flipH="1">
            <a:off x="10697760" y="0"/>
            <a:ext cx="1494000" cy="6857640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8"/>
          <p:cNvSpPr/>
          <p:nvPr/>
        </p:nvSpPr>
        <p:spPr>
          <a:xfrm>
            <a:off x="5685840" y="513720"/>
            <a:ext cx="6009120" cy="5834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70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" name="Image 4" descr=""/>
          <p:cNvPicPr/>
          <p:nvPr/>
        </p:nvPicPr>
        <p:blipFill>
          <a:blip r:embed="rId6"/>
          <a:srcRect l="0" t="3228" r="0" b="2932"/>
          <a:stretch/>
        </p:blipFill>
        <p:spPr>
          <a:xfrm>
            <a:off x="6351480" y="1240560"/>
            <a:ext cx="4697280" cy="4553280"/>
          </a:xfrm>
          <a:prstGeom prst="rect">
            <a:avLst/>
          </a:prstGeom>
          <a:ln/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7" name="Group 2"/>
          <p:cNvGrpSpPr/>
          <p:nvPr/>
        </p:nvGrpSpPr>
        <p:grpSpPr>
          <a:xfrm>
            <a:off x="326160" y="0"/>
            <a:ext cx="527400" cy="5860080"/>
            <a:chOff x="326160" y="0"/>
            <a:chExt cx="527400" cy="5860080"/>
          </a:xfrm>
        </p:grpSpPr>
        <p:sp>
          <p:nvSpPr>
            <p:cNvPr id="108" name="CustomShape 3"/>
            <p:cNvSpPr/>
            <p:nvPr/>
          </p:nvSpPr>
          <p:spPr>
            <a:xfrm rot="10800000">
              <a:off x="326520" y="5701320"/>
              <a:ext cx="527040" cy="1587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CustomShape 4"/>
            <p:cNvSpPr/>
            <p:nvPr/>
          </p:nvSpPr>
          <p:spPr>
            <a:xfrm flipH="1" flipV="1" rot="5400000">
              <a:off x="-2214720" y="2540880"/>
              <a:ext cx="5608800" cy="527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0" name="CustomShape 5"/>
          <p:cNvSpPr/>
          <p:nvPr/>
        </p:nvSpPr>
        <p:spPr>
          <a:xfrm>
            <a:off x="579600" y="518040"/>
            <a:ext cx="11111400" cy="5857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70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TextShape 6"/>
          <p:cNvSpPr txBox="1"/>
          <p:nvPr/>
        </p:nvSpPr>
        <p:spPr>
          <a:xfrm>
            <a:off x="1056960" y="922680"/>
            <a:ext cx="5040000" cy="11692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fr-FR" sz="4000" spc="-1" strike="noStrike">
                <a:solidFill>
                  <a:srgbClr val="000000"/>
                </a:solidFill>
                <a:latin typeface="Calibri Light"/>
              </a:rPr>
              <a:t>Dashboarding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CustomShape 7"/>
          <p:cNvSpPr/>
          <p:nvPr/>
        </p:nvSpPr>
        <p:spPr>
          <a:xfrm flipH="1">
            <a:off x="1055160" y="2263320"/>
            <a:ext cx="4937400" cy="2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Shape 8"/>
          <p:cNvSpPr txBox="1"/>
          <p:nvPr/>
        </p:nvSpPr>
        <p:spPr>
          <a:xfrm>
            <a:off x="1055880" y="2508120"/>
            <a:ext cx="5040000" cy="3632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Présenter les résultats du clustering avec un Dashboad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Il existe plusieurs librairie de Dashboarding en python : Streamlit, Dash, Gradio.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Syntaxe Streamlit : très similaire à Plotly sous Jupyter Notebook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6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https://streamlit.io/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4" name="Image 5" descr=""/>
          <p:cNvPicPr/>
          <p:nvPr/>
        </p:nvPicPr>
        <p:blipFill>
          <a:blip r:embed="rId2"/>
          <a:stretch/>
        </p:blipFill>
        <p:spPr>
          <a:xfrm>
            <a:off x="7595640" y="774360"/>
            <a:ext cx="3090960" cy="2580840"/>
          </a:xfrm>
          <a:prstGeom prst="rect">
            <a:avLst/>
          </a:prstGeom>
          <a:ln>
            <a:noFill/>
          </a:ln>
        </p:spPr>
      </p:pic>
      <p:pic>
        <p:nvPicPr>
          <p:cNvPr id="115" name="Image 7" descr=""/>
          <p:cNvPicPr/>
          <p:nvPr/>
        </p:nvPicPr>
        <p:blipFill>
          <a:blip r:embed="rId3"/>
          <a:stretch/>
        </p:blipFill>
        <p:spPr>
          <a:xfrm>
            <a:off x="7132680" y="3575160"/>
            <a:ext cx="4016880" cy="258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TextShape 2"/>
          <p:cNvSpPr txBox="1"/>
          <p:nvPr/>
        </p:nvSpPr>
        <p:spPr>
          <a:xfrm>
            <a:off x="589680" y="856080"/>
            <a:ext cx="4560120" cy="1127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2000"/>
          </a:bodyPr>
          <a:p>
            <a:pPr>
              <a:lnSpc>
                <a:spcPct val="90000"/>
              </a:lnSpc>
            </a:pPr>
            <a:r>
              <a:rPr b="1" lang="fr-FR" sz="3400" spc="-1" strike="noStrike">
                <a:solidFill>
                  <a:srgbClr val="000000"/>
                </a:solidFill>
                <a:latin typeface="Calibri Light"/>
              </a:rPr>
              <a:t>Connaissances</a:t>
            </a:r>
            <a:r>
              <a:rPr b="0" lang="fr-FR" sz="3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fr-FR" sz="3400" spc="-1" strike="noStrike">
                <a:solidFill>
                  <a:srgbClr val="000000"/>
                </a:solidFill>
                <a:latin typeface="Calibri Light"/>
              </a:rPr>
              <a:t>acquises pour votre futur emploi</a:t>
            </a:r>
            <a:endParaRPr b="0" lang="fr-FR" sz="3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18" name="Group 3"/>
          <p:cNvGrpSpPr/>
          <p:nvPr/>
        </p:nvGrpSpPr>
        <p:grpSpPr>
          <a:xfrm>
            <a:off x="0" y="1083600"/>
            <a:ext cx="354960" cy="673200"/>
            <a:chOff x="0" y="1083600"/>
            <a:chExt cx="354960" cy="673200"/>
          </a:xfrm>
        </p:grpSpPr>
        <p:sp>
          <p:nvSpPr>
            <p:cNvPr id="119" name="CustomShape 4"/>
            <p:cNvSpPr/>
            <p:nvPr/>
          </p:nvSpPr>
          <p:spPr>
            <a:xfrm>
              <a:off x="0" y="1083600"/>
              <a:ext cx="8712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" name="CustomShape 5"/>
            <p:cNvSpPr/>
            <p:nvPr/>
          </p:nvSpPr>
          <p:spPr>
            <a:xfrm>
              <a:off x="159480" y="108360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1" name="CustomShape 6"/>
          <p:cNvSpPr/>
          <p:nvPr/>
        </p:nvSpPr>
        <p:spPr>
          <a:xfrm flipH="1">
            <a:off x="664200" y="2090520"/>
            <a:ext cx="4297320" cy="2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Shape 7"/>
          <p:cNvSpPr txBox="1"/>
          <p:nvPr/>
        </p:nvSpPr>
        <p:spPr>
          <a:xfrm>
            <a:off x="342720" y="2368800"/>
            <a:ext cx="5000040" cy="3979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Devenir un bon Data Scientist c’est comme devenir un Hokage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fr-FR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i="1" lang="fr-FR" sz="1600" spc="-1" strike="noStrike">
                <a:solidFill>
                  <a:srgbClr val="000000"/>
                </a:solidFill>
                <a:latin typeface="Calibri"/>
              </a:rPr>
              <a:t>« … Il n’y a pas de raccourcis ! » </a:t>
            </a:r>
            <a:r>
              <a:rPr b="1" i="1" lang="fr-FR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i="1" lang="fr-FR" sz="16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1" i="1" lang="fr-FR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i="1" lang="fr-FR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i="1" lang="fr-FR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i="1" lang="fr-FR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i="1" lang="fr-FR" sz="1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fr-FR" sz="1600" spc="-1" strike="noStrike">
                <a:solidFill>
                  <a:srgbClr val="000000"/>
                </a:solidFill>
                <a:latin typeface="Calibri"/>
              </a:rPr>
              <a:t>Naruto U.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Mais on peut y arriver avec du travail !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Maîtriser les différents étapes d’un projet IA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Faire du code modulaire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Comprendre les différents les modèles et ses métriques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Capacité de faire du Dashboarding pour présenter les résultats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CustomShape 8"/>
          <p:cNvSpPr/>
          <p:nvPr/>
        </p:nvSpPr>
        <p:spPr>
          <a:xfrm flipH="1">
            <a:off x="10697760" y="0"/>
            <a:ext cx="1494000" cy="6857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9"/>
          <p:cNvSpPr/>
          <p:nvPr/>
        </p:nvSpPr>
        <p:spPr>
          <a:xfrm>
            <a:off x="5685840" y="513720"/>
            <a:ext cx="6009120" cy="5834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70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Image 4" descr="Une image contenant Dessin animé, dessin humoristique, illustration, fiction&#10;&#10;Description générée automatiquement"/>
          <p:cNvPicPr/>
          <p:nvPr/>
        </p:nvPicPr>
        <p:blipFill>
          <a:blip r:embed="rId1"/>
          <a:srcRect l="15745" t="0" r="6990" b="0"/>
          <a:stretch/>
        </p:blipFill>
        <p:spPr>
          <a:xfrm>
            <a:off x="6581880" y="1288800"/>
            <a:ext cx="4202640" cy="407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1358</TotalTime>
  <Application>LibreOffice/6.4.7.2$Linux_X86_64 LibreOffice_project/40$Build-2</Application>
  <Words>608</Words>
  <Paragraphs>82</Paragraphs>
  <Company>LCL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2024-03-18T14:47:27Z</dcterms:created>
  <dc:creator>HENG Daro (LCL)</dc:creator>
  <dc:description/>
  <dc:language>fr-FR</dc:language>
  <cp:lastModifiedBy/>
  <dcterms:modified xsi:type="dcterms:W3CDTF">2024-03-20T13:02:58Z</dcterms:modified>
  <cp:revision>16</cp:revision>
  <dc:subject/>
  <dc:title>TP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LCL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MSIP_Label_4cad6431-53ea-4466-8111-3fefa470bcb9_ActionId">
    <vt:lpwstr>33222426-9ff2-4b9e-affe-a06072fa9398</vt:lpwstr>
  </property>
  <property fmtid="{D5CDD505-2E9C-101B-9397-08002B2CF9AE}" pid="9" name="MSIP_Label_4cad6431-53ea-4466-8111-3fefa470bcb9_ContentBits">
    <vt:lpwstr>0</vt:lpwstr>
  </property>
  <property fmtid="{D5CDD505-2E9C-101B-9397-08002B2CF9AE}" pid="10" name="MSIP_Label_4cad6431-53ea-4466-8111-3fefa470bcb9_Enabled">
    <vt:lpwstr>true</vt:lpwstr>
  </property>
  <property fmtid="{D5CDD505-2E9C-101B-9397-08002B2CF9AE}" pid="11" name="MSIP_Label_4cad6431-53ea-4466-8111-3fefa470bcb9_Method">
    <vt:lpwstr>Standard</vt:lpwstr>
  </property>
  <property fmtid="{D5CDD505-2E9C-101B-9397-08002B2CF9AE}" pid="12" name="MSIP_Label_4cad6431-53ea-4466-8111-3fefa470bcb9_Name">
    <vt:lpwstr>Usage Interne</vt:lpwstr>
  </property>
  <property fmtid="{D5CDD505-2E9C-101B-9397-08002B2CF9AE}" pid="13" name="MSIP_Label_4cad6431-53ea-4466-8111-3fefa470bcb9_SetDate">
    <vt:lpwstr>2024-03-18T14:47:28Z</vt:lpwstr>
  </property>
  <property fmtid="{D5CDD505-2E9C-101B-9397-08002B2CF9AE}" pid="14" name="MSIP_Label_4cad6431-53ea-4466-8111-3fefa470bcb9_SiteId">
    <vt:lpwstr>fb3baf17-c313-474c-8d5d-577a3ec97a32</vt:lpwstr>
  </property>
  <property fmtid="{D5CDD505-2E9C-101B-9397-08002B2CF9AE}" pid="15" name="Notes">
    <vt:i4>0</vt:i4>
  </property>
  <property fmtid="{D5CDD505-2E9C-101B-9397-08002B2CF9AE}" pid="16" name="PresentationFormat">
    <vt:lpwstr>Grand écran</vt:lpwstr>
  </property>
  <property fmtid="{D5CDD505-2E9C-101B-9397-08002B2CF9AE}" pid="17" name="ScaleCrop">
    <vt:bool>0</vt:bool>
  </property>
  <property fmtid="{D5CDD505-2E9C-101B-9397-08002B2CF9AE}" pid="18" name="ShareDoc">
    <vt:bool>0</vt:bool>
  </property>
  <property fmtid="{D5CDD505-2E9C-101B-9397-08002B2CF9AE}" pid="19" name="Slides">
    <vt:i4>8</vt:i4>
  </property>
</Properties>
</file>