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423" r:id="rId2"/>
    <p:sldId id="424" r:id="rId3"/>
    <p:sldId id="389" r:id="rId4"/>
    <p:sldId id="401" r:id="rId5"/>
    <p:sldId id="402" r:id="rId6"/>
    <p:sldId id="403" r:id="rId7"/>
    <p:sldId id="404" r:id="rId8"/>
    <p:sldId id="405" r:id="rId9"/>
    <p:sldId id="407" r:id="rId10"/>
    <p:sldId id="409" r:id="rId11"/>
    <p:sldId id="410" r:id="rId12"/>
    <p:sldId id="411" r:id="rId13"/>
    <p:sldId id="412" r:id="rId14"/>
    <p:sldId id="413" r:id="rId15"/>
    <p:sldId id="416" r:id="rId16"/>
    <p:sldId id="425" r:id="rId17"/>
    <p:sldId id="415" r:id="rId18"/>
    <p:sldId id="414" r:id="rId19"/>
    <p:sldId id="417" r:id="rId20"/>
    <p:sldId id="418" r:id="rId21"/>
    <p:sldId id="419" r:id="rId22"/>
    <p:sldId id="420" r:id="rId23"/>
    <p:sldId id="421" r:id="rId24"/>
    <p:sldId id="422" r:id="rId25"/>
  </p:sldIdLst>
  <p:sldSz cx="9144000" cy="6858000" type="screen4x3"/>
  <p:notesSz cx="7099300" cy="10234613"/>
  <p:defaultTextStyle>
    <a:defPPr>
      <a:defRPr lang="fr-CH"/>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9B3"/>
    <a:srgbClr val="8B8B8B"/>
    <a:srgbClr val="3365FB"/>
    <a:srgbClr val="00279F"/>
    <a:srgbClr val="500093"/>
    <a:srgbClr val="C1CEFF"/>
    <a:srgbClr val="6BF39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inimized">
    <p:restoredLeft sz="14835" autoAdjust="0"/>
    <p:restoredTop sz="60286" autoAdjust="0"/>
  </p:normalViewPr>
  <p:slideViewPr>
    <p:cSldViewPr snapToGrid="0" snapToObjects="1">
      <p:cViewPr>
        <p:scale>
          <a:sx n="80" d="100"/>
          <a:sy n="80" d="100"/>
        </p:scale>
        <p:origin x="-1116"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591" tIns="0" rIns="20591" bIns="0" numCol="1" anchor="t" anchorCtr="0" compatLnSpc="1">
            <a:prstTxWarp prst="textNoShape">
              <a:avLst/>
            </a:prstTxWarp>
          </a:bodyPr>
          <a:lstStyle>
            <a:lvl1pPr algn="l" defTabSz="987425">
              <a:defRPr sz="1100" i="1"/>
            </a:lvl1pPr>
          </a:lstStyle>
          <a:p>
            <a:endParaRPr lang="fr-CH"/>
          </a:p>
        </p:txBody>
      </p:sp>
      <p:sp>
        <p:nvSpPr>
          <p:cNvPr id="4099" name="Rectangle 3"/>
          <p:cNvSpPr>
            <a:spLocks noGrp="1" noChangeArrowheads="1"/>
          </p:cNvSpPr>
          <p:nvPr>
            <p:ph type="dt" sz="quarter" idx="1"/>
          </p:nvPr>
        </p:nvSpPr>
        <p:spPr bwMode="auto">
          <a:xfrm>
            <a:off x="4024313" y="0"/>
            <a:ext cx="3074987"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591" tIns="0" rIns="20591" bIns="0" numCol="1" anchor="t" anchorCtr="0" compatLnSpc="1">
            <a:prstTxWarp prst="textNoShape">
              <a:avLst/>
            </a:prstTxWarp>
          </a:bodyPr>
          <a:lstStyle>
            <a:lvl1pPr algn="r" defTabSz="987425">
              <a:defRPr sz="1100" i="1"/>
            </a:lvl1pPr>
          </a:lstStyle>
          <a:p>
            <a:endParaRPr lang="fr-CH"/>
          </a:p>
        </p:txBody>
      </p:sp>
      <p:sp>
        <p:nvSpPr>
          <p:cNvPr id="4100" name="Rectangle 4"/>
          <p:cNvSpPr>
            <a:spLocks noGrp="1" noChangeArrowheads="1"/>
          </p:cNvSpPr>
          <p:nvPr>
            <p:ph type="ftr" sz="quarter" idx="2"/>
          </p:nvPr>
        </p:nvSpPr>
        <p:spPr bwMode="auto">
          <a:xfrm>
            <a:off x="0" y="9723438"/>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591" tIns="0" rIns="20591" bIns="0" numCol="1" anchor="b" anchorCtr="0" compatLnSpc="1">
            <a:prstTxWarp prst="textNoShape">
              <a:avLst/>
            </a:prstTxWarp>
          </a:bodyPr>
          <a:lstStyle>
            <a:lvl1pPr algn="l" defTabSz="987425">
              <a:defRPr sz="1100" i="1"/>
            </a:lvl1pPr>
          </a:lstStyle>
          <a:p>
            <a:endParaRPr lang="fr-CH"/>
          </a:p>
        </p:txBody>
      </p:sp>
      <p:sp>
        <p:nvSpPr>
          <p:cNvPr id="4101" name="Rectangle 5"/>
          <p:cNvSpPr>
            <a:spLocks noGrp="1" noChangeArrowheads="1"/>
          </p:cNvSpPr>
          <p:nvPr>
            <p:ph type="sldNum" sz="quarter" idx="3"/>
          </p:nvPr>
        </p:nvSpPr>
        <p:spPr bwMode="auto">
          <a:xfrm>
            <a:off x="4024313" y="9723438"/>
            <a:ext cx="3074987"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591" tIns="0" rIns="20591" bIns="0" numCol="1" anchor="b" anchorCtr="0" compatLnSpc="1">
            <a:prstTxWarp prst="textNoShape">
              <a:avLst/>
            </a:prstTxWarp>
          </a:bodyPr>
          <a:lstStyle>
            <a:lvl1pPr algn="r" defTabSz="987425">
              <a:defRPr sz="1100" i="1"/>
            </a:lvl1pPr>
          </a:lstStyle>
          <a:p>
            <a:fld id="{0539357A-4E44-4D66-BB01-0FD3691F537B}" type="slidenum">
              <a:rPr lang="fr-CH"/>
              <a:pPr/>
              <a:t>‹N°›</a:t>
            </a:fld>
            <a:endParaRPr lang="fr-CH"/>
          </a:p>
        </p:txBody>
      </p:sp>
    </p:spTree>
    <p:extLst>
      <p:ext uri="{BB962C8B-B14F-4D97-AF65-F5344CB8AC3E}">
        <p14:creationId xmlns:p14="http://schemas.microsoft.com/office/powerpoint/2010/main" val="2228528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591" tIns="0" rIns="20591" bIns="0" numCol="1" anchor="t" anchorCtr="0" compatLnSpc="1">
            <a:prstTxWarp prst="textNoShape">
              <a:avLst/>
            </a:prstTxWarp>
          </a:bodyPr>
          <a:lstStyle>
            <a:lvl1pPr algn="l" defTabSz="823913">
              <a:defRPr sz="1100" i="1"/>
            </a:lvl1pPr>
          </a:lstStyle>
          <a:p>
            <a:endParaRPr lang="fr-CH"/>
          </a:p>
        </p:txBody>
      </p:sp>
      <p:sp>
        <p:nvSpPr>
          <p:cNvPr id="2051" name="Rectangle 3"/>
          <p:cNvSpPr>
            <a:spLocks noGrp="1" noChangeArrowheads="1"/>
          </p:cNvSpPr>
          <p:nvPr>
            <p:ph type="dt" idx="1"/>
          </p:nvPr>
        </p:nvSpPr>
        <p:spPr bwMode="auto">
          <a:xfrm>
            <a:off x="4024313" y="0"/>
            <a:ext cx="3074987"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591" tIns="0" rIns="20591" bIns="0" numCol="1" anchor="t" anchorCtr="0" compatLnSpc="1">
            <a:prstTxWarp prst="textNoShape">
              <a:avLst/>
            </a:prstTxWarp>
          </a:bodyPr>
          <a:lstStyle>
            <a:lvl1pPr algn="r" defTabSz="823913">
              <a:defRPr sz="1100" i="1"/>
            </a:lvl1pPr>
          </a:lstStyle>
          <a:p>
            <a:endParaRPr lang="fr-CH"/>
          </a:p>
        </p:txBody>
      </p:sp>
      <p:sp>
        <p:nvSpPr>
          <p:cNvPr id="2052" name="Rectangle 4"/>
          <p:cNvSpPr>
            <a:spLocks noGrp="1" noChangeArrowheads="1"/>
          </p:cNvSpPr>
          <p:nvPr>
            <p:ph type="ftr" sz="quarter" idx="4"/>
          </p:nvPr>
        </p:nvSpPr>
        <p:spPr bwMode="auto">
          <a:xfrm>
            <a:off x="0" y="9723438"/>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591" tIns="0" rIns="20591" bIns="0" numCol="1" anchor="b" anchorCtr="0" compatLnSpc="1">
            <a:prstTxWarp prst="textNoShape">
              <a:avLst/>
            </a:prstTxWarp>
          </a:bodyPr>
          <a:lstStyle>
            <a:lvl1pPr algn="l" defTabSz="823913">
              <a:defRPr sz="1100" i="1"/>
            </a:lvl1pPr>
          </a:lstStyle>
          <a:p>
            <a:endParaRPr lang="fr-CH"/>
          </a:p>
        </p:txBody>
      </p:sp>
      <p:sp>
        <p:nvSpPr>
          <p:cNvPr id="2053" name="Rectangle 5"/>
          <p:cNvSpPr>
            <a:spLocks noGrp="1" noChangeArrowheads="1"/>
          </p:cNvSpPr>
          <p:nvPr>
            <p:ph type="sldNum" sz="quarter" idx="5"/>
          </p:nvPr>
        </p:nvSpPr>
        <p:spPr bwMode="auto">
          <a:xfrm>
            <a:off x="4024313" y="9723438"/>
            <a:ext cx="3074987"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591" tIns="0" rIns="20591" bIns="0" numCol="1" anchor="b" anchorCtr="0" compatLnSpc="1">
            <a:prstTxWarp prst="textNoShape">
              <a:avLst/>
            </a:prstTxWarp>
          </a:bodyPr>
          <a:lstStyle>
            <a:lvl1pPr algn="r" defTabSz="823913">
              <a:defRPr sz="1100" i="1"/>
            </a:lvl1pPr>
          </a:lstStyle>
          <a:p>
            <a:fld id="{7EB6BD11-D165-4988-AC3D-D76D55029F54}" type="slidenum">
              <a:rPr lang="fr-CH"/>
              <a:pPr/>
              <a:t>‹N°›</a:t>
            </a:fld>
            <a:endParaRPr lang="fr-CH"/>
          </a:p>
        </p:txBody>
      </p:sp>
      <p:sp>
        <p:nvSpPr>
          <p:cNvPr id="2054" name="Rectangle 6"/>
          <p:cNvSpPr>
            <a:spLocks noChangeArrowheads="1" noTextEdit="1"/>
          </p:cNvSpPr>
          <p:nvPr>
            <p:ph type="sldImg" idx="2"/>
          </p:nvPr>
        </p:nvSpPr>
        <p:spPr bwMode="auto">
          <a:xfrm>
            <a:off x="998538" y="773113"/>
            <a:ext cx="5103812" cy="3827462"/>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p:cNvSpPr>
            <a:spLocks noGrp="1" noChangeArrowheads="1"/>
          </p:cNvSpPr>
          <p:nvPr>
            <p:ph type="body" sz="quarter" idx="3"/>
          </p:nvPr>
        </p:nvSpPr>
        <p:spPr bwMode="auto">
          <a:xfrm>
            <a:off x="947738" y="4862513"/>
            <a:ext cx="5203825"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523" tIns="49763" rIns="99523" bIns="49763" numCol="1" anchor="t" anchorCtr="0" compatLnSpc="1">
            <a:prstTxWarp prst="textNoShape">
              <a:avLst/>
            </a:prstTxWarp>
          </a:bodyPr>
          <a:lstStyle/>
          <a:p>
            <a:pPr lvl="0"/>
            <a:r>
              <a:rPr lang="fr-CH" smtClean="0"/>
              <a:t>Cliquez pour modifier les styles de texte du masque</a:t>
            </a:r>
          </a:p>
          <a:p>
            <a:pPr lvl="1"/>
            <a:r>
              <a:rPr lang="fr-CH" smtClean="0"/>
              <a:t>Second niveau</a:t>
            </a:r>
          </a:p>
          <a:p>
            <a:pPr lvl="2"/>
            <a:r>
              <a:rPr lang="fr-CH" smtClean="0"/>
              <a:t>Troisième niveau</a:t>
            </a:r>
          </a:p>
          <a:p>
            <a:pPr lvl="3"/>
            <a:r>
              <a:rPr lang="fr-CH" smtClean="0"/>
              <a:t>Quatrième niveau</a:t>
            </a:r>
          </a:p>
          <a:p>
            <a:pPr lvl="4"/>
            <a:r>
              <a:rPr lang="fr-CH" smtClean="0"/>
              <a:t>Cinquième niveau</a:t>
            </a:r>
          </a:p>
        </p:txBody>
      </p:sp>
    </p:spTree>
    <p:extLst>
      <p:ext uri="{BB962C8B-B14F-4D97-AF65-F5344CB8AC3E}">
        <p14:creationId xmlns:p14="http://schemas.microsoft.com/office/powerpoint/2010/main" val="37414250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3BD2DB7-ECF6-4CA3-AA48-4766D3F6A58D}" type="slidenum">
              <a:rPr lang="fr-CH"/>
              <a:pPr/>
              <a:t>1</a:t>
            </a:fld>
            <a:endParaRPr lang="fr-CH"/>
          </a:p>
        </p:txBody>
      </p:sp>
      <p:sp>
        <p:nvSpPr>
          <p:cNvPr id="687106" name="Rectangle 2"/>
          <p:cNvSpPr>
            <a:spLocks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EA2F2CF-8DA6-45A1-B02D-FB63F03E2198}" type="slidenum">
              <a:rPr lang="fr-CH"/>
              <a:pPr/>
              <a:t>10</a:t>
            </a:fld>
            <a:endParaRPr lang="fr-CH"/>
          </a:p>
        </p:txBody>
      </p:sp>
      <p:sp>
        <p:nvSpPr>
          <p:cNvPr id="658434" name="Rectangle 2"/>
          <p:cNvSpPr>
            <a:spLocks noChangeArrowheads="1" noTextEdit="1"/>
          </p:cNvSpPr>
          <p:nvPr>
            <p:ph type="sldImg"/>
          </p:nvPr>
        </p:nvSpPr>
        <p:spPr>
          <a:ln/>
        </p:spPr>
      </p:sp>
      <p:sp>
        <p:nvSpPr>
          <p:cNvPr id="658435" name="Rectangle 3"/>
          <p:cNvSpPr>
            <a:spLocks noGrp="1" noChangeArrowheads="1"/>
          </p:cNvSpPr>
          <p:nvPr>
            <p:ph type="body" idx="1"/>
          </p:nvPr>
        </p:nvSpPr>
        <p:spPr/>
        <p:txBody>
          <a:bodyPr/>
          <a:lstStyle/>
          <a:p>
            <a:r>
              <a:rPr lang="fr-FR"/>
              <a:t>Ce signal pourra arriver en continu d’une source physique pour contrôle à la volée ou avoir été enregistré en fichier numérique ; on souhaite une vue totale de l’ensemble du signal compressé dans un graphe, afin de zoomer ensuite sur des zones d’intérêt… Pour simplifier, on considérera un fichier contenant une seule voie de signal selon un format binaire décrit par un en-tête de 2048 octets qu’on pourra ignorer en première approche. Le signal est borné par la taille du fichier et détermine la fenêtre de visualisation ; dans l’hypothèse d’un signal continu, on déterminerait a priori la durée de visualisation défilante …</a:t>
            </a:r>
          </a:p>
          <a:p>
            <a:r>
              <a:rPr lang="fr-FR"/>
              <a:t>Notons que dans les deux cas, le produit de la fréquence d’échantillonnage par la durée de fenêtre à visualiser n’est pas explicitement bornée ; oublions un instant.</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D606D16-9A87-40A5-92F8-074B9FDB717F}" type="slidenum">
              <a:rPr lang="fr-CH"/>
              <a:pPr/>
              <a:t>11</a:t>
            </a:fld>
            <a:endParaRPr lang="fr-CH"/>
          </a:p>
        </p:txBody>
      </p:sp>
      <p:sp>
        <p:nvSpPr>
          <p:cNvPr id="660482" name="Rectangle 2"/>
          <p:cNvSpPr>
            <a:spLocks noChangeArrowheads="1" noTextEdit="1"/>
          </p:cNvSpPr>
          <p:nvPr>
            <p:ph type="sldImg"/>
          </p:nvPr>
        </p:nvSpPr>
        <p:spPr>
          <a:ln/>
        </p:spPr>
      </p:sp>
      <p:sp>
        <p:nvSpPr>
          <p:cNvPr id="660483" name="Rectangle 3"/>
          <p:cNvSpPr>
            <a:spLocks noGrp="1" noChangeArrowheads="1"/>
          </p:cNvSpPr>
          <p:nvPr>
            <p:ph type="body" idx="1"/>
          </p:nvPr>
        </p:nvSpPr>
        <p:spPr/>
        <p:txBody>
          <a:bodyPr/>
          <a:lstStyle/>
          <a:p>
            <a:r>
              <a:rPr lang="fr-FR"/>
              <a:t>Et voici en un temps trois mouvements, la vue d’un son échantillonné à 11kHz durant 8 secondes, soit près de 90k points résumés dans un graphe qui n’offre pas plus de 1000 pixels en largeur.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9175366-57D2-4722-BAFD-C830FB237D82}" type="slidenum">
              <a:rPr lang="fr-CH"/>
              <a:pPr/>
              <a:t>12</a:t>
            </a:fld>
            <a:endParaRPr lang="fr-CH"/>
          </a:p>
        </p:txBody>
      </p:sp>
      <p:sp>
        <p:nvSpPr>
          <p:cNvPr id="662530" name="Rectangle 2"/>
          <p:cNvSpPr>
            <a:spLocks noChangeArrowheads="1" noTextEdit="1"/>
          </p:cNvSpPr>
          <p:nvPr>
            <p:ph type="sldImg"/>
          </p:nvPr>
        </p:nvSpPr>
        <p:spPr>
          <a:ln/>
        </p:spPr>
      </p:sp>
      <p:sp>
        <p:nvSpPr>
          <p:cNvPr id="662531" name="Rectangle 3"/>
          <p:cNvSpPr>
            <a:spLocks noGrp="1" noChangeArrowheads="1"/>
          </p:cNvSpPr>
          <p:nvPr>
            <p:ph type="body" idx="1"/>
          </p:nvPr>
        </p:nvSpPr>
        <p:spPr/>
        <p:txBody>
          <a:bodyPr/>
          <a:lstStyle/>
          <a:p>
            <a:r>
              <a:rPr lang="fr-FR"/>
              <a:t>Le développeur averti n’hésitera pas à consacrer trois minutes à user des fonctions bas niveau pour obtenir le même résultat un peu enrichi avec un code apparemment plus volumineux …</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BE3F480-4270-4FB6-B26B-5D565EFC582D}" type="slidenum">
              <a:rPr lang="fr-CH"/>
              <a:pPr/>
              <a:t>13</a:t>
            </a:fld>
            <a:endParaRPr lang="fr-CH"/>
          </a:p>
        </p:txBody>
      </p:sp>
      <p:sp>
        <p:nvSpPr>
          <p:cNvPr id="664578" name="Rectangle 2"/>
          <p:cNvSpPr>
            <a:spLocks noChangeArrowheads="1" noTextEdit="1"/>
          </p:cNvSpPr>
          <p:nvPr>
            <p:ph type="sldImg"/>
          </p:nvPr>
        </p:nvSpPr>
        <p:spPr>
          <a:ln/>
        </p:spPr>
      </p:sp>
      <p:sp>
        <p:nvSpPr>
          <p:cNvPr id="664579" name="Rectangle 3"/>
          <p:cNvSpPr>
            <a:spLocks noGrp="1" noChangeArrowheads="1"/>
          </p:cNvSpPr>
          <p:nvPr>
            <p:ph type="body" idx="1"/>
          </p:nvPr>
        </p:nvSpPr>
        <p:spPr/>
        <p:txBody>
          <a:bodyPr/>
          <a:lstStyle/>
          <a:p>
            <a:r>
              <a:rPr lang="fr-FR"/>
              <a:t>Il apparaît extrêmement commode d’observer de telles quantités de données avec aussi peu d’effort.</a:t>
            </a:r>
          </a:p>
          <a:p>
            <a:r>
              <a:rPr lang="fr-FR"/>
              <a:t>Cependant, on commence à subir de nets défauts de réactivité de l’interface…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A626F0E-1A42-4F2E-A02D-64773B12A559}" type="slidenum">
              <a:rPr lang="fr-CH"/>
              <a:pPr/>
              <a:t>14</a:t>
            </a:fld>
            <a:endParaRPr lang="fr-CH"/>
          </a:p>
        </p:txBody>
      </p:sp>
      <p:sp>
        <p:nvSpPr>
          <p:cNvPr id="666626" name="Rectangle 2"/>
          <p:cNvSpPr>
            <a:spLocks noChangeArrowheads="1" noTextEdit="1"/>
          </p:cNvSpPr>
          <p:nvPr>
            <p:ph type="sldImg"/>
          </p:nvPr>
        </p:nvSpPr>
        <p:spPr>
          <a:ln/>
        </p:spPr>
      </p:sp>
      <p:sp>
        <p:nvSpPr>
          <p:cNvPr id="666627" name="Rectangle 3"/>
          <p:cNvSpPr>
            <a:spLocks noGrp="1" noChangeArrowheads="1"/>
          </p:cNvSpPr>
          <p:nvPr>
            <p:ph type="body" idx="1"/>
          </p:nvPr>
        </p:nvSpPr>
        <p:spPr/>
        <p:txBody>
          <a:bodyPr/>
          <a:lstStyle/>
          <a:p>
            <a:r>
              <a:rPr lang="fr-FR"/>
              <a:t>Et si le fichier sélectionné dépasse une taille "raisonnable", il faut s’attendre à de forts désagréments, dans le meilleur des cas justifiés par un message clair…</a:t>
            </a:r>
          </a:p>
          <a:p>
            <a:endParaRPr lang="fr-FR"/>
          </a:p>
          <a:p>
            <a:r>
              <a:rPr lang="fr-FR"/>
              <a:t>La taille critique dépend bien sûr de la configuration du système, en particulier de la mémoire disponible.</a:t>
            </a:r>
          </a:p>
          <a:p>
            <a:r>
              <a:rPr lang="fr-FR"/>
              <a:t>Pour un besoin borné, on peut toujours repousser la limite par l’ajout d’une barrette mémoire mais là n’est pas la solution puisque l’utilisateur ne manquera pas d’outrepasser la nouvelle borne.</a:t>
            </a:r>
          </a:p>
          <a:p>
            <a:r>
              <a:rPr lang="fr-FR"/>
              <a:t>&gt;&gt; revient à mettre un grand sceau pour résoudre un problème de fuite dans le toit…</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4AFB6D0-2307-4065-A300-4D914D63EB0E}" type="slidenum">
              <a:rPr lang="fr-CH"/>
              <a:pPr/>
              <a:t>15</a:t>
            </a:fld>
            <a:endParaRPr lang="fr-CH"/>
          </a:p>
        </p:txBody>
      </p:sp>
      <p:sp>
        <p:nvSpPr>
          <p:cNvPr id="672770" name="Rectangle 2"/>
          <p:cNvSpPr>
            <a:spLocks noChangeArrowheads="1" noTextEdit="1"/>
          </p:cNvSpPr>
          <p:nvPr>
            <p:ph type="sldImg"/>
          </p:nvPr>
        </p:nvSpPr>
        <p:spPr>
          <a:ln/>
        </p:spPr>
      </p:sp>
      <p:sp>
        <p:nvSpPr>
          <p:cNvPr id="672771" name="Rectangle 3"/>
          <p:cNvSpPr>
            <a:spLocks noGrp="1" noChangeArrowheads="1"/>
          </p:cNvSpPr>
          <p:nvPr>
            <p:ph type="body" idx="1"/>
          </p:nvPr>
        </p:nvSpPr>
        <p:spPr/>
        <p:txBody>
          <a:bodyPr/>
          <a:lstStyle/>
          <a:p>
            <a:r>
              <a:rPr lang="fr-FR" sz="1000"/>
              <a:t>Il convient d’y songer dès la conception ; et l’exemple précédant montre que le prototype peut tromper et doit, avec un minimum d’inspiration, aider à borner le champ d’exploitation, en cherchant systématiquement les conditions extrêmes.</a:t>
            </a:r>
          </a:p>
          <a:p>
            <a:r>
              <a:rPr lang="fr-FR" sz="1000"/>
              <a:t>S’il fallait définir trois points fondamentaux relatifs au test du logiciel développé, je serai tenté de proposer :</a:t>
            </a:r>
          </a:p>
          <a:p>
            <a:r>
              <a:rPr lang="fr-FR" sz="1000"/>
              <a:t>- premièrement : tester</a:t>
            </a:r>
          </a:p>
          <a:p>
            <a:r>
              <a:rPr lang="fr-FR" sz="1000"/>
              <a:t>- deuxièmement : tester</a:t>
            </a:r>
          </a:p>
          <a:p>
            <a:r>
              <a:rPr lang="fr-FR" sz="1000"/>
              <a:t>- et troisièmement : faire tester </a:t>
            </a:r>
          </a:p>
          <a:p>
            <a:r>
              <a:rPr lang="fr-FR" sz="1000"/>
              <a:t>Premièrement, commencer par la fin, c'est-à-dire tester les conditions d’exploitation par l’embarquement au sein du code lui-même d’une stratégie de détection et report d’erreur, thème qui mériterait un livre à lui seul ; pour simple illustration, la réponse à une requête de lecture d’une cellule de tableau sera précédée d’un contrôle de l’indice demandé ; un indice supérieur à la taille reportera un code d’erreur plutôt qu’une cellule erronée…</a:t>
            </a:r>
          </a:p>
          <a:p>
            <a:endParaRPr lang="fr-FR" sz="1000"/>
          </a:p>
          <a:p>
            <a:r>
              <a:rPr lang="fr-FR" sz="1000"/>
              <a:t>Deuxièmement, appliquer à chaque composant une campagne de tests unitaires ; mieux qu’une procédure systématique et fastidieuse, un peu de bon sens et un soupçon d’humilité ne seront pas de trop, et un second livre pourrait enrichir la bibliothèque …</a:t>
            </a:r>
          </a:p>
          <a:p>
            <a:r>
              <a:rPr lang="fr-FR" sz="1000"/>
              <a:t>Troisièmement, la véritable mise à l’épreuve se fera au travers de l’utilisation par des tiers, mais d’abord selon une convention de béta-test plutôt que par une mise en exploitation prématurée ; les tiers seront des collègues développeurs, internes ou externes, pour l’intégration de composants logiciels ou des exploitants pour une application finale, avec les réserves de précautions qui s’imposent et une confirmation d’humilité …</a:t>
            </a:r>
            <a:endParaRPr lang="en-US"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6B039EB-B355-40CC-857C-E2E66A838926}" type="slidenum">
              <a:rPr lang="fr-CH"/>
              <a:pPr/>
              <a:t>16</a:t>
            </a:fld>
            <a:endParaRPr lang="fr-CH"/>
          </a:p>
        </p:txBody>
      </p:sp>
      <p:sp>
        <p:nvSpPr>
          <p:cNvPr id="691202" name="Rectangle 2"/>
          <p:cNvSpPr>
            <a:spLocks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fr-FR" sz="1000"/>
              <a:t>Il convient d’y songer dès la conception ; et l’exemple précédant montre que le prototype peut tromper et doit, avec un minimum d’inspiration, aider à borner le champ d’exploitation, en cherchant systématiquement les conditions extrêmes.</a:t>
            </a:r>
          </a:p>
          <a:p>
            <a:r>
              <a:rPr lang="fr-FR" sz="1000"/>
              <a:t>S’il fallait définir trois points fondamentaux relatifs au test du logiciel développé, je serai tenté de proposer :</a:t>
            </a:r>
          </a:p>
          <a:p>
            <a:r>
              <a:rPr lang="fr-FR" sz="1000"/>
              <a:t>- premièrement : tester</a:t>
            </a:r>
          </a:p>
          <a:p>
            <a:r>
              <a:rPr lang="fr-FR" sz="1000"/>
              <a:t>- deuxièmement : tester</a:t>
            </a:r>
          </a:p>
          <a:p>
            <a:r>
              <a:rPr lang="fr-FR" sz="1000"/>
              <a:t>- et troisièmement : faire tester </a:t>
            </a:r>
          </a:p>
          <a:p>
            <a:r>
              <a:rPr lang="fr-FR" sz="1000"/>
              <a:t>Premièrement, commencer par la fin, c'est-à-dire tester les conditions d’exploitation par l’embarquement au sein du code lui-même d’une stratégie de détection et report d’erreur, thème qui mériterait un livre à lui seul ; pour simple illustration, la réponse à une requête de lecture d’une cellule de tableau sera précédée d’un contrôle de l’indice demandé ; un indice supérieur à la taille reportera un code d’erreur plutôt qu’une cellule erronée…</a:t>
            </a:r>
          </a:p>
          <a:p>
            <a:endParaRPr lang="fr-FR" sz="1000"/>
          </a:p>
          <a:p>
            <a:r>
              <a:rPr lang="fr-FR" sz="1000"/>
              <a:t>Deuxièmement, appliquer à chaque composant une campagne de tests unitaires ; mieux qu’une procédure systématique et fastidieuse, un peu de bon sens et un soupçon d’humilité ne seront pas de trop, et un second livre pourrait enrichir la bibliothèque …</a:t>
            </a:r>
          </a:p>
          <a:p>
            <a:r>
              <a:rPr lang="fr-FR" sz="1000"/>
              <a:t>Troisièmement, la véritable mise à l’épreuve se fera au travers de l’utilisation par des tiers, mais d’abord selon une convention de béta-test plutôt que par une mise en exploitation prématurée ; les tiers seront des collègues développeurs, internes ou externes, pour l’intégration de composants logiciels ou des exploitants pour une application finale, avec les réserves de précautions qui s’imposent et une confirmation d’humilité …</a:t>
            </a:r>
            <a:endParaRPr lang="en-US"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4DEA2F3-87B6-437A-92DB-A406E5DEE837}" type="slidenum">
              <a:rPr lang="fr-CH"/>
              <a:pPr/>
              <a:t>17</a:t>
            </a:fld>
            <a:endParaRPr lang="fr-CH"/>
          </a:p>
        </p:txBody>
      </p:sp>
      <p:sp>
        <p:nvSpPr>
          <p:cNvPr id="670722" name="Rectangle 2"/>
          <p:cNvSpPr>
            <a:spLocks noChangeArrowheads="1" noTextEdit="1"/>
          </p:cNvSpPr>
          <p:nvPr>
            <p:ph type="sldImg"/>
          </p:nvPr>
        </p:nvSpPr>
        <p:spPr>
          <a:ln/>
        </p:spPr>
      </p:sp>
      <p:sp>
        <p:nvSpPr>
          <p:cNvPr id="670723" name="Rectangle 3"/>
          <p:cNvSpPr>
            <a:spLocks noGrp="1" noChangeArrowheads="1"/>
          </p:cNvSpPr>
          <p:nvPr>
            <p:ph type="body" idx="1"/>
          </p:nvPr>
        </p:nvSpPr>
        <p:spPr/>
        <p:txBody>
          <a:bodyPr/>
          <a:lstStyle/>
          <a:p>
            <a:r>
              <a:rPr lang="fr-FR"/>
              <a:t>Ce discourt semblera sans doute évident, peut-être même déplacé ! mais combien est-il étonnant de constater la fréquence de ce genre de lacune ? et ce qui va sans dire va tellement mieux en le rappelant …</a:t>
            </a:r>
          </a:p>
          <a:p>
            <a:r>
              <a:rPr lang="fr-FR"/>
              <a:t>Si on souhaite proposer un module logiciel réutilisable à partir de ce prototype, il conviendra au minimum de lui demander d’avertir l’utilisateur que sa demande est peut-être excessive :</a:t>
            </a:r>
          </a:p>
          <a:p>
            <a:endParaRPr lang="fr-FR"/>
          </a:p>
          <a:p>
            <a:r>
              <a:rPr lang="fr-FR"/>
              <a:t>Au-delà, si l’objectif est de permettre une prévisualisation compressée d’un enregistrement non borné, une stratégie logicielle adaptée devra résulter d’une véritable analyse conceptuelle.</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9FDC967-66A2-4568-ACCF-74E4DC1E916E}" type="slidenum">
              <a:rPr lang="fr-CH"/>
              <a:pPr/>
              <a:t>18</a:t>
            </a:fld>
            <a:endParaRPr lang="fr-CH"/>
          </a:p>
        </p:txBody>
      </p:sp>
      <p:sp>
        <p:nvSpPr>
          <p:cNvPr id="668674" name="Rectangle 2"/>
          <p:cNvSpPr>
            <a:spLocks noChangeArrowheads="1" noTextEdit="1"/>
          </p:cNvSpPr>
          <p:nvPr>
            <p:ph type="sldImg"/>
          </p:nvPr>
        </p:nvSpPr>
        <p:spPr>
          <a:ln/>
        </p:spPr>
      </p:sp>
      <p:sp>
        <p:nvSpPr>
          <p:cNvPr id="668675" name="Rectangle 3"/>
          <p:cNvSpPr>
            <a:spLocks noGrp="1" noChangeArrowheads="1"/>
          </p:cNvSpPr>
          <p:nvPr>
            <p:ph type="body" idx="1"/>
          </p:nvPr>
        </p:nvSpPr>
        <p:spPr/>
        <p:txBody>
          <a:bodyPr/>
          <a:lstStyle/>
          <a:p>
            <a:pPr algn="just"/>
            <a:r>
              <a:rPr lang="fr-FR"/>
              <a:t>Pour ce faire, une première réflexion conduit à ne pas charger en mémoire l’intégralité des données, mais un échantillonnage de celles-ci, décimées d’un facteur égal au rapport du nombre d’échantillons de la source à celui de la cible, soit au moins 100 fois le nombre de pixels du champ d’affichage du graphe. Afin que la décimation conserve la vue de tout évènement du signal, aussi bref soit-il, on retiendra de chaque bloc de taille égale au facteur de décimation, non pas une valeur représentative, mais le couple des valeurs minimale et maximale de ce bloc ; c’est en fait très proche de la technique pratiquée par l’objet graphe lui-même, à ceci près qu’il traite l’intégralité de ce que la source lui fournit, tandis qu’on s’attache à réduire la quantité de données circulant en mémoire par une technique amont de lecture par blocs séquentiels. Pour un graphe affichant typiquement 1000 pixels (à rapprocher d’une résolution courante d’écran) le nombre d’échantillons retenus sera ainsi limité à 200k ; l’expérience montre qu’une telle taille est parfaitement supportée et constitue un compromis confortable sur un calculateur courant, tandis que 10 ou 20M explosent ma modeste machine.</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3AF3FCC-0056-4FE3-8977-0918E683EDFD}" type="slidenum">
              <a:rPr lang="fr-CH"/>
              <a:pPr/>
              <a:t>19</a:t>
            </a:fld>
            <a:endParaRPr lang="fr-CH"/>
          </a:p>
        </p:txBody>
      </p:sp>
      <p:sp>
        <p:nvSpPr>
          <p:cNvPr id="674818" name="Rectangle 2"/>
          <p:cNvSpPr>
            <a:spLocks noChangeArrowheads="1" noTextEdit="1"/>
          </p:cNvSpPr>
          <p:nvPr>
            <p:ph type="sldImg"/>
          </p:nvPr>
        </p:nvSpPr>
        <p:spPr>
          <a:ln/>
        </p:spPr>
      </p:sp>
      <p:sp>
        <p:nvSpPr>
          <p:cNvPr id="674819" name="Rectangle 3"/>
          <p:cNvSpPr>
            <a:spLocks noGrp="1" noChangeArrowheads="1"/>
          </p:cNvSpPr>
          <p:nvPr>
            <p:ph type="body" idx="1"/>
          </p:nvPr>
        </p:nvSpPr>
        <p:spPr/>
        <p:txBody>
          <a:bodyPr/>
          <a:lstStyle/>
          <a:p>
            <a:pPr algn="just">
              <a:lnSpc>
                <a:spcPct val="90000"/>
              </a:lnSpc>
            </a:pPr>
            <a:r>
              <a:rPr lang="fr-FR" sz="900"/>
              <a:t>Si le rapport de réduction Kp est inférieur à 2, alors la lecture et l’affichage se feront directement comme à la première approche.</a:t>
            </a:r>
          </a:p>
          <a:p>
            <a:pPr algn="just">
              <a:lnSpc>
                <a:spcPct val="90000"/>
              </a:lnSpc>
            </a:pPr>
            <a:r>
              <a:rPr lang="fr-FR" sz="900"/>
              <a:t>Au-delà, la fonction ‘Array Max &amp; Min’ sera appliquée à chaque bloc de Kp échantillons ainsi réduits à un couple accumulé dans la série dont la taille finale parfaitement maîtrisée est pré initialisée, pour ne pas exploser la mémoire. Il convient par ailleurs que cette décimation soit totalement découplée du flux d’arrivée des données sources ; d’une part pour respecter le bon principe de cohésion qui s’attache à séparer les entrées-sorties qui peuvent être très diverses et à contraintes variées, des traitements dont les paramètres doivent rester indépendamment maîtrisés.</a:t>
            </a:r>
          </a:p>
          <a:p>
            <a:pPr algn="just">
              <a:lnSpc>
                <a:spcPct val="90000"/>
              </a:lnSpc>
            </a:pPr>
            <a:r>
              <a:rPr lang="fr-FR" sz="900"/>
              <a:t>En l’occurrence, la lecture d’un gros fichier par blocs trouvera son optimum en fonction de la configuration (type de disque, cache mémoire, processeur, …) typiquement avec des tailles de 128k à 512k octets, soit 32k à 128k échantillons flottants codés sur 4 octets. Or un fichier de 4M octets soit 1M échantillons conduirait à un rapport de réduction de 10 pour 100 fois 1000 pixels et on imagine mal la performance de cent milles lectures de petits blocs de 10 échantillons ; à l’inverse si un enregistrement de 40Gb devait être affiché dans un graphe de 100 pixels avec un objectif de zoom limité à 50, la réduction serait de 2 millions et les blocs à lire de 8M octets, risquant un autre débordement mémoire.</a:t>
            </a:r>
          </a:p>
          <a:p>
            <a:pPr algn="just">
              <a:lnSpc>
                <a:spcPct val="90000"/>
              </a:lnSpc>
            </a:pPr>
            <a:r>
              <a:rPr lang="fr-FR" sz="900"/>
              <a:t>… qui ne doit pas décourager les indécis, mais seulement remettre les difficultés à leur place, la solution équivalente à cette problématique étant ni plus ni moins évidente au moyen de quelque langage que ce soit.</a:t>
            </a:r>
            <a:endParaRPr lang="en-US"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1931717-3EAF-4284-B814-C86F913709D2}" type="slidenum">
              <a:rPr lang="fr-CH"/>
              <a:pPr/>
              <a:t>2</a:t>
            </a:fld>
            <a:endParaRPr lang="fr-CH"/>
          </a:p>
        </p:txBody>
      </p:sp>
      <p:sp>
        <p:nvSpPr>
          <p:cNvPr id="689154" name="Rectangle 2"/>
          <p:cNvSpPr>
            <a:spLocks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D8CFF69-C450-4D62-AA5C-AF96F2A5F28C}" type="slidenum">
              <a:rPr lang="fr-CH"/>
              <a:pPr/>
              <a:t>20</a:t>
            </a:fld>
            <a:endParaRPr lang="fr-CH"/>
          </a:p>
        </p:txBody>
      </p:sp>
      <p:sp>
        <p:nvSpPr>
          <p:cNvPr id="676866" name="Rectangle 2"/>
          <p:cNvSpPr>
            <a:spLocks noChangeArrowheads="1" noTextEdit="1"/>
          </p:cNvSpPr>
          <p:nvPr>
            <p:ph type="sldImg"/>
          </p:nvPr>
        </p:nvSpPr>
        <p:spPr>
          <a:ln/>
        </p:spPr>
      </p:sp>
      <p:sp>
        <p:nvSpPr>
          <p:cNvPr id="676867" name="Rectangle 3"/>
          <p:cNvSpPr>
            <a:spLocks noGrp="1" noChangeArrowheads="1"/>
          </p:cNvSpPr>
          <p:nvPr>
            <p:ph type="body" idx="1"/>
          </p:nvPr>
        </p:nvSpPr>
        <p:spPr/>
        <p:txBody>
          <a:bodyPr/>
          <a:lstStyle/>
          <a:p>
            <a:pPr algn="just">
              <a:lnSpc>
                <a:spcPct val="80000"/>
              </a:lnSpc>
            </a:pPr>
            <a:r>
              <a:rPr lang="fr-FR" sz="1000"/>
              <a:t>Pour ce faire, une première réflexion conduit à ne pas charger en mémoire l’intégralité des données, mais un échantillonnage de celles-ci, décimées d’un facteur égal au rapport du nombre d’échantillons de la source à celui de la cible, soit au moins 100 fois le nombre de pixels du champ d’affichage du graphe. Afin que la décimation conserve la vue de tout évènement du signal, aussi bref soit-il, on retiendra de chaque bloc de taille égale au facteur de décimation, non pas une valeur représentative, mais le couple des valeurs minimale et maximale de ce bloc ; c’est en fait très proche de la technique pratiquée par l’objet graphe lui-même, à ceci près qu’il traite l’intégralité de ce que la source lui fournit, tandis qu’on s’attache à réduire la quantité de données circulant en mémoire par une technique amont de lecture par blocs séquentiels. Pour un graphe affichant typiquement 1000 pixels (à rapprocher d’une résolution courante d’écran) le nombre d’échantillons retenus sera ainsi limité à 200k ; l’expérience montre qu’une telle taille est parfaitement supportée et constitue un compromis confortable sur un calculateur courant, tandis que 10 ou 20M explosent ma modeste machine.</a:t>
            </a:r>
          </a:p>
          <a:p>
            <a:pPr algn="just">
              <a:lnSpc>
                <a:spcPct val="80000"/>
              </a:lnSpc>
            </a:pPr>
            <a:endParaRPr lang="fr-FR" sz="1000"/>
          </a:p>
          <a:p>
            <a:pPr algn="just">
              <a:lnSpc>
                <a:spcPct val="80000"/>
              </a:lnSpc>
            </a:pPr>
            <a:r>
              <a:rPr lang="fr-FR" sz="1000"/>
              <a:t>Si le rapport de réduction Kp est inférieur à 2, alors la lecture et l’affichage se feront directement comme à la première approche.</a:t>
            </a:r>
          </a:p>
          <a:p>
            <a:pPr algn="just">
              <a:lnSpc>
                <a:spcPct val="80000"/>
              </a:lnSpc>
            </a:pPr>
            <a:r>
              <a:rPr lang="fr-FR" sz="1000"/>
              <a:t>Au-delà, la fonction ‘Array Max &amp; Min’ sera appliquée à chaque bloc de Kp échantillons ainsi réduits à un couple accumulé dans la série dont la taille finale parfaitement maîtrisée est pré initialisée, pour ne pas exploser la mémoire. Il convient par ailleurs que cette décimation soit totalement découplée du flux d’arrivée des données sources ; d’une part pour respecter le bon principe de cohésion qui s’attache à séparer les entrées-sorties qui peuvent être très diverses et à contraintes variées, des traitements dont les paramètres doivent rester indépendamment maîtrisés. En l’occurrence, la lecture d’un gros fichier par blocs trouvera son optimum en fonction de la configuration (type de disque, cache mémoire, processeur, …) typiquement avec des tailles de 128k à 512k octets, soit 32k à 128k échantillons flottants codés sur 4 octets. Or un fichier de 4M octets soit 1M échantillons conduirait à un rapport de réduction de 10 pour 100 fois 1000 pixels et on imagine mal la performance de cent milles lectures de petits blocs de 10 échantillons ; à l’inverse si un enregistrement de 40Gb devait être affiché dans un graphe de 100 pixels avec un objectif de zoom limité à 50, la réduction serait de 2 millions et les blocs à lire de 8M octets, risquant un autre débordement mémoire.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269F44E-E21A-4B56-B7DB-23CEA080A373}" type="slidenum">
              <a:rPr lang="fr-CH"/>
              <a:pPr/>
              <a:t>21</a:t>
            </a:fld>
            <a:endParaRPr lang="fr-CH"/>
          </a:p>
        </p:txBody>
      </p:sp>
      <p:sp>
        <p:nvSpPr>
          <p:cNvPr id="678914" name="Rectangle 2"/>
          <p:cNvSpPr>
            <a:spLocks noChangeArrowheads="1" noTextEdit="1"/>
          </p:cNvSpPr>
          <p:nvPr>
            <p:ph type="sldImg"/>
          </p:nvPr>
        </p:nvSpPr>
        <p:spPr>
          <a:ln/>
        </p:spPr>
      </p:sp>
      <p:sp>
        <p:nvSpPr>
          <p:cNvPr id="678915" name="Rectangle 3"/>
          <p:cNvSpPr>
            <a:spLocks noGrp="1" noChangeArrowheads="1"/>
          </p:cNvSpPr>
          <p:nvPr>
            <p:ph type="body" idx="1"/>
          </p:nvPr>
        </p:nvSpPr>
        <p:spPr/>
        <p:txBody>
          <a:bodyPr/>
          <a:lstStyle/>
          <a:p>
            <a:pPr algn="just"/>
            <a:r>
              <a:rPr lang="fr-FR"/>
              <a:t>L’utilisation d’une telle fonction se fait alors aisément par un module appelant pouvant compléter ainsi le dialogue d’ouverture précédant, sans plus besoin de l’avertissement relatif à une taille qui ne présente plus de danger :</a:t>
            </a:r>
          </a:p>
          <a:p>
            <a:pPr algn="just"/>
            <a:endParaRPr lang="fr-FR"/>
          </a:p>
          <a:p>
            <a:pPr algn="just"/>
            <a:r>
              <a:rPr lang="fr-FR"/>
              <a:t>Ce « bout de code » n’est qu’un modeste proto destiné à tester et mettre en valeur le module précédent,  lequel peut trouver un large champ d’utilité à condition d’être précisément documenté, enrichi d’autres exemples commentés de mise en application, et testé…</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0F6DF4D-B3A0-44ED-8A5C-FB36D21A80EA}" type="slidenum">
              <a:rPr lang="fr-CH"/>
              <a:pPr/>
              <a:t>22</a:t>
            </a:fld>
            <a:endParaRPr lang="fr-CH"/>
          </a:p>
        </p:txBody>
      </p:sp>
      <p:sp>
        <p:nvSpPr>
          <p:cNvPr id="680962" name="Rectangle 2"/>
          <p:cNvSpPr>
            <a:spLocks noChangeArrowheads="1" noTextEdit="1"/>
          </p:cNvSpPr>
          <p:nvPr>
            <p:ph type="sldImg"/>
          </p:nvPr>
        </p:nvSpPr>
        <p:spPr>
          <a:ln/>
        </p:spPr>
      </p:sp>
      <p:sp>
        <p:nvSpPr>
          <p:cNvPr id="680963" name="Rectangle 3"/>
          <p:cNvSpPr>
            <a:spLocks noGrp="1" noChangeArrowheads="1"/>
          </p:cNvSpPr>
          <p:nvPr>
            <p:ph type="body" idx="1"/>
          </p:nvPr>
        </p:nvSpPr>
        <p:spPr/>
        <p:txBody>
          <a:bodyPr/>
          <a:lstStyle/>
          <a:p>
            <a:r>
              <a:rPr lang="fr-FR"/>
              <a:t>A la conception qui précède le codage d’un logiciel doivent se poser les questions de son champ d’application et de sa durée de vie probable, avec un objectif de capitalisation au moins à deux titres :</a:t>
            </a:r>
          </a:p>
          <a:p>
            <a:r>
              <a:rPr lang="fr-FR"/>
              <a:t>y a-t-il un intérêt, immédiat ou potentiel, à gérer plusieurs instances simultanées ? en nombre borné ou en dimension dynamique ?</a:t>
            </a:r>
          </a:p>
          <a:p>
            <a:r>
              <a:rPr lang="fr-FR"/>
              <a:t>plus généralement, ce composant pourra-il être étendu et adapté à d’autres champs d’applications ?</a:t>
            </a:r>
          </a:p>
          <a:p>
            <a:r>
              <a:rPr lang="fr-FR"/>
              <a:t>Une telle réflexion ne s’improvise pas après avoir finalisé une version « mono » d’un composant logiciel ; seul l’éventuel prototype, vu sa courte durée de vie, devrait bénéficier de tous les passes droits et s’autoriser les raccourcis. Immédiatement après la preuve faite, il convient de changer de casquette.</a:t>
            </a:r>
          </a:p>
          <a:p>
            <a:r>
              <a:rPr lang="fr-FR"/>
              <a:t>Concernant le présent exemple, on imagine aisément dès sa conception l’intérêt d’instancier les composants de sorte à exploiter de multiples canaux identiquement en parallèle. </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FB471F5-497B-4BBB-841E-E1463BC14654}" type="slidenum">
              <a:rPr lang="fr-CH"/>
              <a:pPr/>
              <a:t>23</a:t>
            </a:fld>
            <a:endParaRPr lang="fr-CH"/>
          </a:p>
        </p:txBody>
      </p:sp>
      <p:sp>
        <p:nvSpPr>
          <p:cNvPr id="683010" name="Rectangle 2"/>
          <p:cNvSpPr>
            <a:spLocks noChangeArrowheads="1" noTextEdit="1"/>
          </p:cNvSpPr>
          <p:nvPr>
            <p:ph type="sldImg"/>
          </p:nvPr>
        </p:nvSpPr>
        <p:spPr>
          <a:ln/>
        </p:spPr>
      </p:sp>
      <p:sp>
        <p:nvSpPr>
          <p:cNvPr id="683011" name="Rectangle 3"/>
          <p:cNvSpPr>
            <a:spLocks noGrp="1" noChangeArrowheads="1"/>
          </p:cNvSpPr>
          <p:nvPr>
            <p:ph type="body" idx="1"/>
          </p:nvPr>
        </p:nvSpPr>
        <p:spPr/>
        <p:txBody>
          <a:bodyPr/>
          <a:lstStyle/>
          <a:p>
            <a:r>
              <a:rPr lang="fr-FR"/>
              <a:t>Une construction appelant un nombre prédéfini d’instances de ce même module satisfera un besoin borné, à condition toutefois de bien songer à configurer le sous-VI  pour une exécution réentrante que l’on prendra la bonne habitude de repérer par la nomination du VI d’une part et par une marque distinctive sur l’icône d’autre part ; chaque appel duplique alors le code et les données abritées, à défaut de quoi les registres circulaires ne distingueraient pas les différents canaux ; bien sûr la réentrance impose un appel unique pour chaque voie et il ne faudra surtout pas se laisser tenter à séparer la phase d’initialisation du cycle de lecture.</a:t>
            </a:r>
          </a:p>
          <a:p>
            <a:endParaRPr lang="fr-FR"/>
          </a:p>
          <a:p>
            <a:r>
              <a:rPr lang="fr-FR"/>
              <a:t>D’autres techniques, parmi lesquels le chargement dynamique de clones, le recours au VI-template « .vit », conviennent pour généraliser l’instanciation à un nombre contextuel, non prédéfini mais cependant raisonnablement borné au moins par les contingences d’espace mémoire précédemment évoquées</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337AEE3-C497-4321-8A86-6B2C90DA2BE3}" type="slidenum">
              <a:rPr lang="fr-CH"/>
              <a:pPr/>
              <a:t>24</a:t>
            </a:fld>
            <a:endParaRPr lang="fr-CH"/>
          </a:p>
        </p:txBody>
      </p:sp>
      <p:sp>
        <p:nvSpPr>
          <p:cNvPr id="685058" name="Rectangle 2"/>
          <p:cNvSpPr>
            <a:spLocks noChangeArrowheads="1" noTextEdit="1"/>
          </p:cNvSpPr>
          <p:nvPr>
            <p:ph type="sldImg"/>
          </p:nvPr>
        </p:nvSpPr>
        <p:spPr>
          <a:ln/>
        </p:spPr>
      </p:sp>
      <p:sp>
        <p:nvSpPr>
          <p:cNvPr id="685059" name="Rectangle 3"/>
          <p:cNvSpPr>
            <a:spLocks noGrp="1" noChangeArrowheads="1"/>
          </p:cNvSpPr>
          <p:nvPr>
            <p:ph type="body" idx="1"/>
          </p:nvPr>
        </p:nvSpPr>
        <p:spPr/>
        <p:txBody>
          <a:bodyPr/>
          <a:lstStyle/>
          <a:p>
            <a:r>
              <a:rPr lang="fr-FR"/>
              <a:t>Insérer au milieu de ce « Graphical Programming » la culture  « Object Oriented » s’avère alors tout à fait pertinent !</a:t>
            </a:r>
          </a:p>
          <a:p>
            <a:r>
              <a:rPr lang="fr-FR"/>
              <a:t>On n’aura pas de mal à justifier de l’intérêt professionnel du OOP …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536E028-B0E0-432C-B639-32C5992560C2}" type="slidenum">
              <a:rPr lang="fr-CH"/>
              <a:pPr/>
              <a:t>3</a:t>
            </a:fld>
            <a:endParaRPr lang="fr-CH"/>
          </a:p>
        </p:txBody>
      </p:sp>
      <p:sp>
        <p:nvSpPr>
          <p:cNvPr id="437250" name="Rectangle 2"/>
          <p:cNvSpPr>
            <a:spLocks noChangeArrowheads="1" noTextEdit="1"/>
          </p:cNvSpPr>
          <p:nvPr>
            <p:ph type="sldImg"/>
          </p:nvPr>
        </p:nvSpPr>
        <p:spPr>
          <a:ln/>
        </p:spPr>
      </p:sp>
      <p:sp>
        <p:nvSpPr>
          <p:cNvPr id="437251" name="Rectangle 3"/>
          <p:cNvSpPr>
            <a:spLocks noGrp="1" noChangeArrowheads="1"/>
          </p:cNvSpPr>
          <p:nvPr>
            <p:ph type="body" idx="1"/>
          </p:nvPr>
        </p:nvSpPr>
        <p:spPr/>
        <p:txBody>
          <a:bodyPr/>
          <a:lstStyle/>
          <a:p>
            <a:r>
              <a:rPr lang="en-US"/>
              <a:t>Qu’est que vous en avez entendu?</a:t>
            </a:r>
          </a:p>
          <a:p>
            <a:r>
              <a:rPr lang="en-US"/>
              <a:t>Est-ce que vous l’avez vu à l’extérieur de l’école?</a:t>
            </a:r>
          </a:p>
          <a:p>
            <a:r>
              <a:rPr lang="en-US"/>
              <a:t>Pour vous LabVIEW c’est quoi?</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C8DBFBF-3B7E-4819-96CD-60D78C23518D}" type="slidenum">
              <a:rPr lang="fr-CH"/>
              <a:pPr/>
              <a:t>4</a:t>
            </a:fld>
            <a:endParaRPr lang="fr-CH"/>
          </a:p>
        </p:txBody>
      </p:sp>
      <p:sp>
        <p:nvSpPr>
          <p:cNvPr id="642050" name="Rectangle 2"/>
          <p:cNvSpPr>
            <a:spLocks noChangeArrowheads="1" noTextEdit="1"/>
          </p:cNvSpPr>
          <p:nvPr>
            <p:ph type="sldImg"/>
          </p:nvPr>
        </p:nvSpPr>
        <p:spPr>
          <a:ln/>
        </p:spPr>
      </p:sp>
      <p:sp>
        <p:nvSpPr>
          <p:cNvPr id="642051" name="Rectangle 3"/>
          <p:cNvSpPr>
            <a:spLocks noGrp="1" noChangeArrowheads="1"/>
          </p:cNvSpPr>
          <p:nvPr>
            <p:ph type="body" idx="1"/>
          </p:nvPr>
        </p:nvSpPr>
        <p:spPr/>
        <p:txBody>
          <a:bodyPr/>
          <a:lstStyle/>
          <a:p>
            <a:r>
              <a:rPr lang="fr-FR"/>
              <a:t>Un vieux débat, LabVIEW est-il :</a:t>
            </a:r>
          </a:p>
          <a:p>
            <a:r>
              <a:rPr lang="fr-FR"/>
              <a:t>- la porte ouverte à l’informatique pour tous ?</a:t>
            </a:r>
          </a:p>
          <a:p>
            <a:r>
              <a:rPr lang="fr-FR"/>
              <a:t>- un environnement pour professionnel du développement logiciel ?</a:t>
            </a:r>
          </a:p>
          <a:p>
            <a:endParaRPr lang="fr-FR"/>
          </a:p>
          <a:p>
            <a:r>
              <a:rPr lang="fr-FR"/>
              <a:t>En tant que produit, il se donne comme vocation de s’imposer dans son domaine.</a:t>
            </a:r>
          </a:p>
          <a:p>
            <a:r>
              <a:rPr lang="fr-FR"/>
              <a:t>Deux axes forts : (pas contradictoires mais complémentaires)</a:t>
            </a:r>
          </a:p>
          <a:p>
            <a:r>
              <a:rPr lang="fr-FR" b="1"/>
              <a:t>Axe 1 :</a:t>
            </a:r>
            <a:r>
              <a:rPr lang="fr-FR"/>
              <a:t> Pour maintenir un volume propre à financer son développement, LabVIEW cultive son aspect « easy to use », en restant accessible au plus grand nombre des techniciens de tout poil, c’est le concept d’Express VI, le logiciel de paillasse, la démystification et l’indépendance, efficace pour les petits besoins du plus grand nombre ! </a:t>
            </a:r>
            <a:r>
              <a:rPr lang="fr-FR" b="1"/>
              <a:t>LabVIEW pour le proto</a:t>
            </a:r>
            <a:r>
              <a:rPr lang="fr-FR"/>
              <a:t>.</a:t>
            </a:r>
          </a:p>
          <a:p>
            <a:r>
              <a:rPr lang="fr-FR" b="1"/>
              <a:t>Axe 2 :</a:t>
            </a:r>
            <a:r>
              <a:rPr lang="fr-FR"/>
              <a:t> Pour prétendre à ses lettres de noblesse, LabVIEW s’efforce de s’adresser également à l’ingénierie logicielle, avec un réel succès témoigné par une infiltration croissante au sein de grands projets qui confirment reconnaissance et crédibilité … et c’est OOP, SCC, c’est </a:t>
            </a:r>
            <a:r>
              <a:rPr lang="fr-FR" b="1"/>
              <a:t>LabVIEW pour les pros.</a:t>
            </a:r>
          </a:p>
          <a:p>
            <a:r>
              <a:rPr lang="fr-FR"/>
              <a:t>Pourtant la même boîte à outils proposée à tous, offrant autant de facilité au Bricoleur que de précision à l’Artisan. </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736FACE-1209-4069-9CC9-D372E9EDA685}" type="slidenum">
              <a:rPr lang="fr-CH"/>
              <a:pPr/>
              <a:t>5</a:t>
            </a:fld>
            <a:endParaRPr lang="fr-CH"/>
          </a:p>
        </p:txBody>
      </p:sp>
      <p:sp>
        <p:nvSpPr>
          <p:cNvPr id="644098" name="Rectangle 2"/>
          <p:cNvSpPr>
            <a:spLocks noChangeArrowheads="1" noTextEdit="1"/>
          </p:cNvSpPr>
          <p:nvPr>
            <p:ph type="sldImg"/>
          </p:nvPr>
        </p:nvSpPr>
        <p:spPr>
          <a:ln/>
        </p:spPr>
      </p:sp>
      <p:sp>
        <p:nvSpPr>
          <p:cNvPr id="644099" name="Rectangle 3"/>
          <p:cNvSpPr>
            <a:spLocks noGrp="1" noChangeArrowheads="1"/>
          </p:cNvSpPr>
          <p:nvPr>
            <p:ph type="body" idx="1"/>
          </p:nvPr>
        </p:nvSpPr>
        <p:spPr/>
        <p:txBody>
          <a:bodyPr/>
          <a:lstStyle/>
          <a:p>
            <a:r>
              <a:rPr lang="fr-FR"/>
              <a:t>Combien de fois ai-je entendu (vous aussi peut-être?) de critiques, pas vraiment dénuées de bon sens, mais exprimées avec tellement de malveillante partialité …</a:t>
            </a:r>
          </a:p>
          <a:p>
            <a:r>
              <a:rPr lang="fr-FR"/>
              <a:t>"</a:t>
            </a:r>
            <a:r>
              <a:rPr lang="fr-FR" i="1"/>
              <a:t>C’est un vrai paquet de nouilles !</a:t>
            </a:r>
            <a:r>
              <a:rPr lang="fr-FR"/>
              <a:t>" </a:t>
            </a:r>
          </a:p>
          <a:p>
            <a:r>
              <a:rPr lang="fr-FR"/>
              <a:t>Oui, pas faux, le « G programming » </a:t>
            </a:r>
            <a:r>
              <a:rPr lang="fr-FR" u="sng"/>
              <a:t>peut conduire</a:t>
            </a:r>
            <a:r>
              <a:rPr lang="fr-FR"/>
              <a:t> à la complexité inextricable d’un « code spaghetti » </a:t>
            </a:r>
          </a:p>
          <a:p>
            <a:r>
              <a:rPr lang="fr-FR"/>
              <a:t>Non, la faute n’en revient pas à l’outil, mais bien à celui qui le met en oeuvre !</a:t>
            </a:r>
          </a:p>
          <a:p>
            <a:endParaRPr lang="fr-FR"/>
          </a:p>
          <a:p>
            <a:r>
              <a:rPr lang="fr-FR"/>
              <a:t>Et même pourrai-je défendre : LabVIEW, intransigeant avec lui-même, LabVIEW dénonce explicitement ce possible travers, tant il est visuellement évident qu’un mauvais code est mauvais! alors qu’en équivalent de codage textuel, le même niveau de maladresse, le même défaut d’architecture passera volontiers inaperçu si on ne s’attarde pas à l’observer attentivement.</a:t>
            </a:r>
          </a:p>
          <a:p>
            <a:endParaRPr lang="fr-FR"/>
          </a:p>
          <a:p>
            <a:r>
              <a:rPr lang="fr-FR"/>
              <a:t>Ainsi, le reproche devrait-il se retourner en compliment :</a:t>
            </a:r>
          </a:p>
          <a:p>
            <a:r>
              <a:rPr lang="fr-FR"/>
              <a:t>On peut mal faire, mais cela se voit, alors il convient de s’obliger à faire mieux!</a:t>
            </a:r>
          </a:p>
          <a:p>
            <a:r>
              <a:rPr lang="fr-FR"/>
              <a:t>Cela dit, un code bien ordonné ne respecte pas forcément le cahier des charges client… Quel que soit le language.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A082CCD-E880-4015-80D1-A29177FC4824}" type="slidenum">
              <a:rPr lang="fr-CH"/>
              <a:pPr/>
              <a:t>6</a:t>
            </a:fld>
            <a:endParaRPr lang="fr-CH"/>
          </a:p>
        </p:txBody>
      </p:sp>
      <p:sp>
        <p:nvSpPr>
          <p:cNvPr id="646146" name="Rectangle 2"/>
          <p:cNvSpPr>
            <a:spLocks noChangeArrowheads="1" noTextEdit="1"/>
          </p:cNvSpPr>
          <p:nvPr>
            <p:ph type="sldImg"/>
          </p:nvPr>
        </p:nvSpPr>
        <p:spPr>
          <a:ln/>
        </p:spPr>
      </p:sp>
      <p:sp>
        <p:nvSpPr>
          <p:cNvPr id="646147" name="Rectangle 3"/>
          <p:cNvSpPr>
            <a:spLocks noGrp="1" noChangeArrowheads="1"/>
          </p:cNvSpPr>
          <p:nvPr>
            <p:ph type="body" idx="1"/>
          </p:nvPr>
        </p:nvSpPr>
        <p:spPr/>
        <p:txBody>
          <a:bodyPr/>
          <a:lstStyle/>
          <a:p>
            <a:r>
              <a:rPr lang="fr-FR" dirty="0"/>
              <a:t>J’ai aussi bien entendu : </a:t>
            </a:r>
          </a:p>
          <a:p>
            <a:r>
              <a:rPr lang="fr-FR" dirty="0"/>
              <a:t>"</a:t>
            </a:r>
            <a:r>
              <a:rPr lang="fr-FR" i="1" dirty="0" err="1"/>
              <a:t>LabVIEW</a:t>
            </a:r>
            <a:r>
              <a:rPr lang="fr-FR" i="1" dirty="0"/>
              <a:t> ? Ah oui ! je connais cet outil de prototypage d’IHM !</a:t>
            </a:r>
            <a:r>
              <a:rPr lang="fr-FR" dirty="0"/>
              <a:t>"</a:t>
            </a:r>
          </a:p>
          <a:p>
            <a:r>
              <a:rPr lang="fr-FR" dirty="0"/>
              <a:t>Pas faux non plus ! mais passablement réducteur.</a:t>
            </a:r>
          </a:p>
          <a:p>
            <a:r>
              <a:rPr lang="fr-FR" dirty="0"/>
              <a:t>Oui, on peut rapidement préfigurer les dialogues, messages et autres interfaces utilisateurs;</a:t>
            </a:r>
          </a:p>
          <a:p>
            <a:r>
              <a:rPr lang="fr-FR" dirty="0"/>
              <a:t>oui, un jeu de « panels » réalistes constitue un précieux support pour la spécification détaillée par le demandeur, de même que pour la conception proposée par l’équipe développement ; oui, ces prototypes d’IHM facilitent la compréhension réciproque des intéressés, confirmant qu’un bon schéma vaut mieux qu’un long discours…</a:t>
            </a:r>
          </a:p>
          <a:p>
            <a:r>
              <a:rPr lang="fr-FR" dirty="0"/>
              <a:t>Mais il n’est pas nécessaire de passer à un langage textuel pour animer les objets visuels ; c’est juste une question de choix des armes. Le « G </a:t>
            </a:r>
            <a:r>
              <a:rPr lang="fr-FR" dirty="0" err="1"/>
              <a:t>programming</a:t>
            </a:r>
            <a:r>
              <a:rPr lang="fr-FR" dirty="0"/>
              <a:t> » est particulièrement efficace pour gérer des processus parallèles, besoin de base courant s’il en est : acquisition continue avec traitement à la volée, interactivité Opérateur, dialogue simultané au déroulement de tâche de fond, dispositifs serveurs-clients et autres asynchronismes…</a:t>
            </a:r>
          </a:p>
          <a:p>
            <a:r>
              <a:rPr lang="fr-FR" dirty="0"/>
              <a:t>Quoi de plus intuitif en effet que de dessiner deux structures côte à côte pour partager les ressources d’un processeur à deux tâches simultanées?</a:t>
            </a:r>
          </a:p>
          <a:p>
            <a:endParaRPr lang="fr-FR" dirty="0"/>
          </a:p>
          <a:p>
            <a:r>
              <a:rPr lang="fr-FR" dirty="0"/>
              <a:t>Plus on vise une IHM interactive confortable, plus l’architecture du code doit mettre en œuvre des notions pas réellement complexes mais non triviales, plus le code peut prendre du volume et nécessite rigueur et précision… Cette inévitable implication insuffle quelquefois de l’air au moulin à paroles des détracteurs ; ainsi à vouloir trop bien faire, le développeur logiciel peut, pour finaliser une interface irréprochable, se retrouver vite confronté à une charge supérieure à celle évaluée initialement pour simplement traiter le problème posé.</a:t>
            </a:r>
          </a:p>
          <a:p>
            <a:r>
              <a:rPr lang="fr-FR" dirty="0"/>
              <a:t>C’est en ce sens qu’il convient de rester vigilant à proportionner l’effort de qualité d’IHM au véritable enjeu, sans se laisser entraîner par un perfectionnisme excessif et d’autant plus ingrat qu’il sera difficile à valoriser.</a:t>
            </a:r>
          </a:p>
          <a:p>
            <a:r>
              <a:rPr lang="fr-FR" dirty="0"/>
              <a:t>En effet la rigueur à un prix : le temps qu’il convient d’y consacrer!</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72B4B2C-13C4-4B7E-9D83-A97CC3B83960}" type="slidenum">
              <a:rPr lang="fr-CH"/>
              <a:pPr/>
              <a:t>7</a:t>
            </a:fld>
            <a:endParaRPr lang="fr-CH"/>
          </a:p>
        </p:txBody>
      </p:sp>
      <p:sp>
        <p:nvSpPr>
          <p:cNvPr id="648194" name="Rectangle 2"/>
          <p:cNvSpPr>
            <a:spLocks noChangeArrowheads="1" noTextEdit="1"/>
          </p:cNvSpPr>
          <p:nvPr>
            <p:ph type="sldImg"/>
          </p:nvPr>
        </p:nvSpPr>
        <p:spPr>
          <a:ln/>
        </p:spPr>
      </p:sp>
      <p:sp>
        <p:nvSpPr>
          <p:cNvPr id="648195" name="Rectangle 3"/>
          <p:cNvSpPr>
            <a:spLocks noGrp="1" noChangeArrowheads="1"/>
          </p:cNvSpPr>
          <p:nvPr>
            <p:ph type="body" idx="1"/>
          </p:nvPr>
        </p:nvSpPr>
        <p:spPr/>
        <p:txBody>
          <a:bodyPr/>
          <a:lstStyle/>
          <a:p>
            <a:r>
              <a:rPr lang="fr-FR" dirty="0"/>
              <a:t>Si l’on oppose l’amateur au professionnel, ne perdons pas la notion de respect :</a:t>
            </a:r>
          </a:p>
          <a:p>
            <a:pPr>
              <a:buFontTx/>
              <a:buNone/>
            </a:pPr>
            <a:r>
              <a:rPr lang="fr-FR" dirty="0" smtClean="0"/>
              <a:t>-que </a:t>
            </a:r>
            <a:r>
              <a:rPr lang="fr-FR" dirty="0"/>
              <a:t>le spécialiste respecte l’amateur, lequel peut et doit prétendre à une autonomie suffisante pour couvrir un « premier niveau de besoins » ; cet amateur deviendra ainsi un excellent interlocuteur sachant parler du même langage et capable d’apprécier les évaluations de charge de celui qui en fait un métier,</a:t>
            </a:r>
          </a:p>
          <a:p>
            <a:pPr>
              <a:buFontTx/>
              <a:buChar char="-"/>
            </a:pPr>
            <a:r>
              <a:rPr lang="fr-FR" dirty="0"/>
              <a:t>que l’amateur respecte l’approche méthodologique du professionnel et en apprécie les apports ; qu’il sache en reconnaître la charge de travail et la valeur.</a:t>
            </a:r>
          </a:p>
          <a:p>
            <a:endParaRPr lang="fr-FR" dirty="0"/>
          </a:p>
          <a:p>
            <a:r>
              <a:rPr lang="fr-FR" dirty="0"/>
              <a:t>Une raisonnable modestie devra limiter l’ardeur de l’amateur à chausser trop vite les bottes du spécialiste ; à l’inverse ce dernier trouvera couramment avantage à emprunter impasses et raccourcis sans craindre ni renier d’agir en amateur, mais pas les yeux fermés !</a:t>
            </a:r>
          </a:p>
          <a:p>
            <a:endParaRPr lang="fr-FR" dirty="0"/>
          </a:p>
          <a:p>
            <a:r>
              <a:rPr lang="fr-FR" dirty="0"/>
              <a:t>Il importe d’adapter l’effort et les moyens à l’enjeu, de rester capable de choisir consciemment la casquette du bon bricoleur pour parvenir droit au but chaque fois que la modicité de l’enjeu ne justifie pas la mise en œuvre de toutes les bonnes résolutions professionnelles. C’est typiquement le cas des « bouts de code » pour test, pour lever de doute, pour comparaison d’algorithmes, pour évaluation de méthode, pour une application à courte durée de vie, bref pour tout développement assimilable à un prototypage. </a:t>
            </a:r>
          </a:p>
          <a:p>
            <a:r>
              <a:rPr lang="fr-FR" dirty="0"/>
              <a:t>Attention alors à bien faire distinguer par les tiers utilisateurs, les limites du résultat si économiquement obtenu, de ce que devrait être une application finalisée… </a:t>
            </a:r>
          </a:p>
          <a:p>
            <a:r>
              <a:rPr lang="fr-FR" dirty="0"/>
              <a:t>et à bien évaluer l’effort résiduel pour passer de l’un à l’autre !</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679ED5-775E-4FE7-A646-F67098D1A678}" type="slidenum">
              <a:rPr lang="fr-CH"/>
              <a:pPr/>
              <a:t>8</a:t>
            </a:fld>
            <a:endParaRPr lang="fr-CH"/>
          </a:p>
        </p:txBody>
      </p:sp>
      <p:sp>
        <p:nvSpPr>
          <p:cNvPr id="650242" name="Rectangle 2"/>
          <p:cNvSpPr>
            <a:spLocks noChangeArrowheads="1" noTextEdit="1"/>
          </p:cNvSpPr>
          <p:nvPr>
            <p:ph type="sldImg"/>
          </p:nvPr>
        </p:nvSpPr>
        <p:spPr>
          <a:ln/>
        </p:spPr>
      </p:sp>
      <p:sp>
        <p:nvSpPr>
          <p:cNvPr id="650243" name="Rectangle 3"/>
          <p:cNvSpPr>
            <a:spLocks noGrp="1" noChangeArrowheads="1"/>
          </p:cNvSpPr>
          <p:nvPr>
            <p:ph type="body" idx="1"/>
          </p:nvPr>
        </p:nvSpPr>
        <p:spPr/>
        <p:txBody>
          <a:bodyPr/>
          <a:lstStyle/>
          <a:p>
            <a:pPr>
              <a:buFontTx/>
              <a:buChar char="•"/>
            </a:pPr>
            <a:r>
              <a:rPr lang="fr-FR"/>
              <a:t>« le nominal » ce que doit faire le logiciel</a:t>
            </a:r>
          </a:p>
          <a:p>
            <a:pPr>
              <a:buFontTx/>
              <a:buChar char="•"/>
            </a:pPr>
            <a:r>
              <a:rPr lang="fr-FR"/>
              <a:t>« le singulier » ce qu’il devrait ne pas faire, autrement dit « se planter »</a:t>
            </a:r>
          </a:p>
          <a:p>
            <a:endParaRPr lang="fr-FR"/>
          </a:p>
          <a:p>
            <a:r>
              <a:rPr lang="fr-FR"/>
              <a:t>C’est avec un humour réaliste qu’on cite couramment la loi du 80/20 :</a:t>
            </a:r>
          </a:p>
          <a:p>
            <a:r>
              <a:rPr lang="fr-FR"/>
              <a:t>"Il faut 80% du temps pour développer 80% de l’application, et encore 80% pour les 20% restant …« </a:t>
            </a:r>
          </a:p>
          <a:p>
            <a:endParaRPr lang="fr-FR"/>
          </a:p>
          <a:p>
            <a:r>
              <a:rPr lang="fr-FR"/>
              <a:t>Faites le compte ! Triste réalité du métier (pas spécifique à LabVIEW) est que l’évaluation de charge est focalisée sur ce que doit faire le logiciel, en conditions nominales d’exploitation ; or le cycle effectif d’exploitation ne manquera pas d’être jonché de conditions anormales face auxquelles le logiciel montrera sa robustesse ou sa fragilité, selon le niveau de protection contre les singularités que l’analyse et la conception lui auront concédé, à charge d’un développement plus ou moins rigoureux.</a:t>
            </a:r>
          </a:p>
          <a:p>
            <a:r>
              <a:rPr lang="fr-FR"/>
              <a:t>Or la rigueur à un prix… (on avait compris!)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D7A782C-6482-4A15-8C1F-BA4712C4934B}" type="slidenum">
              <a:rPr lang="fr-CH"/>
              <a:pPr/>
              <a:t>9</a:t>
            </a:fld>
            <a:endParaRPr lang="fr-CH"/>
          </a:p>
        </p:txBody>
      </p:sp>
      <p:sp>
        <p:nvSpPr>
          <p:cNvPr id="654338" name="Rectangle 2"/>
          <p:cNvSpPr>
            <a:spLocks noChangeArrowheads="1" noTextEdit="1"/>
          </p:cNvSpPr>
          <p:nvPr>
            <p:ph type="sldImg"/>
          </p:nvPr>
        </p:nvSpPr>
        <p:spPr>
          <a:ln/>
        </p:spPr>
      </p:sp>
      <p:sp>
        <p:nvSpPr>
          <p:cNvPr id="654339" name="Rectangle 3"/>
          <p:cNvSpPr>
            <a:spLocks noGrp="1" noChangeArrowheads="1"/>
          </p:cNvSpPr>
          <p:nvPr>
            <p:ph type="body" idx="1"/>
          </p:nvPr>
        </p:nvSpPr>
        <p:spPr/>
        <p:txBody>
          <a:bodyPr/>
          <a:lstStyle/>
          <a:p>
            <a:r>
              <a:rPr lang="fr-FR"/>
              <a:t>… qu’on devient forgeron !</a:t>
            </a:r>
          </a:p>
          <a:p>
            <a:endParaRPr lang="fr-FR"/>
          </a:p>
          <a:p>
            <a:r>
              <a:rPr lang="fr-FR"/>
              <a:t>« Easy to use », « ready to go », mon œil!</a:t>
            </a:r>
          </a:p>
          <a:p>
            <a:endParaRPr lang="fr-FR"/>
          </a:p>
          <a:p>
            <a:r>
              <a:rPr lang="fr-FR"/>
              <a:t>Il y a du travail, et c’est un vrai métier qui fera la différence entre les véritables facilités offertes au plus grand nombre pour réaliser de modestes ouvrages d’une part et d’autre part la rigueur nécessaire pour assurer fiabilité, robustesse et évolutivité aux projets plus ambitieux.</a:t>
            </a:r>
          </a:p>
          <a:p>
            <a:r>
              <a:rPr lang="fr-FR"/>
              <a:t>Malgré la pertinence indéniable des nombreux « wizards » qui l’enrichissent, LabVIEW n’est pas « magique », mais tout simplement ramené au rang des excellents outils de développement.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245770" name="Picture 2058" descr="Image_ppt_sans_tex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54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H"/>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extLst>
      <p:ext uri="{BB962C8B-B14F-4D97-AF65-F5344CB8AC3E}">
        <p14:creationId xmlns:p14="http://schemas.microsoft.com/office/powerpoint/2010/main" val="348208907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69100" y="115888"/>
            <a:ext cx="2124075" cy="5905500"/>
          </a:xfrm>
        </p:spPr>
        <p:txBody>
          <a:bodyPr vert="eaVert"/>
          <a:lstStyle/>
          <a:p>
            <a:r>
              <a:rPr lang="fr-FR" smtClean="0"/>
              <a:t>Modifiez le style du titre</a:t>
            </a:r>
            <a:endParaRPr lang="fr-CH"/>
          </a:p>
        </p:txBody>
      </p:sp>
      <p:sp>
        <p:nvSpPr>
          <p:cNvPr id="3" name="Espace réservé du texte vertical 2"/>
          <p:cNvSpPr>
            <a:spLocks noGrp="1"/>
          </p:cNvSpPr>
          <p:nvPr>
            <p:ph type="body" orient="vert" idx="1"/>
          </p:nvPr>
        </p:nvSpPr>
        <p:spPr>
          <a:xfrm>
            <a:off x="395288" y="115888"/>
            <a:ext cx="6221412" cy="59055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extLst>
      <p:ext uri="{BB962C8B-B14F-4D97-AF65-F5344CB8AC3E}">
        <p14:creationId xmlns:p14="http://schemas.microsoft.com/office/powerpoint/2010/main" val="21292034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H"/>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extLst>
      <p:ext uri="{BB962C8B-B14F-4D97-AF65-F5344CB8AC3E}">
        <p14:creationId xmlns:p14="http://schemas.microsoft.com/office/powerpoint/2010/main" val="16886860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CH"/>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Tree>
    <p:extLst>
      <p:ext uri="{BB962C8B-B14F-4D97-AF65-F5344CB8AC3E}">
        <p14:creationId xmlns:p14="http://schemas.microsoft.com/office/powerpoint/2010/main" val="9745984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H"/>
          </a:p>
        </p:txBody>
      </p:sp>
      <p:sp>
        <p:nvSpPr>
          <p:cNvPr id="3" name="Espace réservé du contenu 2"/>
          <p:cNvSpPr>
            <a:spLocks noGrp="1"/>
          </p:cNvSpPr>
          <p:nvPr>
            <p:ph sz="half" idx="1"/>
          </p:nvPr>
        </p:nvSpPr>
        <p:spPr>
          <a:xfrm>
            <a:off x="395288" y="1390650"/>
            <a:ext cx="4171950" cy="4630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contenu 3"/>
          <p:cNvSpPr>
            <a:spLocks noGrp="1"/>
          </p:cNvSpPr>
          <p:nvPr>
            <p:ph sz="half" idx="2"/>
          </p:nvPr>
        </p:nvSpPr>
        <p:spPr>
          <a:xfrm>
            <a:off x="4719638" y="1390650"/>
            <a:ext cx="4173537" cy="4630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extLst>
      <p:ext uri="{BB962C8B-B14F-4D97-AF65-F5344CB8AC3E}">
        <p14:creationId xmlns:p14="http://schemas.microsoft.com/office/powerpoint/2010/main" val="27975340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CH"/>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Tree>
    <p:extLst>
      <p:ext uri="{BB962C8B-B14F-4D97-AF65-F5344CB8AC3E}">
        <p14:creationId xmlns:p14="http://schemas.microsoft.com/office/powerpoint/2010/main" val="296989184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H"/>
          </a:p>
        </p:txBody>
      </p:sp>
    </p:spTree>
    <p:extLst>
      <p:ext uri="{BB962C8B-B14F-4D97-AF65-F5344CB8AC3E}">
        <p14:creationId xmlns:p14="http://schemas.microsoft.com/office/powerpoint/2010/main" val="315574257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5532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CH"/>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95189567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CH"/>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32325687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41" name="Picture 17" descr="Image_ppt_1_text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3238"/>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title"/>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fr-CH" smtClean="0"/>
              <a:t>Cliquez pour modifier le style de titre du masque</a:t>
            </a:r>
          </a:p>
        </p:txBody>
      </p:sp>
      <p:sp>
        <p:nvSpPr>
          <p:cNvPr id="1028" name="Rectangle 4"/>
          <p:cNvSpPr>
            <a:spLocks noGrp="1" noChangeArrowheads="1"/>
          </p:cNvSpPr>
          <p:nvPr>
            <p:ph type="body" idx="1"/>
          </p:nvPr>
        </p:nvSpPr>
        <p:spPr bwMode="auto">
          <a:xfrm>
            <a:off x="395288" y="1390650"/>
            <a:ext cx="8497887" cy="46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fr-CH" altLang="en-US" smtClean="0"/>
              <a:t>Cliquez pour éditer le texte</a:t>
            </a:r>
          </a:p>
          <a:p>
            <a:pPr lvl="1"/>
            <a:r>
              <a:rPr lang="fr-CH" altLang="en-US" smtClean="0"/>
              <a:t>2ème niveau</a:t>
            </a:r>
          </a:p>
          <a:p>
            <a:pPr lvl="2"/>
            <a:r>
              <a:rPr lang="fr-CH" altLang="en-US" smtClean="0"/>
              <a:t>3ème niveau</a:t>
            </a:r>
          </a:p>
          <a:p>
            <a:pPr lvl="3"/>
            <a:r>
              <a:rPr lang="fr-CH" altLang="en-US" smtClean="0"/>
              <a:t>4ème niveau</a:t>
            </a:r>
          </a:p>
        </p:txBody>
      </p:sp>
      <p:sp>
        <p:nvSpPr>
          <p:cNvPr id="1038" name="Text Box 14"/>
          <p:cNvSpPr txBox="1">
            <a:spLocks noChangeArrowheads="1"/>
          </p:cNvSpPr>
          <p:nvPr/>
        </p:nvSpPr>
        <p:spPr bwMode="auto">
          <a:xfrm>
            <a:off x="2700338" y="6172200"/>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de-CH"/>
          </a:p>
        </p:txBody>
      </p:sp>
      <p:sp>
        <p:nvSpPr>
          <p:cNvPr id="1039" name="Text Box 15"/>
          <p:cNvSpPr txBox="1">
            <a:spLocks noChangeArrowheads="1"/>
          </p:cNvSpPr>
          <p:nvPr/>
        </p:nvSpPr>
        <p:spPr bwMode="auto">
          <a:xfrm>
            <a:off x="5829300" y="6473825"/>
            <a:ext cx="1117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2781300" algn="r"/>
              </a:tabLst>
              <a:defRPr sz="2400">
                <a:solidFill>
                  <a:schemeClr val="tx1"/>
                </a:solidFill>
                <a:latin typeface="Times New Roman" pitchFamily="18" charset="0"/>
              </a:defRPr>
            </a:lvl1pPr>
            <a:lvl2pPr algn="l">
              <a:tabLst>
                <a:tab pos="2781300" algn="r"/>
              </a:tabLst>
              <a:defRPr sz="2400">
                <a:solidFill>
                  <a:schemeClr val="tx1"/>
                </a:solidFill>
                <a:latin typeface="Times New Roman" pitchFamily="18" charset="0"/>
              </a:defRPr>
            </a:lvl2pPr>
            <a:lvl3pPr algn="l">
              <a:tabLst>
                <a:tab pos="2781300" algn="r"/>
              </a:tabLst>
              <a:defRPr sz="2400">
                <a:solidFill>
                  <a:schemeClr val="tx1"/>
                </a:solidFill>
                <a:latin typeface="Times New Roman" pitchFamily="18" charset="0"/>
              </a:defRPr>
            </a:lvl3pPr>
            <a:lvl4pPr algn="l">
              <a:tabLst>
                <a:tab pos="2781300" algn="r"/>
              </a:tabLst>
              <a:defRPr sz="2400">
                <a:solidFill>
                  <a:schemeClr val="tx1"/>
                </a:solidFill>
                <a:latin typeface="Times New Roman" pitchFamily="18" charset="0"/>
              </a:defRPr>
            </a:lvl4pPr>
            <a:lvl5pPr algn="l">
              <a:tabLst>
                <a:tab pos="2781300" algn="r"/>
              </a:tabLst>
              <a:defRPr sz="2400">
                <a:solidFill>
                  <a:schemeClr val="tx1"/>
                </a:solidFill>
                <a:latin typeface="Times New Roman" pitchFamily="18" charset="0"/>
              </a:defRPr>
            </a:lvl5pPr>
            <a:lvl6pPr eaLnBrk="0" fontAlgn="base" hangingPunct="0">
              <a:spcBef>
                <a:spcPct val="0"/>
              </a:spcBef>
              <a:spcAft>
                <a:spcPct val="0"/>
              </a:spcAft>
              <a:tabLst>
                <a:tab pos="2781300" algn="r"/>
              </a:tabLst>
              <a:defRPr sz="2400">
                <a:solidFill>
                  <a:schemeClr val="tx1"/>
                </a:solidFill>
                <a:latin typeface="Times New Roman" pitchFamily="18" charset="0"/>
              </a:defRPr>
            </a:lvl6pPr>
            <a:lvl7pPr eaLnBrk="0" fontAlgn="base" hangingPunct="0">
              <a:spcBef>
                <a:spcPct val="0"/>
              </a:spcBef>
              <a:spcAft>
                <a:spcPct val="0"/>
              </a:spcAft>
              <a:tabLst>
                <a:tab pos="2781300" algn="r"/>
              </a:tabLst>
              <a:defRPr sz="2400">
                <a:solidFill>
                  <a:schemeClr val="tx1"/>
                </a:solidFill>
                <a:latin typeface="Times New Roman" pitchFamily="18" charset="0"/>
              </a:defRPr>
            </a:lvl7pPr>
            <a:lvl8pPr eaLnBrk="0" fontAlgn="base" hangingPunct="0">
              <a:spcBef>
                <a:spcPct val="0"/>
              </a:spcBef>
              <a:spcAft>
                <a:spcPct val="0"/>
              </a:spcAft>
              <a:tabLst>
                <a:tab pos="2781300" algn="r"/>
              </a:tabLst>
              <a:defRPr sz="2400">
                <a:solidFill>
                  <a:schemeClr val="tx1"/>
                </a:solidFill>
                <a:latin typeface="Times New Roman" pitchFamily="18" charset="0"/>
              </a:defRPr>
            </a:lvl8pPr>
            <a:lvl9pPr eaLnBrk="0" fontAlgn="base" hangingPunct="0">
              <a:spcBef>
                <a:spcPct val="0"/>
              </a:spcBef>
              <a:spcAft>
                <a:spcPct val="0"/>
              </a:spcAft>
              <a:tabLst>
                <a:tab pos="2781300" algn="r"/>
              </a:tabLst>
              <a:defRPr sz="2400">
                <a:solidFill>
                  <a:schemeClr val="tx1"/>
                </a:solidFill>
                <a:latin typeface="Times New Roman" pitchFamily="18" charset="0"/>
              </a:defRPr>
            </a:lvl9pPr>
          </a:lstStyle>
          <a:p>
            <a:pPr algn="ctr"/>
            <a:r>
              <a:rPr lang="fr-CH" sz="800">
                <a:latin typeface="Verdana" pitchFamily="34" charset="0"/>
              </a:rPr>
              <a:t>Sujet| </a:t>
            </a:r>
            <a:fld id="{15185C7E-1EA2-4359-8D92-CC14C4FD545D}" type="slidenum">
              <a:rPr lang="fr-CH" sz="800">
                <a:latin typeface="Verdana" pitchFamily="34" charset="0"/>
              </a:rPr>
              <a:pPr algn="ctr"/>
              <a:t>‹N°›</a:t>
            </a:fld>
            <a:r>
              <a:rPr lang="fr-CH" sz="800">
                <a:latin typeface="Verdana" pitchFamily="34" charset="0"/>
              </a:rPr>
              <a:t> </a:t>
            </a:r>
          </a:p>
        </p:txBody>
      </p:sp>
      <p:sp>
        <p:nvSpPr>
          <p:cNvPr id="1042" name="Text Box 18"/>
          <p:cNvSpPr txBox="1">
            <a:spLocks noChangeArrowheads="1"/>
          </p:cNvSpPr>
          <p:nvPr/>
        </p:nvSpPr>
        <p:spPr bwMode="auto">
          <a:xfrm>
            <a:off x="1244600" y="6448425"/>
            <a:ext cx="4394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2781300" algn="r"/>
              </a:tabLst>
              <a:defRPr sz="2400">
                <a:solidFill>
                  <a:schemeClr val="tx1"/>
                </a:solidFill>
                <a:latin typeface="Times New Roman" pitchFamily="18" charset="0"/>
              </a:defRPr>
            </a:lvl1pPr>
            <a:lvl2pPr algn="l">
              <a:tabLst>
                <a:tab pos="2781300" algn="r"/>
              </a:tabLst>
              <a:defRPr sz="2400">
                <a:solidFill>
                  <a:schemeClr val="tx1"/>
                </a:solidFill>
                <a:latin typeface="Times New Roman" pitchFamily="18" charset="0"/>
              </a:defRPr>
            </a:lvl2pPr>
            <a:lvl3pPr algn="l">
              <a:tabLst>
                <a:tab pos="2781300" algn="r"/>
              </a:tabLst>
              <a:defRPr sz="2400">
                <a:solidFill>
                  <a:schemeClr val="tx1"/>
                </a:solidFill>
                <a:latin typeface="Times New Roman" pitchFamily="18" charset="0"/>
              </a:defRPr>
            </a:lvl3pPr>
            <a:lvl4pPr algn="l">
              <a:tabLst>
                <a:tab pos="2781300" algn="r"/>
              </a:tabLst>
              <a:defRPr sz="2400">
                <a:solidFill>
                  <a:schemeClr val="tx1"/>
                </a:solidFill>
                <a:latin typeface="Times New Roman" pitchFamily="18" charset="0"/>
              </a:defRPr>
            </a:lvl4pPr>
            <a:lvl5pPr algn="l">
              <a:tabLst>
                <a:tab pos="2781300" algn="r"/>
              </a:tabLst>
              <a:defRPr sz="2400">
                <a:solidFill>
                  <a:schemeClr val="tx1"/>
                </a:solidFill>
                <a:latin typeface="Times New Roman" pitchFamily="18" charset="0"/>
              </a:defRPr>
            </a:lvl5pPr>
            <a:lvl6pPr eaLnBrk="0" fontAlgn="base" hangingPunct="0">
              <a:spcBef>
                <a:spcPct val="0"/>
              </a:spcBef>
              <a:spcAft>
                <a:spcPct val="0"/>
              </a:spcAft>
              <a:tabLst>
                <a:tab pos="2781300" algn="r"/>
              </a:tabLst>
              <a:defRPr sz="2400">
                <a:solidFill>
                  <a:schemeClr val="tx1"/>
                </a:solidFill>
                <a:latin typeface="Times New Roman" pitchFamily="18" charset="0"/>
              </a:defRPr>
            </a:lvl6pPr>
            <a:lvl7pPr eaLnBrk="0" fontAlgn="base" hangingPunct="0">
              <a:spcBef>
                <a:spcPct val="0"/>
              </a:spcBef>
              <a:spcAft>
                <a:spcPct val="0"/>
              </a:spcAft>
              <a:tabLst>
                <a:tab pos="2781300" algn="r"/>
              </a:tabLst>
              <a:defRPr sz="2400">
                <a:solidFill>
                  <a:schemeClr val="tx1"/>
                </a:solidFill>
                <a:latin typeface="Times New Roman" pitchFamily="18" charset="0"/>
              </a:defRPr>
            </a:lvl7pPr>
            <a:lvl8pPr eaLnBrk="0" fontAlgn="base" hangingPunct="0">
              <a:spcBef>
                <a:spcPct val="0"/>
              </a:spcBef>
              <a:spcAft>
                <a:spcPct val="0"/>
              </a:spcAft>
              <a:tabLst>
                <a:tab pos="2781300" algn="r"/>
              </a:tabLst>
              <a:defRPr sz="2400">
                <a:solidFill>
                  <a:schemeClr val="tx1"/>
                </a:solidFill>
                <a:latin typeface="Times New Roman" pitchFamily="18" charset="0"/>
              </a:defRPr>
            </a:lvl8pPr>
            <a:lvl9pPr eaLnBrk="0" fontAlgn="base" hangingPunct="0">
              <a:spcBef>
                <a:spcPct val="0"/>
              </a:spcBef>
              <a:spcAft>
                <a:spcPct val="0"/>
              </a:spcAft>
              <a:tabLst>
                <a:tab pos="2781300" algn="r"/>
              </a:tabLst>
              <a:defRPr sz="2400">
                <a:solidFill>
                  <a:schemeClr val="tx1"/>
                </a:solidFill>
                <a:latin typeface="Times New Roman" pitchFamily="18" charset="0"/>
              </a:defRPr>
            </a:lvl9pPr>
          </a:lstStyle>
          <a:p>
            <a:pPr algn="ctr"/>
            <a:r>
              <a:rPr lang="fr-CH" sz="1000" b="1">
                <a:solidFill>
                  <a:srgbClr val="FFFFFF"/>
                </a:solidFill>
                <a:latin typeface="Verdana" pitchFamily="34" charset="0"/>
              </a:rPr>
              <a:t>QUALIMATEST CONFIDENTIEL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rtl="0" eaLnBrk="0" fontAlgn="base" hangingPunct="0">
        <a:lnSpc>
          <a:spcPts val="3800"/>
        </a:lnSpc>
        <a:spcBef>
          <a:spcPct val="0"/>
        </a:spcBef>
        <a:spcAft>
          <a:spcPct val="0"/>
        </a:spcAft>
        <a:defRPr sz="2600" b="1">
          <a:solidFill>
            <a:srgbClr val="FFFFFF"/>
          </a:solidFill>
          <a:latin typeface="+mj-lt"/>
          <a:ea typeface="+mj-ea"/>
          <a:cs typeface="+mj-cs"/>
        </a:defRPr>
      </a:lvl1pPr>
      <a:lvl2pPr algn="l" rtl="0" eaLnBrk="0" fontAlgn="base" hangingPunct="0">
        <a:lnSpc>
          <a:spcPts val="3800"/>
        </a:lnSpc>
        <a:spcBef>
          <a:spcPct val="0"/>
        </a:spcBef>
        <a:spcAft>
          <a:spcPct val="0"/>
        </a:spcAft>
        <a:defRPr sz="2600" b="1">
          <a:solidFill>
            <a:srgbClr val="FFFFFF"/>
          </a:solidFill>
          <a:latin typeface="Arial" charset="0"/>
          <a:cs typeface="Arial" charset="0"/>
        </a:defRPr>
      </a:lvl2pPr>
      <a:lvl3pPr algn="l" rtl="0" eaLnBrk="0" fontAlgn="base" hangingPunct="0">
        <a:lnSpc>
          <a:spcPts val="3800"/>
        </a:lnSpc>
        <a:spcBef>
          <a:spcPct val="0"/>
        </a:spcBef>
        <a:spcAft>
          <a:spcPct val="0"/>
        </a:spcAft>
        <a:defRPr sz="2600" b="1">
          <a:solidFill>
            <a:srgbClr val="FFFFFF"/>
          </a:solidFill>
          <a:latin typeface="Arial" charset="0"/>
          <a:cs typeface="Arial" charset="0"/>
        </a:defRPr>
      </a:lvl3pPr>
      <a:lvl4pPr algn="l" rtl="0" eaLnBrk="0" fontAlgn="base" hangingPunct="0">
        <a:lnSpc>
          <a:spcPts val="3800"/>
        </a:lnSpc>
        <a:spcBef>
          <a:spcPct val="0"/>
        </a:spcBef>
        <a:spcAft>
          <a:spcPct val="0"/>
        </a:spcAft>
        <a:defRPr sz="2600" b="1">
          <a:solidFill>
            <a:srgbClr val="FFFFFF"/>
          </a:solidFill>
          <a:latin typeface="Arial" charset="0"/>
          <a:cs typeface="Arial" charset="0"/>
        </a:defRPr>
      </a:lvl4pPr>
      <a:lvl5pPr algn="l" rtl="0" eaLnBrk="0" fontAlgn="base" hangingPunct="0">
        <a:lnSpc>
          <a:spcPts val="3800"/>
        </a:lnSpc>
        <a:spcBef>
          <a:spcPct val="0"/>
        </a:spcBef>
        <a:spcAft>
          <a:spcPct val="0"/>
        </a:spcAft>
        <a:defRPr sz="2600" b="1">
          <a:solidFill>
            <a:srgbClr val="FFFFFF"/>
          </a:solidFill>
          <a:latin typeface="Arial" charset="0"/>
          <a:cs typeface="Arial" charset="0"/>
        </a:defRPr>
      </a:lvl5pPr>
      <a:lvl6pPr marL="457200" algn="l" rtl="0" eaLnBrk="0" fontAlgn="base" hangingPunct="0">
        <a:lnSpc>
          <a:spcPts val="3800"/>
        </a:lnSpc>
        <a:spcBef>
          <a:spcPct val="0"/>
        </a:spcBef>
        <a:spcAft>
          <a:spcPct val="0"/>
        </a:spcAft>
        <a:defRPr sz="2600" b="1">
          <a:solidFill>
            <a:srgbClr val="FFFFFF"/>
          </a:solidFill>
          <a:latin typeface="Arial" charset="0"/>
          <a:cs typeface="Arial" charset="0"/>
        </a:defRPr>
      </a:lvl6pPr>
      <a:lvl7pPr marL="914400" algn="l" rtl="0" eaLnBrk="0" fontAlgn="base" hangingPunct="0">
        <a:lnSpc>
          <a:spcPts val="3800"/>
        </a:lnSpc>
        <a:spcBef>
          <a:spcPct val="0"/>
        </a:spcBef>
        <a:spcAft>
          <a:spcPct val="0"/>
        </a:spcAft>
        <a:defRPr sz="2600" b="1">
          <a:solidFill>
            <a:srgbClr val="FFFFFF"/>
          </a:solidFill>
          <a:latin typeface="Arial" charset="0"/>
          <a:cs typeface="Arial" charset="0"/>
        </a:defRPr>
      </a:lvl7pPr>
      <a:lvl8pPr marL="1371600" algn="l" rtl="0" eaLnBrk="0" fontAlgn="base" hangingPunct="0">
        <a:lnSpc>
          <a:spcPts val="3800"/>
        </a:lnSpc>
        <a:spcBef>
          <a:spcPct val="0"/>
        </a:spcBef>
        <a:spcAft>
          <a:spcPct val="0"/>
        </a:spcAft>
        <a:defRPr sz="2600" b="1">
          <a:solidFill>
            <a:srgbClr val="FFFFFF"/>
          </a:solidFill>
          <a:latin typeface="Arial" charset="0"/>
          <a:cs typeface="Arial" charset="0"/>
        </a:defRPr>
      </a:lvl8pPr>
      <a:lvl9pPr marL="1828800" algn="l" rtl="0" eaLnBrk="0" fontAlgn="base" hangingPunct="0">
        <a:lnSpc>
          <a:spcPts val="3800"/>
        </a:lnSpc>
        <a:spcBef>
          <a:spcPct val="0"/>
        </a:spcBef>
        <a:spcAft>
          <a:spcPct val="0"/>
        </a:spcAft>
        <a:defRPr sz="2600" b="1">
          <a:solidFill>
            <a:srgbClr val="FFFFFF"/>
          </a:solidFill>
          <a:latin typeface="Arial" charset="0"/>
          <a:cs typeface="Arial" charset="0"/>
        </a:defRPr>
      </a:lvl9pPr>
    </p:titleStyle>
    <p:bodyStyle>
      <a:lvl1pPr marL="352425" indent="-352425" algn="l" rtl="0" eaLnBrk="0" fontAlgn="base" hangingPunct="0">
        <a:spcBef>
          <a:spcPct val="20000"/>
        </a:spcBef>
        <a:spcAft>
          <a:spcPct val="0"/>
        </a:spcAft>
        <a:buChar char="•"/>
        <a:defRPr sz="2400">
          <a:solidFill>
            <a:srgbClr val="000000"/>
          </a:solidFill>
          <a:latin typeface="+mn-lt"/>
          <a:ea typeface="+mn-ea"/>
          <a:cs typeface="+mn-cs"/>
        </a:defRPr>
      </a:lvl1pPr>
      <a:lvl2pPr marL="809625" indent="-277813" algn="l" rtl="0" eaLnBrk="0" fontAlgn="base" hangingPunct="0">
        <a:spcBef>
          <a:spcPct val="20000"/>
        </a:spcBef>
        <a:spcAft>
          <a:spcPct val="0"/>
        </a:spcAft>
        <a:buFont typeface="Wingdings" pitchFamily="2" charset="2"/>
        <a:buChar char="Ø"/>
        <a:defRPr sz="2000">
          <a:solidFill>
            <a:srgbClr val="000000"/>
          </a:solidFill>
          <a:latin typeface="+mn-lt"/>
        </a:defRPr>
      </a:lvl2pPr>
      <a:lvl3pPr marL="1257300" indent="-268288" algn="l" rtl="0" eaLnBrk="0" fontAlgn="base" hangingPunct="0">
        <a:spcBef>
          <a:spcPct val="20000"/>
        </a:spcBef>
        <a:spcAft>
          <a:spcPct val="0"/>
        </a:spcAft>
        <a:buFont typeface="Univers" pitchFamily="34" charset="0"/>
        <a:buChar char="–"/>
        <a:defRPr>
          <a:solidFill>
            <a:srgbClr val="000000"/>
          </a:solidFill>
          <a:latin typeface="+mn-lt"/>
        </a:defRPr>
      </a:lvl3pPr>
      <a:lvl4pPr marL="1671638" indent="-234950" algn="l" rtl="0" eaLnBrk="0" fontAlgn="base" hangingPunct="0">
        <a:spcBef>
          <a:spcPct val="20000"/>
        </a:spcBef>
        <a:spcAft>
          <a:spcPct val="0"/>
        </a:spcAft>
        <a:buChar char="–"/>
        <a:defRPr sz="1600">
          <a:solidFill>
            <a:srgbClr val="000000"/>
          </a:solidFill>
          <a:latin typeface="+mn-lt"/>
        </a:defRPr>
      </a:lvl4pPr>
      <a:lvl5pPr marL="2051050" indent="-200025" algn="l" rtl="0" eaLnBrk="0" fontAlgn="base" hangingPunct="0">
        <a:spcBef>
          <a:spcPct val="20000"/>
        </a:spcBef>
        <a:spcAft>
          <a:spcPct val="0"/>
        </a:spcAft>
        <a:buChar char="»"/>
        <a:defRPr>
          <a:solidFill>
            <a:srgbClr val="000000"/>
          </a:solidFill>
          <a:latin typeface="Univers" pitchFamily="34" charset="0"/>
        </a:defRPr>
      </a:lvl5pPr>
      <a:lvl6pPr marL="2508250" indent="-200025" algn="l" rtl="0" eaLnBrk="0" fontAlgn="base" hangingPunct="0">
        <a:spcBef>
          <a:spcPct val="20000"/>
        </a:spcBef>
        <a:spcAft>
          <a:spcPct val="0"/>
        </a:spcAft>
        <a:buChar char="»"/>
        <a:defRPr>
          <a:solidFill>
            <a:srgbClr val="000000"/>
          </a:solidFill>
          <a:latin typeface="Univers" pitchFamily="34" charset="0"/>
        </a:defRPr>
      </a:lvl6pPr>
      <a:lvl7pPr marL="2965450" indent="-200025" algn="l" rtl="0" eaLnBrk="0" fontAlgn="base" hangingPunct="0">
        <a:spcBef>
          <a:spcPct val="20000"/>
        </a:spcBef>
        <a:spcAft>
          <a:spcPct val="0"/>
        </a:spcAft>
        <a:buChar char="»"/>
        <a:defRPr>
          <a:solidFill>
            <a:srgbClr val="000000"/>
          </a:solidFill>
          <a:latin typeface="Univers" pitchFamily="34" charset="0"/>
        </a:defRPr>
      </a:lvl7pPr>
      <a:lvl8pPr marL="3422650" indent="-200025" algn="l" rtl="0" eaLnBrk="0" fontAlgn="base" hangingPunct="0">
        <a:spcBef>
          <a:spcPct val="20000"/>
        </a:spcBef>
        <a:spcAft>
          <a:spcPct val="0"/>
        </a:spcAft>
        <a:buChar char="»"/>
        <a:defRPr>
          <a:solidFill>
            <a:srgbClr val="000000"/>
          </a:solidFill>
          <a:latin typeface="Univers" pitchFamily="34" charset="0"/>
        </a:defRPr>
      </a:lvl8pPr>
      <a:lvl9pPr marL="3879850" indent="-200025" algn="l" rtl="0" eaLnBrk="0" fontAlgn="base" hangingPunct="0">
        <a:spcBef>
          <a:spcPct val="20000"/>
        </a:spcBef>
        <a:spcAft>
          <a:spcPct val="0"/>
        </a:spcAft>
        <a:buChar char="»"/>
        <a:defRPr>
          <a:solidFill>
            <a:srgbClr val="000000"/>
          </a:solidFill>
          <a:latin typeface="Univers" pitchFamily="34"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ChangeArrowheads="1"/>
          </p:cNvSpPr>
          <p:nvPr/>
        </p:nvSpPr>
        <p:spPr bwMode="auto">
          <a:xfrm>
            <a:off x="0" y="1474788"/>
            <a:ext cx="9144000" cy="3601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fr-CH" sz="3600" dirty="0">
              <a:latin typeface="Verdana" pitchFamily="34" charset="0"/>
              <a:cs typeface="Arial" charset="0"/>
            </a:endParaRPr>
          </a:p>
          <a:p>
            <a:pPr lvl="1" algn="l">
              <a:buFontTx/>
              <a:buChar char="•"/>
            </a:pPr>
            <a:r>
              <a:rPr lang="fr-CH" dirty="0" smtClean="0">
                <a:latin typeface="Verdana" pitchFamily="34" charset="0"/>
                <a:cs typeface="Arial" charset="0"/>
              </a:rPr>
              <a:t> </a:t>
            </a:r>
            <a:r>
              <a:rPr lang="fr-CH" dirty="0">
                <a:latin typeface="Verdana" pitchFamily="34" charset="0"/>
                <a:cs typeface="Arial" charset="0"/>
              </a:rPr>
              <a:t>Conférence</a:t>
            </a:r>
          </a:p>
          <a:p>
            <a:pPr lvl="1" algn="l">
              <a:buFontTx/>
              <a:buChar char="•"/>
            </a:pPr>
            <a:endParaRPr lang="fr-CH" dirty="0">
              <a:latin typeface="Verdana" pitchFamily="34" charset="0"/>
              <a:cs typeface="Arial" charset="0"/>
            </a:endParaRPr>
          </a:p>
          <a:p>
            <a:pPr lvl="1" algn="l">
              <a:buFontTx/>
              <a:buChar char="•"/>
            </a:pPr>
            <a:r>
              <a:rPr lang="fr-CH" dirty="0" smtClean="0">
                <a:latin typeface="Verdana" pitchFamily="34" charset="0"/>
              </a:rPr>
              <a:t> </a:t>
            </a:r>
            <a:r>
              <a:rPr lang="fr-CH" dirty="0">
                <a:latin typeface="Verdana" pitchFamily="34" charset="0"/>
              </a:rPr>
              <a:t>TP1, Représentation numérique</a:t>
            </a:r>
          </a:p>
          <a:p>
            <a:pPr lvl="1" algn="l">
              <a:buFontTx/>
              <a:buChar char="•"/>
            </a:pPr>
            <a:endParaRPr lang="fr-CH" dirty="0">
              <a:latin typeface="Verdana" pitchFamily="34" charset="0"/>
            </a:endParaRPr>
          </a:p>
          <a:p>
            <a:pPr lvl="1" algn="l">
              <a:buFontTx/>
              <a:buChar char="•"/>
            </a:pPr>
            <a:r>
              <a:rPr lang="fr-CH" dirty="0" smtClean="0">
                <a:latin typeface="Verdana" pitchFamily="34" charset="0"/>
              </a:rPr>
              <a:t> </a:t>
            </a:r>
            <a:r>
              <a:rPr lang="fr-CH" dirty="0">
                <a:latin typeface="Verdana" pitchFamily="34" charset="0"/>
              </a:rPr>
              <a:t>TP2, Acquisition de signaux</a:t>
            </a:r>
          </a:p>
          <a:p>
            <a:pPr lvl="1" algn="l">
              <a:buFontTx/>
              <a:buChar char="•"/>
            </a:pPr>
            <a:endParaRPr lang="fr-CH" dirty="0">
              <a:latin typeface="Verdana" pitchFamily="34" charset="0"/>
            </a:endParaRPr>
          </a:p>
          <a:p>
            <a:pPr lvl="1" algn="l">
              <a:buFontTx/>
              <a:buChar char="•"/>
            </a:pPr>
            <a:r>
              <a:rPr lang="fr-CH" dirty="0" smtClean="0">
                <a:latin typeface="Verdana" pitchFamily="34" charset="0"/>
              </a:rPr>
              <a:t> TP3</a:t>
            </a:r>
            <a:r>
              <a:rPr lang="fr-CH" dirty="0">
                <a:latin typeface="Verdana" pitchFamily="34" charset="0"/>
              </a:rPr>
              <a:t>, A définir</a:t>
            </a:r>
            <a:endParaRPr lang="fr-CH" dirty="0">
              <a:latin typeface="Verdana" pitchFamily="34" charset="0"/>
              <a:cs typeface="Arial" charset="0"/>
            </a:endParaRPr>
          </a:p>
          <a:p>
            <a:pPr algn="l"/>
            <a:endParaRPr lang="fr-FR" b="1" dirty="0">
              <a:latin typeface="Verdana" pitchFamily="34" charset="0"/>
              <a:cs typeface="Arial" charset="0"/>
            </a:endParaRPr>
          </a:p>
        </p:txBody>
      </p:sp>
      <p:sp>
        <p:nvSpPr>
          <p:cNvPr id="686083" name="Rectangle 3"/>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6084" name="Rectangle 4"/>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6085" name="Rectangle 5"/>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86086" name="Text Box 6"/>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86087" name="Text Box 7"/>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Programme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57411"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57412"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57413"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57414"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Un exemple</a:t>
            </a:r>
          </a:p>
        </p:txBody>
      </p:sp>
      <p:sp>
        <p:nvSpPr>
          <p:cNvPr id="657415" name="Text Box 7"/>
          <p:cNvSpPr txBox="1">
            <a:spLocks noChangeArrowheads="1"/>
          </p:cNvSpPr>
          <p:nvPr/>
        </p:nvSpPr>
        <p:spPr bwMode="auto">
          <a:xfrm>
            <a:off x="0" y="2428875"/>
            <a:ext cx="9144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pPr>
            <a:r>
              <a:rPr lang="fr-CH">
                <a:latin typeface="Verdana" pitchFamily="34" charset="0"/>
              </a:rPr>
              <a:t>Prenons un objectif simple (besoin courant) :</a:t>
            </a:r>
          </a:p>
          <a:p>
            <a:pPr lvl="1">
              <a:spcBef>
                <a:spcPct val="50000"/>
              </a:spcBef>
            </a:pPr>
            <a:endParaRPr lang="fr-CH">
              <a:latin typeface="Verdana" pitchFamily="34" charset="0"/>
            </a:endParaRPr>
          </a:p>
          <a:p>
            <a:pPr lvl="1">
              <a:spcBef>
                <a:spcPct val="50000"/>
              </a:spcBef>
            </a:pPr>
            <a:r>
              <a:rPr lang="fr-CH">
                <a:latin typeface="Verdana" pitchFamily="34" charset="0"/>
              </a:rPr>
              <a:t>Visualiser un signal échantillonné</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59459"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59460"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59461"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59462"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Le débutant</a:t>
            </a:r>
          </a:p>
        </p:txBody>
      </p:sp>
      <p:sp>
        <p:nvSpPr>
          <p:cNvPr id="659463" name="Text Box 7"/>
          <p:cNvSpPr txBox="1">
            <a:spLocks noChangeArrowheads="1"/>
          </p:cNvSpPr>
          <p:nvPr/>
        </p:nvSpPr>
        <p:spPr bwMode="auto">
          <a:xfrm>
            <a:off x="0" y="4538663"/>
            <a:ext cx="9144000"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30 secondes de développement</a:t>
            </a:r>
          </a:p>
          <a:p>
            <a:pPr lvl="1" algn="l">
              <a:spcBef>
                <a:spcPct val="50000"/>
              </a:spcBef>
              <a:buFontTx/>
              <a:buChar char="•"/>
            </a:pPr>
            <a:r>
              <a:rPr lang="fr-CH">
                <a:latin typeface="Verdana" pitchFamily="34" charset="0"/>
              </a:rPr>
              <a:t> Un signal à 11KHz durant 8 secondes soit 88k points dans un graph de 1000 pixel de large.</a:t>
            </a:r>
          </a:p>
        </p:txBody>
      </p:sp>
      <p:sp>
        <p:nvSpPr>
          <p:cNvPr id="659467" name="Rectangle 11"/>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594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270000"/>
            <a:ext cx="4121150" cy="1603375"/>
          </a:xfrm>
          <a:prstGeom prst="rect">
            <a:avLst/>
          </a:prstGeom>
          <a:noFill/>
          <a:extLst>
            <a:ext uri="{909E8E84-426E-40DD-AFC4-6F175D3DCCD1}">
              <a14:hiddenFill xmlns:a14="http://schemas.microsoft.com/office/drawing/2010/main">
                <a:solidFill>
                  <a:srgbClr val="FFFFFF"/>
                </a:solidFill>
              </a14:hiddenFill>
            </a:ext>
          </a:extLst>
        </p:spPr>
      </p:pic>
      <p:sp>
        <p:nvSpPr>
          <p:cNvPr id="659469" name="Rectangle 13"/>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5946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8" y="2873375"/>
            <a:ext cx="8442325" cy="1506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94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94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946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94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61507"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1508"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61509"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61510"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L’amateur</a:t>
            </a:r>
          </a:p>
        </p:txBody>
      </p:sp>
      <p:sp>
        <p:nvSpPr>
          <p:cNvPr id="661512" name="Rectangle 8"/>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1514" name="Rectangle 10"/>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1517" name="Rectangle 13"/>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615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271588"/>
            <a:ext cx="8893175" cy="3581400"/>
          </a:xfrm>
          <a:prstGeom prst="rect">
            <a:avLst/>
          </a:prstGeom>
          <a:noFill/>
          <a:extLst>
            <a:ext uri="{909E8E84-426E-40DD-AFC4-6F175D3DCCD1}">
              <a14:hiddenFill xmlns:a14="http://schemas.microsoft.com/office/drawing/2010/main">
                <a:solidFill>
                  <a:srgbClr val="FFFFFF"/>
                </a:solidFill>
              </a14:hiddenFill>
            </a:ext>
          </a:extLst>
        </p:spPr>
      </p:pic>
      <p:sp>
        <p:nvSpPr>
          <p:cNvPr id="661518" name="Text Box 14"/>
          <p:cNvSpPr txBox="1">
            <a:spLocks noChangeArrowheads="1"/>
          </p:cNvSpPr>
          <p:nvPr/>
        </p:nvSpPr>
        <p:spPr bwMode="auto">
          <a:xfrm>
            <a:off x="0" y="4681538"/>
            <a:ext cx="91440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3 minutes de développement</a:t>
            </a:r>
          </a:p>
          <a:p>
            <a:pPr lvl="1" algn="l">
              <a:spcBef>
                <a:spcPct val="50000"/>
              </a:spcBef>
              <a:buFontTx/>
              <a:buChar char="•"/>
            </a:pPr>
            <a:r>
              <a:rPr lang="fr-CH">
                <a:latin typeface="Verdana" pitchFamily="34" charset="0"/>
              </a:rPr>
              <a:t> Un code légèrement enrichi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15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15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15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63555"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3556"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63557"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63558"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Et très vite les limites</a:t>
            </a:r>
          </a:p>
        </p:txBody>
      </p:sp>
      <p:sp>
        <p:nvSpPr>
          <p:cNvPr id="663559" name="Rectangle 7"/>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3560" name="Rectangle 8"/>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3561" name="Rectangle 9"/>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3563" name="Text Box 11"/>
          <p:cNvSpPr txBox="1">
            <a:spLocks noChangeArrowheads="1"/>
          </p:cNvSpPr>
          <p:nvPr/>
        </p:nvSpPr>
        <p:spPr bwMode="auto">
          <a:xfrm>
            <a:off x="0" y="4676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Et 2 secondes de signal, l’observation est facile!</a:t>
            </a:r>
          </a:p>
        </p:txBody>
      </p:sp>
      <p:sp>
        <p:nvSpPr>
          <p:cNvPr id="663565" name="Rectangle 13"/>
          <p:cNvSpPr>
            <a:spLocks noChangeArrowheads="1"/>
          </p:cNvSpPr>
          <p:nvPr/>
        </p:nvSpPr>
        <p:spPr bwMode="auto">
          <a:xfrm>
            <a:off x="4211638" y="1995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635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82763"/>
            <a:ext cx="9144000" cy="962025"/>
          </a:xfrm>
          <a:prstGeom prst="rect">
            <a:avLst/>
          </a:prstGeom>
          <a:noFill/>
          <a:extLst>
            <a:ext uri="{909E8E84-426E-40DD-AFC4-6F175D3DCCD1}">
              <a14:hiddenFill xmlns:a14="http://schemas.microsoft.com/office/drawing/2010/main">
                <a:solidFill>
                  <a:srgbClr val="FFFFFF"/>
                </a:solidFill>
              </a14:hiddenFill>
            </a:ext>
          </a:extLst>
        </p:spPr>
      </p:pic>
      <p:sp>
        <p:nvSpPr>
          <p:cNvPr id="663567" name="Rectangle 15"/>
          <p:cNvSpPr>
            <a:spLocks noChangeArrowheads="1"/>
          </p:cNvSpPr>
          <p:nvPr/>
        </p:nvSpPr>
        <p:spPr bwMode="auto">
          <a:xfrm>
            <a:off x="4289425"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6356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35350"/>
            <a:ext cx="9144000" cy="962025"/>
          </a:xfrm>
          <a:prstGeom prst="rect">
            <a:avLst/>
          </a:prstGeom>
          <a:noFill/>
          <a:extLst>
            <a:ext uri="{909E8E84-426E-40DD-AFC4-6F175D3DCCD1}">
              <a14:hiddenFill xmlns:a14="http://schemas.microsoft.com/office/drawing/2010/main">
                <a:solidFill>
                  <a:srgbClr val="FFFFFF"/>
                </a:solidFill>
              </a14:hiddenFill>
            </a:ext>
          </a:extLst>
        </p:spPr>
      </p:pic>
      <p:sp>
        <p:nvSpPr>
          <p:cNvPr id="663569" name="Rectangle 17"/>
          <p:cNvSpPr>
            <a:spLocks noChangeArrowheads="1"/>
          </p:cNvSpPr>
          <p:nvPr/>
        </p:nvSpPr>
        <p:spPr bwMode="auto">
          <a:xfrm>
            <a:off x="4340225" y="4005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63568"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083175"/>
            <a:ext cx="9144000" cy="962025"/>
          </a:xfrm>
          <a:prstGeom prst="rect">
            <a:avLst/>
          </a:prstGeom>
          <a:noFill/>
          <a:extLst>
            <a:ext uri="{909E8E84-426E-40DD-AFC4-6F175D3DCCD1}">
              <a14:hiddenFill xmlns:a14="http://schemas.microsoft.com/office/drawing/2010/main">
                <a:solidFill>
                  <a:srgbClr val="FFFFFF"/>
                </a:solidFill>
              </a14:hiddenFill>
            </a:ext>
          </a:extLst>
        </p:spPr>
      </p:pic>
      <p:sp>
        <p:nvSpPr>
          <p:cNvPr id="663570" name="Text Box 18"/>
          <p:cNvSpPr txBox="1">
            <a:spLocks noChangeArrowheads="1"/>
          </p:cNvSpPr>
          <p:nvPr/>
        </p:nvSpPr>
        <p:spPr bwMode="auto">
          <a:xfrm>
            <a:off x="0" y="13477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75min de signal à 3kHz &gt;&gt; 13.5M pts &gt;&gt; 27Mo</a:t>
            </a:r>
          </a:p>
        </p:txBody>
      </p:sp>
      <p:sp>
        <p:nvSpPr>
          <p:cNvPr id="663571" name="Text Box 19"/>
          <p:cNvSpPr txBox="1">
            <a:spLocks noChangeArrowheads="1"/>
          </p:cNvSpPr>
          <p:nvPr/>
        </p:nvSpPr>
        <p:spPr bwMode="auto">
          <a:xfrm>
            <a:off x="0" y="30416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Le Graph permet de zoomer sur 1 minute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35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356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6357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35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356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3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65603"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5604"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65605"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65606"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Pas de miracle…</a:t>
            </a:r>
          </a:p>
        </p:txBody>
      </p:sp>
      <p:sp>
        <p:nvSpPr>
          <p:cNvPr id="665607" name="Rectangle 7"/>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5608" name="Rectangle 8"/>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5609" name="Rectangle 9"/>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5611" name="Text Box 11"/>
          <p:cNvSpPr txBox="1">
            <a:spLocks noChangeArrowheads="1"/>
          </p:cNvSpPr>
          <p:nvPr/>
        </p:nvSpPr>
        <p:spPr bwMode="auto">
          <a:xfrm>
            <a:off x="0" y="2436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Si le fichier est un peu gros…</a:t>
            </a:r>
          </a:p>
        </p:txBody>
      </p:sp>
      <p:sp>
        <p:nvSpPr>
          <p:cNvPr id="665613" name="Rectangle 13"/>
          <p:cNvSpPr>
            <a:spLocks noChangeArrowheads="1"/>
          </p:cNvSpPr>
          <p:nvPr/>
        </p:nvSpPr>
        <p:spPr bwMode="auto">
          <a:xfrm>
            <a:off x="393065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6561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2894013"/>
            <a:ext cx="8783638" cy="1722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71747"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1748"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71749"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71750"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Tester, Tester, TESTER!</a:t>
            </a:r>
          </a:p>
        </p:txBody>
      </p:sp>
      <p:sp>
        <p:nvSpPr>
          <p:cNvPr id="671751" name="Rectangle 7"/>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1752" name="Rectangle 8"/>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1753" name="Rectangle 9"/>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1754" name="Text Box 10"/>
          <p:cNvSpPr txBox="1">
            <a:spLocks noChangeArrowheads="1"/>
          </p:cNvSpPr>
          <p:nvPr/>
        </p:nvSpPr>
        <p:spPr bwMode="auto">
          <a:xfrm>
            <a:off x="0" y="2228850"/>
            <a:ext cx="91440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Dès la conception, prévoir des tests : </a:t>
            </a:r>
          </a:p>
          <a:p>
            <a:pPr lvl="2" algn="l">
              <a:spcBef>
                <a:spcPct val="50000"/>
              </a:spcBef>
              <a:buFontTx/>
              <a:buChar char="•"/>
            </a:pPr>
            <a:r>
              <a:rPr lang="fr-CH">
                <a:latin typeface="Verdana" pitchFamily="34" charset="0"/>
              </a:rPr>
              <a:t> Test dans les bornes du CDC, c’est le minimum</a:t>
            </a:r>
          </a:p>
          <a:p>
            <a:pPr lvl="2" algn="l">
              <a:spcBef>
                <a:spcPct val="50000"/>
              </a:spcBef>
              <a:buFontTx/>
              <a:buChar char="•"/>
            </a:pPr>
            <a:r>
              <a:rPr lang="fr-CH">
                <a:latin typeface="Verdana" pitchFamily="34" charset="0"/>
              </a:rPr>
              <a:t> Test hors des bornes, pour voir où ça casse</a:t>
            </a:r>
          </a:p>
          <a:p>
            <a:pPr lvl="2" algn="l">
              <a:spcBef>
                <a:spcPct val="50000"/>
              </a:spcBef>
              <a:buFontTx/>
              <a:buChar char="•"/>
            </a:pPr>
            <a:r>
              <a:rPr lang="fr-CH">
                <a:latin typeface="Verdana" pitchFamily="34" charset="0"/>
              </a:rPr>
              <a:t> Faire tester </a:t>
            </a:r>
          </a:p>
        </p:txBody>
      </p:sp>
      <p:sp>
        <p:nvSpPr>
          <p:cNvPr id="671755" name="Rectangle 11"/>
          <p:cNvSpPr>
            <a:spLocks noChangeArrowheads="1"/>
          </p:cNvSpPr>
          <p:nvPr/>
        </p:nvSpPr>
        <p:spPr bwMode="auto">
          <a:xfrm>
            <a:off x="393065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1756" name="Rectangle 12"/>
          <p:cNvSpPr>
            <a:spLocks noChangeArrowheads="1"/>
          </p:cNvSpPr>
          <p:nvPr/>
        </p:nvSpPr>
        <p:spPr bwMode="auto">
          <a:xfrm>
            <a:off x="4108450" y="459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17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7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17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17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90179"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90180"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90181"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90182"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Tester, Tester, TESTER!</a:t>
            </a:r>
          </a:p>
        </p:txBody>
      </p:sp>
      <p:sp>
        <p:nvSpPr>
          <p:cNvPr id="690183" name="Rectangle 7"/>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90184" name="Rectangle 8"/>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90185" name="Rectangle 9"/>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90187" name="Rectangle 11"/>
          <p:cNvSpPr>
            <a:spLocks noChangeArrowheads="1"/>
          </p:cNvSpPr>
          <p:nvPr/>
        </p:nvSpPr>
        <p:spPr bwMode="auto">
          <a:xfrm>
            <a:off x="393065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90188" name="Rectangle 12"/>
          <p:cNvSpPr>
            <a:spLocks noChangeArrowheads="1"/>
          </p:cNvSpPr>
          <p:nvPr/>
        </p:nvSpPr>
        <p:spPr bwMode="auto">
          <a:xfrm>
            <a:off x="4108450" y="459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9018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1533525"/>
            <a:ext cx="8705850" cy="4244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69699"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9700"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69701"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69702"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Définir le champs d’application</a:t>
            </a:r>
          </a:p>
        </p:txBody>
      </p:sp>
      <p:sp>
        <p:nvSpPr>
          <p:cNvPr id="669703" name="Rectangle 7"/>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9704" name="Rectangle 8"/>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9705" name="Rectangle 9"/>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9706" name="Text Box 10"/>
          <p:cNvSpPr txBox="1">
            <a:spLocks noChangeArrowheads="1"/>
          </p:cNvSpPr>
          <p:nvPr/>
        </p:nvSpPr>
        <p:spPr bwMode="auto">
          <a:xfrm>
            <a:off x="0" y="13255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Afficher clairement ses limites</a:t>
            </a:r>
          </a:p>
        </p:txBody>
      </p:sp>
      <p:sp>
        <p:nvSpPr>
          <p:cNvPr id="669707" name="Rectangle 11"/>
          <p:cNvSpPr>
            <a:spLocks noChangeArrowheads="1"/>
          </p:cNvSpPr>
          <p:nvPr/>
        </p:nvSpPr>
        <p:spPr bwMode="auto">
          <a:xfrm>
            <a:off x="393065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9708" name="Rectangle 12"/>
          <p:cNvSpPr>
            <a:spLocks noChangeArrowheads="1"/>
          </p:cNvSpPr>
          <p:nvPr/>
        </p:nvSpPr>
        <p:spPr bwMode="auto">
          <a:xfrm>
            <a:off x="4108450" y="459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9711" name="Rectangle 15"/>
          <p:cNvSpPr>
            <a:spLocks noChangeArrowheads="1"/>
          </p:cNvSpPr>
          <p:nvPr/>
        </p:nvSpPr>
        <p:spPr bwMode="auto">
          <a:xfrm>
            <a:off x="4121150" y="2981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6971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712913"/>
            <a:ext cx="8312150" cy="3524250"/>
          </a:xfrm>
          <a:prstGeom prst="rect">
            <a:avLst/>
          </a:prstGeom>
          <a:noFill/>
          <a:extLst>
            <a:ext uri="{909E8E84-426E-40DD-AFC4-6F175D3DCCD1}">
              <a14:hiddenFill xmlns:a14="http://schemas.microsoft.com/office/drawing/2010/main">
                <a:solidFill>
                  <a:srgbClr val="FFFFFF"/>
                </a:solidFill>
              </a14:hiddenFill>
            </a:ext>
          </a:extLst>
        </p:spPr>
      </p:pic>
      <p:sp>
        <p:nvSpPr>
          <p:cNvPr id="669713" name="Rectangle 17"/>
          <p:cNvSpPr>
            <a:spLocks noChangeArrowheads="1"/>
          </p:cNvSpPr>
          <p:nvPr/>
        </p:nvSpPr>
        <p:spPr bwMode="auto">
          <a:xfrm>
            <a:off x="2160588" y="510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69712"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4260850"/>
            <a:ext cx="3349625" cy="1900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97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9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67651"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7652"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67653"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67654"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Aller plus loin</a:t>
            </a:r>
          </a:p>
        </p:txBody>
      </p:sp>
      <p:sp>
        <p:nvSpPr>
          <p:cNvPr id="667655" name="Rectangle 7"/>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7656" name="Rectangle 8"/>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7657" name="Rectangle 9"/>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7658" name="Text Box 10"/>
          <p:cNvSpPr txBox="1">
            <a:spLocks noChangeArrowheads="1"/>
          </p:cNvSpPr>
          <p:nvPr/>
        </p:nvSpPr>
        <p:spPr bwMode="auto">
          <a:xfrm>
            <a:off x="0" y="2517775"/>
            <a:ext cx="9144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Nouvelles exigences :</a:t>
            </a:r>
          </a:p>
          <a:p>
            <a:pPr lvl="2" algn="l">
              <a:spcBef>
                <a:spcPct val="50000"/>
              </a:spcBef>
              <a:buFontTx/>
              <a:buChar char="•"/>
            </a:pPr>
            <a:r>
              <a:rPr lang="fr-CH">
                <a:latin typeface="Verdana" pitchFamily="34" charset="0"/>
              </a:rPr>
              <a:t> pas de limite de durée du signal à observer</a:t>
            </a:r>
          </a:p>
          <a:p>
            <a:pPr lvl="2" algn="l">
              <a:spcBef>
                <a:spcPct val="50000"/>
              </a:spcBef>
              <a:buFontTx/>
              <a:buChar char="•"/>
            </a:pPr>
            <a:r>
              <a:rPr lang="fr-CH">
                <a:latin typeface="Verdana" pitchFamily="34" charset="0"/>
              </a:rPr>
              <a:t> fonctionnel quel que soit la RAM du PC</a:t>
            </a:r>
          </a:p>
          <a:p>
            <a:pPr lvl="2" algn="l">
              <a:spcBef>
                <a:spcPct val="50000"/>
              </a:spcBef>
              <a:buFontTx/>
              <a:buChar char="•"/>
            </a:pPr>
            <a:r>
              <a:rPr lang="fr-CH">
                <a:latin typeface="Verdana" pitchFamily="34" charset="0"/>
              </a:rPr>
              <a:t> permet un zoom x100 sans perte d’info</a:t>
            </a:r>
          </a:p>
          <a:p>
            <a:pPr lvl="2" algn="l">
              <a:spcBef>
                <a:spcPct val="50000"/>
              </a:spcBef>
              <a:buFontTx/>
              <a:buChar char="•"/>
            </a:pPr>
            <a:endParaRPr lang="fr-CH">
              <a:latin typeface="Verdana" pitchFamily="34" charset="0"/>
            </a:endParaRPr>
          </a:p>
        </p:txBody>
      </p:sp>
      <p:sp>
        <p:nvSpPr>
          <p:cNvPr id="667659" name="Rectangle 11"/>
          <p:cNvSpPr>
            <a:spLocks noChangeArrowheads="1"/>
          </p:cNvSpPr>
          <p:nvPr/>
        </p:nvSpPr>
        <p:spPr bwMode="auto">
          <a:xfrm>
            <a:off x="393065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67662" name="Rectangle 14"/>
          <p:cNvSpPr>
            <a:spLocks noChangeArrowheads="1"/>
          </p:cNvSpPr>
          <p:nvPr/>
        </p:nvSpPr>
        <p:spPr bwMode="auto">
          <a:xfrm>
            <a:off x="4108450" y="459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76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7658">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67658">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676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73795"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3796"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73797"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73798"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Un peu de calcul…</a:t>
            </a:r>
          </a:p>
        </p:txBody>
      </p:sp>
      <p:sp>
        <p:nvSpPr>
          <p:cNvPr id="673799" name="Rectangle 7"/>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3800" name="Rectangle 8"/>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3801" name="Rectangle 9"/>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3802" name="Text Box 10"/>
          <p:cNvSpPr txBox="1">
            <a:spLocks noChangeArrowheads="1"/>
          </p:cNvSpPr>
          <p:nvPr/>
        </p:nvSpPr>
        <p:spPr bwMode="auto">
          <a:xfrm>
            <a:off x="0" y="1258888"/>
            <a:ext cx="9144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fr-CH">
                <a:latin typeface="Verdana" pitchFamily="34" charset="0"/>
              </a:rPr>
              <a:t>pix : largeur du graph en pixel</a:t>
            </a:r>
          </a:p>
          <a:p>
            <a:pPr algn="l">
              <a:spcBef>
                <a:spcPct val="50000"/>
              </a:spcBef>
              <a:buFontTx/>
              <a:buChar char="•"/>
            </a:pPr>
            <a:r>
              <a:rPr lang="fr-CH">
                <a:latin typeface="Verdana" pitchFamily="34" charset="0"/>
              </a:rPr>
              <a:t>nbE : nb de points</a:t>
            </a:r>
          </a:p>
          <a:p>
            <a:pPr algn="l">
              <a:spcBef>
                <a:spcPct val="50000"/>
              </a:spcBef>
              <a:buFontTx/>
              <a:buChar char="•"/>
            </a:pPr>
            <a:r>
              <a:rPr lang="fr-CH">
                <a:latin typeface="Verdana" pitchFamily="34" charset="0"/>
              </a:rPr>
              <a:t>Fe : Fréquence d’échantillonnage</a:t>
            </a:r>
          </a:p>
        </p:txBody>
      </p:sp>
      <p:sp>
        <p:nvSpPr>
          <p:cNvPr id="673803" name="Rectangle 11"/>
          <p:cNvSpPr>
            <a:spLocks noChangeArrowheads="1"/>
          </p:cNvSpPr>
          <p:nvPr/>
        </p:nvSpPr>
        <p:spPr bwMode="auto">
          <a:xfrm>
            <a:off x="393065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3804" name="Rectangle 12"/>
          <p:cNvSpPr>
            <a:spLocks noChangeArrowheads="1"/>
          </p:cNvSpPr>
          <p:nvPr/>
        </p:nvSpPr>
        <p:spPr bwMode="auto">
          <a:xfrm>
            <a:off x="4108450" y="459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7380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3052763"/>
            <a:ext cx="4176713"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3806" name="Text Box 14"/>
          <p:cNvSpPr txBox="1">
            <a:spLocks noChangeArrowheads="1"/>
          </p:cNvSpPr>
          <p:nvPr/>
        </p:nvSpPr>
        <p:spPr bwMode="auto">
          <a:xfrm>
            <a:off x="4337050" y="3022600"/>
            <a:ext cx="480695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fr-CH">
                <a:latin typeface="Verdana" pitchFamily="34" charset="0"/>
              </a:rPr>
              <a:t>Durée de l’enregistrement</a:t>
            </a:r>
          </a:p>
          <a:p>
            <a:pPr algn="l">
              <a:spcBef>
                <a:spcPct val="50000"/>
              </a:spcBef>
              <a:buFontTx/>
              <a:buChar char="•"/>
            </a:pPr>
            <a:r>
              <a:rPr lang="fr-CH">
                <a:latin typeface="Verdana" pitchFamily="34" charset="0"/>
              </a:rPr>
              <a:t>Nb de min et Max après réduction</a:t>
            </a:r>
          </a:p>
          <a:p>
            <a:pPr algn="l">
              <a:spcBef>
                <a:spcPct val="50000"/>
              </a:spcBef>
              <a:buFontTx/>
              <a:buChar char="•"/>
            </a:pPr>
            <a:r>
              <a:rPr lang="fr-CH">
                <a:latin typeface="Verdana" pitchFamily="34" charset="0"/>
              </a:rPr>
              <a:t>Rapport de réduction (ou taille d’un bloc à réduire à un couple min/max)</a:t>
            </a:r>
          </a:p>
          <a:p>
            <a:pPr algn="l">
              <a:spcBef>
                <a:spcPct val="50000"/>
              </a:spcBef>
              <a:buFontTx/>
              <a:buChar char="•"/>
            </a:pPr>
            <a:r>
              <a:rPr lang="fr-CH">
                <a:latin typeface="Verdana" pitchFamily="34" charset="0"/>
              </a:rPr>
              <a:t>Durée d’un bloc réduit</a:t>
            </a:r>
          </a:p>
        </p:txBody>
      </p:sp>
      <p:pic>
        <p:nvPicPr>
          <p:cNvPr id="67380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50" y="1516063"/>
            <a:ext cx="295592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38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380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380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380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380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380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380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3806">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7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ChangeArrowheads="1"/>
          </p:cNvSpPr>
          <p:nvPr/>
        </p:nvSpPr>
        <p:spPr bwMode="auto">
          <a:xfrm>
            <a:off x="0" y="1474788"/>
            <a:ext cx="914400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fr-CH" sz="3600">
              <a:latin typeface="Verdana" pitchFamily="34" charset="0"/>
              <a:cs typeface="Arial" charset="0"/>
            </a:endParaRPr>
          </a:p>
          <a:p>
            <a:pPr lvl="1" algn="l">
              <a:buFontTx/>
              <a:buChar char="•"/>
            </a:pPr>
            <a:r>
              <a:rPr lang="fr-CH">
                <a:latin typeface="Verdana" pitchFamily="34" charset="0"/>
                <a:cs typeface="Arial" charset="0"/>
              </a:rPr>
              <a:t> Démystifier LabVIEW</a:t>
            </a:r>
          </a:p>
          <a:p>
            <a:pPr lvl="1" algn="l">
              <a:buFontTx/>
              <a:buChar char="•"/>
            </a:pPr>
            <a:endParaRPr lang="fr-CH">
              <a:latin typeface="Verdana" pitchFamily="34" charset="0"/>
              <a:cs typeface="Arial" charset="0"/>
            </a:endParaRPr>
          </a:p>
          <a:p>
            <a:pPr lvl="1" algn="l">
              <a:buFontTx/>
              <a:buChar char="•"/>
            </a:pPr>
            <a:r>
              <a:rPr lang="fr-CH">
                <a:latin typeface="Verdana" pitchFamily="34" charset="0"/>
              </a:rPr>
              <a:t> Faire des protos structurés</a:t>
            </a:r>
          </a:p>
          <a:p>
            <a:pPr lvl="1" algn="l">
              <a:buFontTx/>
              <a:buChar char="•"/>
            </a:pPr>
            <a:endParaRPr lang="fr-CH">
              <a:latin typeface="Verdana" pitchFamily="34" charset="0"/>
            </a:endParaRPr>
          </a:p>
          <a:p>
            <a:pPr lvl="1" algn="l">
              <a:buFontTx/>
              <a:buChar char="•"/>
            </a:pPr>
            <a:r>
              <a:rPr lang="fr-CH">
                <a:latin typeface="Verdana" pitchFamily="34" charset="0"/>
              </a:rPr>
              <a:t> Faire un peu d’acquisition de signaux</a:t>
            </a:r>
          </a:p>
          <a:p>
            <a:pPr lvl="1" algn="l">
              <a:buFontTx/>
              <a:buChar char="•"/>
            </a:pPr>
            <a:endParaRPr lang="fr-CH">
              <a:latin typeface="Verdana" pitchFamily="34" charset="0"/>
            </a:endParaRPr>
          </a:p>
          <a:p>
            <a:pPr lvl="1" algn="l">
              <a:buFontTx/>
              <a:buChar char="•"/>
            </a:pPr>
            <a:r>
              <a:rPr lang="fr-CH">
                <a:latin typeface="Verdana" pitchFamily="34" charset="0"/>
              </a:rPr>
              <a:t> Si possible un peu de RT / embarqué</a:t>
            </a:r>
            <a:endParaRPr lang="fr-CH">
              <a:latin typeface="Verdana" pitchFamily="34" charset="0"/>
              <a:cs typeface="Arial" charset="0"/>
            </a:endParaRPr>
          </a:p>
          <a:p>
            <a:pPr algn="l"/>
            <a:endParaRPr lang="fr-FR" b="1">
              <a:latin typeface="Verdana" pitchFamily="34" charset="0"/>
              <a:cs typeface="Arial" charset="0"/>
            </a:endParaRPr>
          </a:p>
        </p:txBody>
      </p:sp>
      <p:sp>
        <p:nvSpPr>
          <p:cNvPr id="688131" name="Rectangle 3"/>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8132" name="Rectangle 4"/>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8133" name="Rectangle 5"/>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88134" name="Text Box 6"/>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88135" name="Text Box 7"/>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Objectifs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75844"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75845"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75846"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…Et de manipulation d’outil de base</a:t>
            </a:r>
          </a:p>
        </p:txBody>
      </p:sp>
      <p:sp>
        <p:nvSpPr>
          <p:cNvPr id="675847" name="Rectangle 7"/>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5848" name="Rectangle 8"/>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5849" name="Rectangle 9"/>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5851" name="Rectangle 11"/>
          <p:cNvSpPr>
            <a:spLocks noChangeArrowheads="1"/>
          </p:cNvSpPr>
          <p:nvPr/>
        </p:nvSpPr>
        <p:spPr bwMode="auto">
          <a:xfrm>
            <a:off x="393065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5852" name="Rectangle 12"/>
          <p:cNvSpPr>
            <a:spLocks noChangeArrowheads="1"/>
          </p:cNvSpPr>
          <p:nvPr/>
        </p:nvSpPr>
        <p:spPr bwMode="auto">
          <a:xfrm>
            <a:off x="4108450" y="459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5857" name="Rectangle 17"/>
          <p:cNvSpPr>
            <a:spLocks noChangeArrowheads="1"/>
          </p:cNvSpPr>
          <p:nvPr/>
        </p:nvSpPr>
        <p:spPr bwMode="auto">
          <a:xfrm>
            <a:off x="3575050" y="292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7585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258888"/>
            <a:ext cx="8893175" cy="4729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77891"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7892"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77893"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77894"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Et l’intégration</a:t>
            </a:r>
          </a:p>
        </p:txBody>
      </p:sp>
      <p:sp>
        <p:nvSpPr>
          <p:cNvPr id="677895" name="Rectangle 7"/>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7896" name="Rectangle 8"/>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7897" name="Rectangle 9"/>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7898" name="Text Box 10"/>
          <p:cNvSpPr txBox="1">
            <a:spLocks noChangeArrowheads="1"/>
          </p:cNvSpPr>
          <p:nvPr/>
        </p:nvSpPr>
        <p:spPr bwMode="auto">
          <a:xfrm>
            <a:off x="0" y="1258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Pour arriver à un modeste proto, fait en 1h</a:t>
            </a:r>
          </a:p>
        </p:txBody>
      </p:sp>
      <p:sp>
        <p:nvSpPr>
          <p:cNvPr id="677899" name="Rectangle 11"/>
          <p:cNvSpPr>
            <a:spLocks noChangeArrowheads="1"/>
          </p:cNvSpPr>
          <p:nvPr/>
        </p:nvSpPr>
        <p:spPr bwMode="auto">
          <a:xfrm>
            <a:off x="393065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7900" name="Rectangle 12"/>
          <p:cNvSpPr>
            <a:spLocks noChangeArrowheads="1"/>
          </p:cNvSpPr>
          <p:nvPr/>
        </p:nvSpPr>
        <p:spPr bwMode="auto">
          <a:xfrm>
            <a:off x="4108450" y="459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7902" name="Rectangle 14"/>
          <p:cNvSpPr>
            <a:spLocks noChangeArrowheads="1"/>
          </p:cNvSpPr>
          <p:nvPr/>
        </p:nvSpPr>
        <p:spPr bwMode="auto">
          <a:xfrm>
            <a:off x="3811588" y="3490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7790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16088"/>
            <a:ext cx="7608887" cy="4395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7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79939"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9940"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79941"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79942"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La multiplication des pains</a:t>
            </a:r>
          </a:p>
        </p:txBody>
      </p:sp>
      <p:sp>
        <p:nvSpPr>
          <p:cNvPr id="679943" name="Rectangle 7"/>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9944" name="Rectangle 8"/>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9945" name="Rectangle 9"/>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9946" name="Text Box 10"/>
          <p:cNvSpPr txBox="1">
            <a:spLocks noChangeArrowheads="1"/>
          </p:cNvSpPr>
          <p:nvPr/>
        </p:nvSpPr>
        <p:spPr bwMode="auto">
          <a:xfrm>
            <a:off x="0" y="2517775"/>
            <a:ext cx="91440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Dès la conception, se poser les bonnes questions :</a:t>
            </a:r>
          </a:p>
          <a:p>
            <a:pPr lvl="2" algn="l">
              <a:spcBef>
                <a:spcPct val="50000"/>
              </a:spcBef>
              <a:buFontTx/>
              <a:buChar char="•"/>
            </a:pPr>
            <a:r>
              <a:rPr lang="fr-CH">
                <a:latin typeface="Verdana" pitchFamily="34" charset="0"/>
              </a:rPr>
              <a:t> champs d’application</a:t>
            </a:r>
          </a:p>
          <a:p>
            <a:pPr lvl="2" algn="l">
              <a:spcBef>
                <a:spcPct val="50000"/>
              </a:spcBef>
              <a:buFontTx/>
              <a:buChar char="•"/>
            </a:pPr>
            <a:r>
              <a:rPr lang="fr-CH">
                <a:latin typeface="Verdana" pitchFamily="34" charset="0"/>
              </a:rPr>
              <a:t> durée de vie</a:t>
            </a:r>
          </a:p>
          <a:p>
            <a:pPr lvl="2" algn="l">
              <a:spcBef>
                <a:spcPct val="50000"/>
              </a:spcBef>
              <a:buFontTx/>
              <a:buChar char="•"/>
            </a:pPr>
            <a:r>
              <a:rPr lang="fr-CH">
                <a:latin typeface="Verdana" pitchFamily="34" charset="0"/>
              </a:rPr>
              <a:t> Instantiable?</a:t>
            </a:r>
          </a:p>
          <a:p>
            <a:pPr lvl="2" algn="l">
              <a:spcBef>
                <a:spcPct val="50000"/>
              </a:spcBef>
              <a:buFontTx/>
              <a:buChar char="•"/>
            </a:pPr>
            <a:r>
              <a:rPr lang="fr-CH">
                <a:latin typeface="Verdana" pitchFamily="34" charset="0"/>
              </a:rPr>
              <a:t> possibilité de ré-utilisation ailleurs</a:t>
            </a:r>
          </a:p>
          <a:p>
            <a:pPr lvl="2" algn="l">
              <a:spcBef>
                <a:spcPct val="50000"/>
              </a:spcBef>
              <a:buFontTx/>
              <a:buChar char="•"/>
            </a:pPr>
            <a:endParaRPr lang="fr-CH">
              <a:latin typeface="Verdana" pitchFamily="34" charset="0"/>
            </a:endParaRPr>
          </a:p>
        </p:txBody>
      </p:sp>
      <p:sp>
        <p:nvSpPr>
          <p:cNvPr id="679947" name="Rectangle 11"/>
          <p:cNvSpPr>
            <a:spLocks noChangeArrowheads="1"/>
          </p:cNvSpPr>
          <p:nvPr/>
        </p:nvSpPr>
        <p:spPr bwMode="auto">
          <a:xfrm>
            <a:off x="393065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79948" name="Rectangle 12"/>
          <p:cNvSpPr>
            <a:spLocks noChangeArrowheads="1"/>
          </p:cNvSpPr>
          <p:nvPr/>
        </p:nvSpPr>
        <p:spPr bwMode="auto">
          <a:xfrm>
            <a:off x="4108450" y="459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81987"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1988"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81989"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81990"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Une médiocre multiplication</a:t>
            </a:r>
          </a:p>
        </p:txBody>
      </p:sp>
      <p:sp>
        <p:nvSpPr>
          <p:cNvPr id="681991" name="Rectangle 7"/>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1992" name="Rectangle 8"/>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1993" name="Rectangle 9"/>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1994" name="Text Box 10"/>
          <p:cNvSpPr txBox="1">
            <a:spLocks noChangeArrowheads="1"/>
          </p:cNvSpPr>
          <p:nvPr/>
        </p:nvSpPr>
        <p:spPr bwMode="auto">
          <a:xfrm>
            <a:off x="0" y="1258888"/>
            <a:ext cx="9144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Un peu de paramètrage (vi ré-entrant)</a:t>
            </a:r>
          </a:p>
          <a:p>
            <a:pPr lvl="1" algn="l">
              <a:spcBef>
                <a:spcPct val="50000"/>
              </a:spcBef>
              <a:buFontTx/>
              <a:buChar char="•"/>
            </a:pPr>
            <a:r>
              <a:rPr lang="fr-CH">
                <a:latin typeface="Verdana" pitchFamily="34" charset="0"/>
              </a:rPr>
              <a:t> Des bornes serrées</a:t>
            </a:r>
          </a:p>
          <a:p>
            <a:pPr lvl="1" algn="l">
              <a:spcBef>
                <a:spcPct val="50000"/>
              </a:spcBef>
              <a:buFontTx/>
              <a:buChar char="•"/>
            </a:pPr>
            <a:r>
              <a:rPr lang="fr-CH">
                <a:latin typeface="Verdana" pitchFamily="34" charset="0"/>
              </a:rPr>
              <a:t> Et voilà 4 voies pour le prix d’une…</a:t>
            </a:r>
          </a:p>
        </p:txBody>
      </p:sp>
      <p:sp>
        <p:nvSpPr>
          <p:cNvPr id="681995" name="Rectangle 11"/>
          <p:cNvSpPr>
            <a:spLocks noChangeArrowheads="1"/>
          </p:cNvSpPr>
          <p:nvPr/>
        </p:nvSpPr>
        <p:spPr bwMode="auto">
          <a:xfrm>
            <a:off x="393065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81996" name="Rectangle 12"/>
          <p:cNvSpPr>
            <a:spLocks noChangeArrowheads="1"/>
          </p:cNvSpPr>
          <p:nvPr/>
        </p:nvSpPr>
        <p:spPr bwMode="auto">
          <a:xfrm>
            <a:off x="4108450" y="459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1998" name="Rectangle 14"/>
          <p:cNvSpPr>
            <a:spLocks noChangeArrowheads="1"/>
          </p:cNvSpPr>
          <p:nvPr/>
        </p:nvSpPr>
        <p:spPr bwMode="auto">
          <a:xfrm>
            <a:off x="5237163" y="2232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pic>
        <p:nvPicPr>
          <p:cNvPr id="68199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63" y="2701925"/>
            <a:ext cx="4921250" cy="3425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1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684035"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4036"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84037"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84038"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Pas de conclusion, une ouverture!</a:t>
            </a:r>
          </a:p>
        </p:txBody>
      </p:sp>
      <p:sp>
        <p:nvSpPr>
          <p:cNvPr id="684039" name="Rectangle 7"/>
          <p:cNvSpPr>
            <a:spLocks noChangeArrowheads="1"/>
          </p:cNvSpPr>
          <p:nvPr/>
        </p:nvSpPr>
        <p:spPr bwMode="auto">
          <a:xfrm>
            <a:off x="2805113" y="2517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4040" name="Rectangle 8"/>
          <p:cNvSpPr>
            <a:spLocks noChangeArrowheads="1"/>
          </p:cNvSpPr>
          <p:nvPr/>
        </p:nvSpPr>
        <p:spPr bwMode="auto">
          <a:xfrm>
            <a:off x="409575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4041" name="Rectangle 9"/>
          <p:cNvSpPr>
            <a:spLocks noChangeArrowheads="1"/>
          </p:cNvSpPr>
          <p:nvPr/>
        </p:nvSpPr>
        <p:spPr bwMode="auto">
          <a:xfrm>
            <a:off x="4159250" y="320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4043" name="Rectangle 11"/>
          <p:cNvSpPr>
            <a:spLocks noChangeArrowheads="1"/>
          </p:cNvSpPr>
          <p:nvPr/>
        </p:nvSpPr>
        <p:spPr bwMode="auto">
          <a:xfrm>
            <a:off x="393065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84044" name="Rectangle 12"/>
          <p:cNvSpPr>
            <a:spLocks noChangeArrowheads="1"/>
          </p:cNvSpPr>
          <p:nvPr/>
        </p:nvSpPr>
        <p:spPr bwMode="auto">
          <a:xfrm>
            <a:off x="4108450" y="459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ChangeArrowheads="1"/>
          </p:cNvSpPr>
          <p:nvPr/>
        </p:nvSpPr>
        <p:spPr bwMode="auto">
          <a:xfrm>
            <a:off x="0" y="1474788"/>
            <a:ext cx="91440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fr-CH" sz="3600" b="1">
              <a:latin typeface="Verdana" pitchFamily="34" charset="0"/>
              <a:cs typeface="Arial" charset="0"/>
            </a:endParaRPr>
          </a:p>
          <a:p>
            <a:r>
              <a:rPr lang="fr-CH" sz="3600" b="1">
                <a:latin typeface="Verdana" pitchFamily="34" charset="0"/>
                <a:cs typeface="Arial" charset="0"/>
              </a:rPr>
              <a:t>LabVIEW pour quoi?</a:t>
            </a:r>
          </a:p>
          <a:p>
            <a:endParaRPr lang="fr-CH" sz="3600" b="1">
              <a:latin typeface="Verdana" pitchFamily="34" charset="0"/>
              <a:cs typeface="Arial" charset="0"/>
            </a:endParaRPr>
          </a:p>
          <a:p>
            <a:r>
              <a:rPr lang="fr-CH" sz="3600" b="1">
                <a:latin typeface="Verdana" pitchFamily="34" charset="0"/>
              </a:rPr>
              <a:t>LabVIEW pour qui?</a:t>
            </a:r>
            <a:endParaRPr lang="fr-CH" sz="3600" b="1">
              <a:latin typeface="Verdana" pitchFamily="34" charset="0"/>
              <a:cs typeface="Arial" charset="0"/>
            </a:endParaRPr>
          </a:p>
          <a:p>
            <a:endParaRPr lang="fr-FR" sz="3600" b="1">
              <a:latin typeface="Verdana" pitchFamily="34" charset="0"/>
              <a:cs typeface="Arial" charset="0"/>
            </a:endParaRPr>
          </a:p>
        </p:txBody>
      </p:sp>
      <p:sp>
        <p:nvSpPr>
          <p:cNvPr id="366596" name="Rectangle 4"/>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366597" name="Rectangle 5"/>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366602" name="Rectangle 10"/>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366603" name="Text Box 11"/>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41027"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41028"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41029"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a:solidFill>
                  <a:srgbClr val="FFFFFF"/>
                </a:solidFill>
                <a:latin typeface="Verdana" pitchFamily="34" charset="0"/>
              </a:rPr>
              <a:t>Polytech’Savoie</a:t>
            </a:r>
            <a:r>
              <a:rPr lang="fr-CH" sz="1200" dirty="0">
                <a:solidFill>
                  <a:srgbClr val="FFFFFF"/>
                </a:solidFill>
                <a:latin typeface="Verdana" pitchFamily="34" charset="0"/>
              </a:rPr>
              <a:t> </a:t>
            </a:r>
            <a:r>
              <a:rPr lang="fr-CH" sz="1200" dirty="0" smtClean="0">
                <a:solidFill>
                  <a:srgbClr val="FFFFFF"/>
                </a:solidFill>
                <a:latin typeface="Verdana" pitchFamily="34" charset="0"/>
              </a:rPr>
              <a:t>2012.11.27</a:t>
            </a:r>
            <a:endParaRPr lang="fr-CH" sz="1200" dirty="0">
              <a:solidFill>
                <a:srgbClr val="FFFFFF"/>
              </a:solidFill>
              <a:latin typeface="Verdana" pitchFamily="34" charset="0"/>
            </a:endParaRPr>
          </a:p>
        </p:txBody>
      </p:sp>
      <p:sp>
        <p:nvSpPr>
          <p:cNvPr id="641030"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Pro ou Proto?</a:t>
            </a:r>
          </a:p>
        </p:txBody>
      </p:sp>
      <p:sp>
        <p:nvSpPr>
          <p:cNvPr id="641031" name="Text Box 7"/>
          <p:cNvSpPr txBox="1">
            <a:spLocks noChangeArrowheads="1"/>
          </p:cNvSpPr>
          <p:nvPr/>
        </p:nvSpPr>
        <p:spPr bwMode="auto">
          <a:xfrm>
            <a:off x="0" y="1646238"/>
            <a:ext cx="91440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dirty="0">
                <a:latin typeface="Verdana" pitchFamily="34" charset="0"/>
              </a:rPr>
              <a:t> Le vieux débat…</a:t>
            </a:r>
          </a:p>
          <a:p>
            <a:pPr lvl="2" algn="l">
              <a:spcBef>
                <a:spcPct val="50000"/>
              </a:spcBef>
              <a:buFontTx/>
              <a:buChar char="•"/>
            </a:pPr>
            <a:r>
              <a:rPr lang="fr-CH" dirty="0">
                <a:latin typeface="Verdana" pitchFamily="34" charset="0"/>
              </a:rPr>
              <a:t> La porte ouverte à l’informatique pour tous?</a:t>
            </a:r>
          </a:p>
          <a:p>
            <a:pPr lvl="2" algn="l">
              <a:spcBef>
                <a:spcPct val="50000"/>
              </a:spcBef>
              <a:buFontTx/>
              <a:buChar char="•"/>
            </a:pPr>
            <a:r>
              <a:rPr lang="fr-CH" dirty="0">
                <a:latin typeface="Verdana" pitchFamily="34" charset="0"/>
              </a:rPr>
              <a:t> Un environnement pour professionnel du développement de logiciel?</a:t>
            </a:r>
          </a:p>
          <a:p>
            <a:pPr lvl="2" algn="l">
              <a:spcBef>
                <a:spcPct val="50000"/>
              </a:spcBef>
              <a:buFontTx/>
              <a:buChar char="•"/>
            </a:pPr>
            <a:endParaRPr lang="fr-CH" dirty="0">
              <a:latin typeface="Verdana" pitchFamily="34" charset="0"/>
            </a:endParaRPr>
          </a:p>
          <a:p>
            <a:pPr lvl="1" algn="l">
              <a:spcBef>
                <a:spcPct val="50000"/>
              </a:spcBef>
              <a:buFontTx/>
              <a:buChar char="•"/>
            </a:pPr>
            <a:r>
              <a:rPr lang="fr-CH" dirty="0">
                <a:latin typeface="Verdana" pitchFamily="34" charset="0"/>
              </a:rPr>
              <a:t> Deux axes complémentaires</a:t>
            </a:r>
          </a:p>
          <a:p>
            <a:pPr lvl="2" algn="l">
              <a:spcBef>
                <a:spcPct val="50000"/>
              </a:spcBef>
              <a:buFontTx/>
              <a:buChar char="•"/>
            </a:pPr>
            <a:r>
              <a:rPr lang="fr-CH" dirty="0">
                <a:latin typeface="Verdana" pitchFamily="34" charset="0"/>
              </a:rPr>
              <a:t> « </a:t>
            </a:r>
            <a:r>
              <a:rPr lang="fr-CH" dirty="0" err="1">
                <a:latin typeface="Verdana" pitchFamily="34" charset="0"/>
              </a:rPr>
              <a:t>Easy</a:t>
            </a:r>
            <a:r>
              <a:rPr lang="fr-CH" dirty="0">
                <a:latin typeface="Verdana" pitchFamily="34" charset="0"/>
              </a:rPr>
              <a:t> to use » &gt;&gt; Express VI</a:t>
            </a:r>
          </a:p>
          <a:p>
            <a:pPr lvl="2" algn="l">
              <a:spcBef>
                <a:spcPct val="50000"/>
              </a:spcBef>
              <a:buFontTx/>
              <a:buChar char="•"/>
            </a:pPr>
            <a:r>
              <a:rPr lang="fr-CH" dirty="0">
                <a:latin typeface="Verdana" pitchFamily="34" charset="0"/>
              </a:rPr>
              <a:t> Une suite professionnelle &gt;&gt; projet, OOP, SCC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10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10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103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103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10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43075"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43076"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43077"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43078"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Pas faux mais injuste</a:t>
            </a:r>
          </a:p>
        </p:txBody>
      </p:sp>
      <p:sp>
        <p:nvSpPr>
          <p:cNvPr id="643079" name="Text Box 7"/>
          <p:cNvSpPr txBox="1">
            <a:spLocks noChangeArrowheads="1"/>
          </p:cNvSpPr>
          <p:nvPr/>
        </p:nvSpPr>
        <p:spPr bwMode="auto">
          <a:xfrm>
            <a:off x="0" y="1635125"/>
            <a:ext cx="91440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Les critiques (trop) faciles</a:t>
            </a:r>
          </a:p>
          <a:p>
            <a:pPr lvl="2" algn="l">
              <a:spcBef>
                <a:spcPct val="50000"/>
              </a:spcBef>
              <a:buFontTx/>
              <a:buChar char="•"/>
            </a:pPr>
            <a:r>
              <a:rPr lang="fr-CH">
                <a:latin typeface="Verdana" pitchFamily="34" charset="0"/>
              </a:rPr>
              <a:t>« c’est un vrai paquet de nouille »</a:t>
            </a:r>
          </a:p>
          <a:p>
            <a:pPr lvl="2" algn="l">
              <a:spcBef>
                <a:spcPct val="50000"/>
              </a:spcBef>
              <a:buFontTx/>
              <a:buChar char="•"/>
            </a:pPr>
            <a:r>
              <a:rPr lang="fr-CH">
                <a:latin typeface="Verdana" pitchFamily="34" charset="0"/>
              </a:rPr>
              <a:t> pieuvre géante</a:t>
            </a:r>
          </a:p>
          <a:p>
            <a:pPr lvl="2" algn="l">
              <a:spcBef>
                <a:spcPct val="50000"/>
              </a:spcBef>
              <a:buFontTx/>
              <a:buChar char="•"/>
            </a:pPr>
            <a:r>
              <a:rPr lang="fr-CH">
                <a:latin typeface="Verdana" pitchFamily="34" charset="0"/>
              </a:rPr>
              <a:t> pas de visibilité d’ensemble</a:t>
            </a:r>
          </a:p>
          <a:p>
            <a:pPr lvl="2" algn="l">
              <a:spcBef>
                <a:spcPct val="50000"/>
              </a:spcBef>
              <a:buFontTx/>
              <a:buChar char="•"/>
            </a:pPr>
            <a:endParaRPr lang="fr-CH">
              <a:latin typeface="Verdana" pitchFamily="34" charset="0"/>
            </a:endParaRPr>
          </a:p>
          <a:p>
            <a:pPr lvl="2" algn="l">
              <a:spcBef>
                <a:spcPct val="50000"/>
              </a:spcBef>
            </a:pPr>
            <a:r>
              <a:rPr lang="fr-CH">
                <a:latin typeface="Verdana" pitchFamily="34" charset="0"/>
              </a:rPr>
              <a:t>&gt;&gt; La faute ne revient pas à l’outil</a:t>
            </a:r>
          </a:p>
          <a:p>
            <a:pPr lvl="2" algn="l">
              <a:spcBef>
                <a:spcPct val="50000"/>
              </a:spcBef>
            </a:pPr>
            <a:r>
              <a:rPr lang="fr-CH">
                <a:latin typeface="Verdana" pitchFamily="34" charset="0"/>
              </a:rPr>
              <a:t>&gt;&gt; L’outil met en évidence le mauvais usage qu’on en fait, c’est une qualité!</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30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30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30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30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307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30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9" grpId="0"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45123"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45124"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45125"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45126"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Ingratitude</a:t>
            </a:r>
          </a:p>
        </p:txBody>
      </p:sp>
      <p:sp>
        <p:nvSpPr>
          <p:cNvPr id="645127" name="Text Box 7"/>
          <p:cNvSpPr txBox="1">
            <a:spLocks noChangeArrowheads="1"/>
          </p:cNvSpPr>
          <p:nvPr/>
        </p:nvSpPr>
        <p:spPr bwMode="auto">
          <a:xfrm>
            <a:off x="0" y="1258888"/>
            <a:ext cx="9144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LabVIEW, outil de prototypage d’IHM?</a:t>
            </a:r>
          </a:p>
          <a:p>
            <a:pPr lvl="1" algn="l">
              <a:spcBef>
                <a:spcPct val="50000"/>
              </a:spcBef>
            </a:pPr>
            <a:r>
              <a:rPr lang="fr-CH">
                <a:latin typeface="Verdana" pitchFamily="34" charset="0"/>
              </a:rPr>
              <a:t>&gt;&gt; Définir l’IHM est un bon moyen de définir le CDC d’une application</a:t>
            </a:r>
          </a:p>
          <a:p>
            <a:pPr lvl="1" algn="l">
              <a:spcBef>
                <a:spcPct val="50000"/>
              </a:spcBef>
              <a:buFontTx/>
              <a:buChar char="•"/>
            </a:pPr>
            <a:r>
              <a:rPr lang="fr-CH">
                <a:latin typeface="Verdana" pitchFamily="34" charset="0"/>
              </a:rPr>
              <a:t>Quoi de plus naturel qu’une représentation graphique?</a:t>
            </a:r>
          </a:p>
        </p:txBody>
      </p:sp>
      <p:pic>
        <p:nvPicPr>
          <p:cNvPr id="6451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3695700"/>
            <a:ext cx="8680450"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4512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45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7"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47171"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47172"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47173"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47174"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Respect mutuel</a:t>
            </a:r>
          </a:p>
        </p:txBody>
      </p:sp>
      <p:sp>
        <p:nvSpPr>
          <p:cNvPr id="647175" name="Text Box 7"/>
          <p:cNvSpPr txBox="1">
            <a:spLocks noChangeArrowheads="1"/>
          </p:cNvSpPr>
          <p:nvPr/>
        </p:nvSpPr>
        <p:spPr bwMode="auto">
          <a:xfrm>
            <a:off x="0" y="2136775"/>
            <a:ext cx="9144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Amateur ≠ Professionnel</a:t>
            </a:r>
          </a:p>
          <a:p>
            <a:pPr lvl="2" algn="l">
              <a:spcBef>
                <a:spcPct val="50000"/>
              </a:spcBef>
              <a:buFontTx/>
              <a:buChar char="•"/>
            </a:pPr>
            <a:r>
              <a:rPr lang="fr-CH">
                <a:latin typeface="Verdana" pitchFamily="34" charset="0"/>
              </a:rPr>
              <a:t> leur tâches ne sont pas les mêmes</a:t>
            </a:r>
          </a:p>
          <a:p>
            <a:pPr lvl="2" algn="l">
              <a:spcBef>
                <a:spcPct val="50000"/>
              </a:spcBef>
              <a:buFontTx/>
              <a:buChar char="•"/>
            </a:pPr>
            <a:r>
              <a:rPr lang="fr-CH">
                <a:latin typeface="Verdana" pitchFamily="34" charset="0"/>
              </a:rPr>
              <a:t> l’amateur mesure ce qui le sépare du « Pro » </a:t>
            </a:r>
          </a:p>
          <a:p>
            <a:pPr lvl="2" algn="l">
              <a:spcBef>
                <a:spcPct val="50000"/>
              </a:spcBef>
              <a:buFontTx/>
              <a:buChar char="•"/>
            </a:pPr>
            <a:r>
              <a:rPr lang="fr-CH">
                <a:latin typeface="Verdana" pitchFamily="34" charset="0"/>
              </a:rPr>
              <a:t> le « Pro » sait se comporter en amateur quand il le faut</a:t>
            </a:r>
          </a:p>
          <a:p>
            <a:pPr lvl="1" algn="l">
              <a:spcBef>
                <a:spcPct val="50000"/>
              </a:spcBef>
              <a:buFontTx/>
              <a:buChar char="•"/>
            </a:pPr>
            <a:r>
              <a:rPr lang="fr-CH">
                <a:latin typeface="Verdana" pitchFamily="34" charset="0"/>
              </a:rPr>
              <a:t> Et chacun adapte l’effort à l’enjeu!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71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71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71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71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471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49219"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49220"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49221"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49222"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Nominal / Singulier</a:t>
            </a:r>
          </a:p>
        </p:txBody>
      </p:sp>
      <p:sp>
        <p:nvSpPr>
          <p:cNvPr id="649223" name="Text Box 7"/>
          <p:cNvSpPr txBox="1">
            <a:spLocks noChangeArrowheads="1"/>
          </p:cNvSpPr>
          <p:nvPr/>
        </p:nvSpPr>
        <p:spPr bwMode="auto">
          <a:xfrm>
            <a:off x="0" y="2047875"/>
            <a:ext cx="91440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Le nominal : ce que doit faire le logiciel</a:t>
            </a:r>
          </a:p>
          <a:p>
            <a:pPr lvl="1" algn="l">
              <a:spcBef>
                <a:spcPct val="50000"/>
              </a:spcBef>
              <a:buFontTx/>
              <a:buChar char="•"/>
            </a:pPr>
            <a:r>
              <a:rPr lang="fr-CH">
                <a:latin typeface="Verdana" pitchFamily="34" charset="0"/>
              </a:rPr>
              <a:t> Le singulier : ce qu’il ne devrait pas faire (planter, …)</a:t>
            </a:r>
          </a:p>
          <a:p>
            <a:pPr lvl="1" algn="l">
              <a:spcBef>
                <a:spcPct val="50000"/>
              </a:spcBef>
              <a:buFontTx/>
              <a:buChar char="•"/>
            </a:pPr>
            <a:endParaRPr lang="fr-CH">
              <a:latin typeface="Verdana" pitchFamily="34" charset="0"/>
            </a:endParaRPr>
          </a:p>
          <a:p>
            <a:pPr lvl="1" algn="l">
              <a:spcBef>
                <a:spcPct val="50000"/>
              </a:spcBef>
              <a:buFontTx/>
              <a:buChar char="•"/>
            </a:pPr>
            <a:r>
              <a:rPr lang="fr-CH">
                <a:latin typeface="Verdana" pitchFamily="34" charset="0"/>
              </a:rPr>
              <a:t> La loi du 80/20</a:t>
            </a:r>
          </a:p>
          <a:p>
            <a:pPr lvl="2" algn="l">
              <a:spcBef>
                <a:spcPct val="50000"/>
              </a:spcBef>
              <a:buFontTx/>
              <a:buChar char="•"/>
            </a:pPr>
            <a:r>
              <a:rPr lang="fr-CH">
                <a:latin typeface="Verdana" pitchFamily="34" charset="0"/>
              </a:rPr>
              <a:t> 80% du temps pour faire 80% du travail</a:t>
            </a:r>
          </a:p>
          <a:p>
            <a:pPr lvl="2" algn="l">
              <a:spcBef>
                <a:spcPct val="50000"/>
              </a:spcBef>
              <a:buFontTx/>
              <a:buChar char="•"/>
            </a:pPr>
            <a:r>
              <a:rPr lang="fr-CH">
                <a:latin typeface="Verdana" pitchFamily="34" charset="0"/>
              </a:rPr>
              <a:t> et encore 80 % pour faire le reste!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92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92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492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92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92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53315" name="Rectangle 3"/>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CH"/>
          </a:p>
        </p:txBody>
      </p:sp>
      <p:sp>
        <p:nvSpPr>
          <p:cNvPr id="653316" name="Rectangle 4"/>
          <p:cNvSpPr>
            <a:spLocks noChangeArrowheads="1"/>
          </p:cNvSpPr>
          <p:nvPr/>
        </p:nvSpPr>
        <p:spPr bwMode="auto">
          <a:xfrm>
            <a:off x="395288" y="115888"/>
            <a:ext cx="84978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lnSpc>
                <a:spcPts val="3800"/>
              </a:lnSpc>
            </a:pPr>
            <a:endParaRPr lang="fr-FR" sz="2600" b="1">
              <a:solidFill>
                <a:srgbClr val="FFFFFF"/>
              </a:solidFill>
              <a:latin typeface="Arial" charset="0"/>
              <a:cs typeface="Arial" charset="0"/>
            </a:endParaRPr>
          </a:p>
        </p:txBody>
      </p:sp>
      <p:sp>
        <p:nvSpPr>
          <p:cNvPr id="653317" name="Text Box 5"/>
          <p:cNvSpPr txBox="1">
            <a:spLocks noChangeArrowheads="1"/>
          </p:cNvSpPr>
          <p:nvPr/>
        </p:nvSpPr>
        <p:spPr bwMode="auto">
          <a:xfrm>
            <a:off x="0" y="6421438"/>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1200" dirty="0" err="1" smtClean="0">
                <a:solidFill>
                  <a:srgbClr val="FFFFFF"/>
                </a:solidFill>
                <a:latin typeface="Verdana" pitchFamily="34" charset="0"/>
              </a:rPr>
              <a:t>Polytech’Savoie</a:t>
            </a:r>
            <a:r>
              <a:rPr lang="fr-CH" sz="1200" dirty="0" smtClean="0">
                <a:solidFill>
                  <a:srgbClr val="FFFFFF"/>
                </a:solidFill>
                <a:latin typeface="Verdana" pitchFamily="34" charset="0"/>
              </a:rPr>
              <a:t> 2012.11.27</a:t>
            </a:r>
            <a:endParaRPr lang="fr-CH" sz="1200" dirty="0">
              <a:solidFill>
                <a:srgbClr val="FFFFFF"/>
              </a:solidFill>
              <a:latin typeface="Verdana" pitchFamily="34" charset="0"/>
            </a:endParaRPr>
          </a:p>
        </p:txBody>
      </p:sp>
      <p:sp>
        <p:nvSpPr>
          <p:cNvPr id="653318" name="Text Box 6"/>
          <p:cNvSpPr txBox="1">
            <a:spLocks noChangeArrowheads="1"/>
          </p:cNvSpPr>
          <p:nvPr/>
        </p:nvSpPr>
        <p:spPr bwMode="auto">
          <a:xfrm>
            <a:off x="0" y="28892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CH" sz="3200" b="1">
                <a:solidFill>
                  <a:srgbClr val="FFFFFF"/>
                </a:solidFill>
                <a:latin typeface="Verdana" pitchFamily="34" charset="0"/>
              </a:rPr>
              <a:t>C’est en forgeant…</a:t>
            </a:r>
          </a:p>
        </p:txBody>
      </p:sp>
      <p:sp>
        <p:nvSpPr>
          <p:cNvPr id="653319" name="Text Box 7"/>
          <p:cNvSpPr txBox="1">
            <a:spLocks noChangeArrowheads="1"/>
          </p:cNvSpPr>
          <p:nvPr/>
        </p:nvSpPr>
        <p:spPr bwMode="auto">
          <a:xfrm>
            <a:off x="0" y="2085975"/>
            <a:ext cx="9144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0"/>
              </a:spcBef>
              <a:buFontTx/>
              <a:buChar char="•"/>
            </a:pPr>
            <a:r>
              <a:rPr lang="fr-CH">
                <a:latin typeface="Verdana" pitchFamily="34" charset="0"/>
              </a:rPr>
              <a:t> « Easy to use » &amp; « ready to go »… mon œil!</a:t>
            </a:r>
          </a:p>
          <a:p>
            <a:pPr lvl="1" algn="l">
              <a:spcBef>
                <a:spcPct val="50000"/>
              </a:spcBef>
              <a:buFontTx/>
              <a:buChar char="•"/>
            </a:pPr>
            <a:r>
              <a:rPr lang="fr-CH">
                <a:latin typeface="Verdana" pitchFamily="34" charset="0"/>
              </a:rPr>
              <a:t> LabVIEW n’est pas « magique »</a:t>
            </a:r>
          </a:p>
          <a:p>
            <a:pPr lvl="1" algn="l">
              <a:spcBef>
                <a:spcPct val="50000"/>
              </a:spcBef>
              <a:buFontTx/>
              <a:buChar char="•"/>
            </a:pPr>
            <a:r>
              <a:rPr lang="fr-CH">
                <a:latin typeface="Verdana" pitchFamily="34" charset="0"/>
              </a:rPr>
              <a:t> Les «  wizards » SONT pertinents…</a:t>
            </a:r>
          </a:p>
          <a:p>
            <a:pPr lvl="1" algn="l">
              <a:spcBef>
                <a:spcPct val="50000"/>
              </a:spcBef>
              <a:buFontTx/>
              <a:buChar char="•"/>
            </a:pPr>
            <a:r>
              <a:rPr lang="fr-CH">
                <a:latin typeface="Verdana" pitchFamily="34" charset="0"/>
              </a:rPr>
              <a:t> … il faut un « Pro » pour faire du travail de « Pro »</a:t>
            </a:r>
          </a:p>
          <a:p>
            <a:pPr lvl="2" algn="l">
              <a:spcBef>
                <a:spcPct val="50000"/>
              </a:spcBef>
            </a:pPr>
            <a:r>
              <a:rPr lang="fr-CH">
                <a:latin typeface="Verdana" pitchFamily="34" charset="0"/>
              </a:rPr>
              <a:t>Quelle surprise!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33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33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33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331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33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R064-03">
  <a:themeElements>
    <a:clrScheme name="">
      <a:dk1>
        <a:srgbClr val="000000"/>
      </a:dk1>
      <a:lt1>
        <a:srgbClr val="A2C1FE"/>
      </a:lt1>
      <a:dk2>
        <a:srgbClr val="000000"/>
      </a:dk2>
      <a:lt2>
        <a:srgbClr val="919191"/>
      </a:lt2>
      <a:accent1>
        <a:srgbClr val="618FFD"/>
      </a:accent1>
      <a:accent2>
        <a:srgbClr val="00AE00"/>
      </a:accent2>
      <a:accent3>
        <a:srgbClr val="CEDDFE"/>
      </a:accent3>
      <a:accent4>
        <a:srgbClr val="000000"/>
      </a:accent4>
      <a:accent5>
        <a:srgbClr val="B7C6FE"/>
      </a:accent5>
      <a:accent6>
        <a:srgbClr val="009D00"/>
      </a:accent6>
      <a:hlink>
        <a:srgbClr val="FC0128"/>
      </a:hlink>
      <a:folHlink>
        <a:srgbClr val="CECECE"/>
      </a:folHlink>
    </a:clrScheme>
    <a:fontScheme name="FOR064-03">
      <a:majorFont>
        <a:latin typeface="Arial"/>
        <a:ea typeface=""/>
        <a:cs typeface="Arial"/>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fr-CH"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fr-CH"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FOR064-03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R064-0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FOR064-0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R064-03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R064-03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R064-03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FOR064-03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FOR064-03</Template>
  <TotalTime>650</TotalTime>
  <Pages>3</Pages>
  <Words>1443</Words>
  <Application>Microsoft Office PowerPoint</Application>
  <PresentationFormat>Affichage à l'écran (4:3)</PresentationFormat>
  <Paragraphs>271</Paragraphs>
  <Slides>24</Slides>
  <Notes>24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Times New Roman</vt:lpstr>
      <vt:lpstr>Arial</vt:lpstr>
      <vt:lpstr>Verdana</vt:lpstr>
      <vt:lpstr>Times</vt:lpstr>
      <vt:lpstr>Wingdings</vt:lpstr>
      <vt:lpstr>Univers</vt:lpstr>
      <vt:lpstr>FOR064-03</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QUALIMATEST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Antoine Châlons</dc:creator>
  <cp:lastModifiedBy>Antoine Châlons</cp:lastModifiedBy>
  <cp:revision>54</cp:revision>
  <cp:lastPrinted>2002-05-14T18:03:54Z</cp:lastPrinted>
  <dcterms:created xsi:type="dcterms:W3CDTF">2011-12-05T09:45:34Z</dcterms:created>
  <dcterms:modified xsi:type="dcterms:W3CDTF">2012-11-26T20:30:47Z</dcterms:modified>
</cp:coreProperties>
</file>