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Bois" initials="FB" lastIdx="6" clrIdx="0">
    <p:extLst>
      <p:ext uri="{19B8F6BF-5375-455C-9EA6-DF929625EA0E}">
        <p15:presenceInfo xmlns:p15="http://schemas.microsoft.com/office/powerpoint/2012/main" userId="S-1-5-21-3290713378-1251487440-3091856871-248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F63"/>
    <a:srgbClr val="92D050"/>
    <a:srgbClr val="FFE699"/>
    <a:srgbClr val="EFC6C5"/>
    <a:srgbClr val="FFCDCB"/>
    <a:srgbClr val="FBB9BB"/>
    <a:srgbClr val="BF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5" autoAdjust="0"/>
    <p:restoredTop sz="89888"/>
  </p:normalViewPr>
  <p:slideViewPr>
    <p:cSldViewPr snapToGrid="0" snapToObjects="1">
      <p:cViewPr varScale="1">
        <p:scale>
          <a:sx n="79" d="100"/>
          <a:sy n="79" d="100"/>
        </p:scale>
        <p:origin x="2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37:20.145" idx="6">
    <p:pos x="4051" y="2801"/>
    <p:text>small changes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23:32.978" idx="1">
    <p:pos x="2701" y="1328"/>
    <p:text>I removed the little arrow</p:text>
    <p:extLst>
      <p:ext uri="{C676402C-5697-4E1C-873F-D02D1690AC5C}">
        <p15:threadingInfo xmlns:p15="http://schemas.microsoft.com/office/powerpoint/2012/main" timeZoneBias="-60"/>
      </p:ext>
    </p:extLst>
  </p:cm>
  <p:cm authorId="1" dt="2019-04-02T13:24:06.014" idx="2">
    <p:pos x="2596" y="2198"/>
    <p:text>I remoed the litle arrow</p:text>
    <p:extLst>
      <p:ext uri="{C676402C-5697-4E1C-873F-D02D1690AC5C}">
        <p15:threadingInfo xmlns:p15="http://schemas.microsoft.com/office/powerpoint/2012/main" timeZoneBias="-60"/>
      </p:ext>
    </p:extLst>
  </p:cm>
  <p:cm authorId="1" dt="2019-04-02T13:28:08.245" idx="3">
    <p:pos x="6321" y="218"/>
    <p:text>Modifed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33:29.132" idx="4">
    <p:pos x="2117" y="1996"/>
    <p:text>Inverted the arrow direction, as they should be in an influence diagram: true value conditions data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34:46.967" idx="5">
    <p:pos x="2682" y="2167"/>
    <p:text>why didn't you put the data here?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8E725-7984-464A-B3A6-914A842A2E01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D542-5D49-DB4A-A3C4-709ED1539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9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D542-5D49-DB4A-A3C4-709ED15394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8D542-5D49-DB4A-A3C4-709ED15394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83A0-C558-164B-9F12-9B4A072B2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96EF-DFC2-4A4D-AAFB-60720FA6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5040-9F82-7B46-BAE9-B199654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2A2B-7029-8642-AB23-CB83EF2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CA5E-43D4-A443-A1C7-452D9BC2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8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8F82-B790-E84F-87A8-D1C1A18A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3E9C8-67E8-904E-A450-8FD913D5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20F1-75CF-AF44-AFF9-2B01A43F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64D3-C198-8649-A467-223E2F2B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CDBA-16BF-CC4F-9E40-FDFBD9C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A06D9-0036-264E-AF2C-57D44CABB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7AA19-61FF-1045-A7DE-9FFEAB7B9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3597-8E8C-E445-9019-76DC0F8C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6AD0-0E06-084A-89BF-8A7E6BF7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9891-7001-6E43-B5D1-AE4EE79A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9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AEA6-E550-9048-86A8-F226BDF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BBA2-4861-4C42-9411-49B0606F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2D50-0D92-B240-817B-47ABA06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B227-DBB9-7B4F-BEFD-B98DD6C3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3090-16BF-E045-9945-6AFA7B27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1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0A11-4B1A-AA44-84E6-9C8D2C1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3883-2D71-F64A-9E72-555A3F87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7DD1-D99D-5048-AA81-31E18942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9544-BF33-2E4C-9F64-4B912D1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19A4-580B-C847-AE88-1FF8503A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5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E166-5162-7B4F-BA4E-42C14B5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0AB-3CEF-FF4E-BFF2-561D1B2C5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44ED5-C173-A447-A2B9-F7FFB50D1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073F-9561-C542-9943-FABD95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3E97-9E86-F745-A748-2E77E07D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A2A1-9CFF-6B4D-B4EA-EC248AB4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1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D52-6BBB-2E49-AE1B-3ACAAFA7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4AFC-18D8-BA4B-BCA6-317F1856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94384-224D-7C47-8238-358194A6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25D41-EABB-9D48-A343-10A05036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C626C-F46F-9941-A34B-BE3D2FD2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55B4E-D1B0-604B-A1EB-2FB25973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FA9C1-314E-C340-B220-E4B0D1B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75976-D52E-C44B-B171-CF7B2EB3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7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03DC-7D81-E049-BECE-B3FC4C90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F4A8-3776-3E49-A87F-AC0C9A23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C48C5-03B5-FF41-BD55-AC4934B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0C85-924C-2542-8237-39650C6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7A843-0E7A-494F-BE57-1C43CB59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5C61A-0EC1-4F4B-8754-3330AE6A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D687-EFED-AB4A-84FF-DE6669DA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43A3-C452-C746-838A-3CDF713D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A42B-B776-C24A-979A-17DFB9D4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FB56-05DD-7E4D-AA0E-BF805892A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D470-4D3E-3043-99CC-12288BF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B4B9-9470-974F-A0D7-28F2D012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51D4-4756-2548-8DC5-9E703CDE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B93B-C61F-B946-8D55-89AF3CB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0385F-A52C-A34F-938F-F14604B52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EAC0-549B-0046-B8B2-92215A7C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6252-7D04-8347-B19A-50CBB248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191B-533E-BA4A-9AF6-A658F3C5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199B-6404-D049-BF5C-37598B7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9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5CE4A-9DB0-6946-9E1C-75EA936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FFBF-F27B-CE47-BA5A-D2053278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AE98-C6F8-304D-8AA3-DCC35DE00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5BAB-305F-DD4B-A788-059A3A75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FDC3-F5E6-A447-BEC1-430526CD0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3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Decrease, </a:t>
              </a:r>
              <a:r>
                <a:rPr lang="en-GB" sz="1000" dirty="0">
                  <a:solidFill>
                    <a:schemeClr val="tx1"/>
                  </a:solidFill>
                </a:rPr>
                <a:t>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</a:t>
              </a:r>
              <a:r>
                <a:rPr lang="en-GB" sz="1000" dirty="0" smtClean="0">
                  <a:solidFill>
                    <a:schemeClr val="tx1"/>
                  </a:solidFill>
                </a:rPr>
                <a:t>ROS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6457"/>
              </p:ext>
            </p:extLst>
          </p:nvPr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4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</a:t>
            </a:r>
            <a:r>
              <a:rPr lang="en" dirty="0" smtClean="0"/>
              <a:t>assays done </a:t>
            </a:r>
            <a:r>
              <a:rPr lang="en" dirty="0"/>
              <a:t>in CS4: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548647" y="175098"/>
            <a:ext cx="236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Coalescing AOPs 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50" y="2672534"/>
            <a:ext cx="5263836" cy="74406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Decrease, </a:t>
              </a:r>
              <a:r>
                <a:rPr lang="en-GB" sz="1000" dirty="0">
                  <a:solidFill>
                    <a:schemeClr val="tx1"/>
                  </a:solidFill>
                </a:rPr>
                <a:t>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</a:t>
              </a:r>
              <a:r>
                <a:rPr lang="en-GB" sz="1000" dirty="0" smtClean="0">
                  <a:solidFill>
                    <a:schemeClr val="tx1"/>
                  </a:solidFill>
                </a:rPr>
                <a:t>ROS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F25C56-F594-8B44-80E4-4F58E97B9918}"/>
              </a:ext>
            </a:extLst>
          </p:cNvPr>
          <p:cNvSpPr txBox="1">
            <a:spLocks/>
          </p:cNvSpPr>
          <p:nvPr/>
        </p:nvSpPr>
        <p:spPr>
          <a:xfrm>
            <a:off x="341799" y="4273302"/>
            <a:ext cx="183212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Questions: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3F83-63BB-CB42-B1CB-E6714FE85BF2}"/>
              </a:ext>
            </a:extLst>
          </p:cNvPr>
          <p:cNvSpPr txBox="1"/>
          <p:nvPr/>
        </p:nvSpPr>
        <p:spPr>
          <a:xfrm>
            <a:off x="4419834" y="4265533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 smtClean="0">
                <a:solidFill>
                  <a:srgbClr val="FF0000"/>
                </a:solidFill>
              </a:rPr>
              <a:t>Only in Neurons ?</a:t>
            </a:r>
            <a:endParaRPr lang="fr-FR" noProof="1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020F58-BD6C-514B-9A8A-8D2A0519044A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5331882" y="2425010"/>
            <a:ext cx="14392" cy="184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07F2E2-90B4-BD4A-A942-BD51267A94A1}"/>
              </a:ext>
            </a:extLst>
          </p:cNvPr>
          <p:cNvSpPr txBox="1"/>
          <p:nvPr/>
        </p:nvSpPr>
        <p:spPr>
          <a:xfrm>
            <a:off x="2947284" y="501388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 smtClean="0">
                <a:solidFill>
                  <a:srgbClr val="FF0000"/>
                </a:solidFill>
              </a:rPr>
              <a:t>Injury = disfunction ?</a:t>
            </a:r>
            <a:endParaRPr lang="fr-FR" noProof="1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C14714-C229-F042-8182-6CD52415E6D7}"/>
              </a:ext>
            </a:extLst>
          </p:cNvPr>
          <p:cNvCxnSpPr>
            <a:cxnSpLocks/>
            <a:stCxn id="49" idx="0"/>
            <a:endCxn id="20" idx="2"/>
          </p:cNvCxnSpPr>
          <p:nvPr/>
        </p:nvCxnSpPr>
        <p:spPr>
          <a:xfrm flipV="1">
            <a:off x="4024983" y="2601903"/>
            <a:ext cx="91192" cy="24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0ADFD-EA70-9E44-889F-F0C22E84A3E1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4024983" y="5013888"/>
            <a:ext cx="5219733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1862D4-8EB9-4E41-841A-EF8F6B60BA4C}"/>
              </a:ext>
            </a:extLst>
          </p:cNvPr>
          <p:cNvSpPr txBox="1"/>
          <p:nvPr/>
        </p:nvSpPr>
        <p:spPr>
          <a:xfrm>
            <a:off x="3389971" y="5965902"/>
            <a:ext cx="352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 smtClean="0">
                <a:solidFill>
                  <a:srgbClr val="FF0000"/>
                </a:solidFill>
              </a:rPr>
              <a:t>Where </a:t>
            </a:r>
            <a:r>
              <a:rPr lang="fr-FR" noProof="1" smtClean="0">
                <a:solidFill>
                  <a:srgbClr val="FF0000"/>
                </a:solidFill>
              </a:rPr>
              <a:t>to </a:t>
            </a:r>
            <a:r>
              <a:rPr lang="fr-FR" noProof="1" smtClean="0">
                <a:solidFill>
                  <a:srgbClr val="FF0000"/>
                </a:solidFill>
              </a:rPr>
              <a:t>put cell death ? Needed ?</a:t>
            </a:r>
            <a:endParaRPr lang="fr-FR" noProof="1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50FB2F-4E00-C845-B466-0BD78AF2C58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914334" y="3992138"/>
            <a:ext cx="3250738" cy="215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48647" y="175098"/>
            <a:ext cx="308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Missing bits to discuss 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5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311B3C-433A-A545-ACCE-17C97553218A}"/>
              </a:ext>
            </a:extLst>
          </p:cNvPr>
          <p:cNvGrpSpPr/>
          <p:nvPr/>
        </p:nvGrpSpPr>
        <p:grpSpPr>
          <a:xfrm>
            <a:off x="1724551" y="1273096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766023-1C90-C24B-B841-14B9A03D36CF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B9111DE6-6074-C949-A908-B95E9D9D6F96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8B52F9C-6171-4A43-86D5-860D316785C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1D5F644-C3D3-9B45-BE40-E4457D4C06E4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EEC7F4E-7A19-684A-88FB-14968D08E9B3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70AFAD-219F-9449-BB77-147B548CDE4B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9B47A-F32A-F542-9FED-3F3B3CD24889}"/>
                </a:ext>
              </a:extLst>
            </p:cNvPr>
            <p:cNvCxnSpPr>
              <a:cxnSpLocks/>
              <a:stCxn id="35" idx="3"/>
              <a:endCxn id="7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8AF1E4-01DD-6D49-8F60-B065805DEEB6}"/>
                </a:ext>
              </a:extLst>
            </p:cNvPr>
            <p:cNvCxnSpPr>
              <a:stCxn id="36" idx="3"/>
              <a:endCxn id="7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7FC48B-F12D-6948-A7F0-04AD7C8BBF30}"/>
                </a:ext>
              </a:extLst>
            </p:cNvPr>
            <p:cNvCxnSpPr>
              <a:cxnSpLocks/>
              <a:stCxn id="37" idx="3"/>
              <a:endCxn id="7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F2AC07-F3A6-DA40-991F-6E143DEB261F}"/>
                </a:ext>
              </a:extLst>
            </p:cNvPr>
            <p:cNvCxnSpPr>
              <a:cxnSpLocks/>
              <a:stCxn id="38" idx="3"/>
              <a:endCxn id="7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B7F6F12-3CA5-F345-9CDD-055C69C9BFE5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Decrease, </a:t>
              </a:r>
              <a:r>
                <a:rPr lang="en-GB" sz="1000" dirty="0">
                  <a:solidFill>
                    <a:schemeClr val="tx1"/>
                  </a:solidFill>
                </a:rPr>
                <a:t>Mitochondrial oxidative phosphorylation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5502CB-381A-1C4D-B3BF-6241ACB23AA9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</a:t>
              </a:r>
              <a:r>
                <a:rPr lang="en-GB" sz="1000" dirty="0" smtClean="0">
                  <a:solidFill>
                    <a:schemeClr val="tx1"/>
                  </a:solidFill>
                </a:rPr>
                <a:t>ROS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B45B80-91E2-FF47-904D-EC39130FA7EC}"/>
                </a:ext>
              </a:extLst>
            </p:cNvPr>
            <p:cNvCxnSpPr>
              <a:cxnSpLocks/>
              <a:stCxn id="7" idx="7"/>
              <a:endCxn id="12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232FC8-1B48-994E-B9B1-EABE8B8534C0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E8CDFB1-DBE4-F449-814F-8A6BA0105C1D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0C2F05-BB3E-684A-921C-1F9863E6A9F4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4B1638-25C9-BC41-B127-ADCDFE649B47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6DE664A-15D1-C944-BF02-D4165CC533FA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7057BAA-FB1B-194E-BC93-0C9BB4CBA1B6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3C99ED8-7AB2-DD42-BD5E-82FA837471F7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D35F676-BC5A-5140-A0DC-32C96CB98989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6D96DC9-C77C-FD49-B8B2-9815601A5C69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ACBD66-315B-3A47-84C6-B07DF914CCED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0728D6-7B6D-BD4C-9EB6-A8CEDF840AF0}"/>
                </a:ext>
              </a:extLst>
            </p:cNvPr>
            <p:cNvCxnSpPr>
              <a:cxnSpLocks/>
              <a:stCxn id="19" idx="3"/>
              <a:endCxn id="32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3DA9F6-2DA1-BD4C-90FF-048A9BF28422}"/>
                </a:ext>
              </a:extLst>
            </p:cNvPr>
            <p:cNvCxnSpPr>
              <a:cxnSpLocks/>
              <a:stCxn id="32" idx="3"/>
              <a:endCxn id="23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D77AAA-B325-2346-AE30-438A5AA686DB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F6C30F5-8C49-D141-AC99-197CFAFF7B00}"/>
                </a:ext>
              </a:extLst>
            </p:cNvPr>
            <p:cNvCxnSpPr>
              <a:cxnSpLocks/>
              <a:stCxn id="30" idx="3"/>
              <a:endCxn id="21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ABFFF5-2A00-9E4D-859A-EDD141054A7E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84BBE37-2137-BA4D-B1F8-ADEE024E950D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D763C74-E5C6-204E-883E-8F349C9E9476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61DA123-E8E0-9347-8D58-75EB9958A435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778797E-FC6D-8849-A6B1-E74A626FA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AEDCD4-0DE1-744F-902E-53F50EF4C0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3104398-3EE7-0446-974B-463B6218790B}"/>
              </a:ext>
            </a:extLst>
          </p:cNvPr>
          <p:cNvSpPr txBox="1"/>
          <p:nvPr/>
        </p:nvSpPr>
        <p:spPr>
          <a:xfrm>
            <a:off x="1724551" y="72663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Molecular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F9E662-EF19-6949-9CCC-3D2DE6F72267}"/>
              </a:ext>
            </a:extLst>
          </p:cNvPr>
          <p:cNvSpPr txBox="1"/>
          <p:nvPr/>
        </p:nvSpPr>
        <p:spPr>
          <a:xfrm>
            <a:off x="3378158" y="726630"/>
            <a:ext cx="26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Organelle </a:t>
            </a:r>
            <a:r>
              <a:rPr lang="en-GB" dirty="0" smtClean="0"/>
              <a:t>(Mitochondrial)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538CAA-AA49-C043-8EA1-FF00FCA2853B}"/>
              </a:ext>
            </a:extLst>
          </p:cNvPr>
          <p:cNvSpPr txBox="1"/>
          <p:nvPr/>
        </p:nvSpPr>
        <p:spPr>
          <a:xfrm>
            <a:off x="7405128" y="7266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Tissue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2CFF0D-36F3-3F4E-A585-A265485D75A8}"/>
              </a:ext>
            </a:extLst>
          </p:cNvPr>
          <p:cNvSpPr txBox="1"/>
          <p:nvPr/>
        </p:nvSpPr>
        <p:spPr>
          <a:xfrm>
            <a:off x="9066021" y="726630"/>
            <a:ext cx="46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AO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10566" y="573932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89448" y="629052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14622" y="645261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92716" y="612835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538CAA-AA49-C043-8EA1-FF00FCA2853B}"/>
              </a:ext>
            </a:extLst>
          </p:cNvPr>
          <p:cNvSpPr txBox="1"/>
          <p:nvPr/>
        </p:nvSpPr>
        <p:spPr>
          <a:xfrm>
            <a:off x="6263746" y="7266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Cell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647067" y="208988"/>
            <a:ext cx="235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As a standalone 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F2DCCD47-6F6B-B840-93BA-5BFE2F2BAAA0}"/>
              </a:ext>
            </a:extLst>
          </p:cNvPr>
          <p:cNvSpPr/>
          <p:nvPr/>
        </p:nvSpPr>
        <p:spPr>
          <a:xfrm>
            <a:off x="234176" y="156117"/>
            <a:ext cx="8318809" cy="3468029"/>
          </a:xfrm>
          <a:custGeom>
            <a:avLst/>
            <a:gdLst>
              <a:gd name="connsiteX0" fmla="*/ 55756 w 8318809"/>
              <a:gd name="connsiteY0" fmla="*/ 970156 h 3468029"/>
              <a:gd name="connsiteX1" fmla="*/ 1839951 w 8318809"/>
              <a:gd name="connsiteY1" fmla="*/ 981307 h 3468029"/>
              <a:gd name="connsiteX2" fmla="*/ 1851102 w 8318809"/>
              <a:gd name="connsiteY2" fmla="*/ 1895707 h 3468029"/>
              <a:gd name="connsiteX3" fmla="*/ 3155795 w 8318809"/>
              <a:gd name="connsiteY3" fmla="*/ 1895707 h 3468029"/>
              <a:gd name="connsiteX4" fmla="*/ 3211551 w 8318809"/>
              <a:gd name="connsiteY4" fmla="*/ 1505415 h 3468029"/>
              <a:gd name="connsiteX5" fmla="*/ 4572000 w 8318809"/>
              <a:gd name="connsiteY5" fmla="*/ 1516566 h 3468029"/>
              <a:gd name="connsiteX6" fmla="*/ 4572000 w 8318809"/>
              <a:gd name="connsiteY6" fmla="*/ 2419815 h 3468029"/>
              <a:gd name="connsiteX7" fmla="*/ 5497551 w 8318809"/>
              <a:gd name="connsiteY7" fmla="*/ 2419815 h 3468029"/>
              <a:gd name="connsiteX8" fmla="*/ 5609063 w 8318809"/>
              <a:gd name="connsiteY8" fmla="*/ 3468029 h 3468029"/>
              <a:gd name="connsiteX9" fmla="*/ 8318809 w 8318809"/>
              <a:gd name="connsiteY9" fmla="*/ 3445727 h 3468029"/>
              <a:gd name="connsiteX10" fmla="*/ 8285356 w 8318809"/>
              <a:gd name="connsiteY10" fmla="*/ 2118732 h 3468029"/>
              <a:gd name="connsiteX11" fmla="*/ 1025912 w 8318809"/>
              <a:gd name="connsiteY11" fmla="*/ 0 h 3468029"/>
              <a:gd name="connsiteX12" fmla="*/ 0 w 8318809"/>
              <a:gd name="connsiteY12" fmla="*/ 0 h 3468029"/>
              <a:gd name="connsiteX13" fmla="*/ 0 w 8318809"/>
              <a:gd name="connsiteY13" fmla="*/ 981307 h 3468029"/>
              <a:gd name="connsiteX14" fmla="*/ 55756 w 8318809"/>
              <a:gd name="connsiteY14" fmla="*/ 970156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18809" h="3468029">
                <a:moveTo>
                  <a:pt x="55756" y="970156"/>
                </a:moveTo>
                <a:lnTo>
                  <a:pt x="1839951" y="981307"/>
                </a:lnTo>
                <a:lnTo>
                  <a:pt x="1851102" y="1895707"/>
                </a:lnTo>
                <a:lnTo>
                  <a:pt x="3155795" y="1895707"/>
                </a:lnTo>
                <a:lnTo>
                  <a:pt x="3211551" y="1505415"/>
                </a:lnTo>
                <a:lnTo>
                  <a:pt x="4572000" y="1516566"/>
                </a:lnTo>
                <a:lnTo>
                  <a:pt x="4572000" y="2419815"/>
                </a:lnTo>
                <a:lnTo>
                  <a:pt x="5497551" y="2419815"/>
                </a:lnTo>
                <a:lnTo>
                  <a:pt x="5609063" y="3468029"/>
                </a:lnTo>
                <a:lnTo>
                  <a:pt x="8318809" y="3445727"/>
                </a:lnTo>
                <a:lnTo>
                  <a:pt x="8285356" y="2118732"/>
                </a:lnTo>
                <a:lnTo>
                  <a:pt x="1025912" y="0"/>
                </a:lnTo>
                <a:lnTo>
                  <a:pt x="0" y="0"/>
                </a:lnTo>
                <a:lnTo>
                  <a:pt x="0" y="981307"/>
                </a:lnTo>
                <a:lnTo>
                  <a:pt x="55756" y="970156"/>
                </a:lnTo>
                <a:close/>
              </a:path>
            </a:pathLst>
          </a:custGeom>
          <a:solidFill>
            <a:srgbClr val="92D05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Decrease</a:t>
              </a:r>
              <a:r>
                <a:rPr lang="en-GB" sz="1000" dirty="0" smtClean="0">
                  <a:solidFill>
                    <a:schemeClr val="tx1"/>
                  </a:solidFill>
                </a:rPr>
                <a:t>, </a:t>
              </a:r>
              <a:r>
                <a:rPr lang="en-GB" sz="1000" dirty="0" smtClean="0">
                  <a:solidFill>
                    <a:schemeClr val="tx1"/>
                  </a:solidFill>
                </a:rPr>
                <a:t>Mitochondrial </a:t>
              </a:r>
              <a:r>
                <a:rPr lang="en-GB" sz="1000" dirty="0">
                  <a:solidFill>
                    <a:schemeClr val="tx1"/>
                  </a:solidFill>
                </a:rPr>
                <a:t>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</a:t>
              </a:r>
              <a:r>
                <a:rPr lang="en-GB" sz="1000" dirty="0" smtClean="0">
                  <a:solidFill>
                    <a:schemeClr val="tx1"/>
                  </a:solidFill>
                </a:rPr>
                <a:t>ROS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1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</a:t>
            </a:r>
            <a:r>
              <a:rPr lang="en" dirty="0" smtClean="0"/>
              <a:t>assays </a:t>
            </a:r>
            <a:r>
              <a:rPr lang="en" dirty="0"/>
              <a:t>done in CS4: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3375500" y="175098"/>
            <a:ext cx="241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Focus on neurons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0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F2DCCD47-6F6B-B840-93BA-5BFE2F2BAAA0}"/>
              </a:ext>
            </a:extLst>
          </p:cNvPr>
          <p:cNvSpPr/>
          <p:nvPr/>
        </p:nvSpPr>
        <p:spPr>
          <a:xfrm>
            <a:off x="234176" y="156117"/>
            <a:ext cx="8318809" cy="3468029"/>
          </a:xfrm>
          <a:custGeom>
            <a:avLst/>
            <a:gdLst>
              <a:gd name="connsiteX0" fmla="*/ 55756 w 8318809"/>
              <a:gd name="connsiteY0" fmla="*/ 970156 h 3468029"/>
              <a:gd name="connsiteX1" fmla="*/ 1839951 w 8318809"/>
              <a:gd name="connsiteY1" fmla="*/ 981307 h 3468029"/>
              <a:gd name="connsiteX2" fmla="*/ 1851102 w 8318809"/>
              <a:gd name="connsiteY2" fmla="*/ 1895707 h 3468029"/>
              <a:gd name="connsiteX3" fmla="*/ 3155795 w 8318809"/>
              <a:gd name="connsiteY3" fmla="*/ 1895707 h 3468029"/>
              <a:gd name="connsiteX4" fmla="*/ 3211551 w 8318809"/>
              <a:gd name="connsiteY4" fmla="*/ 1505415 h 3468029"/>
              <a:gd name="connsiteX5" fmla="*/ 4572000 w 8318809"/>
              <a:gd name="connsiteY5" fmla="*/ 1516566 h 3468029"/>
              <a:gd name="connsiteX6" fmla="*/ 4572000 w 8318809"/>
              <a:gd name="connsiteY6" fmla="*/ 2419815 h 3468029"/>
              <a:gd name="connsiteX7" fmla="*/ 5497551 w 8318809"/>
              <a:gd name="connsiteY7" fmla="*/ 2419815 h 3468029"/>
              <a:gd name="connsiteX8" fmla="*/ 5609063 w 8318809"/>
              <a:gd name="connsiteY8" fmla="*/ 3468029 h 3468029"/>
              <a:gd name="connsiteX9" fmla="*/ 8318809 w 8318809"/>
              <a:gd name="connsiteY9" fmla="*/ 3445727 h 3468029"/>
              <a:gd name="connsiteX10" fmla="*/ 8285356 w 8318809"/>
              <a:gd name="connsiteY10" fmla="*/ 2118732 h 3468029"/>
              <a:gd name="connsiteX11" fmla="*/ 1025912 w 8318809"/>
              <a:gd name="connsiteY11" fmla="*/ 0 h 3468029"/>
              <a:gd name="connsiteX12" fmla="*/ 0 w 8318809"/>
              <a:gd name="connsiteY12" fmla="*/ 0 h 3468029"/>
              <a:gd name="connsiteX13" fmla="*/ 0 w 8318809"/>
              <a:gd name="connsiteY13" fmla="*/ 981307 h 3468029"/>
              <a:gd name="connsiteX14" fmla="*/ 55756 w 8318809"/>
              <a:gd name="connsiteY14" fmla="*/ 970156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18809" h="3468029">
                <a:moveTo>
                  <a:pt x="55756" y="970156"/>
                </a:moveTo>
                <a:lnTo>
                  <a:pt x="1839951" y="981307"/>
                </a:lnTo>
                <a:lnTo>
                  <a:pt x="1851102" y="1895707"/>
                </a:lnTo>
                <a:lnTo>
                  <a:pt x="3155795" y="1895707"/>
                </a:lnTo>
                <a:lnTo>
                  <a:pt x="3211551" y="1505415"/>
                </a:lnTo>
                <a:lnTo>
                  <a:pt x="4572000" y="1516566"/>
                </a:lnTo>
                <a:lnTo>
                  <a:pt x="4572000" y="2419815"/>
                </a:lnTo>
                <a:lnTo>
                  <a:pt x="5497551" y="2419815"/>
                </a:lnTo>
                <a:lnTo>
                  <a:pt x="5609063" y="3468029"/>
                </a:lnTo>
                <a:lnTo>
                  <a:pt x="8318809" y="3445727"/>
                </a:lnTo>
                <a:lnTo>
                  <a:pt x="8285356" y="2118732"/>
                </a:lnTo>
                <a:lnTo>
                  <a:pt x="1025912" y="0"/>
                </a:lnTo>
                <a:lnTo>
                  <a:pt x="0" y="0"/>
                </a:lnTo>
                <a:lnTo>
                  <a:pt x="0" y="981307"/>
                </a:lnTo>
                <a:lnTo>
                  <a:pt x="55756" y="970156"/>
                </a:lnTo>
                <a:close/>
              </a:path>
            </a:pathLst>
          </a:custGeom>
          <a:solidFill>
            <a:srgbClr val="92D05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Decrease, </a:t>
              </a:r>
              <a:r>
                <a:rPr lang="en-GB" sz="1000" dirty="0">
                  <a:solidFill>
                    <a:schemeClr val="tx1"/>
                  </a:solidFill>
                </a:rPr>
                <a:t>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</a:t>
              </a:r>
              <a:r>
                <a:rPr lang="en-GB" sz="1000" dirty="0" smtClean="0">
                  <a:solidFill>
                    <a:schemeClr val="tx1"/>
                  </a:solidFill>
                </a:rPr>
                <a:t>ROS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4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</a:t>
            </a:r>
            <a:r>
              <a:rPr lang="en" dirty="0" smtClean="0"/>
              <a:t>assays done </a:t>
            </a:r>
            <a:r>
              <a:rPr lang="en" dirty="0"/>
              <a:t>in CS4:</a:t>
            </a:r>
            <a:endParaRPr lang="fr-F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E56DAC-DA83-DC4F-BBD3-9F807E4A5270}"/>
              </a:ext>
            </a:extLst>
          </p:cNvPr>
          <p:cNvSpPr/>
          <p:nvPr/>
        </p:nvSpPr>
        <p:spPr>
          <a:xfrm>
            <a:off x="5094160" y="373855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Neurite</a:t>
            </a:r>
            <a:r>
              <a:rPr lang="fr-FR" sz="1000" dirty="0">
                <a:solidFill>
                  <a:schemeClr val="tx1"/>
                </a:solidFill>
              </a:rPr>
              <a:t>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85CA86-043C-F344-AA7E-A34AA1036B06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flipV="1">
            <a:off x="5531583" y="2669345"/>
            <a:ext cx="490793" cy="10692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0E4A236-FF57-8940-A80A-B57C8A0DCA02}"/>
              </a:ext>
            </a:extLst>
          </p:cNvPr>
          <p:cNvSpPr/>
          <p:nvPr/>
        </p:nvSpPr>
        <p:spPr>
          <a:xfrm>
            <a:off x="4067445" y="3173168"/>
            <a:ext cx="949281" cy="96614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Prot</a:t>
            </a:r>
            <a:r>
              <a:rPr lang="fr-FR" sz="1000" dirty="0">
                <a:solidFill>
                  <a:schemeClr val="tx1"/>
                </a:solidFill>
              </a:rPr>
              <a:t>. </a:t>
            </a:r>
            <a:r>
              <a:rPr lang="fr-FR" sz="1000" dirty="0" err="1">
                <a:solidFill>
                  <a:schemeClr val="tx1"/>
                </a:solidFill>
              </a:rPr>
              <a:t>Acti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fluorescence intensity relative to control</a:t>
            </a:r>
            <a:r>
              <a:rPr lang="fr-FR" sz="1000" dirty="0">
                <a:solidFill>
                  <a:schemeClr val="tx1"/>
                </a:solidFill>
                <a:effectLst/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77DCF4-2781-1448-BC39-F2B9F0254C31}"/>
              </a:ext>
            </a:extLst>
          </p:cNvPr>
          <p:cNvCxnSpPr>
            <a:cxnSpLocks/>
            <a:stCxn id="48" idx="0"/>
            <a:endCxn id="23" idx="2"/>
          </p:cNvCxnSpPr>
          <p:nvPr/>
        </p:nvCxnSpPr>
        <p:spPr>
          <a:xfrm flipV="1">
            <a:off x="4542086" y="2425010"/>
            <a:ext cx="789796" cy="7481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62C445B-4995-9F4A-AE10-BE6C1495FD53}"/>
              </a:ext>
            </a:extLst>
          </p:cNvPr>
          <p:cNvSpPr/>
          <p:nvPr/>
        </p:nvSpPr>
        <p:spPr>
          <a:xfrm>
            <a:off x="3124458" y="373855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Mito </a:t>
            </a:r>
            <a:r>
              <a:rPr lang="fr-FR" sz="1000" dirty="0" err="1">
                <a:solidFill>
                  <a:schemeClr val="tx1"/>
                </a:solidFill>
              </a:rPr>
              <a:t>resp</a:t>
            </a:r>
            <a:r>
              <a:rPr lang="fr-FR" sz="1000" dirty="0">
                <a:solidFill>
                  <a:schemeClr val="tx1"/>
                </a:solidFill>
              </a:rPr>
              <a:t> (OCR)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431952-EE27-004B-9870-1BEEC2A2E9D7}"/>
              </a:ext>
            </a:extLst>
          </p:cNvPr>
          <p:cNvCxnSpPr>
            <a:cxnSpLocks/>
            <a:stCxn id="53" idx="0"/>
            <a:endCxn id="16" idx="2"/>
          </p:cNvCxnSpPr>
          <p:nvPr/>
        </p:nvCxnSpPr>
        <p:spPr>
          <a:xfrm flipH="1" flipV="1">
            <a:off x="2722986" y="1959942"/>
            <a:ext cx="838895" cy="17786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19D527-AC0B-C14C-A100-DCDA7B2E5B8F}"/>
              </a:ext>
            </a:extLst>
          </p:cNvPr>
          <p:cNvSpPr/>
          <p:nvPr/>
        </p:nvSpPr>
        <p:spPr>
          <a:xfrm>
            <a:off x="1915860" y="374148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c1 </a:t>
            </a:r>
            <a:r>
              <a:rPr lang="fr-FR" sz="1000" dirty="0" err="1">
                <a:solidFill>
                  <a:schemeClr val="tx1"/>
                </a:solidFill>
              </a:rPr>
              <a:t>acti</a:t>
            </a:r>
            <a:r>
              <a:rPr lang="fr-FR" sz="1000" dirty="0">
                <a:solidFill>
                  <a:schemeClr val="tx1"/>
                </a:solidFill>
              </a:rPr>
              <a:t> (OCR)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5042F8-D159-2D4A-B9BB-59B76E39A080}"/>
              </a:ext>
            </a:extLst>
          </p:cNvPr>
          <p:cNvCxnSpPr>
            <a:cxnSpLocks/>
            <a:stCxn id="59" idx="0"/>
            <a:endCxn id="7" idx="2"/>
          </p:cNvCxnSpPr>
          <p:nvPr/>
        </p:nvCxnSpPr>
        <p:spPr>
          <a:xfrm flipH="1" flipV="1">
            <a:off x="858871" y="999360"/>
            <a:ext cx="1494412" cy="27421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4848DED-6023-8A4F-837D-2DDDBFAC63F5}"/>
              </a:ext>
            </a:extLst>
          </p:cNvPr>
          <p:cNvSpPr/>
          <p:nvPr/>
        </p:nvSpPr>
        <p:spPr>
          <a:xfrm>
            <a:off x="2478016" y="4134240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OCR : oxygen consumption rate </a:t>
            </a:r>
            <a:endParaRPr lang="fr-F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375500" y="175098"/>
            <a:ext cx="370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Focus on neurons, with data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8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60AAD31-4803-474E-BF75-DDB6874F3367}"/>
              </a:ext>
            </a:extLst>
          </p:cNvPr>
          <p:cNvSpPr/>
          <p:nvPr/>
        </p:nvSpPr>
        <p:spPr>
          <a:xfrm>
            <a:off x="234176" y="200722"/>
            <a:ext cx="8329961" cy="3969834"/>
          </a:xfrm>
          <a:custGeom>
            <a:avLst/>
            <a:gdLst>
              <a:gd name="connsiteX0" fmla="*/ 0 w 8329961"/>
              <a:gd name="connsiteY0" fmla="*/ 0 h 3969834"/>
              <a:gd name="connsiteX1" fmla="*/ 11151 w 8329961"/>
              <a:gd name="connsiteY1" fmla="*/ 3969834 h 3969834"/>
              <a:gd name="connsiteX2" fmla="*/ 3122341 w 8329961"/>
              <a:gd name="connsiteY2" fmla="*/ 3958683 h 3969834"/>
              <a:gd name="connsiteX3" fmla="*/ 3233853 w 8329961"/>
              <a:gd name="connsiteY3" fmla="*/ 2542478 h 3969834"/>
              <a:gd name="connsiteX4" fmla="*/ 4527395 w 8329961"/>
              <a:gd name="connsiteY4" fmla="*/ 2553629 h 3969834"/>
              <a:gd name="connsiteX5" fmla="*/ 4516244 w 8329961"/>
              <a:gd name="connsiteY5" fmla="*/ 1550019 h 3969834"/>
              <a:gd name="connsiteX6" fmla="*/ 6991814 w 8329961"/>
              <a:gd name="connsiteY6" fmla="*/ 1527717 h 3969834"/>
              <a:gd name="connsiteX7" fmla="*/ 7025268 w 8329961"/>
              <a:gd name="connsiteY7" fmla="*/ 1059366 h 3969834"/>
              <a:gd name="connsiteX8" fmla="*/ 8329961 w 8329961"/>
              <a:gd name="connsiteY8" fmla="*/ 880946 h 3969834"/>
              <a:gd name="connsiteX9" fmla="*/ 8318809 w 8329961"/>
              <a:gd name="connsiteY9" fmla="*/ 256478 h 3969834"/>
              <a:gd name="connsiteX10" fmla="*/ 8318809 w 8329961"/>
              <a:gd name="connsiteY10" fmla="*/ 55756 h 3969834"/>
              <a:gd name="connsiteX11" fmla="*/ 0 w 8329961"/>
              <a:gd name="connsiteY11" fmla="*/ 0 h 396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29961" h="3969834">
                <a:moveTo>
                  <a:pt x="0" y="0"/>
                </a:moveTo>
                <a:lnTo>
                  <a:pt x="11151" y="3969834"/>
                </a:lnTo>
                <a:lnTo>
                  <a:pt x="3122341" y="3958683"/>
                </a:lnTo>
                <a:lnTo>
                  <a:pt x="3233853" y="2542478"/>
                </a:lnTo>
                <a:lnTo>
                  <a:pt x="4527395" y="2553629"/>
                </a:lnTo>
                <a:lnTo>
                  <a:pt x="4516244" y="1550019"/>
                </a:lnTo>
                <a:lnTo>
                  <a:pt x="6991814" y="1527717"/>
                </a:lnTo>
                <a:lnTo>
                  <a:pt x="7025268" y="1059366"/>
                </a:lnTo>
                <a:lnTo>
                  <a:pt x="8329961" y="880946"/>
                </a:lnTo>
                <a:lnTo>
                  <a:pt x="8318809" y="256478"/>
                </a:lnTo>
                <a:lnTo>
                  <a:pt x="8318809" y="55756"/>
                </a:lnTo>
                <a:lnTo>
                  <a:pt x="0" y="0"/>
                </a:lnTo>
                <a:close/>
              </a:path>
            </a:pathLst>
          </a:custGeom>
          <a:solidFill>
            <a:srgbClr val="FFE699">
              <a:alpha val="2039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Decrease, </a:t>
              </a:r>
              <a:r>
                <a:rPr lang="en-GB" sz="1000" dirty="0">
                  <a:solidFill>
                    <a:schemeClr val="tx1"/>
                  </a:solidFill>
                </a:rPr>
                <a:t>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4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assays done in CS4: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3375500" y="175098"/>
            <a:ext cx="189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Focus on liver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5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662</Words>
  <Application>Microsoft Office PowerPoint</Application>
  <PresentationFormat>Widescreen</PresentationFormat>
  <Paragraphs>303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GAO (LMAC)</dc:creator>
  <cp:lastModifiedBy>Frederic Bois</cp:lastModifiedBy>
  <cp:revision>11</cp:revision>
  <dcterms:created xsi:type="dcterms:W3CDTF">2019-04-02T08:37:00Z</dcterms:created>
  <dcterms:modified xsi:type="dcterms:W3CDTF">2019-04-02T12:41:28Z</dcterms:modified>
</cp:coreProperties>
</file>