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1" r:id="rId2"/>
    <p:sldId id="256" r:id="rId3"/>
    <p:sldId id="257" r:id="rId4"/>
    <p:sldId id="267" r:id="rId5"/>
    <p:sldId id="261" r:id="rId6"/>
    <p:sldId id="262" r:id="rId7"/>
    <p:sldId id="290" r:id="rId8"/>
    <p:sldId id="260" r:id="rId9"/>
    <p:sldId id="288" r:id="rId10"/>
    <p:sldId id="263" r:id="rId11"/>
    <p:sldId id="268" r:id="rId12"/>
    <p:sldId id="270" r:id="rId13"/>
    <p:sldId id="272" r:id="rId14"/>
    <p:sldId id="274" r:id="rId15"/>
    <p:sldId id="264" r:id="rId16"/>
    <p:sldId id="287" r:id="rId17"/>
    <p:sldId id="273" r:id="rId18"/>
    <p:sldId id="275" r:id="rId19"/>
    <p:sldId id="284" r:id="rId20"/>
    <p:sldId id="277" r:id="rId21"/>
    <p:sldId id="278" r:id="rId22"/>
    <p:sldId id="259" r:id="rId2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E00"/>
    <a:srgbClr val="0000FF"/>
    <a:srgbClr val="FF00FF"/>
    <a:srgbClr val="2B5282"/>
    <a:srgbClr val="CC5D12"/>
    <a:srgbClr val="FF0000"/>
    <a:srgbClr val="609CFF"/>
    <a:srgbClr val="F8756C"/>
    <a:srgbClr val="F6BC94"/>
    <a:srgbClr val="ED7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5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16932E4-A6BF-428F-B691-25829FD6D59D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E5B58A-521E-4C31-888B-3CA0DF81A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88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AA94F36-3203-4FA8-A717-0C36CB566632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8DD015-9DBF-4207-8937-FA5BAE5DD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015-9DBF-4207-8937-FA5BAE5DD2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Degulein</a:t>
            </a:r>
            <a:r>
              <a:rPr lang="de-DE" dirty="0" smtClean="0"/>
              <a:t> </a:t>
            </a:r>
            <a:r>
              <a:rPr lang="de-DE" dirty="0" err="1" smtClean="0"/>
              <a:t>little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hydrophilic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015-9DBF-4207-8937-FA5BAE5DD2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86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Degulein</a:t>
            </a:r>
            <a:r>
              <a:rPr lang="de-DE" dirty="0" smtClean="0"/>
              <a:t> </a:t>
            </a:r>
            <a:r>
              <a:rPr lang="de-DE" dirty="0" err="1" smtClean="0"/>
              <a:t>little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hydrophilic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015-9DBF-4207-8937-FA5BAE5DD2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9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2" y="6183924"/>
            <a:ext cx="1440000" cy="423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2955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37235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7800" cy="6858000"/>
          </a:xfrm>
          <a:prstGeom prst="rect">
            <a:avLst/>
          </a:prstGeom>
        </p:spPr>
      </p:pic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1954352" y="6212881"/>
            <a:ext cx="601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DIN-Regular"/>
                <a:ea typeface="+mn-ea"/>
                <a:cs typeface="DIN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This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project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has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received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funding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from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the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European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Union’s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Horizon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2020 Research </a:t>
            </a:r>
            <a:b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</a:b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and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Innovation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programme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under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 Grant Agreement </a:t>
            </a:r>
            <a:r>
              <a:rPr lang="de-DE" sz="1000" b="0" i="0" u="none" strike="noStrike" kern="1200" baseline="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no</a:t>
            </a:r>
            <a:r>
              <a:rPr lang="de-DE" sz="1000" b="0" i="0" u="none" strike="noStrike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IN-Regular"/>
              </a:rPr>
              <a:t>. 681002</a:t>
            </a:r>
          </a:p>
        </p:txBody>
      </p:sp>
      <p:pic>
        <p:nvPicPr>
          <p:cNvPr id="10" name="Bild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08862" y="249380"/>
            <a:ext cx="3646170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36800" cy="897775"/>
          </a:xfrm>
          <a:prstGeom prst="rect">
            <a:avLst/>
          </a:prstGeom>
          <a:solidFill>
            <a:srgbClr val="8A8989"/>
          </a:solidFill>
          <a:ln w="12700" cap="flat" cmpd="sng" algn="ctr">
            <a:solidFill>
              <a:srgbClr val="F39C5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7" y="1"/>
            <a:ext cx="8271164" cy="89777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87" y="1188720"/>
            <a:ext cx="8271164" cy="49882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887" y="6489355"/>
            <a:ext cx="1321724" cy="365125"/>
          </a:xfrm>
        </p:spPr>
        <p:txBody>
          <a:bodyPr/>
          <a:lstStyle>
            <a:lvl1pPr algn="l">
              <a:defRPr/>
            </a:lvl1pPr>
          </a:lstStyle>
          <a:p>
            <a:fld id="{13FBC463-0DAF-492C-B984-FE19D29B3D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7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10870"/>
            <a:ext cx="9144000" cy="1569228"/>
          </a:xfrm>
          <a:prstGeom prst="rect">
            <a:avLst/>
          </a:prstGeom>
        </p:spPr>
      </p:pic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177800" y="2937020"/>
            <a:ext cx="8783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</a:p>
        </p:txBody>
      </p:sp>
      <p:pic>
        <p:nvPicPr>
          <p:cNvPr id="8" name="Bild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7800" cy="685800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800" y="4267200"/>
            <a:ext cx="8966200" cy="2590800"/>
          </a:xfrm>
          <a:prstGeom prst="rect">
            <a:avLst/>
          </a:prstGeom>
        </p:spPr>
      </p:pic>
      <p:pic>
        <p:nvPicPr>
          <p:cNvPr id="10" name="Bild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08862" y="249380"/>
            <a:ext cx="3646170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C463-0DAF-492C-B984-FE19D29B3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0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MIE: </a:t>
            </a:r>
            <a:r>
              <a:rPr lang="de-DE" dirty="0"/>
              <a:t>Binding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mitochondrial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1188720"/>
            <a:ext cx="8271164" cy="53006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Binding site of rotenone at cI known</a:t>
            </a:r>
          </a:p>
          <a:p>
            <a:r>
              <a:rPr lang="en-US" dirty="0" smtClean="0"/>
              <a:t>Cryo-EM structure of human cI known</a:t>
            </a:r>
          </a:p>
          <a:p>
            <a:r>
              <a:rPr lang="en-US" dirty="0" smtClean="0"/>
              <a:t>Test: docking of rotenone and deguelin into this structure (</a:t>
            </a:r>
            <a:r>
              <a:rPr lang="en-US" i="1" dirty="0" smtClean="0"/>
              <a:t>in silico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ED710E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Confirmation of a common binding mode of rotenone and deguelin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10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1635967" y="2443313"/>
            <a:ext cx="5572117" cy="3227451"/>
            <a:chOff x="1635967" y="2333585"/>
            <a:chExt cx="5572117" cy="3227451"/>
          </a:xfrm>
        </p:grpSpPr>
        <p:pic>
          <p:nvPicPr>
            <p:cNvPr id="1026" name="Picture 2" descr="https://lh6.googleusercontent.com/obxkvm8L5LbbR58dyYBFViXkWvdc5753DQY6HWmFHKuqT0oZB4zcHOKNn2uSYtgQXmZ2d5qL9CKz9mgb_Zo1IZbBMPm2w7295_Tn-xpi4t7stttK8YZ88CLXJR7xn-f1FjE7GUUHWkhu9cH3S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967" y="2333585"/>
              <a:ext cx="4518431" cy="322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6154398" y="3224106"/>
              <a:ext cx="105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784F5"/>
                  </a:solidFill>
                </a:rPr>
                <a:t>deguelin</a:t>
              </a:r>
            </a:p>
            <a:p>
              <a:r>
                <a:rPr lang="de-DE" dirty="0" err="1" smtClean="0">
                  <a:solidFill>
                    <a:srgbClr val="E693BC"/>
                  </a:solidFill>
                </a:rPr>
                <a:t>rotenone</a:t>
              </a:r>
              <a:endParaRPr lang="en-US" dirty="0">
                <a:solidFill>
                  <a:srgbClr val="E693B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1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KE1: Inhibition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1188721"/>
            <a:ext cx="8489839" cy="647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of Seahorse flux analyzer to measure mitochondrial activity in human neurons (LUHMES)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3880438" y="5329276"/>
            <a:ext cx="5177159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i="1" dirty="0" smtClean="0"/>
              <a:t>Assay </a:t>
            </a:r>
            <a:r>
              <a:rPr lang="de-DE" i="1" dirty="0" err="1" smtClean="0"/>
              <a:t>details</a:t>
            </a:r>
            <a:r>
              <a:rPr lang="de-DE" i="1" dirty="0" smtClean="0"/>
              <a:t>: </a:t>
            </a:r>
          </a:p>
          <a:p>
            <a:pPr algn="l"/>
            <a:r>
              <a:rPr lang="de-DE" i="1" dirty="0" smtClean="0"/>
              <a:t>LUHMES </a:t>
            </a:r>
            <a:r>
              <a:rPr lang="de-DE" i="1" dirty="0" err="1" smtClean="0"/>
              <a:t>cells</a:t>
            </a:r>
            <a:r>
              <a:rPr lang="de-DE" i="1" dirty="0" smtClean="0"/>
              <a:t>, permeabilized </a:t>
            </a:r>
            <a:r>
              <a:rPr lang="de-DE" i="1" dirty="0" err="1" smtClean="0"/>
              <a:t>with</a:t>
            </a:r>
            <a:r>
              <a:rPr lang="de-DE" i="1" dirty="0" smtClean="0"/>
              <a:t> </a:t>
            </a:r>
            <a:r>
              <a:rPr lang="de-DE" i="1" dirty="0" err="1" smtClean="0"/>
              <a:t>digitonon</a:t>
            </a:r>
            <a:r>
              <a:rPr lang="de-DE" i="1" dirty="0" smtClean="0"/>
              <a:t> to </a:t>
            </a:r>
            <a:r>
              <a:rPr lang="de-DE" i="1" dirty="0" err="1" smtClean="0"/>
              <a:t>access</a:t>
            </a:r>
            <a:r>
              <a:rPr lang="de-DE" i="1" dirty="0" smtClean="0"/>
              <a:t> </a:t>
            </a:r>
            <a:r>
              <a:rPr lang="de-DE" i="1" dirty="0" err="1" smtClean="0"/>
              <a:t>mitochondria</a:t>
            </a:r>
            <a:r>
              <a:rPr lang="de-DE" i="1" dirty="0" smtClean="0"/>
              <a:t>. </a:t>
            </a:r>
          </a:p>
          <a:p>
            <a:pPr algn="l"/>
            <a:r>
              <a:rPr lang="de-DE" i="1" dirty="0" err="1" smtClean="0"/>
              <a:t>Feeding</a:t>
            </a:r>
            <a:r>
              <a:rPr lang="de-DE" i="1" dirty="0" smtClean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complex</a:t>
            </a:r>
            <a:r>
              <a:rPr lang="de-DE" i="1" dirty="0"/>
              <a:t> I, </a:t>
            </a:r>
            <a:endParaRPr lang="de-DE" i="1" dirty="0" smtClean="0"/>
          </a:p>
          <a:p>
            <a:pPr algn="l"/>
            <a:r>
              <a:rPr lang="de-DE" i="1" dirty="0" err="1"/>
              <a:t>R</a:t>
            </a:r>
            <a:r>
              <a:rPr lang="de-DE" i="1" dirty="0" err="1" smtClean="0"/>
              <a:t>eadout</a:t>
            </a:r>
            <a:r>
              <a:rPr lang="de-DE" i="1" dirty="0"/>
              <a:t>: </a:t>
            </a:r>
            <a:r>
              <a:rPr lang="de-DE" i="1" dirty="0" err="1"/>
              <a:t>oxygen</a:t>
            </a:r>
            <a:r>
              <a:rPr lang="de-DE" i="1" dirty="0"/>
              <a:t> </a:t>
            </a:r>
            <a:r>
              <a:rPr lang="de-DE" i="1" dirty="0" err="1" smtClean="0"/>
              <a:t>consumption</a:t>
            </a:r>
            <a:r>
              <a:rPr lang="de-DE" i="1" dirty="0" smtClean="0"/>
              <a:t> (OCR) </a:t>
            </a:r>
            <a:r>
              <a:rPr lang="de-DE" i="1" dirty="0"/>
              <a:t>at cIV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8" y="5241281"/>
            <a:ext cx="3228744" cy="15151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" y="1749954"/>
            <a:ext cx="4764099" cy="316707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817888" y="2248734"/>
            <a:ext cx="412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06E00"/>
                </a:solidFill>
              </a:rPr>
              <a:t>Rotenone and deguelin inhibit cI in mitochondria and intact cells</a:t>
            </a:r>
            <a:br>
              <a:rPr lang="en-US" dirty="0">
                <a:solidFill>
                  <a:srgbClr val="F06E00"/>
                </a:solidFill>
              </a:rPr>
            </a:br>
            <a:r>
              <a:rPr lang="en-US" dirty="0">
                <a:solidFill>
                  <a:srgbClr val="F06E00"/>
                </a:solidFill>
              </a:rPr>
              <a:t>(confirmed in second cell type &amp; </a:t>
            </a:r>
            <a:r>
              <a:rPr lang="en-US" dirty="0" smtClean="0">
                <a:solidFill>
                  <a:srgbClr val="F06E00"/>
                </a:solidFill>
              </a:rPr>
              <a:t>assay)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06E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Rotenone </a:t>
            </a:r>
            <a:r>
              <a:rPr lang="en-US" dirty="0">
                <a:solidFill>
                  <a:srgbClr val="ED710E"/>
                </a:solidFill>
              </a:rPr>
              <a:t>is about 3-fold more potent</a:t>
            </a:r>
          </a:p>
          <a:p>
            <a:endParaRPr lang="en-US" dirty="0">
              <a:solidFill>
                <a:srgbClr val="F06E00"/>
              </a:solidFill>
            </a:endParaRPr>
          </a:p>
          <a:p>
            <a:endParaRPr lang="de-DE" dirty="0">
              <a:solidFill>
                <a:srgbClr val="F06E00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53789" y="5093760"/>
            <a:ext cx="882539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KE2: </a:t>
            </a:r>
            <a:r>
              <a:rPr lang="de-DE" dirty="0" err="1" smtClean="0"/>
              <a:t>mitochondrial</a:t>
            </a:r>
            <a:r>
              <a:rPr lang="de-DE" dirty="0" smtClean="0"/>
              <a:t> </a:t>
            </a:r>
            <a:r>
              <a:rPr lang="de-DE" dirty="0" err="1"/>
              <a:t>dysfunction</a:t>
            </a:r>
            <a:r>
              <a:rPr lang="de-DE" dirty="0"/>
              <a:t> –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membrane</a:t>
            </a:r>
            <a:r>
              <a:rPr lang="de-DE" dirty="0" smtClean="0"/>
              <a:t> potential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1188720"/>
            <a:ext cx="7737170" cy="5300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Measurement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mitochondrial</a:t>
            </a:r>
            <a:r>
              <a:rPr lang="de-DE" dirty="0" smtClean="0"/>
              <a:t> </a:t>
            </a:r>
            <a:r>
              <a:rPr lang="de-DE" dirty="0" err="1" smtClean="0"/>
              <a:t>membrane</a:t>
            </a:r>
            <a:r>
              <a:rPr lang="de-DE" dirty="0" smtClean="0"/>
              <a:t> potential (MMP) in live </a:t>
            </a:r>
            <a:r>
              <a:rPr lang="de-DE" dirty="0" err="1" smtClean="0"/>
              <a:t>cells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ED710E"/>
                </a:solidFill>
              </a:rPr>
              <a:t>Rotenone </a:t>
            </a:r>
            <a:r>
              <a:rPr lang="de-DE" dirty="0" err="1" smtClean="0">
                <a:solidFill>
                  <a:srgbClr val="ED710E"/>
                </a:solidFill>
              </a:rPr>
              <a:t>and</a:t>
            </a:r>
            <a:r>
              <a:rPr lang="de-DE" dirty="0" smtClean="0">
                <a:solidFill>
                  <a:srgbClr val="ED710E"/>
                </a:solidFill>
              </a:rPr>
              <a:t> deguelin </a:t>
            </a:r>
            <a:r>
              <a:rPr lang="de-DE" dirty="0" err="1" smtClean="0">
                <a:solidFill>
                  <a:srgbClr val="ED710E"/>
                </a:solidFill>
              </a:rPr>
              <a:t>decrease</a:t>
            </a:r>
            <a:r>
              <a:rPr lang="de-DE" dirty="0" smtClean="0">
                <a:solidFill>
                  <a:srgbClr val="ED710E"/>
                </a:solidFill>
              </a:rPr>
              <a:t> MMP (3 different </a:t>
            </a:r>
            <a:r>
              <a:rPr lang="de-DE" dirty="0" err="1" smtClean="0">
                <a:solidFill>
                  <a:srgbClr val="ED710E"/>
                </a:solidFill>
              </a:rPr>
              <a:t>cell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systems</a:t>
            </a:r>
            <a:r>
              <a:rPr lang="de-DE" dirty="0" smtClean="0">
                <a:solidFill>
                  <a:srgbClr val="ED710E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>
                <a:solidFill>
                  <a:srgbClr val="ED710E"/>
                </a:solidFill>
              </a:rPr>
              <a:t>Mitochondrial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dysfunction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confirmed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by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compensatory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increase</a:t>
            </a:r>
            <a:r>
              <a:rPr lang="de-DE" dirty="0" smtClean="0">
                <a:solidFill>
                  <a:srgbClr val="ED710E"/>
                </a:solidFill>
              </a:rPr>
              <a:t> in </a:t>
            </a:r>
            <a:r>
              <a:rPr lang="de-DE" dirty="0" err="1" smtClean="0">
                <a:solidFill>
                  <a:srgbClr val="ED710E"/>
                </a:solidFill>
              </a:rPr>
              <a:t>glycolysis</a:t>
            </a:r>
            <a:r>
              <a:rPr lang="de-DE" dirty="0" smtClean="0">
                <a:solidFill>
                  <a:srgbClr val="ED710E"/>
                </a:solidFill>
              </a:rPr>
              <a:t> (</a:t>
            </a:r>
            <a:r>
              <a:rPr lang="de-DE" dirty="0" err="1" smtClean="0">
                <a:solidFill>
                  <a:srgbClr val="ED710E"/>
                </a:solidFill>
              </a:rPr>
              <a:t>lactate</a:t>
            </a:r>
            <a:r>
              <a:rPr lang="de-DE" dirty="0" smtClean="0">
                <a:solidFill>
                  <a:srgbClr val="ED710E"/>
                </a:solidFill>
              </a:rPr>
              <a:t> </a:t>
            </a:r>
            <a:r>
              <a:rPr lang="de-DE" dirty="0" err="1" smtClean="0">
                <a:solidFill>
                  <a:srgbClr val="ED710E"/>
                </a:solidFill>
              </a:rPr>
              <a:t>production</a:t>
            </a:r>
            <a:r>
              <a:rPr lang="de-DE" dirty="0" smtClean="0">
                <a:solidFill>
                  <a:srgbClr val="ED710E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ED710E"/>
                </a:solidFill>
              </a:rPr>
              <a:t>Rotenone 3-10x </a:t>
            </a:r>
            <a:r>
              <a:rPr lang="de-DE" dirty="0" err="1" smtClean="0">
                <a:solidFill>
                  <a:srgbClr val="ED710E"/>
                </a:solidFill>
              </a:rPr>
              <a:t>more</a:t>
            </a:r>
            <a:r>
              <a:rPr lang="de-DE" dirty="0" smtClean="0">
                <a:solidFill>
                  <a:srgbClr val="ED710E"/>
                </a:solidFill>
              </a:rPr>
              <a:t> potent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408177" y="6397147"/>
            <a:ext cx="677788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400" i="1" dirty="0" smtClean="0"/>
              <a:t>Cells were stained with Rhodamine-123, a dye that accumulates in functional mitochondria, i.e. they possess a membrane potential</a:t>
            </a:r>
            <a:endParaRPr lang="de-DE" sz="1400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12</a:t>
            </a:fld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130629" y="6414378"/>
            <a:ext cx="882539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2526380" y="1684673"/>
            <a:ext cx="2849931" cy="2990251"/>
            <a:chOff x="2526380" y="1684673"/>
            <a:chExt cx="2849931" cy="2990251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6380" y="1684673"/>
              <a:ext cx="2849931" cy="2990251"/>
            </a:xfrm>
            <a:prstGeom prst="rect">
              <a:avLst/>
            </a:prstGeom>
          </p:spPr>
        </p:pic>
        <p:cxnSp>
          <p:nvCxnSpPr>
            <p:cNvPr id="12" name="Gerader Verbinder 11"/>
            <p:cNvCxnSpPr/>
            <p:nvPr/>
          </p:nvCxnSpPr>
          <p:spPr>
            <a:xfrm>
              <a:off x="3118104" y="3511296"/>
              <a:ext cx="2160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2992142" y="356782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</a:rPr>
                <a:t>rotenone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057626" y="290755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solidFill>
                    <a:srgbClr val="0000FF"/>
                  </a:solidFill>
                </a:rPr>
                <a:t>deguelin</a:t>
              </a:r>
              <a:endParaRPr lang="de-DE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KE3: </a:t>
            </a:r>
            <a:r>
              <a:rPr lang="de-DE" dirty="0" err="1" smtClean="0"/>
              <a:t>impaired</a:t>
            </a:r>
            <a:r>
              <a:rPr lang="de-DE" dirty="0" smtClean="0"/>
              <a:t> proteostasis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6" y="1188720"/>
            <a:ext cx="4197561" cy="498824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Assessment of proteotoxic stress by measurement of indicative reporter gene (CHOP)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Rotenone slightly more potent than deguelin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Confirmed by independent assay and cell system</a:t>
            </a:r>
            <a:endParaRPr lang="en-US" dirty="0">
              <a:solidFill>
                <a:srgbClr val="ED710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483173" y="6285345"/>
            <a:ext cx="5587814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400" i="1" dirty="0" smtClean="0"/>
              <a:t>AHepG2 cells expressed a CHOP-GFP construct. Upon CHOP induction, GFP was expressed, which was monitored by HCI.</a:t>
            </a:r>
            <a:endParaRPr lang="de-DE" sz="1400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13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234093" y="1143263"/>
            <a:ext cx="3672164" cy="3660714"/>
            <a:chOff x="5234093" y="1143263"/>
            <a:chExt cx="3672164" cy="366071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093" y="1143263"/>
              <a:ext cx="3261363" cy="36607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28232" y="2973620"/>
              <a:ext cx="22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>
                  <a:solidFill>
                    <a:srgbClr val="FF0000"/>
                  </a:solidFill>
                </a:rPr>
                <a:t>rotenone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461845" y="3777703"/>
              <a:ext cx="144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00FF"/>
                  </a:solidFill>
                </a:rPr>
                <a:t>deguelin</a:t>
              </a:r>
              <a:endParaRPr lang="de-DE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KE4: </a:t>
            </a:r>
            <a:r>
              <a:rPr lang="de-DE" dirty="0" err="1" smtClean="0"/>
              <a:t>dopaminergic</a:t>
            </a:r>
            <a:r>
              <a:rPr lang="de-DE" dirty="0" smtClean="0"/>
              <a:t> </a:t>
            </a:r>
            <a:r>
              <a:rPr lang="de-DE" dirty="0" err="1" smtClean="0"/>
              <a:t>degeneration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6" y="1188720"/>
            <a:ext cx="8365929" cy="5300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Measurement of neurite degeneration in dopaminergic neurons (LUHMES)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Rotenone about 3-fold more potent than deguelin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Confirmed by other death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D710E"/>
                </a:solidFill>
              </a:rPr>
              <a:t>Confirmed in an alternative neuronal test system</a:t>
            </a:r>
            <a:endParaRPr lang="en-US" dirty="0">
              <a:solidFill>
                <a:srgbClr val="ED710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463041" y="6318507"/>
            <a:ext cx="5569526" cy="365125"/>
          </a:xfrm>
          <a:prstGeom prst="rect">
            <a:avLst/>
          </a:prstGeom>
        </p:spPr>
        <p:txBody>
          <a:bodyPr/>
          <a:lstStyle/>
          <a:p>
            <a:r>
              <a:rPr lang="en-US" sz="1200" i="1" dirty="0" smtClean="0"/>
              <a:t>Assay details: neurite outgrowth inhibition was assessed in parallel to impairment of viability in LUHMES cells, treated for 24 h with indicated compounds.</a:t>
            </a:r>
            <a:endParaRPr lang="de-DE" sz="1200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97787"/>
              </p:ext>
            </p:extLst>
          </p:nvPr>
        </p:nvGraphicFramePr>
        <p:xfrm>
          <a:off x="1840103" y="1724406"/>
          <a:ext cx="4320000" cy="282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Prism 7" r:id="rId3" imgW="4036527" imgH="2642478" progId="Prism7.Document">
                  <p:embed/>
                </p:oleObj>
              </mc:Choice>
              <mc:Fallback>
                <p:oleObj name="Prism 7" r:id="rId3" imgW="4036527" imgH="2642478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103" y="1724406"/>
                        <a:ext cx="4320000" cy="282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8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ADME </a:t>
            </a:r>
            <a:r>
              <a:rPr lang="de-DE" dirty="0" err="1" smtClean="0"/>
              <a:t>parameters</a:t>
            </a:r>
            <a:r>
              <a:rPr lang="de-DE" dirty="0" smtClean="0"/>
              <a:t>/ PBPK </a:t>
            </a: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071" y="1051902"/>
            <a:ext cx="8273980" cy="75772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Absorption &amp;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Data are highly similar for rotenone and </a:t>
            </a:r>
            <a:r>
              <a:rPr lang="en-US" sz="1800" dirty="0" err="1" smtClean="0">
                <a:solidFill>
                  <a:srgbClr val="F06E00"/>
                </a:solidFill>
              </a:rPr>
              <a:t>deguelin</a:t>
            </a:r>
            <a:endParaRPr lang="en-US" sz="1800" dirty="0" smtClean="0">
              <a:solidFill>
                <a:srgbClr val="F06E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46071" y="1917297"/>
            <a:ext cx="8273980" cy="11110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/>
              <a:t>Protein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Rotenone and </a:t>
            </a:r>
            <a:r>
              <a:rPr lang="en-US" sz="1800" dirty="0" err="1" smtClean="0">
                <a:solidFill>
                  <a:srgbClr val="F06E00"/>
                </a:solidFill>
              </a:rPr>
              <a:t>deguelin</a:t>
            </a:r>
            <a:r>
              <a:rPr lang="en-US" sz="1800" dirty="0" smtClean="0">
                <a:solidFill>
                  <a:srgbClr val="F06E00"/>
                </a:solidFill>
              </a:rPr>
              <a:t> are very similar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Blood/plasma partitioning similar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46071" y="3136023"/>
            <a:ext cx="8273980" cy="139255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/>
              <a:t>Metabolism &amp; Elimination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Data suggest CYP 2C19 and 3A4 as major pathways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Rotenone and </a:t>
            </a:r>
            <a:r>
              <a:rPr lang="en-US" sz="1800" dirty="0" err="1" smtClean="0">
                <a:solidFill>
                  <a:srgbClr val="F06E00"/>
                </a:solidFill>
              </a:rPr>
              <a:t>deguelin</a:t>
            </a:r>
            <a:r>
              <a:rPr lang="en-US" sz="1800" dirty="0" smtClean="0">
                <a:solidFill>
                  <a:srgbClr val="F06E00"/>
                </a:solidFill>
              </a:rPr>
              <a:t> are very similarly metabolized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06E00"/>
                </a:solidFill>
              </a:rPr>
              <a:t>Mainly excreted via </a:t>
            </a:r>
            <a:r>
              <a:rPr lang="en-US" sz="1800" dirty="0" err="1" smtClean="0">
                <a:solidFill>
                  <a:srgbClr val="F06E00"/>
                </a:solidFill>
              </a:rPr>
              <a:t>faeces</a:t>
            </a:r>
            <a:r>
              <a:rPr lang="en-US" sz="1800" dirty="0" smtClean="0">
                <a:solidFill>
                  <a:srgbClr val="F06E00"/>
                </a:solidFill>
              </a:rPr>
              <a:t> and urine (ca. 75%)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46071" y="4755201"/>
            <a:ext cx="8273980" cy="1544566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IVIVE/PBPK modelling </a:t>
            </a:r>
          </a:p>
          <a:p>
            <a:pPr marL="0" indent="0">
              <a:buNone/>
            </a:pPr>
            <a:r>
              <a:rPr lang="en-US" dirty="0" smtClean="0"/>
              <a:t>Prediction of toxic doses (</a:t>
            </a:r>
            <a:r>
              <a:rPr lang="en-US" i="1" dirty="0" smtClean="0"/>
              <a:t>in human</a:t>
            </a:r>
            <a:r>
              <a:rPr lang="en-US" dirty="0" smtClean="0"/>
              <a:t>), resulting in 50% neurite loss (</a:t>
            </a:r>
            <a:r>
              <a:rPr lang="en-US" i="1" dirty="0" smtClean="0"/>
              <a:t>in vitro</a:t>
            </a:r>
            <a:r>
              <a:rPr lang="en-US" dirty="0" smtClean="0"/>
              <a:t>) 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06E00"/>
                </a:solidFill>
              </a:rPr>
              <a:t> </a:t>
            </a:r>
            <a:r>
              <a:rPr lang="en-US" dirty="0" smtClean="0">
                <a:solidFill>
                  <a:srgbClr val="F06E00"/>
                </a:solidFill>
              </a:rPr>
              <a:t> 7 mg rotenone, (oral exposure, </a:t>
            </a:r>
            <a:r>
              <a:rPr lang="en-US" i="1" dirty="0" smtClean="0">
                <a:solidFill>
                  <a:srgbClr val="F06E00"/>
                </a:solidFill>
              </a:rPr>
              <a:t>in human)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06E00"/>
                </a:solidFill>
              </a:rPr>
              <a:t>28 mg </a:t>
            </a:r>
            <a:r>
              <a:rPr lang="en-US" dirty="0" err="1" smtClean="0">
                <a:solidFill>
                  <a:srgbClr val="F06E00"/>
                </a:solidFill>
              </a:rPr>
              <a:t>deguelin</a:t>
            </a:r>
            <a:r>
              <a:rPr lang="en-US" dirty="0" smtClean="0">
                <a:solidFill>
                  <a:srgbClr val="F06E00"/>
                </a:solidFill>
              </a:rPr>
              <a:t>, (oral exposure, </a:t>
            </a:r>
            <a:r>
              <a:rPr lang="en-US" i="1" dirty="0" smtClean="0">
                <a:solidFill>
                  <a:srgbClr val="F06E00"/>
                </a:solidFill>
              </a:rPr>
              <a:t>in human)</a:t>
            </a:r>
          </a:p>
        </p:txBody>
      </p:sp>
    </p:spTree>
    <p:extLst>
      <p:ext uri="{BB962C8B-B14F-4D97-AF65-F5344CB8AC3E}">
        <p14:creationId xmlns:p14="http://schemas.microsoft.com/office/powerpoint/2010/main" val="5952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48887" y="5712700"/>
            <a:ext cx="8271164" cy="589979"/>
          </a:xfrm>
          <a:ln w="28575">
            <a:solidFill>
              <a:srgbClr val="C00000"/>
            </a:solidFill>
          </a:ln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06E00"/>
                </a:solidFill>
              </a:rPr>
              <a:t>Overall </a:t>
            </a:r>
            <a:r>
              <a:rPr lang="en-US" i="1" u="sng" dirty="0" smtClean="0">
                <a:solidFill>
                  <a:srgbClr val="F06E00"/>
                </a:solidFill>
              </a:rPr>
              <a:t>low</a:t>
            </a:r>
            <a:r>
              <a:rPr lang="en-US" dirty="0" smtClean="0">
                <a:solidFill>
                  <a:srgbClr val="F06E00"/>
                </a:solidFill>
              </a:rPr>
              <a:t> uncertainty, despite low number of used analogs</a:t>
            </a:r>
            <a:endParaRPr lang="en-US" dirty="0">
              <a:solidFill>
                <a:srgbClr val="F06E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2319"/>
              </p:ext>
            </p:extLst>
          </p:nvPr>
        </p:nvGraphicFramePr>
        <p:xfrm>
          <a:off x="448887" y="1131824"/>
          <a:ext cx="8271165" cy="439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3457"/>
                <a:gridCol w="4498848"/>
                <a:gridCol w="14688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Details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Uncertainty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Mode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action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cI </a:t>
                      </a:r>
                      <a:r>
                        <a:rPr lang="de-DE" dirty="0" err="1" smtClean="0"/>
                        <a:t>inhibitors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rotenone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known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deguelin strong </a:t>
                      </a:r>
                      <a:r>
                        <a:rPr lang="de-DE" i="1" baseline="0" dirty="0" smtClean="0"/>
                        <a:t>in vitro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i="1" baseline="0" dirty="0" smtClean="0"/>
                        <a:t>in silico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Similarity of chemicals used for read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similar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phys-chem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parameters</a:t>
                      </a:r>
                      <a:r>
                        <a:rPr lang="de-DE" dirty="0" smtClean="0"/>
                        <a:t>,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same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toxicophore</a:t>
                      </a:r>
                      <a:r>
                        <a:rPr lang="de-DE" baseline="0" dirty="0" smtClean="0"/>
                        <a:t>, …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of end point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1) </a:t>
                      </a:r>
                      <a:r>
                        <a:rPr lang="en-US" dirty="0" smtClean="0"/>
                        <a:t>Uncertainty of each applied assay </a:t>
                      </a:r>
                    </a:p>
                    <a:p>
                      <a:r>
                        <a:rPr lang="de-DE" dirty="0" smtClean="0"/>
                        <a:t>2) </a:t>
                      </a:r>
                      <a:r>
                        <a:rPr lang="de-DE" dirty="0" err="1" smtClean="0"/>
                        <a:t>Following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AOP</a:t>
                      </a:r>
                    </a:p>
                    <a:p>
                      <a:r>
                        <a:rPr lang="de-DE" dirty="0" smtClean="0"/>
                        <a:t>3) </a:t>
                      </a:r>
                      <a:r>
                        <a:rPr lang="de-DE" dirty="0" err="1" smtClean="0"/>
                        <a:t>Reflection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KEs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assays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</a:p>
                    <a:p>
                      <a:r>
                        <a:rPr lang="de-DE" dirty="0" smtClean="0"/>
                        <a:t>Low</a:t>
                      </a:r>
                    </a:p>
                    <a:p>
                      <a:r>
                        <a:rPr lang="de-DE" dirty="0" smtClean="0"/>
                        <a:t>Low/medium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Toxicokinetics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</a:t>
                      </a:r>
                      <a:r>
                        <a:rPr lang="de-DE" dirty="0" err="1" smtClean="0"/>
                        <a:t>Metabolism</a:t>
                      </a:r>
                      <a:r>
                        <a:rPr lang="de-DE" dirty="0" smtClean="0"/>
                        <a:t> (ADME) </a:t>
                      </a:r>
                      <a:r>
                        <a:rPr lang="de-DE" dirty="0" err="1" smtClean="0"/>
                        <a:t>similar</a:t>
                      </a:r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baseline="0" dirty="0" smtClean="0"/>
                        <a:t>  </a:t>
                      </a:r>
                      <a:r>
                        <a:rPr lang="de-DE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 2C19 </a:t>
                      </a:r>
                      <a:r>
                        <a:rPr lang="de-DE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metabolizer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- </a:t>
                      </a:r>
                      <a:r>
                        <a:rPr lang="de-DE" baseline="0" dirty="0" err="1" smtClean="0"/>
                        <a:t>Unknown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transporters</a:t>
                      </a:r>
                      <a:r>
                        <a:rPr lang="de-DE" baseline="0" dirty="0" smtClean="0"/>
                        <a:t>/</a:t>
                      </a:r>
                      <a:r>
                        <a:rPr lang="de-DE" baseline="0" dirty="0" err="1" smtClean="0"/>
                        <a:t>processes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cannot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excluded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smtClean="0"/>
                        <a:t>for ADME;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- </a:t>
                      </a:r>
                      <a:r>
                        <a:rPr lang="de-DE" baseline="0" dirty="0" err="1" smtClean="0"/>
                        <a:t>Unknown</a:t>
                      </a:r>
                      <a:r>
                        <a:rPr lang="de-DE" baseline="0" dirty="0" smtClean="0"/>
                        <a:t> alternative </a:t>
                      </a:r>
                      <a:r>
                        <a:rPr lang="de-DE" baseline="0" dirty="0" err="1" smtClean="0"/>
                        <a:t>targets</a:t>
                      </a:r>
                      <a:r>
                        <a:rPr lang="de-DE" baseline="0" dirty="0" smtClean="0"/>
                        <a:t> to </a:t>
                      </a:r>
                      <a:r>
                        <a:rPr lang="de-DE" baseline="0" dirty="0" err="1" smtClean="0"/>
                        <a:t>be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further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explored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transcriptomics</a:t>
                      </a:r>
                      <a:r>
                        <a:rPr lang="de-DE" baseline="0" dirty="0" smtClean="0"/>
                        <a:t>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on deguelin RAX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1188721"/>
            <a:ext cx="8271164" cy="1719740"/>
          </a:xfrm>
        </p:spPr>
        <p:txBody>
          <a:bodyPr/>
          <a:lstStyle/>
          <a:p>
            <a:r>
              <a:rPr lang="en-US" dirty="0" smtClean="0"/>
              <a:t>Hazard data and toxicokinetics predictions (</a:t>
            </a:r>
            <a:r>
              <a:rPr lang="en-US" i="1" dirty="0" smtClean="0"/>
              <a:t>in vitro</a:t>
            </a:r>
            <a:r>
              <a:rPr lang="en-US" dirty="0" smtClean="0"/>
              <a:t> and </a:t>
            </a:r>
            <a:r>
              <a:rPr lang="en-US" i="1" dirty="0" smtClean="0"/>
              <a:t>in silico</a:t>
            </a:r>
            <a:r>
              <a:rPr lang="en-US" dirty="0" smtClean="0"/>
              <a:t>) are similar for rotenone and deguelin</a:t>
            </a:r>
          </a:p>
          <a:p>
            <a:r>
              <a:rPr lang="en-US" dirty="0" smtClean="0"/>
              <a:t>Uncertainties are low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NAMs have been used to reduce uncertainties of RAX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01514" y="4937103"/>
            <a:ext cx="7165909" cy="1273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Deguelin </a:t>
            </a:r>
            <a:r>
              <a:rPr lang="en-US" sz="2000" b="1" i="1" dirty="0">
                <a:solidFill>
                  <a:schemeClr val="tx1"/>
                </a:solidFill>
              </a:rPr>
              <a:t>has the same hazard properties as rotenone, but a slightly lower </a:t>
            </a:r>
            <a:r>
              <a:rPr lang="en-US" sz="2000" b="1" i="1" dirty="0" smtClean="0">
                <a:solidFill>
                  <a:schemeClr val="tx1"/>
                </a:solidFill>
              </a:rPr>
              <a:t>potency (factor 3).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Thus </a:t>
            </a:r>
            <a:r>
              <a:rPr lang="en-US" sz="2000" b="1" i="1" dirty="0">
                <a:solidFill>
                  <a:schemeClr val="tx1"/>
                </a:solidFill>
              </a:rPr>
              <a:t>its </a:t>
            </a:r>
            <a:r>
              <a:rPr lang="en-US" sz="2000" b="1" i="1" dirty="0" smtClean="0">
                <a:solidFill>
                  <a:schemeClr val="tx1"/>
                </a:solidFill>
              </a:rPr>
              <a:t>acceptable exposure/intake should be max. 3 times higher than for rotenone.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96" y="1782695"/>
            <a:ext cx="1125765" cy="1125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01514" y="3104536"/>
            <a:ext cx="7165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710E"/>
                </a:solidFill>
              </a:rPr>
              <a:t>Data from our study (</a:t>
            </a:r>
            <a:r>
              <a:rPr lang="en-US" i="1" dirty="0">
                <a:solidFill>
                  <a:srgbClr val="ED710E"/>
                </a:solidFill>
              </a:rPr>
              <a:t>in vitro</a:t>
            </a:r>
            <a:r>
              <a:rPr lang="en-US" dirty="0">
                <a:solidFill>
                  <a:srgbClr val="ED710E"/>
                </a:solidFill>
              </a:rPr>
              <a:t> and </a:t>
            </a:r>
            <a:r>
              <a:rPr lang="en-US" i="1" dirty="0">
                <a:solidFill>
                  <a:srgbClr val="ED710E"/>
                </a:solidFill>
              </a:rPr>
              <a:t>in silico</a:t>
            </a:r>
            <a:r>
              <a:rPr lang="en-US" dirty="0">
                <a:solidFill>
                  <a:srgbClr val="ED710E"/>
                </a:solidFill>
              </a:rPr>
              <a:t>) agree well with known potency difference of </a:t>
            </a:r>
            <a:r>
              <a:rPr lang="en-US" i="1" dirty="0">
                <a:solidFill>
                  <a:srgbClr val="ED710E"/>
                </a:solidFill>
              </a:rPr>
              <a:t>in vivo</a:t>
            </a:r>
            <a:r>
              <a:rPr lang="en-US" dirty="0">
                <a:solidFill>
                  <a:srgbClr val="ED710E"/>
                </a:solidFill>
              </a:rPr>
              <a:t> </a:t>
            </a:r>
            <a:r>
              <a:rPr lang="en-US" dirty="0" smtClean="0">
                <a:solidFill>
                  <a:srgbClr val="ED710E"/>
                </a:solidFill>
              </a:rPr>
              <a:t>data</a:t>
            </a:r>
            <a:endParaRPr lang="en-US" dirty="0">
              <a:solidFill>
                <a:srgbClr val="ED710E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4387872" y="3854781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74974" y="4081647"/>
            <a:ext cx="26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regulatory</a:t>
            </a:r>
            <a:r>
              <a:rPr lang="de-DE" b="1" dirty="0" smtClean="0"/>
              <a:t> </a:t>
            </a:r>
            <a:r>
              <a:rPr lang="de-DE" b="1" dirty="0" err="1" smtClean="0"/>
              <a:t>conclusion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138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Study </a:t>
            </a:r>
            <a:r>
              <a:rPr lang="de-DE" dirty="0" smtClean="0"/>
              <a:t>2: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submission</a:t>
            </a:r>
            <a:r>
              <a:rPr lang="de-DE" dirty="0"/>
              <a:t> dossier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azoxystrobin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0" y="6489700"/>
            <a:ext cx="1320800" cy="365125"/>
          </a:xfrm>
        </p:spPr>
        <p:txBody>
          <a:bodyPr/>
          <a:lstStyle/>
          <a:p>
            <a:fld id="{13FBC463-0DAF-492C-B984-FE19D29B3D1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51350" y="1143387"/>
            <a:ext cx="7165909" cy="1271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Waiving of repeat-dose neurotoxicity study (TG 424)</a:t>
            </a:r>
            <a:br>
              <a:rPr lang="en-US" sz="2400" b="1" i="1" dirty="0">
                <a:solidFill>
                  <a:schemeClr val="tx1"/>
                </a:solidFill>
              </a:rPr>
            </a:br>
            <a:r>
              <a:rPr lang="en-US" sz="2400" b="1" i="1" dirty="0">
                <a:solidFill>
                  <a:schemeClr val="tx1"/>
                </a:solidFill>
              </a:rPr>
              <a:t>for </a:t>
            </a:r>
            <a:r>
              <a:rPr lang="en-US" sz="2400" b="1" i="1" dirty="0" err="1">
                <a:solidFill>
                  <a:schemeClr val="tx1"/>
                </a:solidFill>
              </a:rPr>
              <a:t>azoxystrobin</a:t>
            </a:r>
            <a:r>
              <a:rPr lang="en-US" sz="2400" b="1" i="1" dirty="0">
                <a:solidFill>
                  <a:schemeClr val="tx1"/>
                </a:solidFill>
              </a:rPr>
              <a:t/>
            </a:r>
            <a:br>
              <a:rPr lang="en-US" sz="2400" b="1" i="1" dirty="0">
                <a:solidFill>
                  <a:schemeClr val="tx1"/>
                </a:solidFill>
              </a:rPr>
            </a:br>
            <a:r>
              <a:rPr lang="en-US" sz="2400" b="1" i="1" dirty="0">
                <a:solidFill>
                  <a:schemeClr val="tx1"/>
                </a:solidFill>
              </a:rPr>
              <a:t>based on r</a:t>
            </a:r>
            <a:r>
              <a:rPr lang="en-US" sz="2400" b="1" i="1" dirty="0" smtClean="0">
                <a:solidFill>
                  <a:schemeClr val="tx1"/>
                </a:solidFill>
              </a:rPr>
              <a:t>ead </a:t>
            </a:r>
            <a:r>
              <a:rPr lang="en-US" sz="2400" b="1" i="1" dirty="0">
                <a:solidFill>
                  <a:schemeClr val="tx1"/>
                </a:solidFill>
              </a:rPr>
              <a:t>a</a:t>
            </a:r>
            <a:r>
              <a:rPr lang="en-US" sz="2400" b="1" i="1" dirty="0" smtClean="0">
                <a:solidFill>
                  <a:schemeClr val="tx1"/>
                </a:solidFill>
              </a:rPr>
              <a:t>cross </a:t>
            </a:r>
            <a:r>
              <a:rPr lang="en-US" sz="2400" b="1" i="1" dirty="0">
                <a:solidFill>
                  <a:schemeClr val="tx1"/>
                </a:solidFill>
              </a:rPr>
              <a:t>to other </a:t>
            </a:r>
            <a:r>
              <a:rPr lang="en-US" sz="2400" b="1" i="1" dirty="0" err="1">
                <a:solidFill>
                  <a:schemeClr val="tx1"/>
                </a:solidFill>
              </a:rPr>
              <a:t>strobilurins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197780" y="3538313"/>
            <a:ext cx="1567543" cy="1237129"/>
          </a:xfrm>
          <a:prstGeom prst="ellipse">
            <a:avLst/>
          </a:prstGeom>
          <a:noFill/>
          <a:ln w="76200">
            <a:solidFill>
              <a:srgbClr val="F06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Azoxy-strobin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3973" y="4059108"/>
            <a:ext cx="1688032" cy="75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Strobin</a:t>
            </a:r>
            <a:r>
              <a:rPr lang="de-DE" b="1" dirty="0" smtClean="0">
                <a:solidFill>
                  <a:schemeClr val="tx1"/>
                </a:solidFill>
              </a:rPr>
              <a:t> III</a:t>
            </a:r>
          </a:p>
        </p:txBody>
      </p:sp>
      <p:sp>
        <p:nvSpPr>
          <p:cNvPr id="10" name="Ellipse 9"/>
          <p:cNvSpPr/>
          <p:nvPr/>
        </p:nvSpPr>
        <p:spPr>
          <a:xfrm>
            <a:off x="1589911" y="3442809"/>
            <a:ext cx="1688032" cy="75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Strobin</a:t>
            </a:r>
            <a:r>
              <a:rPr lang="de-DE" b="1" dirty="0" smtClean="0">
                <a:solidFill>
                  <a:schemeClr val="tx1"/>
                </a:solidFill>
              </a:rPr>
              <a:t> II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42926" y="2826510"/>
            <a:ext cx="1688032" cy="75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Strobin</a:t>
            </a:r>
            <a:r>
              <a:rPr lang="de-DE" b="1" dirty="0" smtClean="0">
                <a:solidFill>
                  <a:schemeClr val="tx1"/>
                </a:solidFill>
              </a:rPr>
              <a:t> I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015218" y="3778878"/>
            <a:ext cx="1704833" cy="756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Antimycin</a:t>
            </a:r>
          </a:p>
        </p:txBody>
      </p:sp>
      <p:cxnSp>
        <p:nvCxnSpPr>
          <p:cNvPr id="15" name="Gerade Verbindung mit Pfeil 14"/>
          <p:cNvCxnSpPr>
            <a:stCxn id="9" idx="6"/>
            <a:endCxn id="8" idx="2"/>
          </p:cNvCxnSpPr>
          <p:nvPr/>
        </p:nvCxnSpPr>
        <p:spPr>
          <a:xfrm flipV="1">
            <a:off x="2232005" y="4156878"/>
            <a:ext cx="1965775" cy="280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2"/>
          </p:cNvCxnSpPr>
          <p:nvPr/>
        </p:nvCxnSpPr>
        <p:spPr>
          <a:xfrm flipH="1">
            <a:off x="6409944" y="4156878"/>
            <a:ext cx="60527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6"/>
          </p:cNvCxnSpPr>
          <p:nvPr/>
        </p:nvCxnSpPr>
        <p:spPr>
          <a:xfrm>
            <a:off x="5765323" y="4156878"/>
            <a:ext cx="52301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18847" y="4675406"/>
            <a:ext cx="1688032" cy="75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Strobin</a:t>
            </a:r>
            <a:r>
              <a:rPr lang="de-DE" b="1" dirty="0" smtClean="0">
                <a:solidFill>
                  <a:schemeClr val="tx1"/>
                </a:solidFill>
              </a:rPr>
              <a:t> IV</a:t>
            </a:r>
          </a:p>
        </p:txBody>
      </p:sp>
      <p:cxnSp>
        <p:nvCxnSpPr>
          <p:cNvPr id="23" name="Gerade Verbindung mit Pfeil 22"/>
          <p:cNvCxnSpPr>
            <a:stCxn id="10" idx="6"/>
            <a:endCxn id="8" idx="2"/>
          </p:cNvCxnSpPr>
          <p:nvPr/>
        </p:nvCxnSpPr>
        <p:spPr>
          <a:xfrm>
            <a:off x="3277943" y="3820809"/>
            <a:ext cx="919837" cy="336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9" idx="7"/>
            <a:endCxn id="8" idx="3"/>
          </p:cNvCxnSpPr>
          <p:nvPr/>
        </p:nvCxnSpPr>
        <p:spPr>
          <a:xfrm flipV="1">
            <a:off x="3159672" y="4594269"/>
            <a:ext cx="1267669" cy="19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6"/>
            <a:endCxn id="8" idx="1"/>
          </p:cNvCxnSpPr>
          <p:nvPr/>
        </p:nvCxnSpPr>
        <p:spPr>
          <a:xfrm>
            <a:off x="2130958" y="3204510"/>
            <a:ext cx="2296383" cy="51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42926" y="5678424"/>
            <a:ext cx="296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Source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chemicals</a:t>
            </a:r>
            <a:endParaRPr lang="de-DE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Non-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neurotoxic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in vivo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012287" y="567842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Target </a:t>
            </a:r>
            <a:r>
              <a:rPr lang="de-DE" b="1" dirty="0" err="1" smtClean="0"/>
              <a:t>chemical</a:t>
            </a:r>
            <a:endParaRPr lang="de-DE" b="1" dirty="0" smtClean="0"/>
          </a:p>
        </p:txBody>
      </p:sp>
      <p:sp>
        <p:nvSpPr>
          <p:cNvPr id="37" name="Textfeld 36"/>
          <p:cNvSpPr txBox="1"/>
          <p:nvPr/>
        </p:nvSpPr>
        <p:spPr>
          <a:xfrm>
            <a:off x="6712580" y="5678424"/>
            <a:ext cx="243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C00000"/>
                </a:solidFill>
              </a:rPr>
              <a:t>„Anti-</a:t>
            </a:r>
            <a:r>
              <a:rPr lang="de-DE" b="1" dirty="0" err="1" smtClean="0">
                <a:solidFill>
                  <a:srgbClr val="C00000"/>
                </a:solidFill>
              </a:rPr>
              <a:t>source</a:t>
            </a:r>
            <a:r>
              <a:rPr lang="de-DE" b="1" dirty="0" smtClean="0">
                <a:solidFill>
                  <a:srgbClr val="C00000"/>
                </a:solidFill>
              </a:rPr>
              <a:t>“</a:t>
            </a:r>
          </a:p>
          <a:p>
            <a:pPr algn="ctr"/>
            <a:r>
              <a:rPr lang="de-DE" dirty="0" err="1" smtClean="0">
                <a:solidFill>
                  <a:srgbClr val="C00000"/>
                </a:solidFill>
              </a:rPr>
              <a:t>Neurotoxic</a:t>
            </a:r>
            <a:r>
              <a:rPr lang="de-DE" dirty="0" smtClean="0">
                <a:solidFill>
                  <a:srgbClr val="C00000"/>
                </a:solidFill>
              </a:rPr>
              <a:t> (</a:t>
            </a:r>
            <a:r>
              <a:rPr lang="de-DE" i="1" dirty="0" smtClean="0">
                <a:solidFill>
                  <a:srgbClr val="C00000"/>
                </a:solidFill>
              </a:rPr>
              <a:t>in vivo</a:t>
            </a:r>
            <a:r>
              <a:rPr lang="de-DE" dirty="0" smtClean="0">
                <a:solidFill>
                  <a:srgbClr val="C00000"/>
                </a:solidFill>
              </a:rPr>
              <a:t>)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mock</a:t>
            </a:r>
            <a:r>
              <a:rPr lang="de-DE" dirty="0" smtClean="0"/>
              <a:t> </a:t>
            </a:r>
            <a:r>
              <a:rPr lang="de-DE" dirty="0" err="1" smtClean="0"/>
              <a:t>submissions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CS4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Egmond, 12.02.2019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on </a:t>
            </a:r>
            <a:r>
              <a:rPr lang="de-DE" dirty="0" err="1" smtClean="0"/>
              <a:t>azoxystrobin</a:t>
            </a:r>
            <a:r>
              <a:rPr lang="de-DE" dirty="0" smtClean="0"/>
              <a:t> RAX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669" y="1030921"/>
            <a:ext cx="8271164" cy="449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NAM data for all examined </a:t>
            </a:r>
            <a:r>
              <a:rPr lang="en-US" u="sng" dirty="0" err="1" smtClean="0"/>
              <a:t>strobins</a:t>
            </a:r>
            <a:r>
              <a:rPr lang="en-US" u="sng" dirty="0" smtClean="0"/>
              <a:t> indicate:</a:t>
            </a:r>
          </a:p>
          <a:p>
            <a:r>
              <a:rPr lang="en-US" dirty="0" smtClean="0"/>
              <a:t>Same </a:t>
            </a:r>
            <a:r>
              <a:rPr lang="en-US" u="sng" dirty="0" smtClean="0"/>
              <a:t>mode of action </a:t>
            </a:r>
            <a:r>
              <a:rPr lang="en-US" dirty="0" smtClean="0"/>
              <a:t>(cIII inhibition</a:t>
            </a:r>
            <a:r>
              <a:rPr lang="en-US" dirty="0"/>
              <a:t>) and </a:t>
            </a:r>
            <a:r>
              <a:rPr lang="en-US" dirty="0" smtClean="0"/>
              <a:t>similar </a:t>
            </a:r>
            <a:r>
              <a:rPr lang="en-US" u="sng" dirty="0" err="1" smtClean="0"/>
              <a:t>toxophore</a:t>
            </a:r>
            <a:endParaRPr lang="en-US" u="sng" dirty="0" smtClean="0"/>
          </a:p>
          <a:p>
            <a:r>
              <a:rPr lang="en-US" dirty="0" smtClean="0"/>
              <a:t>Same effects (impairment of oxygen consumption, neurite damage)</a:t>
            </a:r>
          </a:p>
          <a:p>
            <a:r>
              <a:rPr lang="en-US" dirty="0" smtClean="0"/>
              <a:t>Closely related </a:t>
            </a:r>
            <a:r>
              <a:rPr lang="en-US" dirty="0" err="1" smtClean="0"/>
              <a:t>phys</a:t>
            </a:r>
            <a:r>
              <a:rPr lang="en-US" dirty="0" smtClean="0"/>
              <a:t>-chem. properties and metabolism</a:t>
            </a:r>
          </a:p>
          <a:p>
            <a:r>
              <a:rPr lang="en-US" dirty="0" smtClean="0"/>
              <a:t>Brain </a:t>
            </a:r>
            <a:r>
              <a:rPr lang="en-US" b="1" dirty="0" smtClean="0"/>
              <a:t>exposure is low </a:t>
            </a:r>
            <a:r>
              <a:rPr lang="en-US" dirty="0" smtClean="0"/>
              <a:t>for all </a:t>
            </a:r>
            <a:r>
              <a:rPr lang="en-US" dirty="0" err="1" smtClean="0"/>
              <a:t>strobins</a:t>
            </a:r>
            <a:endParaRPr lang="en-US" sz="1000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Antimycin A as ‘negative reference’, i.e. neurotoxicant: </a:t>
            </a:r>
            <a:br>
              <a:rPr lang="en-US" i="1" dirty="0" smtClean="0">
                <a:solidFill>
                  <a:srgbClr val="0000FF"/>
                </a:solidFill>
              </a:rPr>
            </a:br>
            <a:r>
              <a:rPr lang="en-US" i="1" dirty="0" smtClean="0">
                <a:solidFill>
                  <a:srgbClr val="0000FF"/>
                </a:solidFill>
              </a:rPr>
              <a:t>largely different biological properties compared to </a:t>
            </a:r>
            <a:r>
              <a:rPr lang="en-US" i="1" dirty="0" err="1" smtClean="0">
                <a:solidFill>
                  <a:srgbClr val="0000FF"/>
                </a:solidFill>
              </a:rPr>
              <a:t>strobins</a:t>
            </a:r>
            <a:endParaRPr lang="en-US" i="1" dirty="0" smtClean="0">
              <a:solidFill>
                <a:srgbClr val="0000FF"/>
              </a:solidFill>
            </a:endParaRPr>
          </a:p>
          <a:p>
            <a:endParaRPr lang="en-US" sz="10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48888" y="4751961"/>
            <a:ext cx="8185945" cy="770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No evidence for a stronger neurotoxicity </a:t>
            </a:r>
            <a:r>
              <a:rPr lang="en-US" sz="2000" b="1" i="1" dirty="0" smtClean="0">
                <a:solidFill>
                  <a:schemeClr val="tx1"/>
                </a:solidFill>
              </a:rPr>
              <a:t>hazard of </a:t>
            </a:r>
            <a:r>
              <a:rPr lang="en-US" sz="2000" b="1" i="1" dirty="0" err="1">
                <a:solidFill>
                  <a:schemeClr val="tx1"/>
                </a:solidFill>
              </a:rPr>
              <a:t>azoxystrobin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b="1" i="1" dirty="0">
                <a:solidFill>
                  <a:schemeClr val="tx1"/>
                </a:solidFill>
              </a:rPr>
              <a:t>relative to the other </a:t>
            </a:r>
            <a:r>
              <a:rPr lang="en-US" sz="2000" b="1" i="1" dirty="0" err="1">
                <a:solidFill>
                  <a:schemeClr val="tx1"/>
                </a:solidFill>
              </a:rPr>
              <a:t>strobins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73709" y="5584440"/>
            <a:ext cx="331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06E00"/>
                </a:solidFill>
              </a:rPr>
              <a:t>Overall low/medium uncertainty</a:t>
            </a:r>
          </a:p>
        </p:txBody>
      </p:sp>
      <p:sp>
        <p:nvSpPr>
          <p:cNvPr id="11" name="Pfeil nach unten 10"/>
          <p:cNvSpPr/>
          <p:nvPr/>
        </p:nvSpPr>
        <p:spPr>
          <a:xfrm>
            <a:off x="3775224" y="3938461"/>
            <a:ext cx="484632" cy="7515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144038" y="4014555"/>
            <a:ext cx="26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regulatory</a:t>
            </a:r>
            <a:r>
              <a:rPr lang="de-DE" b="1" dirty="0" smtClean="0"/>
              <a:t> </a:t>
            </a:r>
            <a:r>
              <a:rPr lang="de-DE" b="1" dirty="0" err="1" smtClean="0"/>
              <a:t>conclusion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123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Overall 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6" y="1645920"/>
            <a:ext cx="8484801" cy="4531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NAM can be used to improve RAX for hazard &amp; risk assessment</a:t>
            </a:r>
            <a:br>
              <a:rPr lang="en-US" dirty="0" smtClean="0"/>
            </a:br>
            <a:r>
              <a:rPr lang="en-US" dirty="0" smtClean="0"/>
              <a:t>(more clarity, less uncertainty)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Essential: exact definition of regulatory problem and purpose of the RAX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5523721"/>
            <a:ext cx="8271164" cy="9656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06E00"/>
                </a:solidFill>
              </a:rPr>
              <a:t>Study 1: </a:t>
            </a:r>
            <a:r>
              <a:rPr lang="en-US" b="1" dirty="0" err="1" smtClean="0">
                <a:solidFill>
                  <a:srgbClr val="F06E00"/>
                </a:solidFill>
              </a:rPr>
              <a:t>rotenoids</a:t>
            </a:r>
            <a:r>
              <a:rPr lang="en-US" b="1" dirty="0" smtClean="0">
                <a:solidFill>
                  <a:srgbClr val="F06E00"/>
                </a:solidFill>
              </a:rPr>
              <a:t> </a:t>
            </a:r>
            <a:r>
              <a:rPr lang="en-US" dirty="0" smtClean="0"/>
              <a:t>– predict toxicity of </a:t>
            </a:r>
            <a:r>
              <a:rPr lang="en-US" b="1" dirty="0" smtClean="0">
                <a:solidFill>
                  <a:srgbClr val="0000FF"/>
                </a:solidFill>
              </a:rPr>
              <a:t>deguelin</a:t>
            </a:r>
            <a:r>
              <a:rPr lang="en-US" dirty="0" smtClean="0"/>
              <a:t>, a rotenone analogue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06E00"/>
                </a:solidFill>
              </a:rPr>
              <a:t>Study 2: </a:t>
            </a:r>
            <a:r>
              <a:rPr lang="en-US" b="1" dirty="0" err="1" smtClean="0">
                <a:solidFill>
                  <a:srgbClr val="F06E00"/>
                </a:solidFill>
              </a:rPr>
              <a:t>strobilurins</a:t>
            </a:r>
            <a:r>
              <a:rPr lang="en-US" b="1" dirty="0" smtClean="0">
                <a:solidFill>
                  <a:srgbClr val="F06E00"/>
                </a:solidFill>
              </a:rPr>
              <a:t> </a:t>
            </a:r>
            <a:r>
              <a:rPr lang="en-US" dirty="0" smtClean="0"/>
              <a:t>– arguments for non-neurotoxicity of </a:t>
            </a:r>
            <a:r>
              <a:rPr lang="en-US" b="1" dirty="0" err="1" smtClean="0">
                <a:solidFill>
                  <a:srgbClr val="0000FF"/>
                </a:solidFill>
              </a:rPr>
              <a:t>azoxystrobin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NAM-supported read across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90058" y="2750244"/>
            <a:ext cx="5760000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</a:t>
            </a:r>
            <a:r>
              <a:rPr lang="en-US" dirty="0"/>
              <a:t>toxicity of </a:t>
            </a:r>
            <a:r>
              <a:rPr lang="en-US" dirty="0" smtClean="0"/>
              <a:t>an “unknown</a:t>
            </a:r>
            <a:r>
              <a:rPr lang="en-US" dirty="0"/>
              <a:t>” mitochondrial inhibitor, using data from mitotoxicants of known toxicity</a:t>
            </a:r>
          </a:p>
        </p:txBody>
      </p:sp>
      <p:sp>
        <p:nvSpPr>
          <p:cNvPr id="15" name="Rechteck 14"/>
          <p:cNvSpPr/>
          <p:nvPr/>
        </p:nvSpPr>
        <p:spPr>
          <a:xfrm>
            <a:off x="2090058" y="1470683"/>
            <a:ext cx="5760000" cy="792000"/>
          </a:xfrm>
          <a:prstGeom prst="rect">
            <a:avLst/>
          </a:prstGeom>
          <a:solidFill>
            <a:srgbClr val="F6BC9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NAM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  support </a:t>
            </a:r>
            <a:r>
              <a:rPr lang="en-US" dirty="0">
                <a:solidFill>
                  <a:schemeClr val="tx1"/>
                </a:solidFill>
              </a:rPr>
              <a:t>read across (RAX) </a:t>
            </a:r>
            <a:r>
              <a:rPr lang="en-US" dirty="0" smtClean="0">
                <a:solidFill>
                  <a:schemeClr val="tx1"/>
                </a:solidFill>
              </a:rPr>
              <a:t>arguments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90058" y="4029805"/>
            <a:ext cx="5760000" cy="792000"/>
          </a:xfrm>
          <a:prstGeom prst="rect">
            <a:avLst/>
          </a:prstGeom>
          <a:solidFill>
            <a:srgbClr val="CC5D1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Regulatory </a:t>
            </a:r>
            <a:r>
              <a:rPr lang="en-US" u="sng" dirty="0"/>
              <a:t>mock </a:t>
            </a:r>
            <a:r>
              <a:rPr lang="en-US" u="sng" dirty="0" smtClean="0"/>
              <a:t>submission </a:t>
            </a:r>
            <a:r>
              <a:rPr lang="en-US" dirty="0" smtClean="0"/>
              <a:t>(</a:t>
            </a:r>
            <a:r>
              <a:rPr lang="en-US" dirty="0"/>
              <a:t>focusing on neurotoxicity</a:t>
            </a:r>
            <a:r>
              <a:rPr lang="en-US" dirty="0" smtClean="0"/>
              <a:t>),</a:t>
            </a:r>
          </a:p>
          <a:p>
            <a:pPr algn="ctr"/>
            <a:r>
              <a:rPr lang="en-US" dirty="0" smtClean="0"/>
              <a:t>based on NAM data, literature </a:t>
            </a:r>
            <a:r>
              <a:rPr lang="en-US" dirty="0"/>
              <a:t>and </a:t>
            </a:r>
            <a:r>
              <a:rPr lang="en-US" dirty="0" err="1" smtClean="0"/>
              <a:t>WoE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35499" y="296157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35499" y="42395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35499" y="16774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15" idx="2"/>
            <a:endCxn id="6" idx="0"/>
          </p:cNvCxnSpPr>
          <p:nvPr/>
        </p:nvCxnSpPr>
        <p:spPr>
          <a:xfrm>
            <a:off x="4970058" y="2262683"/>
            <a:ext cx="0" cy="487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" idx="2"/>
            <a:endCxn id="16" idx="0"/>
          </p:cNvCxnSpPr>
          <p:nvPr/>
        </p:nvCxnSpPr>
        <p:spPr>
          <a:xfrm>
            <a:off x="4970058" y="3542244"/>
            <a:ext cx="0" cy="487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Study 1: </a:t>
            </a:r>
            <a:r>
              <a:rPr lang="de-DE" dirty="0" err="1" smtClean="0"/>
              <a:t>leading</a:t>
            </a:r>
            <a:r>
              <a:rPr lang="de-DE" dirty="0" smtClean="0"/>
              <a:t> to </a:t>
            </a:r>
            <a:r>
              <a:rPr lang="de-DE" dirty="0" err="1" smtClean="0"/>
              <a:t>mock</a:t>
            </a:r>
            <a:r>
              <a:rPr lang="de-DE" dirty="0" smtClean="0"/>
              <a:t> </a:t>
            </a:r>
            <a:r>
              <a:rPr lang="de-DE" dirty="0" err="1" smtClean="0"/>
              <a:t>submission</a:t>
            </a:r>
            <a:r>
              <a:rPr lang="de-DE" dirty="0" smtClean="0"/>
              <a:t> dossier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rotenoid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deguelin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0" y="6489700"/>
            <a:ext cx="1320800" cy="365125"/>
          </a:xfrm>
        </p:spPr>
        <p:txBody>
          <a:bodyPr/>
          <a:lstStyle/>
          <a:p>
            <a:fld id="{13FBC463-0DAF-492C-B984-FE19D29B3D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2976465"/>
            <a:ext cx="8271164" cy="320049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Replace animal tests (e.g. OECD TG424 (neurotoxicity))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available AOP#3 to guide test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NAM to reduce overall RAX uncertainty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Background</a:t>
            </a:r>
          </a:p>
          <a:p>
            <a:r>
              <a:rPr lang="en-US" dirty="0" smtClean="0"/>
              <a:t>Rotenone has known neurotoxicity and liability to trigger PD motor deficits</a:t>
            </a:r>
            <a:endParaRPr lang="en-US" dirty="0"/>
          </a:p>
          <a:p>
            <a:r>
              <a:rPr lang="en-US" dirty="0" smtClean="0"/>
              <a:t>Deguelin is structurally similar to rotenone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33062" y="1280547"/>
            <a:ext cx="7165909" cy="1271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Identification and characterization</a:t>
            </a:r>
            <a:br>
              <a:rPr lang="en-US" sz="2400" b="1" i="1" dirty="0">
                <a:solidFill>
                  <a:schemeClr val="tx1"/>
                </a:solidFill>
              </a:rPr>
            </a:br>
            <a:r>
              <a:rPr lang="en-US" sz="2400" b="1" i="1" dirty="0">
                <a:solidFill>
                  <a:schemeClr val="tx1"/>
                </a:solidFill>
              </a:rPr>
              <a:t>of parkinsonian hazard liability of </a:t>
            </a:r>
            <a:r>
              <a:rPr lang="en-US" sz="2400" b="1" i="1" dirty="0" smtClean="0">
                <a:solidFill>
                  <a:schemeClr val="tx1"/>
                </a:solidFill>
              </a:rPr>
              <a:t>deguelin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153747" y="4618653"/>
            <a:ext cx="5990253" cy="2239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RAX </a:t>
            </a:r>
            <a:r>
              <a:rPr lang="de-DE" dirty="0"/>
              <a:t>on </a:t>
            </a:r>
            <a:r>
              <a:rPr lang="de-DE" dirty="0" err="1"/>
              <a:t>rotenoid</a:t>
            </a:r>
            <a:r>
              <a:rPr lang="de-DE" dirty="0"/>
              <a:t> </a:t>
            </a:r>
            <a:r>
              <a:rPr lang="de-DE" dirty="0" err="1"/>
              <a:t>compounds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28162"/>
          <a:stretch/>
        </p:blipFill>
        <p:spPr>
          <a:xfrm>
            <a:off x="3297635" y="4208110"/>
            <a:ext cx="5835746" cy="215537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282658" y="5364446"/>
            <a:ext cx="817685" cy="650632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Exposure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217840" y="5364446"/>
            <a:ext cx="994571" cy="650632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Metabolism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(ADME)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2482" y="5364446"/>
            <a:ext cx="1052679" cy="650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Chemicals: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rotenone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deguelin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6315" y="1143062"/>
            <a:ext cx="2379306" cy="732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Rotenone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rich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029202" y="1143062"/>
            <a:ext cx="2379306" cy="732389"/>
          </a:xfrm>
          <a:prstGeom prst="ellipse">
            <a:avLst/>
          </a:prstGeom>
          <a:solidFill>
            <a:srgbClr val="F06E00"/>
          </a:solidFill>
          <a:ln>
            <a:solidFill>
              <a:srgbClr val="CC5D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Deguelin</a:t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poor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11" idx="6"/>
            <a:endCxn id="12" idx="2"/>
          </p:cNvCxnSpPr>
          <p:nvPr/>
        </p:nvCxnSpPr>
        <p:spPr>
          <a:xfrm>
            <a:off x="2885621" y="1509257"/>
            <a:ext cx="2143581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75664" y="1880554"/>
            <a:ext cx="14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550449" y="1880554"/>
            <a:ext cx="133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198576" y="1139986"/>
            <a:ext cx="133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pPr algn="ctr"/>
            <a:r>
              <a:rPr lang="de-DE" sz="2000" b="1" i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endParaRPr lang="de-DE" sz="20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2471300"/>
            <a:ext cx="8271164" cy="3705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Define source and target </a:t>
            </a:r>
            <a:r>
              <a:rPr lang="en-US" sz="1800" dirty="0" smtClean="0">
                <a:solidFill>
                  <a:srgbClr val="FF0000"/>
                </a:solidFill>
              </a:rPr>
              <a:t>chemicals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Relevant human health endpoint: parkinsonian </a:t>
            </a:r>
            <a:r>
              <a:rPr lang="en-US" sz="1800" dirty="0" smtClean="0"/>
              <a:t>motor deficits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u="sng" dirty="0" smtClean="0"/>
              <a:t>AOP#3</a:t>
            </a:r>
            <a:r>
              <a:rPr lang="en-US" sz="1800" dirty="0" smtClean="0"/>
              <a:t> as background structure to </a:t>
            </a:r>
            <a:r>
              <a:rPr lang="en-US" sz="1800" u="sng" dirty="0" smtClean="0"/>
              <a:t>guide test selection</a:t>
            </a:r>
          </a:p>
          <a:p>
            <a:pPr marL="457200" lvl="1" indent="0">
              <a:buNone/>
            </a:pPr>
            <a:r>
              <a:rPr lang="en-US" sz="1600" dirty="0" smtClean="0"/>
              <a:t>(</a:t>
            </a:r>
            <a:r>
              <a:rPr lang="en-US" sz="1600" i="1" dirty="0" smtClean="0"/>
              <a:t>AOP#3 is endorsed by the OECD and published in detail (Terron 2018)</a:t>
            </a:r>
            <a:r>
              <a:rPr lang="en-US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Combine </a:t>
            </a:r>
            <a:r>
              <a:rPr lang="en-US" sz="1800" b="1" dirty="0" smtClean="0">
                <a:solidFill>
                  <a:srgbClr val="2B5282"/>
                </a:solidFill>
              </a:rPr>
              <a:t>hazard data </a:t>
            </a:r>
            <a:r>
              <a:rPr lang="en-US" sz="1800" dirty="0" smtClean="0"/>
              <a:t>with </a:t>
            </a:r>
            <a:r>
              <a:rPr lang="en-US" sz="1800" b="1" dirty="0" smtClean="0">
                <a:solidFill>
                  <a:srgbClr val="FF00FF"/>
                </a:solidFill>
              </a:rPr>
              <a:t>toxicokinetics data</a:t>
            </a:r>
            <a:r>
              <a:rPr lang="en-US" sz="1800" dirty="0" smtClean="0">
                <a:solidFill>
                  <a:srgbClr val="FF00FF"/>
                </a:solidFill>
              </a:rPr>
              <a:t> </a:t>
            </a:r>
            <a:r>
              <a:rPr lang="en-US" sz="1800" dirty="0" smtClean="0"/>
              <a:t>for toxicity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Perform uncertainty analysis</a:t>
            </a:r>
          </a:p>
        </p:txBody>
      </p:sp>
    </p:spTree>
    <p:extLst>
      <p:ext uri="{BB962C8B-B14F-4D97-AF65-F5344CB8AC3E}">
        <p14:creationId xmlns:p14="http://schemas.microsoft.com/office/powerpoint/2010/main" val="145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for RAX on rotenoid compounds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84684"/>
              </p:ext>
            </p:extLst>
          </p:nvPr>
        </p:nvGraphicFramePr>
        <p:xfrm>
          <a:off x="448887" y="1199443"/>
          <a:ext cx="8271167" cy="448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3481"/>
                <a:gridCol w="3383843"/>
                <a:gridCol w="3383843"/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Rotenone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Deguelin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Occurrence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noProof="0" dirty="0" smtClean="0"/>
                        <a:t>- Naturally occurring pesticide, also produced industrially</a:t>
                      </a:r>
                    </a:p>
                    <a:p>
                      <a:r>
                        <a:rPr lang="en-US" noProof="0" dirty="0" smtClean="0"/>
                        <a:t>- Since 2008 no more European authorization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(</a:t>
                      </a:r>
                      <a:r>
                        <a:rPr lang="en-US" noProof="0" dirty="0" err="1" smtClean="0"/>
                        <a:t>Piscicide</a:t>
                      </a:r>
                      <a:r>
                        <a:rPr lang="en-US" noProof="0" dirty="0" smtClean="0"/>
                        <a:t> use only in Norway)</a:t>
                      </a:r>
                    </a:p>
                    <a:p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- Analogue of rotenone, found in natural products (</a:t>
                      </a:r>
                      <a:r>
                        <a:rPr lang="en-US" noProof="0" dirty="0" err="1" smtClean="0"/>
                        <a:t>cubé</a:t>
                      </a:r>
                      <a:r>
                        <a:rPr lang="en-US" noProof="0" dirty="0" smtClean="0"/>
                        <a:t> resin) containing rotenone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Exposure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- Exposure of workers to it is statistically associated with increased PD </a:t>
                      </a:r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1" noProof="0" dirty="0" smtClean="0">
                          <a:solidFill>
                            <a:schemeClr val="tx1"/>
                          </a:solidFill>
                        </a:rPr>
                        <a:t>Dhillon 2008, Tanner 2011, </a:t>
                      </a:r>
                      <a:r>
                        <a:rPr lang="en-US" i="1" noProof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noProof="0" dirty="0" smtClean="0"/>
                        <a:t>)</a:t>
                      </a:r>
                    </a:p>
                    <a:p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- No </a:t>
                      </a:r>
                      <a:r>
                        <a:rPr lang="en-US" i="1" noProof="0" dirty="0" smtClean="0"/>
                        <a:t>human</a:t>
                      </a:r>
                      <a:r>
                        <a:rPr lang="en-US" noProof="0" dirty="0" smtClean="0"/>
                        <a:t> data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Experimental</a:t>
                      </a:r>
                      <a:r>
                        <a:rPr lang="en-US" baseline="0" noProof="0" dirty="0" smtClean="0"/>
                        <a:t> data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-</a:t>
                      </a:r>
                      <a:r>
                        <a:rPr lang="en-US" baseline="0" noProof="0" dirty="0" smtClean="0"/>
                        <a:t> T</a:t>
                      </a:r>
                      <a:r>
                        <a:rPr lang="en-US" noProof="0" dirty="0" smtClean="0"/>
                        <a:t>ool compound to trigger PD symptoms </a:t>
                      </a:r>
                      <a:r>
                        <a:rPr lang="en-US" i="1" noProof="0" dirty="0" smtClean="0"/>
                        <a:t>in vivo </a:t>
                      </a:r>
                      <a:r>
                        <a:rPr lang="en-US" noProof="0" dirty="0" smtClean="0"/>
                        <a:t>and </a:t>
                      </a:r>
                      <a:r>
                        <a:rPr lang="en-US" i="1" noProof="0" dirty="0" smtClean="0"/>
                        <a:t>in vitro</a:t>
                      </a:r>
                    </a:p>
                    <a:p>
                      <a:endParaRPr lang="en-US" i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- </a:t>
                      </a:r>
                      <a:r>
                        <a:rPr lang="en-US" i="1" noProof="0" dirty="0" smtClean="0"/>
                        <a:t>In vitro</a:t>
                      </a:r>
                      <a:r>
                        <a:rPr lang="en-US" noProof="0" dirty="0" smtClean="0"/>
                        <a:t> studies suggest similar target as for rotenone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43750"/>
              </p:ext>
            </p:extLst>
          </p:nvPr>
        </p:nvGraphicFramePr>
        <p:xfrm>
          <a:off x="448887" y="1010134"/>
          <a:ext cx="8271165" cy="44498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7055"/>
                <a:gridCol w="2757055"/>
                <a:gridCol w="2757055"/>
              </a:tblGrid>
              <a:tr h="387839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6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Rotenone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6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Deguelin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6E00"/>
                    </a:solidFill>
                  </a:tcPr>
                </a:tc>
              </a:tr>
              <a:tr h="2258677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Structure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27">
                <a:tc>
                  <a:txBody>
                    <a:bodyPr/>
                    <a:lstStyle/>
                    <a:p>
                      <a:r>
                        <a:rPr lang="de-DE" dirty="0" smtClean="0"/>
                        <a:t>Chemical </a:t>
                      </a:r>
                      <a:r>
                        <a:rPr lang="de-DE" dirty="0" err="1" smtClean="0"/>
                        <a:t>formula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r>
                        <a:rPr lang="de-DE" baseline="-25000" dirty="0" smtClean="0"/>
                        <a:t>23</a:t>
                      </a:r>
                      <a:r>
                        <a:rPr lang="de-DE" dirty="0" smtClean="0"/>
                        <a:t>H</a:t>
                      </a:r>
                      <a:r>
                        <a:rPr lang="de-DE" baseline="-25000" dirty="0" smtClean="0"/>
                        <a:t>22</a:t>
                      </a:r>
                      <a:r>
                        <a:rPr lang="de-DE" dirty="0" smtClean="0"/>
                        <a:t>O</a:t>
                      </a:r>
                      <a:r>
                        <a:rPr lang="de-DE" baseline="-25000" dirty="0" smtClean="0"/>
                        <a:t>6</a:t>
                      </a:r>
                      <a:endParaRPr lang="de-DE" baseline="-25000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r>
                        <a:rPr lang="de-DE" dirty="0" smtClean="0"/>
                        <a:t>Hydrogen </a:t>
                      </a:r>
                      <a:r>
                        <a:rPr lang="de-DE" dirty="0" err="1" smtClean="0"/>
                        <a:t>bond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acceptor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r>
                        <a:rPr lang="de-DE" dirty="0" smtClean="0"/>
                        <a:t>Hydrogen </a:t>
                      </a:r>
                      <a:r>
                        <a:rPr lang="de-DE" dirty="0" err="1" smtClean="0"/>
                        <a:t>bond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donor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r>
                        <a:rPr lang="de-DE" dirty="0" smtClean="0"/>
                        <a:t>logP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4.1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4.3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1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rotenone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deguelin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8887" y="5812971"/>
            <a:ext cx="8271164" cy="676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06E00"/>
                </a:solidFill>
              </a:rPr>
              <a:t>closely related structures and </a:t>
            </a:r>
            <a:r>
              <a:rPr lang="en-US" dirty="0" err="1" smtClean="0">
                <a:solidFill>
                  <a:srgbClr val="F06E00"/>
                </a:solidFill>
              </a:rPr>
              <a:t>phys-chem</a:t>
            </a:r>
            <a:r>
              <a:rPr lang="en-US" dirty="0" smtClean="0">
                <a:solidFill>
                  <a:srgbClr val="F06E00"/>
                </a:solidFill>
              </a:rPr>
              <a:t> properties</a:t>
            </a:r>
            <a:endParaRPr lang="en-US" dirty="0">
              <a:solidFill>
                <a:srgbClr val="F06E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8" name="Picture 4" descr="Skeletal formula of roten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40" y="1465381"/>
            <a:ext cx="2700000" cy="19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224840" y="2006082"/>
            <a:ext cx="2622043" cy="151386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007699" y="2006082"/>
            <a:ext cx="2712352" cy="151386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5942214" y="1751591"/>
            <a:ext cx="2654181" cy="1809026"/>
            <a:chOff x="5813625" y="1751591"/>
            <a:chExt cx="2654181" cy="1809026"/>
          </a:xfrm>
        </p:grpSpPr>
        <p:pic>
          <p:nvPicPr>
            <p:cNvPr id="1026" name="Picture 2" descr="Degueli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521" y="1751591"/>
              <a:ext cx="2309285" cy="16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6893232" y="3299007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de-DE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813625" y="2762232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de-DE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8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/>
              <a:t>rotenone and </a:t>
            </a:r>
            <a:r>
              <a:rPr lang="de-DE" dirty="0" err="1" smtClean="0"/>
              <a:t>deguelin</a:t>
            </a:r>
            <a:r>
              <a:rPr lang="de-DE" dirty="0" smtClean="0"/>
              <a:t>,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MIE/KE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C463-0DAF-492C-B984-FE19D29B3D12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t="28162"/>
          <a:stretch/>
        </p:blipFill>
        <p:spPr>
          <a:xfrm>
            <a:off x="1181144" y="2298090"/>
            <a:ext cx="6478548" cy="23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1099</Words>
  <Application>Microsoft Office PowerPoint</Application>
  <PresentationFormat>Bildschirmpräsentation (4:3)</PresentationFormat>
  <Paragraphs>247</Paragraphs>
  <Slides>22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DIN-Regular</vt:lpstr>
      <vt:lpstr>Wingdings</vt:lpstr>
      <vt:lpstr>Office Theme</vt:lpstr>
      <vt:lpstr>Prism 7</vt:lpstr>
      <vt:lpstr>PowerPoint-Präsentation</vt:lpstr>
      <vt:lpstr>Read across mock submissions prepared by CS4</vt:lpstr>
      <vt:lpstr>NAM-supported read across</vt:lpstr>
      <vt:lpstr>Study 1: leading to mock submission dossier for the rotenoid deguelin</vt:lpstr>
      <vt:lpstr>Problem formulation</vt:lpstr>
      <vt:lpstr>Strategy of RAX on rotenoid compounds</vt:lpstr>
      <vt:lpstr>Background information for RAX on rotenoid compounds</vt:lpstr>
      <vt:lpstr>Structural similarity of rotenone and deguelin</vt:lpstr>
      <vt:lpstr>Comparison of rotenone and deguelin, guided by MIE/KE tests</vt:lpstr>
      <vt:lpstr>MIE: Binding to mitochondrial complex I</vt:lpstr>
      <vt:lpstr>KE1: Inhibition of complex I</vt:lpstr>
      <vt:lpstr>KE2: mitochondrial dysfunction – loss of membrane potential</vt:lpstr>
      <vt:lpstr>KE3: impaired proteostasis</vt:lpstr>
      <vt:lpstr>KE4: dopaminergic degeneration </vt:lpstr>
      <vt:lpstr>ADME parameters/ PBPK modelling</vt:lpstr>
      <vt:lpstr>Uncertainty evaluation</vt:lpstr>
      <vt:lpstr>Conclusions on deguelin RAX</vt:lpstr>
      <vt:lpstr>Study 2: leading to mock submission dossier for azoxystrobin</vt:lpstr>
      <vt:lpstr>Problem formulation</vt:lpstr>
      <vt:lpstr>Summary on azoxystrobin RAX</vt:lpstr>
      <vt:lpstr>Overall conclusion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Delp</dc:creator>
  <cp:lastModifiedBy>Marcel Leist</cp:lastModifiedBy>
  <cp:revision>192</cp:revision>
  <cp:lastPrinted>2019-02-06T12:23:31Z</cp:lastPrinted>
  <dcterms:created xsi:type="dcterms:W3CDTF">2019-01-31T12:41:02Z</dcterms:created>
  <dcterms:modified xsi:type="dcterms:W3CDTF">2019-02-19T15:31:08Z</dcterms:modified>
</cp:coreProperties>
</file>