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5" r:id="rId2"/>
    <p:sldId id="257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5F63"/>
    <a:srgbClr val="92D050"/>
    <a:srgbClr val="FFE699"/>
    <a:srgbClr val="EFC6C5"/>
    <a:srgbClr val="FFCDCB"/>
    <a:srgbClr val="FBB9BB"/>
    <a:srgbClr val="BF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5"/>
    <p:restoredTop sz="89888"/>
  </p:normalViewPr>
  <p:slideViewPr>
    <p:cSldViewPr snapToGrid="0" snapToObjects="1">
      <p:cViewPr>
        <p:scale>
          <a:sx n="114" d="100"/>
          <a:sy n="114" d="100"/>
        </p:scale>
        <p:origin x="1416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8E725-7984-464A-B3A6-914A842A2E01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D542-5D49-DB4A-A3C4-709ED15394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90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8D542-5D49-DB4A-A3C4-709ED153943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79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83A0-C558-164B-9F12-9B4A072B2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096EF-DFC2-4A4D-AAFB-60720FA69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5040-9F82-7B46-BAE9-B199654D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A2A2B-7029-8642-AB23-CB83EF2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6CA5E-43D4-A443-A1C7-452D9BC2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81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8F82-B790-E84F-87A8-D1C1A18A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3E9C8-67E8-904E-A450-8FD913D58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20F1-75CF-AF44-AFF9-2B01A43F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D64D3-C198-8649-A467-223E2F2B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ACDBA-16BF-CC4F-9E40-FDFBD9CD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52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A06D9-0036-264E-AF2C-57D44CABB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7AA19-61FF-1045-A7DE-9FFEAB7B9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B3597-8E8C-E445-9019-76DC0F8C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36AD0-0E06-084A-89BF-8A7E6BF7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9891-7001-6E43-B5D1-AE4EE79A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69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AEA6-E550-9048-86A8-F226BDF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BBA2-4861-4C42-9411-49B0606F7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E2D50-0D92-B240-817B-47ABA062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B227-DBB9-7B4F-BEFD-B98DD6C3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3090-16BF-E045-9945-6AFA7B27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31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0A11-4B1A-AA44-84E6-9C8D2C14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F3883-2D71-F64A-9E72-555A3F876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7DD1-D99D-5048-AA81-31E18942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29544-BF33-2E4C-9F64-4B912D13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19A4-580B-C847-AE88-1FF8503A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95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E166-5162-7B4F-BA4E-42C14B5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30AB-3CEF-FF4E-BFF2-561D1B2C5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44ED5-C173-A447-A2B9-F7FFB50D1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0073F-9561-C542-9943-FABD9523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A3E97-9E86-F745-A748-2E77E07D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8A2A1-9CFF-6B4D-B4EA-EC248AB4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41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8D52-6BBB-2E49-AE1B-3ACAAFA7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B4AFC-18D8-BA4B-BCA6-317F1856C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94384-224D-7C47-8238-358194A6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25D41-EABB-9D48-A343-10A050367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C626C-F46F-9941-A34B-BE3D2FD20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55B4E-D1B0-604B-A1EB-2FB25973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FA9C1-314E-C340-B220-E4B0D1B4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75976-D52E-C44B-B171-CF7B2EB3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97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03DC-7D81-E049-BECE-B3FC4C90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6F4A8-3776-3E49-A87F-AC0C9A23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C48C5-03B5-FF41-BD55-AC4934B8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00C85-924C-2542-8237-39650C6F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2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7A843-0E7A-494F-BE57-1C43CB59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5C61A-0EC1-4F4B-8754-3330AE6A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0D687-EFED-AB4A-84FF-DE6669DA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46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43A3-C452-C746-838A-3CDF713D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CA42B-B776-C24A-979A-17DFB9D4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7FB56-05DD-7E4D-AA0E-BF805892A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ED470-4D3E-3043-99CC-12288BF5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2B4B9-9470-974F-A0D7-28F2D012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51D4-4756-2548-8DC5-9E703CDE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41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B93B-C61F-B946-8D55-89AF3CB3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0385F-A52C-A34F-938F-F14604B52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6EAC0-549B-0046-B8B2-92215A7CF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96252-7D04-8347-B19A-50CBB248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9191B-533E-BA4A-9AF6-A658F3C5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4199B-6404-D049-BF5C-37598B7C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79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5CE4A-9DB0-6946-9E1C-75EA9369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8FFBF-F27B-CE47-BA5A-D20532788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9AE98-C6F8-304D-8AA3-DCC35DE00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27424-4F31-EB44-A121-63A8A99699D3}" type="datetimeFigureOut">
              <a:rPr lang="fr-FR" smtClean="0"/>
              <a:t>02/04/2019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5BAB-305F-DD4B-A788-059A3A75D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9FDC3-F5E6-A447-BEC1-430526CD0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B4C8-6BD7-B540-9592-AE790944A0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93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3311B3C-433A-A545-ACCE-17C97553218A}"/>
              </a:ext>
            </a:extLst>
          </p:cNvPr>
          <p:cNvGrpSpPr/>
          <p:nvPr/>
        </p:nvGrpSpPr>
        <p:grpSpPr>
          <a:xfrm>
            <a:off x="1724551" y="1273096"/>
            <a:ext cx="8109186" cy="3809997"/>
            <a:chOff x="729343" y="838199"/>
            <a:chExt cx="8109186" cy="3809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766023-1C90-C24B-B841-14B9A03D36CF}"/>
                </a:ext>
              </a:extLst>
            </p:cNvPr>
            <p:cNvGrpSpPr/>
            <p:nvPr/>
          </p:nvGrpSpPr>
          <p:grpSpPr>
            <a:xfrm>
              <a:off x="729343" y="838199"/>
              <a:ext cx="1034143" cy="3809997"/>
              <a:chOff x="729343" y="838199"/>
              <a:chExt cx="1034143" cy="3809997"/>
            </a:xfrm>
            <a:solidFill>
              <a:srgbClr val="92D050"/>
            </a:solidFill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B9111DE6-6074-C949-A908-B95E9D9D6F96}"/>
                  </a:ext>
                </a:extLst>
              </p:cNvPr>
              <p:cNvSpPr/>
              <p:nvPr/>
            </p:nvSpPr>
            <p:spPr>
              <a:xfrm>
                <a:off x="729343" y="838199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D8B52F9C-6171-4A43-86D5-860D316785CA}"/>
                  </a:ext>
                </a:extLst>
              </p:cNvPr>
              <p:cNvSpPr/>
              <p:nvPr/>
            </p:nvSpPr>
            <p:spPr>
              <a:xfrm>
                <a:off x="729343" y="1872341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 III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A1D5F644-C3D3-9B45-BE40-E4457D4C06E4}"/>
                  </a:ext>
                </a:extLst>
              </p:cNvPr>
              <p:cNvSpPr/>
              <p:nvPr/>
            </p:nvSpPr>
            <p:spPr>
              <a:xfrm>
                <a:off x="729343" y="2906483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IV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3EEC7F4E-7A19-684A-88FB-14968D08E9B3}"/>
                  </a:ext>
                </a:extLst>
              </p:cNvPr>
              <p:cNvSpPr/>
              <p:nvPr/>
            </p:nvSpPr>
            <p:spPr>
              <a:xfrm>
                <a:off x="729343" y="3940625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V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70AFAD-219F-9449-BB77-147B548CDE4B}"/>
                </a:ext>
              </a:extLst>
            </p:cNvPr>
            <p:cNvSpPr/>
            <p:nvPr/>
          </p:nvSpPr>
          <p:spPr>
            <a:xfrm>
              <a:off x="2052702" y="2669343"/>
              <a:ext cx="250371" cy="25037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B59B47A-F32A-F542-9FED-3F3B3CD24889}"/>
                </a:ext>
              </a:extLst>
            </p:cNvPr>
            <p:cNvCxnSpPr>
              <a:cxnSpLocks/>
              <a:stCxn id="35" idx="3"/>
              <a:endCxn id="7" idx="1"/>
            </p:cNvCxnSpPr>
            <p:nvPr/>
          </p:nvCxnSpPr>
          <p:spPr>
            <a:xfrm>
              <a:off x="1763486" y="1191985"/>
              <a:ext cx="325882" cy="151402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08AF1E4-01DD-6D49-8F60-B065805DEEB6}"/>
                </a:ext>
              </a:extLst>
            </p:cNvPr>
            <p:cNvCxnSpPr>
              <a:stCxn id="36" idx="3"/>
              <a:endCxn id="7" idx="2"/>
            </p:cNvCxnSpPr>
            <p:nvPr/>
          </p:nvCxnSpPr>
          <p:spPr>
            <a:xfrm>
              <a:off x="1763486" y="2226127"/>
              <a:ext cx="289216" cy="56840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7FC48B-F12D-6948-A7F0-04AD7C8BBF30}"/>
                </a:ext>
              </a:extLst>
            </p:cNvPr>
            <p:cNvCxnSpPr>
              <a:cxnSpLocks/>
              <a:stCxn id="37" idx="3"/>
              <a:endCxn id="7" idx="2"/>
            </p:cNvCxnSpPr>
            <p:nvPr/>
          </p:nvCxnSpPr>
          <p:spPr>
            <a:xfrm flipV="1">
              <a:off x="1763486" y="2794529"/>
              <a:ext cx="289216" cy="46574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9F2AC07-F3A6-DA40-991F-6E143DEB261F}"/>
                </a:ext>
              </a:extLst>
            </p:cNvPr>
            <p:cNvCxnSpPr>
              <a:cxnSpLocks/>
              <a:stCxn id="38" idx="3"/>
              <a:endCxn id="7" idx="3"/>
            </p:cNvCxnSpPr>
            <p:nvPr/>
          </p:nvCxnSpPr>
          <p:spPr>
            <a:xfrm flipV="1">
              <a:off x="1763486" y="2883048"/>
              <a:ext cx="325882" cy="1411363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B7F6F12-3CA5-F345-9CDD-055C69C9BFE5}"/>
                </a:ext>
              </a:extLst>
            </p:cNvPr>
            <p:cNvSpPr/>
            <p:nvPr/>
          </p:nvSpPr>
          <p:spPr>
            <a:xfrm>
              <a:off x="2561464" y="1798781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Decrease➘ Mitochondrial oxidative phosphorylation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15502CB-381A-1C4D-B3BF-6241ACB23AA9}"/>
                </a:ext>
              </a:extLst>
            </p:cNvPr>
            <p:cNvSpPr/>
            <p:nvPr/>
          </p:nvSpPr>
          <p:spPr>
            <a:xfrm>
              <a:off x="2561464" y="3023423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ROS ➚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FB45B80-91E2-FF47-904D-EC39130FA7EC}"/>
                </a:ext>
              </a:extLst>
            </p:cNvPr>
            <p:cNvCxnSpPr>
              <a:cxnSpLocks/>
              <a:stCxn id="7" idx="7"/>
              <a:endCxn id="12" idx="1"/>
            </p:cNvCxnSpPr>
            <p:nvPr/>
          </p:nvCxnSpPr>
          <p:spPr>
            <a:xfrm flipV="1">
              <a:off x="2266407" y="2152567"/>
              <a:ext cx="295057" cy="55344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232FC8-1B48-994E-B9B1-EABE8B8534C0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2266407" y="2883048"/>
              <a:ext cx="295057" cy="494161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E8CDFB1-DBE4-F449-814F-8A6BA0105C1D}"/>
                </a:ext>
              </a:extLst>
            </p:cNvPr>
            <p:cNvSpPr/>
            <p:nvPr/>
          </p:nvSpPr>
          <p:spPr>
            <a:xfrm>
              <a:off x="3954653" y="2440742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Mitochondrial injury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A0C2F05-BB3E-684A-921C-1F9863E6A9F4}"/>
                </a:ext>
              </a:extLst>
            </p:cNvPr>
            <p:cNvCxnSpPr>
              <a:cxnSpLocks/>
              <a:stCxn id="12" idx="3"/>
              <a:endCxn id="16" idx="1"/>
            </p:cNvCxnSpPr>
            <p:nvPr/>
          </p:nvCxnSpPr>
          <p:spPr>
            <a:xfrm>
              <a:off x="3659596" y="2152567"/>
              <a:ext cx="295057" cy="64196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A4B1638-25C9-BC41-B127-ADCDFE649B47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 flipV="1">
              <a:off x="3659596" y="2794528"/>
              <a:ext cx="295057" cy="58268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6DE664A-15D1-C944-BF02-D4165CC533FA}"/>
                </a:ext>
              </a:extLst>
            </p:cNvPr>
            <p:cNvSpPr/>
            <p:nvPr/>
          </p:nvSpPr>
          <p:spPr>
            <a:xfrm>
              <a:off x="5244785" y="2617634"/>
              <a:ext cx="949281" cy="353786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Impaired </a:t>
              </a:r>
              <a:r>
                <a:rPr lang="en-GB" sz="1000" dirty="0" err="1">
                  <a:solidFill>
                    <a:schemeClr val="tx1"/>
                  </a:solidFill>
                </a:rPr>
                <a:t>Proteostatsis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7057BAA-FB1B-194E-BC93-0C9BB4CBA1B6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 flipV="1">
              <a:off x="5052785" y="2794527"/>
              <a:ext cx="192000" cy="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3C99ED8-7AB2-DD42-BD5E-82FA837471F7}"/>
                </a:ext>
              </a:extLst>
            </p:cNvPr>
            <p:cNvSpPr/>
            <p:nvPr/>
          </p:nvSpPr>
          <p:spPr>
            <a:xfrm>
              <a:off x="7803109" y="3023423"/>
              <a:ext cx="1035420" cy="384664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Parkinsonian Motor deficits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D35F676-BC5A-5140-A0DC-32C96CB98989}"/>
                </a:ext>
              </a:extLst>
            </p:cNvPr>
            <p:cNvSpPr/>
            <p:nvPr/>
          </p:nvSpPr>
          <p:spPr>
            <a:xfrm>
              <a:off x="7786821" y="1185819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Liver Injury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6D96DC9-C77C-FD49-B8B2-9815601A5C69}"/>
                </a:ext>
              </a:extLst>
            </p:cNvPr>
            <p:cNvSpPr/>
            <p:nvPr/>
          </p:nvSpPr>
          <p:spPr>
            <a:xfrm>
              <a:off x="7786821" y="1817723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Kidney Injury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3ACBD66-315B-3A47-84C6-B07DF914CCED}"/>
                </a:ext>
              </a:extLst>
            </p:cNvPr>
            <p:cNvCxnSpPr>
              <a:cxnSpLocks/>
              <a:stCxn id="19" idx="3"/>
              <a:endCxn id="30" idx="1"/>
            </p:cNvCxnSpPr>
            <p:nvPr/>
          </p:nvCxnSpPr>
          <p:spPr>
            <a:xfrm>
              <a:off x="6194066" y="2794527"/>
              <a:ext cx="215854" cy="421228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30728D6-7B6D-BD4C-9EB6-A8CEDF840AF0}"/>
                </a:ext>
              </a:extLst>
            </p:cNvPr>
            <p:cNvCxnSpPr>
              <a:cxnSpLocks/>
              <a:stCxn id="19" idx="3"/>
              <a:endCxn id="32" idx="1"/>
            </p:cNvCxnSpPr>
            <p:nvPr/>
          </p:nvCxnSpPr>
          <p:spPr>
            <a:xfrm flipV="1">
              <a:off x="6194066" y="1948997"/>
              <a:ext cx="215854" cy="845530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73DA9F6-2DA1-BD4C-90FF-048A9BF28422}"/>
                </a:ext>
              </a:extLst>
            </p:cNvPr>
            <p:cNvCxnSpPr>
              <a:cxnSpLocks/>
              <a:stCxn id="32" idx="3"/>
              <a:endCxn id="23" idx="1"/>
            </p:cNvCxnSpPr>
            <p:nvPr/>
          </p:nvCxnSpPr>
          <p:spPr>
            <a:xfrm>
              <a:off x="7445340" y="1948997"/>
              <a:ext cx="341481" cy="45619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D77AAA-B325-2346-AE30-438A5AA686DB}"/>
                </a:ext>
              </a:extLst>
            </p:cNvPr>
            <p:cNvCxnSpPr>
              <a:cxnSpLocks/>
              <a:stCxn id="32" idx="3"/>
              <a:endCxn id="22" idx="1"/>
            </p:cNvCxnSpPr>
            <p:nvPr/>
          </p:nvCxnSpPr>
          <p:spPr>
            <a:xfrm flipV="1">
              <a:off x="7445340" y="1362712"/>
              <a:ext cx="341481" cy="586285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F6C30F5-8C49-D141-AC99-197CFAFF7B00}"/>
                </a:ext>
              </a:extLst>
            </p:cNvPr>
            <p:cNvCxnSpPr>
              <a:cxnSpLocks/>
              <a:stCxn id="30" idx="3"/>
              <a:endCxn id="21" idx="1"/>
            </p:cNvCxnSpPr>
            <p:nvPr/>
          </p:nvCxnSpPr>
          <p:spPr>
            <a:xfrm>
              <a:off x="7445340" y="3215755"/>
              <a:ext cx="357769" cy="0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ABFFF5-2A00-9E4D-859A-EDD141054A7E}"/>
                </a:ext>
              </a:extLst>
            </p:cNvPr>
            <p:cNvGrpSpPr/>
            <p:nvPr/>
          </p:nvGrpSpPr>
          <p:grpSpPr>
            <a:xfrm>
              <a:off x="6278936" y="1772104"/>
              <a:ext cx="1297388" cy="2308193"/>
              <a:chOff x="6278936" y="1772104"/>
              <a:chExt cx="1297388" cy="2308193"/>
            </a:xfrm>
            <a:solidFill>
              <a:srgbClr val="FFCDCB"/>
            </a:solidFill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184BBE37-2137-BA4D-B1F8-ADEE024E950D}"/>
                  </a:ext>
                </a:extLst>
              </p:cNvPr>
              <p:cNvSpPr/>
              <p:nvPr/>
            </p:nvSpPr>
            <p:spPr>
              <a:xfrm>
                <a:off x="6409920" y="3023423"/>
                <a:ext cx="1035420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Degeneration of DA Neurons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1D763C74-E5C6-204E-883E-8F349C9E9476}"/>
                  </a:ext>
                </a:extLst>
              </p:cNvPr>
              <p:cNvSpPr/>
              <p:nvPr/>
            </p:nvSpPr>
            <p:spPr>
              <a:xfrm>
                <a:off x="6278936" y="3695633"/>
                <a:ext cx="1297388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Neuroinflammation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061DA123-E8E0-9347-8D58-75EB9958A435}"/>
                  </a:ext>
                </a:extLst>
              </p:cNvPr>
              <p:cNvSpPr/>
              <p:nvPr/>
            </p:nvSpPr>
            <p:spPr>
              <a:xfrm>
                <a:off x="6409920" y="1772104"/>
                <a:ext cx="1035420" cy="353786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Necrotic tissue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778797E-FC6D-8849-A6B1-E74A626FA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53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5AEDCD4-0DE1-744F-902E-53F50EF4C0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978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3104398-3EE7-0446-974B-463B6218790B}"/>
              </a:ext>
            </a:extLst>
          </p:cNvPr>
          <p:cNvSpPr txBox="1"/>
          <p:nvPr/>
        </p:nvSpPr>
        <p:spPr>
          <a:xfrm>
            <a:off x="1724551" y="726871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Molecular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F9E662-EF19-6949-9CCC-3D2DE6F72267}"/>
              </a:ext>
            </a:extLst>
          </p:cNvPr>
          <p:cNvSpPr txBox="1"/>
          <p:nvPr/>
        </p:nvSpPr>
        <p:spPr>
          <a:xfrm>
            <a:off x="3669993" y="726871"/>
            <a:ext cx="322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Organelle (only Mitochondrial ?)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538CAA-AA49-C043-8EA1-FF00FCA2853B}"/>
              </a:ext>
            </a:extLst>
          </p:cNvPr>
          <p:cNvSpPr txBox="1"/>
          <p:nvPr/>
        </p:nvSpPr>
        <p:spPr>
          <a:xfrm>
            <a:off x="7405128" y="72687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Tissue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2CFF0D-36F3-3F4E-A585-A265485D75A8}"/>
              </a:ext>
            </a:extLst>
          </p:cNvPr>
          <p:cNvSpPr txBox="1"/>
          <p:nvPr/>
        </p:nvSpPr>
        <p:spPr>
          <a:xfrm>
            <a:off x="9066021" y="729636"/>
            <a:ext cx="46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AO</a:t>
            </a:r>
          </a:p>
        </p:txBody>
      </p:sp>
    </p:spTree>
    <p:extLst>
      <p:ext uri="{BB962C8B-B14F-4D97-AF65-F5344CB8AC3E}">
        <p14:creationId xmlns:p14="http://schemas.microsoft.com/office/powerpoint/2010/main" val="409589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FB6F8-EDE6-0E47-BDB6-F4E712FE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2560" y="97056"/>
            <a:ext cx="3941208" cy="5571067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A268E61-55AF-214C-91A0-4BB30287C168}"/>
              </a:ext>
            </a:extLst>
          </p:cNvPr>
          <p:cNvGrpSpPr/>
          <p:nvPr/>
        </p:nvGrpSpPr>
        <p:grpSpPr>
          <a:xfrm>
            <a:off x="341799" y="291789"/>
            <a:ext cx="8109186" cy="3809997"/>
            <a:chOff x="729343" y="838199"/>
            <a:chExt cx="8109186" cy="3809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E4CA16-6243-FB4B-8D2A-FF62EBA456DB}"/>
                </a:ext>
              </a:extLst>
            </p:cNvPr>
            <p:cNvGrpSpPr/>
            <p:nvPr/>
          </p:nvGrpSpPr>
          <p:grpSpPr>
            <a:xfrm>
              <a:off x="729343" y="838199"/>
              <a:ext cx="1034143" cy="3809997"/>
              <a:chOff x="729343" y="838199"/>
              <a:chExt cx="1034143" cy="3809997"/>
            </a:xfrm>
            <a:solidFill>
              <a:srgbClr val="92D050"/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1A3A05-0015-AB49-B461-B856544F2EDD}"/>
                  </a:ext>
                </a:extLst>
              </p:cNvPr>
              <p:cNvSpPr/>
              <p:nvPr/>
            </p:nvSpPr>
            <p:spPr>
              <a:xfrm>
                <a:off x="729343" y="838199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7FD5AD8-9B54-F944-95F9-CC54E72C613A}"/>
                  </a:ext>
                </a:extLst>
              </p:cNvPr>
              <p:cNvSpPr/>
              <p:nvPr/>
            </p:nvSpPr>
            <p:spPr>
              <a:xfrm>
                <a:off x="729343" y="1872341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 III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1D3FA2A-6DDA-E842-B3EE-84A50261912A}"/>
                  </a:ext>
                </a:extLst>
              </p:cNvPr>
              <p:cNvSpPr/>
              <p:nvPr/>
            </p:nvSpPr>
            <p:spPr>
              <a:xfrm>
                <a:off x="729343" y="2906483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IV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3D74BEB-468A-8F4D-AA58-DB7D546EC008}"/>
                  </a:ext>
                </a:extLst>
              </p:cNvPr>
              <p:cNvSpPr/>
              <p:nvPr/>
            </p:nvSpPr>
            <p:spPr>
              <a:xfrm>
                <a:off x="729343" y="3940625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V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202670-C2C8-F146-B0DA-0AF1612CB215}"/>
                </a:ext>
              </a:extLst>
            </p:cNvPr>
            <p:cNvSpPr/>
            <p:nvPr/>
          </p:nvSpPr>
          <p:spPr>
            <a:xfrm>
              <a:off x="2052702" y="2669343"/>
              <a:ext cx="250371" cy="25037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069573-E5DF-144C-B83B-2534A499A031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1763486" y="1191985"/>
              <a:ext cx="325882" cy="151402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B720C0-8D82-A344-ADE0-E4ECC7506624}"/>
                </a:ext>
              </a:extLst>
            </p:cNvPr>
            <p:cNvCxnSpPr>
              <a:stCxn id="8" idx="3"/>
              <a:endCxn id="11" idx="2"/>
            </p:cNvCxnSpPr>
            <p:nvPr/>
          </p:nvCxnSpPr>
          <p:spPr>
            <a:xfrm>
              <a:off x="1763486" y="2226127"/>
              <a:ext cx="289216" cy="56840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08DEFA-54B1-BE48-AE8A-8F523117D8F8}"/>
                </a:ext>
              </a:extLst>
            </p:cNvPr>
            <p:cNvCxnSpPr>
              <a:cxnSpLocks/>
              <a:stCxn id="9" idx="3"/>
              <a:endCxn id="11" idx="2"/>
            </p:cNvCxnSpPr>
            <p:nvPr/>
          </p:nvCxnSpPr>
          <p:spPr>
            <a:xfrm flipV="1">
              <a:off x="1763486" y="2794529"/>
              <a:ext cx="289216" cy="4657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3FB4FA1-CE8B-CB40-AA39-9171D90E88C0}"/>
                </a:ext>
              </a:extLst>
            </p:cNvPr>
            <p:cNvCxnSpPr>
              <a:cxnSpLocks/>
              <a:stCxn id="10" idx="3"/>
              <a:endCxn id="11" idx="3"/>
            </p:cNvCxnSpPr>
            <p:nvPr/>
          </p:nvCxnSpPr>
          <p:spPr>
            <a:xfrm flipV="1">
              <a:off x="1763486" y="2883048"/>
              <a:ext cx="325882" cy="14113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F886F6E-13F3-4446-910B-36571407103C}"/>
                </a:ext>
              </a:extLst>
            </p:cNvPr>
            <p:cNvSpPr/>
            <p:nvPr/>
          </p:nvSpPr>
          <p:spPr>
            <a:xfrm>
              <a:off x="2561464" y="1798781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Decrease➘ Mitochondrial oxidative phosphorylation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E4D6668-76E8-8B48-A90C-92113BA1B634}"/>
                </a:ext>
              </a:extLst>
            </p:cNvPr>
            <p:cNvSpPr/>
            <p:nvPr/>
          </p:nvSpPr>
          <p:spPr>
            <a:xfrm>
              <a:off x="2561464" y="3023423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ROS ➚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0779DA-D1C6-7945-866F-F88F27687D4F}"/>
                </a:ext>
              </a:extLst>
            </p:cNvPr>
            <p:cNvCxnSpPr>
              <a:cxnSpLocks/>
              <a:stCxn id="11" idx="7"/>
              <a:endCxn id="16" idx="1"/>
            </p:cNvCxnSpPr>
            <p:nvPr/>
          </p:nvCxnSpPr>
          <p:spPr>
            <a:xfrm flipV="1">
              <a:off x="2266407" y="2152567"/>
              <a:ext cx="295057" cy="553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961E7C-C08F-744F-89AD-6268C2ACEB4A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266407" y="2883048"/>
              <a:ext cx="295057" cy="49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E0CAF29-225A-1D42-8950-CB60ABD0534E}"/>
                </a:ext>
              </a:extLst>
            </p:cNvPr>
            <p:cNvSpPr/>
            <p:nvPr/>
          </p:nvSpPr>
          <p:spPr>
            <a:xfrm>
              <a:off x="3954653" y="2440742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Mitochondrial injury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4C52FB-67A2-F447-8008-430922E88387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3659596" y="2152567"/>
              <a:ext cx="295057" cy="64196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EB17E64-A68B-F946-BE8B-D4B75E67ADF8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3659596" y="2794528"/>
              <a:ext cx="295057" cy="58268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0A59A25-2276-2A47-9078-6A77A84C2C87}"/>
                </a:ext>
              </a:extLst>
            </p:cNvPr>
            <p:cNvSpPr/>
            <p:nvPr/>
          </p:nvSpPr>
          <p:spPr>
            <a:xfrm>
              <a:off x="5244785" y="2617634"/>
              <a:ext cx="949281" cy="353786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Impaired </a:t>
              </a:r>
              <a:r>
                <a:rPr lang="en-GB" sz="1000" dirty="0" err="1">
                  <a:solidFill>
                    <a:schemeClr val="tx1"/>
                  </a:solidFill>
                </a:rPr>
                <a:t>Proteostatsis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4B309E-BB31-F14C-B9D4-1EEB772FBB31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5052785" y="2794527"/>
              <a:ext cx="192000" cy="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B8D0CD1-314C-6540-AD10-7F17F8932E43}"/>
                </a:ext>
              </a:extLst>
            </p:cNvPr>
            <p:cNvSpPr/>
            <p:nvPr/>
          </p:nvSpPr>
          <p:spPr>
            <a:xfrm>
              <a:off x="7803109" y="3023423"/>
              <a:ext cx="1035420" cy="384664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Parkinsonian Motor deficits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FBAA475-51B4-F244-9340-9196DA2FD8D2}"/>
                </a:ext>
              </a:extLst>
            </p:cNvPr>
            <p:cNvSpPr/>
            <p:nvPr/>
          </p:nvSpPr>
          <p:spPr>
            <a:xfrm>
              <a:off x="7786821" y="1185819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Liver Injury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FF0A940-95B3-F343-9E97-79523CE07D50}"/>
                </a:ext>
              </a:extLst>
            </p:cNvPr>
            <p:cNvSpPr/>
            <p:nvPr/>
          </p:nvSpPr>
          <p:spPr>
            <a:xfrm>
              <a:off x="7786821" y="1817723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Kidney Injury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6D2243-B566-2E45-B008-C92267BD17E3}"/>
                </a:ext>
              </a:extLst>
            </p:cNvPr>
            <p:cNvCxnSpPr>
              <a:cxnSpLocks/>
              <a:stCxn id="23" idx="3"/>
              <a:endCxn id="34" idx="1"/>
            </p:cNvCxnSpPr>
            <p:nvPr/>
          </p:nvCxnSpPr>
          <p:spPr>
            <a:xfrm>
              <a:off x="6194066" y="2794527"/>
              <a:ext cx="215854" cy="42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7EFA00A-4DED-6040-A7BF-D594D349B150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 flipV="1">
              <a:off x="6194066" y="1948997"/>
              <a:ext cx="215854" cy="845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147DA6-6111-6B4F-8434-E3A60F361E87}"/>
                </a:ext>
              </a:extLst>
            </p:cNvPr>
            <p:cNvCxnSpPr>
              <a:cxnSpLocks/>
              <a:stCxn id="36" idx="3"/>
              <a:endCxn id="27" idx="1"/>
            </p:cNvCxnSpPr>
            <p:nvPr/>
          </p:nvCxnSpPr>
          <p:spPr>
            <a:xfrm>
              <a:off x="7445340" y="1948997"/>
              <a:ext cx="341481" cy="45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144F35-4A90-064A-88D9-8F914078B1BE}"/>
                </a:ext>
              </a:extLst>
            </p:cNvPr>
            <p:cNvCxnSpPr>
              <a:cxnSpLocks/>
              <a:stCxn id="36" idx="3"/>
              <a:endCxn id="26" idx="1"/>
            </p:cNvCxnSpPr>
            <p:nvPr/>
          </p:nvCxnSpPr>
          <p:spPr>
            <a:xfrm flipV="1">
              <a:off x="7445340" y="1362712"/>
              <a:ext cx="341481" cy="58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0EC44B-A381-174B-9145-3694DC51D393}"/>
                </a:ext>
              </a:extLst>
            </p:cNvPr>
            <p:cNvCxnSpPr>
              <a:cxnSpLocks/>
              <a:stCxn id="34" idx="3"/>
              <a:endCxn id="25" idx="1"/>
            </p:cNvCxnSpPr>
            <p:nvPr/>
          </p:nvCxnSpPr>
          <p:spPr>
            <a:xfrm>
              <a:off x="7445340" y="3215755"/>
              <a:ext cx="357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19FCE73-9CC4-C44D-BBB5-42633907E329}"/>
                </a:ext>
              </a:extLst>
            </p:cNvPr>
            <p:cNvGrpSpPr/>
            <p:nvPr/>
          </p:nvGrpSpPr>
          <p:grpSpPr>
            <a:xfrm>
              <a:off x="6278936" y="1772104"/>
              <a:ext cx="1297388" cy="2308193"/>
              <a:chOff x="6278936" y="1772104"/>
              <a:chExt cx="1297388" cy="2308193"/>
            </a:xfrm>
            <a:solidFill>
              <a:srgbClr val="FFCDCB"/>
            </a:solidFill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0C01F7D-FF87-9344-9B74-B8DEB3E7EA3E}"/>
                  </a:ext>
                </a:extLst>
              </p:cNvPr>
              <p:cNvSpPr/>
              <p:nvPr/>
            </p:nvSpPr>
            <p:spPr>
              <a:xfrm>
                <a:off x="6409920" y="3023423"/>
                <a:ext cx="1035420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Degeneration of DA Neurons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A28776F-8BB8-9448-A4F2-1266A407EA2E}"/>
                  </a:ext>
                </a:extLst>
              </p:cNvPr>
              <p:cNvSpPr/>
              <p:nvPr/>
            </p:nvSpPr>
            <p:spPr>
              <a:xfrm>
                <a:off x="6278936" y="3695633"/>
                <a:ext cx="1297388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Neuroinflammation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32D30A41-2E32-1347-B2EF-659C7924C08B}"/>
                  </a:ext>
                </a:extLst>
              </p:cNvPr>
              <p:cNvSpPr/>
              <p:nvPr/>
            </p:nvSpPr>
            <p:spPr>
              <a:xfrm>
                <a:off x="6409920" y="1772104"/>
                <a:ext cx="1035420" cy="353786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Necrotic tissue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E8F3211-E6B9-6E48-8621-B96099728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53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F5C9C2C-486B-1245-A7CC-95B098707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978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194F4A-7687-3646-89E3-1DDE433DE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56457"/>
              </p:ext>
            </p:extLst>
          </p:nvPr>
        </p:nvGraphicFramePr>
        <p:xfrm>
          <a:off x="330820" y="4855378"/>
          <a:ext cx="11530360" cy="19520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41295">
                  <a:extLst>
                    <a:ext uri="{9D8B030D-6E8A-4147-A177-3AD203B41FA5}">
                      <a16:colId xmlns:a16="http://schemas.microsoft.com/office/drawing/2014/main" val="285672614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664482574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184260688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185304212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407424210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276716675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57846675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576753394"/>
                    </a:ext>
                  </a:extLst>
                </a:gridCol>
              </a:tblGrid>
              <a:tr h="4164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Model system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Cell line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Viability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MMP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Mitostress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Complex inhibition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Glycolysis (lactate)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 outgrouth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77427532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23228075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RPTEC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7717711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Hepatic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HepG2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Cyprotex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94880403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LUHMES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5542074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SY-SY5Y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x </a:t>
                      </a:r>
                      <a:r>
                        <a:rPr lang="fr-FR" sz="1100" dirty="0" err="1">
                          <a:effectLst/>
                        </a:rPr>
                        <a:t>Swetox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9870297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1135C62-0034-2646-8DF8-FF62034AC318}"/>
              </a:ext>
            </a:extLst>
          </p:cNvPr>
          <p:cNvSpPr txBox="1"/>
          <p:nvPr/>
        </p:nvSpPr>
        <p:spPr>
          <a:xfrm>
            <a:off x="286242" y="4436247"/>
            <a:ext cx="518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Giada</a:t>
            </a:r>
            <a:r>
              <a:rPr lang="fr-FR" dirty="0"/>
              <a:t>’s </a:t>
            </a:r>
            <a:r>
              <a:rPr lang="en" dirty="0"/>
              <a:t>overview of the assay have been done in CS4: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83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FB6F8-EDE6-0E47-BDB6-F4E712FE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2560" y="97056"/>
            <a:ext cx="3941208" cy="5571067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F2DCCD47-6F6B-B840-93BA-5BFE2F2BAAA0}"/>
              </a:ext>
            </a:extLst>
          </p:cNvPr>
          <p:cNvSpPr/>
          <p:nvPr/>
        </p:nvSpPr>
        <p:spPr>
          <a:xfrm>
            <a:off x="234176" y="156117"/>
            <a:ext cx="8318809" cy="3468029"/>
          </a:xfrm>
          <a:custGeom>
            <a:avLst/>
            <a:gdLst>
              <a:gd name="connsiteX0" fmla="*/ 55756 w 8318809"/>
              <a:gd name="connsiteY0" fmla="*/ 970156 h 3468029"/>
              <a:gd name="connsiteX1" fmla="*/ 1839951 w 8318809"/>
              <a:gd name="connsiteY1" fmla="*/ 981307 h 3468029"/>
              <a:gd name="connsiteX2" fmla="*/ 1851102 w 8318809"/>
              <a:gd name="connsiteY2" fmla="*/ 1895707 h 3468029"/>
              <a:gd name="connsiteX3" fmla="*/ 3155795 w 8318809"/>
              <a:gd name="connsiteY3" fmla="*/ 1895707 h 3468029"/>
              <a:gd name="connsiteX4" fmla="*/ 3211551 w 8318809"/>
              <a:gd name="connsiteY4" fmla="*/ 1505415 h 3468029"/>
              <a:gd name="connsiteX5" fmla="*/ 4572000 w 8318809"/>
              <a:gd name="connsiteY5" fmla="*/ 1516566 h 3468029"/>
              <a:gd name="connsiteX6" fmla="*/ 4572000 w 8318809"/>
              <a:gd name="connsiteY6" fmla="*/ 2419815 h 3468029"/>
              <a:gd name="connsiteX7" fmla="*/ 5497551 w 8318809"/>
              <a:gd name="connsiteY7" fmla="*/ 2419815 h 3468029"/>
              <a:gd name="connsiteX8" fmla="*/ 5609063 w 8318809"/>
              <a:gd name="connsiteY8" fmla="*/ 3468029 h 3468029"/>
              <a:gd name="connsiteX9" fmla="*/ 8318809 w 8318809"/>
              <a:gd name="connsiteY9" fmla="*/ 3445727 h 3468029"/>
              <a:gd name="connsiteX10" fmla="*/ 8285356 w 8318809"/>
              <a:gd name="connsiteY10" fmla="*/ 2118732 h 3468029"/>
              <a:gd name="connsiteX11" fmla="*/ 1025912 w 8318809"/>
              <a:gd name="connsiteY11" fmla="*/ 0 h 3468029"/>
              <a:gd name="connsiteX12" fmla="*/ 0 w 8318809"/>
              <a:gd name="connsiteY12" fmla="*/ 0 h 3468029"/>
              <a:gd name="connsiteX13" fmla="*/ 0 w 8318809"/>
              <a:gd name="connsiteY13" fmla="*/ 981307 h 3468029"/>
              <a:gd name="connsiteX14" fmla="*/ 55756 w 8318809"/>
              <a:gd name="connsiteY14" fmla="*/ 970156 h 346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318809" h="3468029">
                <a:moveTo>
                  <a:pt x="55756" y="970156"/>
                </a:moveTo>
                <a:lnTo>
                  <a:pt x="1839951" y="981307"/>
                </a:lnTo>
                <a:lnTo>
                  <a:pt x="1851102" y="1895707"/>
                </a:lnTo>
                <a:lnTo>
                  <a:pt x="3155795" y="1895707"/>
                </a:lnTo>
                <a:lnTo>
                  <a:pt x="3211551" y="1505415"/>
                </a:lnTo>
                <a:lnTo>
                  <a:pt x="4572000" y="1516566"/>
                </a:lnTo>
                <a:lnTo>
                  <a:pt x="4572000" y="2419815"/>
                </a:lnTo>
                <a:lnTo>
                  <a:pt x="5497551" y="2419815"/>
                </a:lnTo>
                <a:lnTo>
                  <a:pt x="5609063" y="3468029"/>
                </a:lnTo>
                <a:lnTo>
                  <a:pt x="8318809" y="3445727"/>
                </a:lnTo>
                <a:lnTo>
                  <a:pt x="8285356" y="2118732"/>
                </a:lnTo>
                <a:lnTo>
                  <a:pt x="1025912" y="0"/>
                </a:lnTo>
                <a:lnTo>
                  <a:pt x="0" y="0"/>
                </a:lnTo>
                <a:lnTo>
                  <a:pt x="0" y="981307"/>
                </a:lnTo>
                <a:lnTo>
                  <a:pt x="55756" y="970156"/>
                </a:lnTo>
                <a:close/>
              </a:path>
            </a:pathLst>
          </a:custGeom>
          <a:solidFill>
            <a:srgbClr val="92D050">
              <a:alpha val="1960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268E61-55AF-214C-91A0-4BB30287C168}"/>
              </a:ext>
            </a:extLst>
          </p:cNvPr>
          <p:cNvGrpSpPr/>
          <p:nvPr/>
        </p:nvGrpSpPr>
        <p:grpSpPr>
          <a:xfrm>
            <a:off x="341799" y="291789"/>
            <a:ext cx="8109186" cy="3809997"/>
            <a:chOff x="729343" y="838199"/>
            <a:chExt cx="8109186" cy="3809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E4CA16-6243-FB4B-8D2A-FF62EBA456DB}"/>
                </a:ext>
              </a:extLst>
            </p:cNvPr>
            <p:cNvGrpSpPr/>
            <p:nvPr/>
          </p:nvGrpSpPr>
          <p:grpSpPr>
            <a:xfrm>
              <a:off x="729343" y="838199"/>
              <a:ext cx="1034143" cy="3809997"/>
              <a:chOff x="729343" y="838199"/>
              <a:chExt cx="1034143" cy="3809997"/>
            </a:xfrm>
            <a:solidFill>
              <a:srgbClr val="92D050"/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1A3A05-0015-AB49-B461-B856544F2EDD}"/>
                  </a:ext>
                </a:extLst>
              </p:cNvPr>
              <p:cNvSpPr/>
              <p:nvPr/>
            </p:nvSpPr>
            <p:spPr>
              <a:xfrm>
                <a:off x="729343" y="838199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7FD5AD8-9B54-F944-95F9-CC54E72C613A}"/>
                  </a:ext>
                </a:extLst>
              </p:cNvPr>
              <p:cNvSpPr/>
              <p:nvPr/>
            </p:nvSpPr>
            <p:spPr>
              <a:xfrm>
                <a:off x="729343" y="1872341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 III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1D3FA2A-6DDA-E842-B3EE-84A50261912A}"/>
                  </a:ext>
                </a:extLst>
              </p:cNvPr>
              <p:cNvSpPr/>
              <p:nvPr/>
            </p:nvSpPr>
            <p:spPr>
              <a:xfrm>
                <a:off x="729343" y="2906483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IV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3D74BEB-468A-8F4D-AA58-DB7D546EC008}"/>
                  </a:ext>
                </a:extLst>
              </p:cNvPr>
              <p:cNvSpPr/>
              <p:nvPr/>
            </p:nvSpPr>
            <p:spPr>
              <a:xfrm>
                <a:off x="729343" y="3940625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V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202670-C2C8-F146-B0DA-0AF1612CB215}"/>
                </a:ext>
              </a:extLst>
            </p:cNvPr>
            <p:cNvSpPr/>
            <p:nvPr/>
          </p:nvSpPr>
          <p:spPr>
            <a:xfrm>
              <a:off x="2052702" y="2669343"/>
              <a:ext cx="250371" cy="25037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069573-E5DF-144C-B83B-2534A499A031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1763486" y="1191985"/>
              <a:ext cx="325882" cy="151402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B720C0-8D82-A344-ADE0-E4ECC7506624}"/>
                </a:ext>
              </a:extLst>
            </p:cNvPr>
            <p:cNvCxnSpPr>
              <a:stCxn id="8" idx="3"/>
              <a:endCxn id="11" idx="2"/>
            </p:cNvCxnSpPr>
            <p:nvPr/>
          </p:nvCxnSpPr>
          <p:spPr>
            <a:xfrm>
              <a:off x="1763486" y="2226127"/>
              <a:ext cx="289216" cy="56840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08DEFA-54B1-BE48-AE8A-8F523117D8F8}"/>
                </a:ext>
              </a:extLst>
            </p:cNvPr>
            <p:cNvCxnSpPr>
              <a:cxnSpLocks/>
              <a:stCxn id="9" idx="3"/>
              <a:endCxn id="11" idx="2"/>
            </p:cNvCxnSpPr>
            <p:nvPr/>
          </p:nvCxnSpPr>
          <p:spPr>
            <a:xfrm flipV="1">
              <a:off x="1763486" y="2794529"/>
              <a:ext cx="289216" cy="4657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3FB4FA1-CE8B-CB40-AA39-9171D90E88C0}"/>
                </a:ext>
              </a:extLst>
            </p:cNvPr>
            <p:cNvCxnSpPr>
              <a:cxnSpLocks/>
              <a:stCxn id="10" idx="3"/>
              <a:endCxn id="11" idx="3"/>
            </p:cNvCxnSpPr>
            <p:nvPr/>
          </p:nvCxnSpPr>
          <p:spPr>
            <a:xfrm flipV="1">
              <a:off x="1763486" y="2883048"/>
              <a:ext cx="325882" cy="14113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F886F6E-13F3-4446-910B-36571407103C}"/>
                </a:ext>
              </a:extLst>
            </p:cNvPr>
            <p:cNvSpPr/>
            <p:nvPr/>
          </p:nvSpPr>
          <p:spPr>
            <a:xfrm>
              <a:off x="2561464" y="1798781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Decrease➘ Mitochondrial oxidative phosphorylation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E4D6668-76E8-8B48-A90C-92113BA1B634}"/>
                </a:ext>
              </a:extLst>
            </p:cNvPr>
            <p:cNvSpPr/>
            <p:nvPr/>
          </p:nvSpPr>
          <p:spPr>
            <a:xfrm>
              <a:off x="2561464" y="3023423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ROS ➚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0779DA-D1C6-7945-866F-F88F27687D4F}"/>
                </a:ext>
              </a:extLst>
            </p:cNvPr>
            <p:cNvCxnSpPr>
              <a:cxnSpLocks/>
              <a:stCxn id="11" idx="7"/>
              <a:endCxn id="16" idx="1"/>
            </p:cNvCxnSpPr>
            <p:nvPr/>
          </p:nvCxnSpPr>
          <p:spPr>
            <a:xfrm flipV="1">
              <a:off x="2266407" y="2152567"/>
              <a:ext cx="295057" cy="553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961E7C-C08F-744F-89AD-6268C2ACEB4A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266407" y="2883048"/>
              <a:ext cx="295057" cy="49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E0CAF29-225A-1D42-8950-CB60ABD0534E}"/>
                </a:ext>
              </a:extLst>
            </p:cNvPr>
            <p:cNvSpPr/>
            <p:nvPr/>
          </p:nvSpPr>
          <p:spPr>
            <a:xfrm>
              <a:off x="3954653" y="2440742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Mitochondrial injury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4C52FB-67A2-F447-8008-430922E88387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3659596" y="2152567"/>
              <a:ext cx="295057" cy="64196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EB17E64-A68B-F946-BE8B-D4B75E67ADF8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3659596" y="2794528"/>
              <a:ext cx="295057" cy="58268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0A59A25-2276-2A47-9078-6A77A84C2C87}"/>
                </a:ext>
              </a:extLst>
            </p:cNvPr>
            <p:cNvSpPr/>
            <p:nvPr/>
          </p:nvSpPr>
          <p:spPr>
            <a:xfrm>
              <a:off x="5244785" y="2617634"/>
              <a:ext cx="949281" cy="353786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Impaired </a:t>
              </a:r>
              <a:r>
                <a:rPr lang="en-GB" sz="1000" dirty="0" err="1">
                  <a:solidFill>
                    <a:schemeClr val="tx1"/>
                  </a:solidFill>
                </a:rPr>
                <a:t>Proteostatsis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4B309E-BB31-F14C-B9D4-1EEB772FBB31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5052785" y="2794527"/>
              <a:ext cx="192000" cy="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B8D0CD1-314C-6540-AD10-7F17F8932E43}"/>
                </a:ext>
              </a:extLst>
            </p:cNvPr>
            <p:cNvSpPr/>
            <p:nvPr/>
          </p:nvSpPr>
          <p:spPr>
            <a:xfrm>
              <a:off x="7803109" y="3023423"/>
              <a:ext cx="1035420" cy="384664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Parkinsonian Motor deficits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FBAA475-51B4-F244-9340-9196DA2FD8D2}"/>
                </a:ext>
              </a:extLst>
            </p:cNvPr>
            <p:cNvSpPr/>
            <p:nvPr/>
          </p:nvSpPr>
          <p:spPr>
            <a:xfrm>
              <a:off x="7786821" y="1185819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Liver Injury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FF0A940-95B3-F343-9E97-79523CE07D50}"/>
                </a:ext>
              </a:extLst>
            </p:cNvPr>
            <p:cNvSpPr/>
            <p:nvPr/>
          </p:nvSpPr>
          <p:spPr>
            <a:xfrm>
              <a:off x="7786821" y="1817723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Kidney Injury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6D2243-B566-2E45-B008-C92267BD17E3}"/>
                </a:ext>
              </a:extLst>
            </p:cNvPr>
            <p:cNvCxnSpPr>
              <a:cxnSpLocks/>
              <a:stCxn id="23" idx="3"/>
              <a:endCxn id="34" idx="1"/>
            </p:cNvCxnSpPr>
            <p:nvPr/>
          </p:nvCxnSpPr>
          <p:spPr>
            <a:xfrm>
              <a:off x="6194066" y="2794527"/>
              <a:ext cx="215854" cy="42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7EFA00A-4DED-6040-A7BF-D594D349B150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 flipV="1">
              <a:off x="6194066" y="1948997"/>
              <a:ext cx="215854" cy="845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147DA6-6111-6B4F-8434-E3A60F361E87}"/>
                </a:ext>
              </a:extLst>
            </p:cNvPr>
            <p:cNvCxnSpPr>
              <a:cxnSpLocks/>
              <a:stCxn id="36" idx="3"/>
              <a:endCxn id="27" idx="1"/>
            </p:cNvCxnSpPr>
            <p:nvPr/>
          </p:nvCxnSpPr>
          <p:spPr>
            <a:xfrm>
              <a:off x="7445340" y="1948997"/>
              <a:ext cx="341481" cy="45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144F35-4A90-064A-88D9-8F914078B1BE}"/>
                </a:ext>
              </a:extLst>
            </p:cNvPr>
            <p:cNvCxnSpPr>
              <a:cxnSpLocks/>
              <a:stCxn id="36" idx="3"/>
              <a:endCxn id="26" idx="1"/>
            </p:cNvCxnSpPr>
            <p:nvPr/>
          </p:nvCxnSpPr>
          <p:spPr>
            <a:xfrm flipV="1">
              <a:off x="7445340" y="1362712"/>
              <a:ext cx="341481" cy="58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0EC44B-A381-174B-9145-3694DC51D393}"/>
                </a:ext>
              </a:extLst>
            </p:cNvPr>
            <p:cNvCxnSpPr>
              <a:cxnSpLocks/>
              <a:stCxn id="34" idx="3"/>
              <a:endCxn id="25" idx="1"/>
            </p:cNvCxnSpPr>
            <p:nvPr/>
          </p:nvCxnSpPr>
          <p:spPr>
            <a:xfrm>
              <a:off x="7445340" y="3215755"/>
              <a:ext cx="357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19FCE73-9CC4-C44D-BBB5-42633907E329}"/>
                </a:ext>
              </a:extLst>
            </p:cNvPr>
            <p:cNvGrpSpPr/>
            <p:nvPr/>
          </p:nvGrpSpPr>
          <p:grpSpPr>
            <a:xfrm>
              <a:off x="6278936" y="1772104"/>
              <a:ext cx="1297388" cy="2308193"/>
              <a:chOff x="6278936" y="1772104"/>
              <a:chExt cx="1297388" cy="2308193"/>
            </a:xfrm>
            <a:solidFill>
              <a:srgbClr val="FFCDCB"/>
            </a:solidFill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0C01F7D-FF87-9344-9B74-B8DEB3E7EA3E}"/>
                  </a:ext>
                </a:extLst>
              </p:cNvPr>
              <p:cNvSpPr/>
              <p:nvPr/>
            </p:nvSpPr>
            <p:spPr>
              <a:xfrm>
                <a:off x="6409920" y="3023423"/>
                <a:ext cx="1035420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Degeneration of DA Neurons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A28776F-8BB8-9448-A4F2-1266A407EA2E}"/>
                  </a:ext>
                </a:extLst>
              </p:cNvPr>
              <p:cNvSpPr/>
              <p:nvPr/>
            </p:nvSpPr>
            <p:spPr>
              <a:xfrm>
                <a:off x="6278936" y="3695633"/>
                <a:ext cx="1297388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Neuroinflammation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32D30A41-2E32-1347-B2EF-659C7924C08B}"/>
                  </a:ext>
                </a:extLst>
              </p:cNvPr>
              <p:cNvSpPr/>
              <p:nvPr/>
            </p:nvSpPr>
            <p:spPr>
              <a:xfrm>
                <a:off x="6409920" y="1772104"/>
                <a:ext cx="1035420" cy="353786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Necrotic tissue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E8F3211-E6B9-6E48-8621-B96099728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53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F5C9C2C-486B-1245-A7CC-95B098707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978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194F4A-7687-3646-89E3-1DDE433DE92E}"/>
              </a:ext>
            </a:extLst>
          </p:cNvPr>
          <p:cNvGraphicFramePr>
            <a:graphicFrameLocks noGrp="1"/>
          </p:cNvGraphicFramePr>
          <p:nvPr/>
        </p:nvGraphicFramePr>
        <p:xfrm>
          <a:off x="330820" y="4855378"/>
          <a:ext cx="11530360" cy="19520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41295">
                  <a:extLst>
                    <a:ext uri="{9D8B030D-6E8A-4147-A177-3AD203B41FA5}">
                      <a16:colId xmlns:a16="http://schemas.microsoft.com/office/drawing/2014/main" val="285672614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664482574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184260688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185304212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407424210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276716675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57846675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576753394"/>
                    </a:ext>
                  </a:extLst>
                </a:gridCol>
              </a:tblGrid>
              <a:tr h="4164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Model system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Cell line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Viability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MMP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Mitostress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Complex inhibition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Glycolysis (lactate)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 outgrouth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77427532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23228075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RPTEC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7717711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Hepatic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HepG2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Cyprotex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94880403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LUHMES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5542074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SY-SY5Y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x </a:t>
                      </a:r>
                      <a:r>
                        <a:rPr lang="fr-FR" sz="1100" dirty="0" err="1">
                          <a:effectLst/>
                        </a:rPr>
                        <a:t>Swetox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9870297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1135C62-0034-2646-8DF8-FF62034AC318}"/>
              </a:ext>
            </a:extLst>
          </p:cNvPr>
          <p:cNvSpPr txBox="1"/>
          <p:nvPr/>
        </p:nvSpPr>
        <p:spPr>
          <a:xfrm>
            <a:off x="286242" y="4436247"/>
            <a:ext cx="518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Giada</a:t>
            </a:r>
            <a:r>
              <a:rPr lang="fr-FR" dirty="0"/>
              <a:t>’s </a:t>
            </a:r>
            <a:r>
              <a:rPr lang="en" dirty="0"/>
              <a:t>overview of the assay have been done in CS4: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D1142-4B73-9D43-9BD2-8DDEC332333B}"/>
              </a:ext>
            </a:extLst>
          </p:cNvPr>
          <p:cNvSpPr txBox="1"/>
          <p:nvPr/>
        </p:nvSpPr>
        <p:spPr>
          <a:xfrm>
            <a:off x="3825294" y="107123"/>
            <a:ext cx="287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Neurons</a:t>
            </a:r>
            <a:r>
              <a:rPr lang="fr-FR" dirty="0"/>
              <a:t> (</a:t>
            </a:r>
            <a:r>
              <a:rPr lang="fr-FR" dirty="0" err="1"/>
              <a:t>Leiden</a:t>
            </a:r>
            <a:r>
              <a:rPr lang="fr-FR" dirty="0"/>
              <a:t>, </a:t>
            </a:r>
            <a:r>
              <a:rPr lang="fr-FR" dirty="0" err="1"/>
              <a:t>Konstance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030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FB6F8-EDE6-0E47-BDB6-F4E712FE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2560" y="97056"/>
            <a:ext cx="3941208" cy="5571067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F2DCCD47-6F6B-B840-93BA-5BFE2F2BAAA0}"/>
              </a:ext>
            </a:extLst>
          </p:cNvPr>
          <p:cNvSpPr/>
          <p:nvPr/>
        </p:nvSpPr>
        <p:spPr>
          <a:xfrm>
            <a:off x="234176" y="156117"/>
            <a:ext cx="8318809" cy="3468029"/>
          </a:xfrm>
          <a:custGeom>
            <a:avLst/>
            <a:gdLst>
              <a:gd name="connsiteX0" fmla="*/ 55756 w 8318809"/>
              <a:gd name="connsiteY0" fmla="*/ 970156 h 3468029"/>
              <a:gd name="connsiteX1" fmla="*/ 1839951 w 8318809"/>
              <a:gd name="connsiteY1" fmla="*/ 981307 h 3468029"/>
              <a:gd name="connsiteX2" fmla="*/ 1851102 w 8318809"/>
              <a:gd name="connsiteY2" fmla="*/ 1895707 h 3468029"/>
              <a:gd name="connsiteX3" fmla="*/ 3155795 w 8318809"/>
              <a:gd name="connsiteY3" fmla="*/ 1895707 h 3468029"/>
              <a:gd name="connsiteX4" fmla="*/ 3211551 w 8318809"/>
              <a:gd name="connsiteY4" fmla="*/ 1505415 h 3468029"/>
              <a:gd name="connsiteX5" fmla="*/ 4572000 w 8318809"/>
              <a:gd name="connsiteY5" fmla="*/ 1516566 h 3468029"/>
              <a:gd name="connsiteX6" fmla="*/ 4572000 w 8318809"/>
              <a:gd name="connsiteY6" fmla="*/ 2419815 h 3468029"/>
              <a:gd name="connsiteX7" fmla="*/ 5497551 w 8318809"/>
              <a:gd name="connsiteY7" fmla="*/ 2419815 h 3468029"/>
              <a:gd name="connsiteX8" fmla="*/ 5609063 w 8318809"/>
              <a:gd name="connsiteY8" fmla="*/ 3468029 h 3468029"/>
              <a:gd name="connsiteX9" fmla="*/ 8318809 w 8318809"/>
              <a:gd name="connsiteY9" fmla="*/ 3445727 h 3468029"/>
              <a:gd name="connsiteX10" fmla="*/ 8285356 w 8318809"/>
              <a:gd name="connsiteY10" fmla="*/ 2118732 h 3468029"/>
              <a:gd name="connsiteX11" fmla="*/ 1025912 w 8318809"/>
              <a:gd name="connsiteY11" fmla="*/ 0 h 3468029"/>
              <a:gd name="connsiteX12" fmla="*/ 0 w 8318809"/>
              <a:gd name="connsiteY12" fmla="*/ 0 h 3468029"/>
              <a:gd name="connsiteX13" fmla="*/ 0 w 8318809"/>
              <a:gd name="connsiteY13" fmla="*/ 981307 h 3468029"/>
              <a:gd name="connsiteX14" fmla="*/ 55756 w 8318809"/>
              <a:gd name="connsiteY14" fmla="*/ 970156 h 346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318809" h="3468029">
                <a:moveTo>
                  <a:pt x="55756" y="970156"/>
                </a:moveTo>
                <a:lnTo>
                  <a:pt x="1839951" y="981307"/>
                </a:lnTo>
                <a:lnTo>
                  <a:pt x="1851102" y="1895707"/>
                </a:lnTo>
                <a:lnTo>
                  <a:pt x="3155795" y="1895707"/>
                </a:lnTo>
                <a:lnTo>
                  <a:pt x="3211551" y="1505415"/>
                </a:lnTo>
                <a:lnTo>
                  <a:pt x="4572000" y="1516566"/>
                </a:lnTo>
                <a:lnTo>
                  <a:pt x="4572000" y="2419815"/>
                </a:lnTo>
                <a:lnTo>
                  <a:pt x="5497551" y="2419815"/>
                </a:lnTo>
                <a:lnTo>
                  <a:pt x="5609063" y="3468029"/>
                </a:lnTo>
                <a:lnTo>
                  <a:pt x="8318809" y="3445727"/>
                </a:lnTo>
                <a:lnTo>
                  <a:pt x="8285356" y="2118732"/>
                </a:lnTo>
                <a:lnTo>
                  <a:pt x="1025912" y="0"/>
                </a:lnTo>
                <a:lnTo>
                  <a:pt x="0" y="0"/>
                </a:lnTo>
                <a:lnTo>
                  <a:pt x="0" y="981307"/>
                </a:lnTo>
                <a:lnTo>
                  <a:pt x="55756" y="970156"/>
                </a:lnTo>
                <a:close/>
              </a:path>
            </a:pathLst>
          </a:custGeom>
          <a:solidFill>
            <a:srgbClr val="92D050">
              <a:alpha val="1960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268E61-55AF-214C-91A0-4BB30287C168}"/>
              </a:ext>
            </a:extLst>
          </p:cNvPr>
          <p:cNvGrpSpPr/>
          <p:nvPr/>
        </p:nvGrpSpPr>
        <p:grpSpPr>
          <a:xfrm>
            <a:off x="341799" y="291789"/>
            <a:ext cx="8109186" cy="3809997"/>
            <a:chOff x="729343" y="838199"/>
            <a:chExt cx="8109186" cy="3809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E4CA16-6243-FB4B-8D2A-FF62EBA456DB}"/>
                </a:ext>
              </a:extLst>
            </p:cNvPr>
            <p:cNvGrpSpPr/>
            <p:nvPr/>
          </p:nvGrpSpPr>
          <p:grpSpPr>
            <a:xfrm>
              <a:off x="729343" y="838199"/>
              <a:ext cx="1034143" cy="3809997"/>
              <a:chOff x="729343" y="838199"/>
              <a:chExt cx="1034143" cy="3809997"/>
            </a:xfrm>
            <a:solidFill>
              <a:srgbClr val="92D050"/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1A3A05-0015-AB49-B461-B856544F2EDD}"/>
                  </a:ext>
                </a:extLst>
              </p:cNvPr>
              <p:cNvSpPr/>
              <p:nvPr/>
            </p:nvSpPr>
            <p:spPr>
              <a:xfrm>
                <a:off x="729343" y="838199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7FD5AD8-9B54-F944-95F9-CC54E72C613A}"/>
                  </a:ext>
                </a:extLst>
              </p:cNvPr>
              <p:cNvSpPr/>
              <p:nvPr/>
            </p:nvSpPr>
            <p:spPr>
              <a:xfrm>
                <a:off x="729343" y="1872341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 III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1D3FA2A-6DDA-E842-B3EE-84A50261912A}"/>
                  </a:ext>
                </a:extLst>
              </p:cNvPr>
              <p:cNvSpPr/>
              <p:nvPr/>
            </p:nvSpPr>
            <p:spPr>
              <a:xfrm>
                <a:off x="729343" y="2906483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IV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3D74BEB-468A-8F4D-AA58-DB7D546EC008}"/>
                  </a:ext>
                </a:extLst>
              </p:cNvPr>
              <p:cNvSpPr/>
              <p:nvPr/>
            </p:nvSpPr>
            <p:spPr>
              <a:xfrm>
                <a:off x="729343" y="3940625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V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202670-C2C8-F146-B0DA-0AF1612CB215}"/>
                </a:ext>
              </a:extLst>
            </p:cNvPr>
            <p:cNvSpPr/>
            <p:nvPr/>
          </p:nvSpPr>
          <p:spPr>
            <a:xfrm>
              <a:off x="2052702" y="2669343"/>
              <a:ext cx="250371" cy="25037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069573-E5DF-144C-B83B-2534A499A031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1763486" y="1191985"/>
              <a:ext cx="325882" cy="151402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B720C0-8D82-A344-ADE0-E4ECC7506624}"/>
                </a:ext>
              </a:extLst>
            </p:cNvPr>
            <p:cNvCxnSpPr>
              <a:stCxn id="8" idx="3"/>
              <a:endCxn id="11" idx="2"/>
            </p:cNvCxnSpPr>
            <p:nvPr/>
          </p:nvCxnSpPr>
          <p:spPr>
            <a:xfrm>
              <a:off x="1763486" y="2226127"/>
              <a:ext cx="289216" cy="56840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08DEFA-54B1-BE48-AE8A-8F523117D8F8}"/>
                </a:ext>
              </a:extLst>
            </p:cNvPr>
            <p:cNvCxnSpPr>
              <a:cxnSpLocks/>
              <a:stCxn id="9" idx="3"/>
              <a:endCxn id="11" idx="2"/>
            </p:cNvCxnSpPr>
            <p:nvPr/>
          </p:nvCxnSpPr>
          <p:spPr>
            <a:xfrm flipV="1">
              <a:off x="1763486" y="2794529"/>
              <a:ext cx="289216" cy="46574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3FB4FA1-CE8B-CB40-AA39-9171D90E88C0}"/>
                </a:ext>
              </a:extLst>
            </p:cNvPr>
            <p:cNvCxnSpPr>
              <a:cxnSpLocks/>
              <a:stCxn id="10" idx="3"/>
              <a:endCxn id="11" idx="3"/>
            </p:cNvCxnSpPr>
            <p:nvPr/>
          </p:nvCxnSpPr>
          <p:spPr>
            <a:xfrm flipV="1">
              <a:off x="1763486" y="2883048"/>
              <a:ext cx="325882" cy="1411363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F886F6E-13F3-4446-910B-36571407103C}"/>
                </a:ext>
              </a:extLst>
            </p:cNvPr>
            <p:cNvSpPr/>
            <p:nvPr/>
          </p:nvSpPr>
          <p:spPr>
            <a:xfrm>
              <a:off x="2561464" y="1798781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Decrease➘ Mitochondrial oxidative phosphorylation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E4D6668-76E8-8B48-A90C-92113BA1B634}"/>
                </a:ext>
              </a:extLst>
            </p:cNvPr>
            <p:cNvSpPr/>
            <p:nvPr/>
          </p:nvSpPr>
          <p:spPr>
            <a:xfrm>
              <a:off x="2561464" y="3023423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ROS ➚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0779DA-D1C6-7945-866F-F88F27687D4F}"/>
                </a:ext>
              </a:extLst>
            </p:cNvPr>
            <p:cNvCxnSpPr>
              <a:cxnSpLocks/>
              <a:stCxn id="11" idx="7"/>
              <a:endCxn id="16" idx="1"/>
            </p:cNvCxnSpPr>
            <p:nvPr/>
          </p:nvCxnSpPr>
          <p:spPr>
            <a:xfrm flipV="1">
              <a:off x="2266407" y="2152567"/>
              <a:ext cx="295057" cy="55344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961E7C-C08F-744F-89AD-6268C2ACEB4A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266407" y="2883048"/>
              <a:ext cx="295057" cy="494161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E0CAF29-225A-1D42-8950-CB60ABD0534E}"/>
                </a:ext>
              </a:extLst>
            </p:cNvPr>
            <p:cNvSpPr/>
            <p:nvPr/>
          </p:nvSpPr>
          <p:spPr>
            <a:xfrm>
              <a:off x="3954653" y="2440742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Mitochondrial injury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4C52FB-67A2-F447-8008-430922E88387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3659596" y="2152567"/>
              <a:ext cx="295057" cy="64196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EB17E64-A68B-F946-BE8B-D4B75E67ADF8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3659596" y="2794528"/>
              <a:ext cx="295057" cy="58268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0A59A25-2276-2A47-9078-6A77A84C2C87}"/>
                </a:ext>
              </a:extLst>
            </p:cNvPr>
            <p:cNvSpPr/>
            <p:nvPr/>
          </p:nvSpPr>
          <p:spPr>
            <a:xfrm>
              <a:off x="5244785" y="2617634"/>
              <a:ext cx="949281" cy="353786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Impaired </a:t>
              </a:r>
              <a:r>
                <a:rPr lang="en-GB" sz="1000" dirty="0" err="1">
                  <a:solidFill>
                    <a:schemeClr val="tx1"/>
                  </a:solidFill>
                </a:rPr>
                <a:t>Proteostatsis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4B309E-BB31-F14C-B9D4-1EEB772FBB31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5052785" y="2794527"/>
              <a:ext cx="192000" cy="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B8D0CD1-314C-6540-AD10-7F17F8932E43}"/>
                </a:ext>
              </a:extLst>
            </p:cNvPr>
            <p:cNvSpPr/>
            <p:nvPr/>
          </p:nvSpPr>
          <p:spPr>
            <a:xfrm>
              <a:off x="7803109" y="3023423"/>
              <a:ext cx="1035420" cy="384664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Parkinsonian Motor deficits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FBAA475-51B4-F244-9340-9196DA2FD8D2}"/>
                </a:ext>
              </a:extLst>
            </p:cNvPr>
            <p:cNvSpPr/>
            <p:nvPr/>
          </p:nvSpPr>
          <p:spPr>
            <a:xfrm>
              <a:off x="7786821" y="1185819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Liver Injury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FF0A940-95B3-F343-9E97-79523CE07D50}"/>
                </a:ext>
              </a:extLst>
            </p:cNvPr>
            <p:cNvSpPr/>
            <p:nvPr/>
          </p:nvSpPr>
          <p:spPr>
            <a:xfrm>
              <a:off x="7786821" y="1817723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Kidney Injury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6D2243-B566-2E45-B008-C92267BD17E3}"/>
                </a:ext>
              </a:extLst>
            </p:cNvPr>
            <p:cNvCxnSpPr>
              <a:cxnSpLocks/>
              <a:stCxn id="23" idx="3"/>
              <a:endCxn id="34" idx="1"/>
            </p:cNvCxnSpPr>
            <p:nvPr/>
          </p:nvCxnSpPr>
          <p:spPr>
            <a:xfrm>
              <a:off x="6194066" y="2794527"/>
              <a:ext cx="215854" cy="421228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7EFA00A-4DED-6040-A7BF-D594D349B150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 flipV="1">
              <a:off x="6194066" y="1948997"/>
              <a:ext cx="215854" cy="845530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147DA6-6111-6B4F-8434-E3A60F361E87}"/>
                </a:ext>
              </a:extLst>
            </p:cNvPr>
            <p:cNvCxnSpPr>
              <a:cxnSpLocks/>
              <a:stCxn id="36" idx="3"/>
              <a:endCxn id="27" idx="1"/>
            </p:cNvCxnSpPr>
            <p:nvPr/>
          </p:nvCxnSpPr>
          <p:spPr>
            <a:xfrm>
              <a:off x="7445340" y="1948997"/>
              <a:ext cx="341481" cy="45619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144F35-4A90-064A-88D9-8F914078B1BE}"/>
                </a:ext>
              </a:extLst>
            </p:cNvPr>
            <p:cNvCxnSpPr>
              <a:cxnSpLocks/>
              <a:stCxn id="36" idx="3"/>
              <a:endCxn id="26" idx="1"/>
            </p:cNvCxnSpPr>
            <p:nvPr/>
          </p:nvCxnSpPr>
          <p:spPr>
            <a:xfrm flipV="1">
              <a:off x="7445340" y="1362712"/>
              <a:ext cx="341481" cy="586285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0EC44B-A381-174B-9145-3694DC51D393}"/>
                </a:ext>
              </a:extLst>
            </p:cNvPr>
            <p:cNvCxnSpPr>
              <a:cxnSpLocks/>
              <a:stCxn id="34" idx="3"/>
              <a:endCxn id="25" idx="1"/>
            </p:cNvCxnSpPr>
            <p:nvPr/>
          </p:nvCxnSpPr>
          <p:spPr>
            <a:xfrm>
              <a:off x="7445340" y="3215755"/>
              <a:ext cx="357769" cy="0"/>
            </a:xfrm>
            <a:prstGeom prst="straightConnector1">
              <a:avLst/>
            </a:prstGeom>
            <a:ln>
              <a:solidFill>
                <a:srgbClr val="B75F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19FCE73-9CC4-C44D-BBB5-42633907E329}"/>
                </a:ext>
              </a:extLst>
            </p:cNvPr>
            <p:cNvGrpSpPr/>
            <p:nvPr/>
          </p:nvGrpSpPr>
          <p:grpSpPr>
            <a:xfrm>
              <a:off x="6278936" y="1772104"/>
              <a:ext cx="1297388" cy="2308193"/>
              <a:chOff x="6278936" y="1772104"/>
              <a:chExt cx="1297388" cy="2308193"/>
            </a:xfrm>
            <a:solidFill>
              <a:srgbClr val="FFCDCB"/>
            </a:solidFill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0C01F7D-FF87-9344-9B74-B8DEB3E7EA3E}"/>
                  </a:ext>
                </a:extLst>
              </p:cNvPr>
              <p:cNvSpPr/>
              <p:nvPr/>
            </p:nvSpPr>
            <p:spPr>
              <a:xfrm>
                <a:off x="6409920" y="3023423"/>
                <a:ext cx="1035420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Degeneration of DA Neurons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A28776F-8BB8-9448-A4F2-1266A407EA2E}"/>
                  </a:ext>
                </a:extLst>
              </p:cNvPr>
              <p:cNvSpPr/>
              <p:nvPr/>
            </p:nvSpPr>
            <p:spPr>
              <a:xfrm>
                <a:off x="6278936" y="3695633"/>
                <a:ext cx="1297388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Neuroinflammation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32D30A41-2E32-1347-B2EF-659C7924C08B}"/>
                  </a:ext>
                </a:extLst>
              </p:cNvPr>
              <p:cNvSpPr/>
              <p:nvPr/>
            </p:nvSpPr>
            <p:spPr>
              <a:xfrm>
                <a:off x="6409920" y="1772104"/>
                <a:ext cx="1035420" cy="353786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Necrotic tissue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E8F3211-E6B9-6E48-8621-B96099728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53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F5C9C2C-486B-1245-A7CC-95B098707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978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194F4A-7687-3646-89E3-1DDE433DE92E}"/>
              </a:ext>
            </a:extLst>
          </p:cNvPr>
          <p:cNvGraphicFramePr>
            <a:graphicFrameLocks noGrp="1"/>
          </p:cNvGraphicFramePr>
          <p:nvPr/>
        </p:nvGraphicFramePr>
        <p:xfrm>
          <a:off x="330820" y="4855378"/>
          <a:ext cx="11530360" cy="19520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41295">
                  <a:extLst>
                    <a:ext uri="{9D8B030D-6E8A-4147-A177-3AD203B41FA5}">
                      <a16:colId xmlns:a16="http://schemas.microsoft.com/office/drawing/2014/main" val="285672614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664482574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184260688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185304212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407424210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276716675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57846675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576753394"/>
                    </a:ext>
                  </a:extLst>
                </a:gridCol>
              </a:tblGrid>
              <a:tr h="4164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Model system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Cell line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Viability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MMP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Mitostress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Complex inhibition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Glycolysis (lactate)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 outgrouth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77427532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23228075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RPTEC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7717711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Hepatic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HepG2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Cyprotex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94880403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LUHMES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5542074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SY-SY5Y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x </a:t>
                      </a:r>
                      <a:r>
                        <a:rPr lang="fr-FR" sz="1100" dirty="0" err="1">
                          <a:effectLst/>
                        </a:rPr>
                        <a:t>Swetox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9870297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1135C62-0034-2646-8DF8-FF62034AC318}"/>
              </a:ext>
            </a:extLst>
          </p:cNvPr>
          <p:cNvSpPr txBox="1"/>
          <p:nvPr/>
        </p:nvSpPr>
        <p:spPr>
          <a:xfrm>
            <a:off x="286242" y="4436247"/>
            <a:ext cx="518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Giada</a:t>
            </a:r>
            <a:r>
              <a:rPr lang="fr-FR" dirty="0"/>
              <a:t>’s </a:t>
            </a:r>
            <a:r>
              <a:rPr lang="en" dirty="0"/>
              <a:t>overview of the assay have been done in CS4: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D1142-4B73-9D43-9BD2-8DDEC332333B}"/>
              </a:ext>
            </a:extLst>
          </p:cNvPr>
          <p:cNvSpPr txBox="1"/>
          <p:nvPr/>
        </p:nvSpPr>
        <p:spPr>
          <a:xfrm>
            <a:off x="3825294" y="107123"/>
            <a:ext cx="381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Neurons</a:t>
            </a:r>
            <a:r>
              <a:rPr lang="fr-FR" dirty="0"/>
              <a:t> (</a:t>
            </a:r>
            <a:r>
              <a:rPr lang="fr-FR" dirty="0" err="1"/>
              <a:t>Leiden</a:t>
            </a:r>
            <a:r>
              <a:rPr lang="fr-FR" dirty="0"/>
              <a:t>, </a:t>
            </a:r>
            <a:r>
              <a:rPr lang="fr-FR" dirty="0" err="1"/>
              <a:t>Konstance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data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5E56DAC-DA83-DC4F-BBD3-9F807E4A5270}"/>
              </a:ext>
            </a:extLst>
          </p:cNvPr>
          <p:cNvSpPr/>
          <p:nvPr/>
        </p:nvSpPr>
        <p:spPr>
          <a:xfrm>
            <a:off x="5094160" y="3738557"/>
            <a:ext cx="874846" cy="37054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Neurite</a:t>
            </a:r>
            <a:r>
              <a:rPr lang="fr-FR" sz="1000" dirty="0">
                <a:solidFill>
                  <a:schemeClr val="tx1"/>
                </a:solidFill>
              </a:rPr>
              <a:t> Area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85CA86-043C-F344-AA7E-A34AA1036B06}"/>
              </a:ext>
            </a:extLst>
          </p:cNvPr>
          <p:cNvCxnSpPr>
            <a:cxnSpLocks/>
            <a:stCxn id="4" idx="0"/>
            <a:endCxn id="34" idx="1"/>
          </p:cNvCxnSpPr>
          <p:nvPr/>
        </p:nvCxnSpPr>
        <p:spPr>
          <a:xfrm flipV="1">
            <a:off x="5531583" y="2669345"/>
            <a:ext cx="490793" cy="106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0E4A236-FF57-8940-A80A-B57C8A0DCA02}"/>
              </a:ext>
            </a:extLst>
          </p:cNvPr>
          <p:cNvSpPr/>
          <p:nvPr/>
        </p:nvSpPr>
        <p:spPr>
          <a:xfrm>
            <a:off x="4067445" y="3173168"/>
            <a:ext cx="949281" cy="966147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Prot</a:t>
            </a:r>
            <a:r>
              <a:rPr lang="fr-FR" sz="1000" dirty="0">
                <a:solidFill>
                  <a:schemeClr val="tx1"/>
                </a:solidFill>
              </a:rPr>
              <a:t>. </a:t>
            </a:r>
            <a:r>
              <a:rPr lang="fr-FR" sz="1000" dirty="0" err="1">
                <a:solidFill>
                  <a:schemeClr val="tx1"/>
                </a:solidFill>
              </a:rPr>
              <a:t>Acti</a:t>
            </a:r>
            <a:endParaRPr lang="fr-FR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fluorescence intensity relative to control</a:t>
            </a:r>
            <a:r>
              <a:rPr lang="fr-FR" sz="1000" dirty="0">
                <a:solidFill>
                  <a:schemeClr val="tx1"/>
                </a:solidFill>
                <a:effectLst/>
              </a:rPr>
              <a:t> 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77DCF4-2781-1448-BC39-F2B9F0254C31}"/>
              </a:ext>
            </a:extLst>
          </p:cNvPr>
          <p:cNvCxnSpPr>
            <a:cxnSpLocks/>
            <a:stCxn id="48" idx="0"/>
            <a:endCxn id="23" idx="2"/>
          </p:cNvCxnSpPr>
          <p:nvPr/>
        </p:nvCxnSpPr>
        <p:spPr>
          <a:xfrm flipV="1">
            <a:off x="4542086" y="2425010"/>
            <a:ext cx="789796" cy="74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62C445B-4995-9F4A-AE10-BE6C1495FD53}"/>
              </a:ext>
            </a:extLst>
          </p:cNvPr>
          <p:cNvSpPr/>
          <p:nvPr/>
        </p:nvSpPr>
        <p:spPr>
          <a:xfrm>
            <a:off x="3124458" y="3738557"/>
            <a:ext cx="874846" cy="37054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Mito </a:t>
            </a:r>
            <a:r>
              <a:rPr lang="fr-FR" sz="1000" dirty="0" err="1">
                <a:solidFill>
                  <a:schemeClr val="tx1"/>
                </a:solidFill>
              </a:rPr>
              <a:t>resp</a:t>
            </a:r>
            <a:r>
              <a:rPr lang="fr-FR" sz="1000" dirty="0">
                <a:solidFill>
                  <a:schemeClr val="tx1"/>
                </a:solidFill>
              </a:rPr>
              <a:t> (OCR)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0431952-EE27-004B-9870-1BEEC2A2E9D7}"/>
              </a:ext>
            </a:extLst>
          </p:cNvPr>
          <p:cNvCxnSpPr>
            <a:cxnSpLocks/>
            <a:stCxn id="53" idx="0"/>
            <a:endCxn id="16" idx="2"/>
          </p:cNvCxnSpPr>
          <p:nvPr/>
        </p:nvCxnSpPr>
        <p:spPr>
          <a:xfrm flipH="1" flipV="1">
            <a:off x="2722986" y="1959942"/>
            <a:ext cx="838895" cy="177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119D527-AC0B-C14C-A100-DCDA7B2E5B8F}"/>
              </a:ext>
            </a:extLst>
          </p:cNvPr>
          <p:cNvSpPr/>
          <p:nvPr/>
        </p:nvSpPr>
        <p:spPr>
          <a:xfrm>
            <a:off x="1915860" y="3741487"/>
            <a:ext cx="874846" cy="370542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c1 </a:t>
            </a:r>
            <a:r>
              <a:rPr lang="fr-FR" sz="1000" dirty="0" err="1">
                <a:solidFill>
                  <a:schemeClr val="tx1"/>
                </a:solidFill>
              </a:rPr>
              <a:t>acti</a:t>
            </a:r>
            <a:r>
              <a:rPr lang="fr-FR" sz="1000" dirty="0">
                <a:solidFill>
                  <a:schemeClr val="tx1"/>
                </a:solidFill>
              </a:rPr>
              <a:t> (OCR)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E5042F8-D159-2D4A-B9BB-59B76E39A080}"/>
              </a:ext>
            </a:extLst>
          </p:cNvPr>
          <p:cNvCxnSpPr>
            <a:cxnSpLocks/>
            <a:stCxn id="59" idx="0"/>
            <a:endCxn id="7" idx="2"/>
          </p:cNvCxnSpPr>
          <p:nvPr/>
        </p:nvCxnSpPr>
        <p:spPr>
          <a:xfrm flipH="1" flipV="1">
            <a:off x="858871" y="999360"/>
            <a:ext cx="1494412" cy="274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4848DED-6023-8A4F-837D-2DDDBFAC63F5}"/>
              </a:ext>
            </a:extLst>
          </p:cNvPr>
          <p:cNvSpPr/>
          <p:nvPr/>
        </p:nvSpPr>
        <p:spPr>
          <a:xfrm>
            <a:off x="2478016" y="4134240"/>
            <a:ext cx="2175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OCR : oxygen consumption rate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5218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A60AAD31-4803-474E-BF75-DDB6874F3367}"/>
              </a:ext>
            </a:extLst>
          </p:cNvPr>
          <p:cNvSpPr/>
          <p:nvPr/>
        </p:nvSpPr>
        <p:spPr>
          <a:xfrm>
            <a:off x="234176" y="200722"/>
            <a:ext cx="8329961" cy="3969834"/>
          </a:xfrm>
          <a:custGeom>
            <a:avLst/>
            <a:gdLst>
              <a:gd name="connsiteX0" fmla="*/ 0 w 8329961"/>
              <a:gd name="connsiteY0" fmla="*/ 0 h 3969834"/>
              <a:gd name="connsiteX1" fmla="*/ 11151 w 8329961"/>
              <a:gd name="connsiteY1" fmla="*/ 3969834 h 3969834"/>
              <a:gd name="connsiteX2" fmla="*/ 3122341 w 8329961"/>
              <a:gd name="connsiteY2" fmla="*/ 3958683 h 3969834"/>
              <a:gd name="connsiteX3" fmla="*/ 3233853 w 8329961"/>
              <a:gd name="connsiteY3" fmla="*/ 2542478 h 3969834"/>
              <a:gd name="connsiteX4" fmla="*/ 4527395 w 8329961"/>
              <a:gd name="connsiteY4" fmla="*/ 2553629 h 3969834"/>
              <a:gd name="connsiteX5" fmla="*/ 4516244 w 8329961"/>
              <a:gd name="connsiteY5" fmla="*/ 1550019 h 3969834"/>
              <a:gd name="connsiteX6" fmla="*/ 6991814 w 8329961"/>
              <a:gd name="connsiteY6" fmla="*/ 1527717 h 3969834"/>
              <a:gd name="connsiteX7" fmla="*/ 7025268 w 8329961"/>
              <a:gd name="connsiteY7" fmla="*/ 1059366 h 3969834"/>
              <a:gd name="connsiteX8" fmla="*/ 8329961 w 8329961"/>
              <a:gd name="connsiteY8" fmla="*/ 880946 h 3969834"/>
              <a:gd name="connsiteX9" fmla="*/ 8318809 w 8329961"/>
              <a:gd name="connsiteY9" fmla="*/ 256478 h 3969834"/>
              <a:gd name="connsiteX10" fmla="*/ 8318809 w 8329961"/>
              <a:gd name="connsiteY10" fmla="*/ 55756 h 3969834"/>
              <a:gd name="connsiteX11" fmla="*/ 0 w 8329961"/>
              <a:gd name="connsiteY11" fmla="*/ 0 h 396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29961" h="3969834">
                <a:moveTo>
                  <a:pt x="0" y="0"/>
                </a:moveTo>
                <a:lnTo>
                  <a:pt x="11151" y="3969834"/>
                </a:lnTo>
                <a:lnTo>
                  <a:pt x="3122341" y="3958683"/>
                </a:lnTo>
                <a:lnTo>
                  <a:pt x="3233853" y="2542478"/>
                </a:lnTo>
                <a:lnTo>
                  <a:pt x="4527395" y="2553629"/>
                </a:lnTo>
                <a:lnTo>
                  <a:pt x="4516244" y="1550019"/>
                </a:lnTo>
                <a:lnTo>
                  <a:pt x="6991814" y="1527717"/>
                </a:lnTo>
                <a:lnTo>
                  <a:pt x="7025268" y="1059366"/>
                </a:lnTo>
                <a:lnTo>
                  <a:pt x="8329961" y="880946"/>
                </a:lnTo>
                <a:lnTo>
                  <a:pt x="8318809" y="256478"/>
                </a:lnTo>
                <a:lnTo>
                  <a:pt x="8318809" y="55756"/>
                </a:lnTo>
                <a:lnTo>
                  <a:pt x="0" y="0"/>
                </a:lnTo>
                <a:close/>
              </a:path>
            </a:pathLst>
          </a:custGeom>
          <a:solidFill>
            <a:srgbClr val="FFE699">
              <a:alpha val="2039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FB6F8-EDE6-0E47-BDB6-F4E712FE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2560" y="97056"/>
            <a:ext cx="3941208" cy="5571067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A268E61-55AF-214C-91A0-4BB30287C168}"/>
              </a:ext>
            </a:extLst>
          </p:cNvPr>
          <p:cNvGrpSpPr/>
          <p:nvPr/>
        </p:nvGrpSpPr>
        <p:grpSpPr>
          <a:xfrm>
            <a:off x="341799" y="291789"/>
            <a:ext cx="8109186" cy="3809997"/>
            <a:chOff x="729343" y="838199"/>
            <a:chExt cx="8109186" cy="3809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E4CA16-6243-FB4B-8D2A-FF62EBA456DB}"/>
                </a:ext>
              </a:extLst>
            </p:cNvPr>
            <p:cNvGrpSpPr/>
            <p:nvPr/>
          </p:nvGrpSpPr>
          <p:grpSpPr>
            <a:xfrm>
              <a:off x="729343" y="838199"/>
              <a:ext cx="1034143" cy="3809997"/>
              <a:chOff x="729343" y="838199"/>
              <a:chExt cx="1034143" cy="3809997"/>
            </a:xfrm>
            <a:solidFill>
              <a:srgbClr val="92D050"/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1A3A05-0015-AB49-B461-B856544F2EDD}"/>
                  </a:ext>
                </a:extLst>
              </p:cNvPr>
              <p:cNvSpPr/>
              <p:nvPr/>
            </p:nvSpPr>
            <p:spPr>
              <a:xfrm>
                <a:off x="729343" y="838199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7FD5AD8-9B54-F944-95F9-CC54E72C613A}"/>
                  </a:ext>
                </a:extLst>
              </p:cNvPr>
              <p:cNvSpPr/>
              <p:nvPr/>
            </p:nvSpPr>
            <p:spPr>
              <a:xfrm>
                <a:off x="729343" y="1872341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 III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1D3FA2A-6DDA-E842-B3EE-84A50261912A}"/>
                  </a:ext>
                </a:extLst>
              </p:cNvPr>
              <p:cNvSpPr/>
              <p:nvPr/>
            </p:nvSpPr>
            <p:spPr>
              <a:xfrm>
                <a:off x="729343" y="2906483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IV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3D74BEB-468A-8F4D-AA58-DB7D546EC008}"/>
                  </a:ext>
                </a:extLst>
              </p:cNvPr>
              <p:cNvSpPr/>
              <p:nvPr/>
            </p:nvSpPr>
            <p:spPr>
              <a:xfrm>
                <a:off x="729343" y="3940625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V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202670-C2C8-F146-B0DA-0AF1612CB215}"/>
                </a:ext>
              </a:extLst>
            </p:cNvPr>
            <p:cNvSpPr/>
            <p:nvPr/>
          </p:nvSpPr>
          <p:spPr>
            <a:xfrm>
              <a:off x="2052702" y="2669343"/>
              <a:ext cx="250371" cy="25037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069573-E5DF-144C-B83B-2534A499A031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1763486" y="1191985"/>
              <a:ext cx="325882" cy="151402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B720C0-8D82-A344-ADE0-E4ECC7506624}"/>
                </a:ext>
              </a:extLst>
            </p:cNvPr>
            <p:cNvCxnSpPr>
              <a:stCxn id="8" idx="3"/>
              <a:endCxn id="11" idx="2"/>
            </p:cNvCxnSpPr>
            <p:nvPr/>
          </p:nvCxnSpPr>
          <p:spPr>
            <a:xfrm>
              <a:off x="1763486" y="2226127"/>
              <a:ext cx="289216" cy="56840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08DEFA-54B1-BE48-AE8A-8F523117D8F8}"/>
                </a:ext>
              </a:extLst>
            </p:cNvPr>
            <p:cNvCxnSpPr>
              <a:cxnSpLocks/>
              <a:stCxn id="9" idx="3"/>
              <a:endCxn id="11" idx="2"/>
            </p:cNvCxnSpPr>
            <p:nvPr/>
          </p:nvCxnSpPr>
          <p:spPr>
            <a:xfrm flipV="1">
              <a:off x="1763486" y="2794529"/>
              <a:ext cx="289216" cy="4657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3FB4FA1-CE8B-CB40-AA39-9171D90E88C0}"/>
                </a:ext>
              </a:extLst>
            </p:cNvPr>
            <p:cNvCxnSpPr>
              <a:cxnSpLocks/>
              <a:stCxn id="10" idx="3"/>
              <a:endCxn id="11" idx="3"/>
            </p:cNvCxnSpPr>
            <p:nvPr/>
          </p:nvCxnSpPr>
          <p:spPr>
            <a:xfrm flipV="1">
              <a:off x="1763486" y="2883048"/>
              <a:ext cx="325882" cy="14113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F886F6E-13F3-4446-910B-36571407103C}"/>
                </a:ext>
              </a:extLst>
            </p:cNvPr>
            <p:cNvSpPr/>
            <p:nvPr/>
          </p:nvSpPr>
          <p:spPr>
            <a:xfrm>
              <a:off x="2561464" y="1798781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Decrease➘ Mitochondrial oxidative phosphorylation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E4D6668-76E8-8B48-A90C-92113BA1B634}"/>
                </a:ext>
              </a:extLst>
            </p:cNvPr>
            <p:cNvSpPr/>
            <p:nvPr/>
          </p:nvSpPr>
          <p:spPr>
            <a:xfrm>
              <a:off x="2561464" y="3023423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ROS ➚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0779DA-D1C6-7945-866F-F88F27687D4F}"/>
                </a:ext>
              </a:extLst>
            </p:cNvPr>
            <p:cNvCxnSpPr>
              <a:cxnSpLocks/>
              <a:stCxn id="11" idx="7"/>
              <a:endCxn id="16" idx="1"/>
            </p:cNvCxnSpPr>
            <p:nvPr/>
          </p:nvCxnSpPr>
          <p:spPr>
            <a:xfrm flipV="1">
              <a:off x="2266407" y="2152567"/>
              <a:ext cx="295057" cy="553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961E7C-C08F-744F-89AD-6268C2ACEB4A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266407" y="2883048"/>
              <a:ext cx="295057" cy="49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E0CAF29-225A-1D42-8950-CB60ABD0534E}"/>
                </a:ext>
              </a:extLst>
            </p:cNvPr>
            <p:cNvSpPr/>
            <p:nvPr/>
          </p:nvSpPr>
          <p:spPr>
            <a:xfrm>
              <a:off x="3954653" y="2440742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Mitochondrial injury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4C52FB-67A2-F447-8008-430922E88387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3659596" y="2152567"/>
              <a:ext cx="295057" cy="64196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EB17E64-A68B-F946-BE8B-D4B75E67ADF8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3659596" y="2794528"/>
              <a:ext cx="295057" cy="58268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0A59A25-2276-2A47-9078-6A77A84C2C87}"/>
                </a:ext>
              </a:extLst>
            </p:cNvPr>
            <p:cNvSpPr/>
            <p:nvPr/>
          </p:nvSpPr>
          <p:spPr>
            <a:xfrm>
              <a:off x="5244785" y="2617634"/>
              <a:ext cx="949281" cy="353786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Impaired </a:t>
              </a:r>
              <a:r>
                <a:rPr lang="en-GB" sz="1000" dirty="0" err="1">
                  <a:solidFill>
                    <a:schemeClr val="tx1"/>
                  </a:solidFill>
                </a:rPr>
                <a:t>Proteostatsis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4B309E-BB31-F14C-B9D4-1EEB772FBB31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5052785" y="2794527"/>
              <a:ext cx="192000" cy="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B8D0CD1-314C-6540-AD10-7F17F8932E43}"/>
                </a:ext>
              </a:extLst>
            </p:cNvPr>
            <p:cNvSpPr/>
            <p:nvPr/>
          </p:nvSpPr>
          <p:spPr>
            <a:xfrm>
              <a:off x="7803109" y="3023423"/>
              <a:ext cx="1035420" cy="384664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Parkinsonian Motor deficits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FBAA475-51B4-F244-9340-9196DA2FD8D2}"/>
                </a:ext>
              </a:extLst>
            </p:cNvPr>
            <p:cNvSpPr/>
            <p:nvPr/>
          </p:nvSpPr>
          <p:spPr>
            <a:xfrm>
              <a:off x="7786821" y="1185819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Liver Injury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FF0A940-95B3-F343-9E97-79523CE07D50}"/>
                </a:ext>
              </a:extLst>
            </p:cNvPr>
            <p:cNvSpPr/>
            <p:nvPr/>
          </p:nvSpPr>
          <p:spPr>
            <a:xfrm>
              <a:off x="7786821" y="1817723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Kidney Injury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6D2243-B566-2E45-B008-C92267BD17E3}"/>
                </a:ext>
              </a:extLst>
            </p:cNvPr>
            <p:cNvCxnSpPr>
              <a:cxnSpLocks/>
              <a:stCxn id="23" idx="3"/>
              <a:endCxn id="34" idx="1"/>
            </p:cNvCxnSpPr>
            <p:nvPr/>
          </p:nvCxnSpPr>
          <p:spPr>
            <a:xfrm>
              <a:off x="6194066" y="2794527"/>
              <a:ext cx="215854" cy="42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7EFA00A-4DED-6040-A7BF-D594D349B150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 flipV="1">
              <a:off x="6194066" y="1948997"/>
              <a:ext cx="215854" cy="845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147DA6-6111-6B4F-8434-E3A60F361E87}"/>
                </a:ext>
              </a:extLst>
            </p:cNvPr>
            <p:cNvCxnSpPr>
              <a:cxnSpLocks/>
              <a:stCxn id="36" idx="3"/>
              <a:endCxn id="27" idx="1"/>
            </p:cNvCxnSpPr>
            <p:nvPr/>
          </p:nvCxnSpPr>
          <p:spPr>
            <a:xfrm>
              <a:off x="7445340" y="1948997"/>
              <a:ext cx="341481" cy="45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144F35-4A90-064A-88D9-8F914078B1BE}"/>
                </a:ext>
              </a:extLst>
            </p:cNvPr>
            <p:cNvCxnSpPr>
              <a:cxnSpLocks/>
              <a:stCxn id="36" idx="3"/>
              <a:endCxn id="26" idx="1"/>
            </p:cNvCxnSpPr>
            <p:nvPr/>
          </p:nvCxnSpPr>
          <p:spPr>
            <a:xfrm flipV="1">
              <a:off x="7445340" y="1362712"/>
              <a:ext cx="341481" cy="58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0EC44B-A381-174B-9145-3694DC51D393}"/>
                </a:ext>
              </a:extLst>
            </p:cNvPr>
            <p:cNvCxnSpPr>
              <a:cxnSpLocks/>
              <a:stCxn id="34" idx="3"/>
              <a:endCxn id="25" idx="1"/>
            </p:cNvCxnSpPr>
            <p:nvPr/>
          </p:nvCxnSpPr>
          <p:spPr>
            <a:xfrm>
              <a:off x="7445340" y="3215755"/>
              <a:ext cx="357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19FCE73-9CC4-C44D-BBB5-42633907E329}"/>
                </a:ext>
              </a:extLst>
            </p:cNvPr>
            <p:cNvGrpSpPr/>
            <p:nvPr/>
          </p:nvGrpSpPr>
          <p:grpSpPr>
            <a:xfrm>
              <a:off x="6278936" y="1772104"/>
              <a:ext cx="1297388" cy="2308193"/>
              <a:chOff x="6278936" y="1772104"/>
              <a:chExt cx="1297388" cy="2308193"/>
            </a:xfrm>
            <a:solidFill>
              <a:srgbClr val="FFCDCB"/>
            </a:solidFill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0C01F7D-FF87-9344-9B74-B8DEB3E7EA3E}"/>
                  </a:ext>
                </a:extLst>
              </p:cNvPr>
              <p:cNvSpPr/>
              <p:nvPr/>
            </p:nvSpPr>
            <p:spPr>
              <a:xfrm>
                <a:off x="6409920" y="3023423"/>
                <a:ext cx="1035420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Degeneration of DA Neurons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A28776F-8BB8-9448-A4F2-1266A407EA2E}"/>
                  </a:ext>
                </a:extLst>
              </p:cNvPr>
              <p:cNvSpPr/>
              <p:nvPr/>
            </p:nvSpPr>
            <p:spPr>
              <a:xfrm>
                <a:off x="6278936" y="3695633"/>
                <a:ext cx="1297388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Neuroinflammation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32D30A41-2E32-1347-B2EF-659C7924C08B}"/>
                  </a:ext>
                </a:extLst>
              </p:cNvPr>
              <p:cNvSpPr/>
              <p:nvPr/>
            </p:nvSpPr>
            <p:spPr>
              <a:xfrm>
                <a:off x="6409920" y="1772104"/>
                <a:ext cx="1035420" cy="353786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Necrotic tissue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E8F3211-E6B9-6E48-8621-B96099728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53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F5C9C2C-486B-1245-A7CC-95B098707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978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194F4A-7687-3646-89E3-1DDE433DE92E}"/>
              </a:ext>
            </a:extLst>
          </p:cNvPr>
          <p:cNvGraphicFramePr>
            <a:graphicFrameLocks noGrp="1"/>
          </p:cNvGraphicFramePr>
          <p:nvPr/>
        </p:nvGraphicFramePr>
        <p:xfrm>
          <a:off x="330820" y="4855378"/>
          <a:ext cx="11530360" cy="19520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41295">
                  <a:extLst>
                    <a:ext uri="{9D8B030D-6E8A-4147-A177-3AD203B41FA5}">
                      <a16:colId xmlns:a16="http://schemas.microsoft.com/office/drawing/2014/main" val="285672614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664482574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184260688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185304212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407424210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276716675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1578466756"/>
                    </a:ext>
                  </a:extLst>
                </a:gridCol>
                <a:gridCol w="1441295">
                  <a:extLst>
                    <a:ext uri="{9D8B030D-6E8A-4147-A177-3AD203B41FA5}">
                      <a16:colId xmlns:a16="http://schemas.microsoft.com/office/drawing/2014/main" val="2576753394"/>
                    </a:ext>
                  </a:extLst>
                </a:gridCol>
              </a:tblGrid>
              <a:tr h="4164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Model system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Cell line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Viability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MMP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Mitostress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Seahorse Complex inhibition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Glycolysis (lactate)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 outgrouth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77427532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23228075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RPTEC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7717711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Hepatic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HepG2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VU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Cyprotex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LU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94880403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LUHMES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" sz="1100">
                          <a:effectLst/>
                        </a:rPr>
                        <a:t>x UKN (top conc. only)</a:t>
                      </a:r>
                      <a:endParaRPr lang="e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UKN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5542074"/>
                  </a:ext>
                </a:extLst>
              </a:tr>
              <a:tr h="3071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Neuronal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SY-SY5Y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x Swetox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x </a:t>
                      </a:r>
                      <a:r>
                        <a:rPr lang="fr-FR" sz="1100" dirty="0" err="1">
                          <a:effectLst/>
                        </a:rPr>
                        <a:t>Swetox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9870297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1135C62-0034-2646-8DF8-FF62034AC318}"/>
              </a:ext>
            </a:extLst>
          </p:cNvPr>
          <p:cNvSpPr txBox="1"/>
          <p:nvPr/>
        </p:nvSpPr>
        <p:spPr>
          <a:xfrm>
            <a:off x="286242" y="4436247"/>
            <a:ext cx="518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Giada</a:t>
            </a:r>
            <a:r>
              <a:rPr lang="fr-FR" dirty="0"/>
              <a:t>’s </a:t>
            </a:r>
            <a:r>
              <a:rPr lang="en" dirty="0"/>
              <a:t>overview of the assay have been done in CS4: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E9F8-15BA-C440-8940-E45A743665CC}"/>
              </a:ext>
            </a:extLst>
          </p:cNvPr>
          <p:cNvSpPr txBox="1"/>
          <p:nvPr/>
        </p:nvSpPr>
        <p:spPr>
          <a:xfrm>
            <a:off x="3462432" y="266400"/>
            <a:ext cx="265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Liver</a:t>
            </a:r>
            <a:r>
              <a:rPr lang="fr-FR" dirty="0"/>
              <a:t> (</a:t>
            </a:r>
            <a:r>
              <a:rPr lang="fr-FR" dirty="0" err="1"/>
              <a:t>Leiden</a:t>
            </a:r>
            <a:r>
              <a:rPr lang="fr-FR" dirty="0"/>
              <a:t>, Amsterdam)</a:t>
            </a:r>
          </a:p>
        </p:txBody>
      </p:sp>
    </p:spTree>
    <p:extLst>
      <p:ext uri="{BB962C8B-B14F-4D97-AF65-F5344CB8AC3E}">
        <p14:creationId xmlns:p14="http://schemas.microsoft.com/office/powerpoint/2010/main" val="93975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FB6F8-EDE6-0E47-BDB6-F4E712FE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3650" y="2672534"/>
            <a:ext cx="5263836" cy="744065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A268E61-55AF-214C-91A0-4BB30287C168}"/>
              </a:ext>
            </a:extLst>
          </p:cNvPr>
          <p:cNvGrpSpPr/>
          <p:nvPr/>
        </p:nvGrpSpPr>
        <p:grpSpPr>
          <a:xfrm>
            <a:off x="341799" y="291789"/>
            <a:ext cx="8109186" cy="3809997"/>
            <a:chOff x="729343" y="838199"/>
            <a:chExt cx="8109186" cy="3809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E4CA16-6243-FB4B-8D2A-FF62EBA456DB}"/>
                </a:ext>
              </a:extLst>
            </p:cNvPr>
            <p:cNvGrpSpPr/>
            <p:nvPr/>
          </p:nvGrpSpPr>
          <p:grpSpPr>
            <a:xfrm>
              <a:off x="729343" y="838199"/>
              <a:ext cx="1034143" cy="3809997"/>
              <a:chOff x="729343" y="838199"/>
              <a:chExt cx="1034143" cy="3809997"/>
            </a:xfrm>
            <a:solidFill>
              <a:srgbClr val="92D050"/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1A3A05-0015-AB49-B461-B856544F2EDD}"/>
                  </a:ext>
                </a:extLst>
              </p:cNvPr>
              <p:cNvSpPr/>
              <p:nvPr/>
            </p:nvSpPr>
            <p:spPr>
              <a:xfrm>
                <a:off x="729343" y="838199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7FD5AD8-9B54-F944-95F9-CC54E72C613A}"/>
                  </a:ext>
                </a:extLst>
              </p:cNvPr>
              <p:cNvSpPr/>
              <p:nvPr/>
            </p:nvSpPr>
            <p:spPr>
              <a:xfrm>
                <a:off x="729343" y="1872341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 III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1D3FA2A-6DDA-E842-B3EE-84A50261912A}"/>
                  </a:ext>
                </a:extLst>
              </p:cNvPr>
              <p:cNvSpPr/>
              <p:nvPr/>
            </p:nvSpPr>
            <p:spPr>
              <a:xfrm>
                <a:off x="729343" y="2906483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IV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3D74BEB-468A-8F4D-AA58-DB7D546EC008}"/>
                  </a:ext>
                </a:extLst>
              </p:cNvPr>
              <p:cNvSpPr/>
              <p:nvPr/>
            </p:nvSpPr>
            <p:spPr>
              <a:xfrm>
                <a:off x="729343" y="3940625"/>
                <a:ext cx="1034143" cy="707571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Inhibition Mitochondrial Complex V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202670-C2C8-F146-B0DA-0AF1612CB215}"/>
                </a:ext>
              </a:extLst>
            </p:cNvPr>
            <p:cNvSpPr/>
            <p:nvPr/>
          </p:nvSpPr>
          <p:spPr>
            <a:xfrm>
              <a:off x="2052702" y="2669343"/>
              <a:ext cx="250371" cy="25037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069573-E5DF-144C-B83B-2534A499A031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1763486" y="1191985"/>
              <a:ext cx="325882" cy="151402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B720C0-8D82-A344-ADE0-E4ECC7506624}"/>
                </a:ext>
              </a:extLst>
            </p:cNvPr>
            <p:cNvCxnSpPr>
              <a:stCxn id="8" idx="3"/>
              <a:endCxn id="11" idx="2"/>
            </p:cNvCxnSpPr>
            <p:nvPr/>
          </p:nvCxnSpPr>
          <p:spPr>
            <a:xfrm>
              <a:off x="1763486" y="2226127"/>
              <a:ext cx="289216" cy="56840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08DEFA-54B1-BE48-AE8A-8F523117D8F8}"/>
                </a:ext>
              </a:extLst>
            </p:cNvPr>
            <p:cNvCxnSpPr>
              <a:cxnSpLocks/>
              <a:stCxn id="9" idx="3"/>
              <a:endCxn id="11" idx="2"/>
            </p:cNvCxnSpPr>
            <p:nvPr/>
          </p:nvCxnSpPr>
          <p:spPr>
            <a:xfrm flipV="1">
              <a:off x="1763486" y="2794529"/>
              <a:ext cx="289216" cy="4657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3FB4FA1-CE8B-CB40-AA39-9171D90E88C0}"/>
                </a:ext>
              </a:extLst>
            </p:cNvPr>
            <p:cNvCxnSpPr>
              <a:cxnSpLocks/>
              <a:stCxn id="10" idx="3"/>
              <a:endCxn id="11" idx="3"/>
            </p:cNvCxnSpPr>
            <p:nvPr/>
          </p:nvCxnSpPr>
          <p:spPr>
            <a:xfrm flipV="1">
              <a:off x="1763486" y="2883048"/>
              <a:ext cx="325882" cy="14113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F886F6E-13F3-4446-910B-36571407103C}"/>
                </a:ext>
              </a:extLst>
            </p:cNvPr>
            <p:cNvSpPr/>
            <p:nvPr/>
          </p:nvSpPr>
          <p:spPr>
            <a:xfrm>
              <a:off x="2561464" y="1798781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Decrease➘ Mitochondrial oxidative phosphorylation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E4D6668-76E8-8B48-A90C-92113BA1B634}"/>
                </a:ext>
              </a:extLst>
            </p:cNvPr>
            <p:cNvSpPr/>
            <p:nvPr/>
          </p:nvSpPr>
          <p:spPr>
            <a:xfrm>
              <a:off x="2561464" y="3023423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ROS ➚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0779DA-D1C6-7945-866F-F88F27687D4F}"/>
                </a:ext>
              </a:extLst>
            </p:cNvPr>
            <p:cNvCxnSpPr>
              <a:cxnSpLocks/>
              <a:stCxn id="11" idx="7"/>
              <a:endCxn id="16" idx="1"/>
            </p:cNvCxnSpPr>
            <p:nvPr/>
          </p:nvCxnSpPr>
          <p:spPr>
            <a:xfrm flipV="1">
              <a:off x="2266407" y="2152567"/>
              <a:ext cx="295057" cy="553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961E7C-C08F-744F-89AD-6268C2ACEB4A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2266407" y="2883048"/>
              <a:ext cx="295057" cy="49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E0CAF29-225A-1D42-8950-CB60ABD0534E}"/>
                </a:ext>
              </a:extLst>
            </p:cNvPr>
            <p:cNvSpPr/>
            <p:nvPr/>
          </p:nvSpPr>
          <p:spPr>
            <a:xfrm>
              <a:off x="3954653" y="2440742"/>
              <a:ext cx="1098132" cy="707571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Increase, Mitochondrial injury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4C52FB-67A2-F447-8008-430922E88387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3659596" y="2152567"/>
              <a:ext cx="295057" cy="64196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EB17E64-A68B-F946-BE8B-D4B75E67ADF8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3659596" y="2794528"/>
              <a:ext cx="295057" cy="58268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0A59A25-2276-2A47-9078-6A77A84C2C87}"/>
                </a:ext>
              </a:extLst>
            </p:cNvPr>
            <p:cNvSpPr/>
            <p:nvPr/>
          </p:nvSpPr>
          <p:spPr>
            <a:xfrm>
              <a:off x="5244785" y="2617634"/>
              <a:ext cx="949281" cy="353786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Impaired </a:t>
              </a:r>
              <a:r>
                <a:rPr lang="en-GB" sz="1000" dirty="0" err="1">
                  <a:solidFill>
                    <a:schemeClr val="tx1"/>
                  </a:solidFill>
                </a:rPr>
                <a:t>Proteostatsis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4B309E-BB31-F14C-B9D4-1EEB772FBB31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5052785" y="2794527"/>
              <a:ext cx="192000" cy="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B8D0CD1-314C-6540-AD10-7F17F8932E43}"/>
                </a:ext>
              </a:extLst>
            </p:cNvPr>
            <p:cNvSpPr/>
            <p:nvPr/>
          </p:nvSpPr>
          <p:spPr>
            <a:xfrm>
              <a:off x="7803109" y="3023423"/>
              <a:ext cx="1035420" cy="384664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Parkinsonian Motor deficits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FBAA475-51B4-F244-9340-9196DA2FD8D2}"/>
                </a:ext>
              </a:extLst>
            </p:cNvPr>
            <p:cNvSpPr/>
            <p:nvPr/>
          </p:nvSpPr>
          <p:spPr>
            <a:xfrm>
              <a:off x="7786821" y="1185819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Liver Injury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FF0A940-95B3-F343-9E97-79523CE07D50}"/>
                </a:ext>
              </a:extLst>
            </p:cNvPr>
            <p:cNvSpPr/>
            <p:nvPr/>
          </p:nvSpPr>
          <p:spPr>
            <a:xfrm>
              <a:off x="7786821" y="1817723"/>
              <a:ext cx="1035420" cy="353786"/>
            </a:xfrm>
            <a:prstGeom prst="roundRect">
              <a:avLst/>
            </a:prstGeom>
            <a:solidFill>
              <a:srgbClr val="EFC6C5"/>
            </a:solidFill>
            <a:ln>
              <a:solidFill>
                <a:srgbClr val="B75F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Kidney Injury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6D2243-B566-2E45-B008-C92267BD17E3}"/>
                </a:ext>
              </a:extLst>
            </p:cNvPr>
            <p:cNvCxnSpPr>
              <a:cxnSpLocks/>
              <a:stCxn id="23" idx="3"/>
              <a:endCxn id="34" idx="1"/>
            </p:cNvCxnSpPr>
            <p:nvPr/>
          </p:nvCxnSpPr>
          <p:spPr>
            <a:xfrm>
              <a:off x="6194066" y="2794527"/>
              <a:ext cx="215854" cy="42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7EFA00A-4DED-6040-A7BF-D594D349B150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 flipV="1">
              <a:off x="6194066" y="1948997"/>
              <a:ext cx="215854" cy="845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147DA6-6111-6B4F-8434-E3A60F361E87}"/>
                </a:ext>
              </a:extLst>
            </p:cNvPr>
            <p:cNvCxnSpPr>
              <a:cxnSpLocks/>
              <a:stCxn id="36" idx="3"/>
              <a:endCxn id="27" idx="1"/>
            </p:cNvCxnSpPr>
            <p:nvPr/>
          </p:nvCxnSpPr>
          <p:spPr>
            <a:xfrm>
              <a:off x="7445340" y="1948997"/>
              <a:ext cx="341481" cy="45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144F35-4A90-064A-88D9-8F914078B1BE}"/>
                </a:ext>
              </a:extLst>
            </p:cNvPr>
            <p:cNvCxnSpPr>
              <a:cxnSpLocks/>
              <a:stCxn id="36" idx="3"/>
              <a:endCxn id="26" idx="1"/>
            </p:cNvCxnSpPr>
            <p:nvPr/>
          </p:nvCxnSpPr>
          <p:spPr>
            <a:xfrm flipV="1">
              <a:off x="7445340" y="1362712"/>
              <a:ext cx="341481" cy="58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0EC44B-A381-174B-9145-3694DC51D393}"/>
                </a:ext>
              </a:extLst>
            </p:cNvPr>
            <p:cNvCxnSpPr>
              <a:cxnSpLocks/>
              <a:stCxn id="34" idx="3"/>
              <a:endCxn id="25" idx="1"/>
            </p:cNvCxnSpPr>
            <p:nvPr/>
          </p:nvCxnSpPr>
          <p:spPr>
            <a:xfrm>
              <a:off x="7445340" y="3215755"/>
              <a:ext cx="357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19FCE73-9CC4-C44D-BBB5-42633907E329}"/>
                </a:ext>
              </a:extLst>
            </p:cNvPr>
            <p:cNvGrpSpPr/>
            <p:nvPr/>
          </p:nvGrpSpPr>
          <p:grpSpPr>
            <a:xfrm>
              <a:off x="6278936" y="1772104"/>
              <a:ext cx="1297388" cy="2308193"/>
              <a:chOff x="6278936" y="1772104"/>
              <a:chExt cx="1297388" cy="2308193"/>
            </a:xfrm>
            <a:solidFill>
              <a:srgbClr val="FFCDCB"/>
            </a:solidFill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0C01F7D-FF87-9344-9B74-B8DEB3E7EA3E}"/>
                  </a:ext>
                </a:extLst>
              </p:cNvPr>
              <p:cNvSpPr/>
              <p:nvPr/>
            </p:nvSpPr>
            <p:spPr>
              <a:xfrm>
                <a:off x="6409920" y="3023423"/>
                <a:ext cx="1035420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Degeneration of DA Neurons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A28776F-8BB8-9448-A4F2-1266A407EA2E}"/>
                  </a:ext>
                </a:extLst>
              </p:cNvPr>
              <p:cNvSpPr/>
              <p:nvPr/>
            </p:nvSpPr>
            <p:spPr>
              <a:xfrm>
                <a:off x="6278936" y="3695633"/>
                <a:ext cx="1297388" cy="384664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Neuroinflammation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32D30A41-2E32-1347-B2EF-659C7924C08B}"/>
                  </a:ext>
                </a:extLst>
              </p:cNvPr>
              <p:cNvSpPr/>
              <p:nvPr/>
            </p:nvSpPr>
            <p:spPr>
              <a:xfrm>
                <a:off x="6409920" y="1772104"/>
                <a:ext cx="1035420" cy="353786"/>
              </a:xfrm>
              <a:prstGeom prst="roundRect">
                <a:avLst/>
              </a:prstGeom>
              <a:grpFill/>
              <a:ln>
                <a:solidFill>
                  <a:srgbClr val="B75F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Necrotic tissue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E8F3211-E6B9-6E48-8621-B96099728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53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F5C9C2C-486B-1245-A7CC-95B098707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9784" y="3429000"/>
                <a:ext cx="0" cy="260362"/>
              </a:xfrm>
              <a:prstGeom prst="straightConnector1">
                <a:avLst/>
              </a:prstGeom>
              <a:grpFill/>
              <a:ln>
                <a:solidFill>
                  <a:srgbClr val="B75F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3F25C56-F594-8B44-80E4-4F58E97B9918}"/>
              </a:ext>
            </a:extLst>
          </p:cNvPr>
          <p:cNvSpPr txBox="1">
            <a:spLocks/>
          </p:cNvSpPr>
          <p:nvPr/>
        </p:nvSpPr>
        <p:spPr>
          <a:xfrm>
            <a:off x="341799" y="4273302"/>
            <a:ext cx="1832122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Questions: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B3F83-63BB-CB42-B1CB-E6714FE85BF2}"/>
              </a:ext>
            </a:extLst>
          </p:cNvPr>
          <p:cNvSpPr txBox="1"/>
          <p:nvPr/>
        </p:nvSpPr>
        <p:spPr>
          <a:xfrm>
            <a:off x="4419834" y="4265533"/>
            <a:ext cx="18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Only</a:t>
            </a:r>
            <a:r>
              <a:rPr lang="fr-FR" dirty="0"/>
              <a:t> in </a:t>
            </a:r>
            <a:r>
              <a:rPr lang="fr-FR" dirty="0" err="1"/>
              <a:t>Neurons</a:t>
            </a:r>
            <a:r>
              <a:rPr lang="fr-FR" dirty="0"/>
              <a:t> ?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6020F58-BD6C-514B-9A8A-8D2A0519044A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5331882" y="2425010"/>
            <a:ext cx="14392" cy="184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007F2E2-90B4-BD4A-A942-BD51267A94A1}"/>
              </a:ext>
            </a:extLst>
          </p:cNvPr>
          <p:cNvSpPr txBox="1"/>
          <p:nvPr/>
        </p:nvSpPr>
        <p:spPr>
          <a:xfrm>
            <a:off x="2947284" y="5013888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Injury</a:t>
            </a:r>
            <a:r>
              <a:rPr lang="fr-FR" dirty="0"/>
              <a:t> = </a:t>
            </a:r>
            <a:r>
              <a:rPr lang="fr-FR" dirty="0" err="1"/>
              <a:t>disfunction</a:t>
            </a:r>
            <a:r>
              <a:rPr lang="fr-FR" dirty="0"/>
              <a:t> ?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C14714-C229-F042-8182-6CD52415E6D7}"/>
              </a:ext>
            </a:extLst>
          </p:cNvPr>
          <p:cNvCxnSpPr>
            <a:cxnSpLocks/>
            <a:stCxn id="49" idx="0"/>
            <a:endCxn id="20" idx="2"/>
          </p:cNvCxnSpPr>
          <p:nvPr/>
        </p:nvCxnSpPr>
        <p:spPr>
          <a:xfrm flipV="1">
            <a:off x="4024983" y="2601903"/>
            <a:ext cx="91192" cy="241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C0ADFD-EA70-9E44-889F-F0C22E84A3E1}"/>
              </a:ext>
            </a:extLst>
          </p:cNvPr>
          <p:cNvCxnSpPr>
            <a:cxnSpLocks/>
            <a:stCxn id="49" idx="0"/>
          </p:cNvCxnSpPr>
          <p:nvPr/>
        </p:nvCxnSpPr>
        <p:spPr>
          <a:xfrm>
            <a:off x="4024983" y="5013888"/>
            <a:ext cx="5219733" cy="70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51862D4-8EB9-4E41-841A-EF8F6B60BA4C}"/>
              </a:ext>
            </a:extLst>
          </p:cNvPr>
          <p:cNvSpPr txBox="1"/>
          <p:nvPr/>
        </p:nvSpPr>
        <p:spPr>
          <a:xfrm>
            <a:off x="3389971" y="5965902"/>
            <a:ext cx="216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Where</a:t>
            </a:r>
            <a:r>
              <a:rPr lang="fr-FR" dirty="0"/>
              <a:t> put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death</a:t>
            </a:r>
            <a:endParaRPr lang="fr-FR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50FB2F-4E00-C845-B466-0BD78AF2C585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5552422" y="3992137"/>
            <a:ext cx="4612650" cy="2158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85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670</Words>
  <Application>Microsoft Macintosh PowerPoint</Application>
  <PresentationFormat>Widescreen</PresentationFormat>
  <Paragraphs>298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GAO (LMAC)</dc:creator>
  <cp:lastModifiedBy>Wang GAO (LMAC)</cp:lastModifiedBy>
  <cp:revision>6</cp:revision>
  <dcterms:created xsi:type="dcterms:W3CDTF">2019-04-02T08:37:00Z</dcterms:created>
  <dcterms:modified xsi:type="dcterms:W3CDTF">2019-04-02T09:14:22Z</dcterms:modified>
</cp:coreProperties>
</file>