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58" r:id="rId5"/>
    <p:sldId id="259" r:id="rId6"/>
    <p:sldId id="261" r:id="rId7"/>
    <p:sldId id="260" r:id="rId8"/>
    <p:sldId id="263" r:id="rId9"/>
    <p:sldId id="264" r:id="rId10"/>
    <p:sldId id="276" r:id="rId11"/>
    <p:sldId id="266" r:id="rId12"/>
    <p:sldId id="268" r:id="rId13"/>
    <p:sldId id="269" r:id="rId14"/>
    <p:sldId id="270" r:id="rId15"/>
    <p:sldId id="272" r:id="rId16"/>
    <p:sldId id="271" r:id="rId17"/>
    <p:sldId id="273" r:id="rId18"/>
    <p:sldId id="278" r:id="rId19"/>
    <p:sldId id="279" r:id="rId20"/>
    <p:sldId id="280"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64" autoAdjust="0"/>
  </p:normalViewPr>
  <p:slideViewPr>
    <p:cSldViewPr snapToGrid="0">
      <p:cViewPr varScale="1">
        <p:scale>
          <a:sx n="73" d="100"/>
          <a:sy n="73" d="100"/>
        </p:scale>
        <p:origin x="61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D6554BC3-B5CA-4664-A1C8-DFAEF3CE16ED}" type="datetimeFigureOut">
              <a:rPr lang="fr-FR" smtClean="0"/>
              <a:t>16/12/2020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8FC311B-F9AE-4E31-A0A7-C9535C478F99}" type="slidenum">
              <a:rPr lang="fr-FR" smtClean="0"/>
              <a:t>‹N°›</a:t>
            </a:fld>
            <a:endParaRPr lang="fr-FR"/>
          </a:p>
        </p:txBody>
      </p:sp>
    </p:spTree>
    <p:extLst>
      <p:ext uri="{BB962C8B-B14F-4D97-AF65-F5344CB8AC3E}">
        <p14:creationId xmlns:p14="http://schemas.microsoft.com/office/powerpoint/2010/main" val="172413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6554BC3-B5CA-4664-A1C8-DFAEF3CE16ED}" type="datetimeFigureOut">
              <a:rPr lang="fr-FR" smtClean="0"/>
              <a:t>16/12/2020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8FC311B-F9AE-4E31-A0A7-C9535C478F99}" type="slidenum">
              <a:rPr lang="fr-FR" smtClean="0"/>
              <a:t>‹N°›</a:t>
            </a:fld>
            <a:endParaRPr lang="fr-FR"/>
          </a:p>
        </p:txBody>
      </p:sp>
    </p:spTree>
    <p:extLst>
      <p:ext uri="{BB962C8B-B14F-4D97-AF65-F5344CB8AC3E}">
        <p14:creationId xmlns:p14="http://schemas.microsoft.com/office/powerpoint/2010/main" val="366575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6554BC3-B5CA-4664-A1C8-DFAEF3CE16ED}" type="datetimeFigureOut">
              <a:rPr lang="fr-FR" smtClean="0"/>
              <a:t>16/12/2020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8FC311B-F9AE-4E31-A0A7-C9535C478F99}" type="slidenum">
              <a:rPr lang="fr-FR" smtClean="0"/>
              <a:t>‹N°›</a:t>
            </a:fld>
            <a:endParaRPr lang="fr-FR"/>
          </a:p>
        </p:txBody>
      </p:sp>
    </p:spTree>
    <p:extLst>
      <p:ext uri="{BB962C8B-B14F-4D97-AF65-F5344CB8AC3E}">
        <p14:creationId xmlns:p14="http://schemas.microsoft.com/office/powerpoint/2010/main" val="4253377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6554BC3-B5CA-4664-A1C8-DFAEF3CE16ED}" type="datetimeFigureOut">
              <a:rPr lang="fr-FR" smtClean="0"/>
              <a:t>16/12/2020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8FC311B-F9AE-4E31-A0A7-C9535C478F99}" type="slidenum">
              <a:rPr lang="fr-FR" smtClean="0"/>
              <a:t>‹N°›</a:t>
            </a:fld>
            <a:endParaRPr lang="fr-FR"/>
          </a:p>
        </p:txBody>
      </p:sp>
    </p:spTree>
    <p:extLst>
      <p:ext uri="{BB962C8B-B14F-4D97-AF65-F5344CB8AC3E}">
        <p14:creationId xmlns:p14="http://schemas.microsoft.com/office/powerpoint/2010/main" val="3084298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D6554BC3-B5CA-4664-A1C8-DFAEF3CE16ED}" type="datetimeFigureOut">
              <a:rPr lang="fr-FR" smtClean="0"/>
              <a:t>16/12/2020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8FC311B-F9AE-4E31-A0A7-C9535C478F99}" type="slidenum">
              <a:rPr lang="fr-FR" smtClean="0"/>
              <a:t>‹N°›</a:t>
            </a:fld>
            <a:endParaRPr lang="fr-FR"/>
          </a:p>
        </p:txBody>
      </p:sp>
    </p:spTree>
    <p:extLst>
      <p:ext uri="{BB962C8B-B14F-4D97-AF65-F5344CB8AC3E}">
        <p14:creationId xmlns:p14="http://schemas.microsoft.com/office/powerpoint/2010/main" val="3727191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D6554BC3-B5CA-4664-A1C8-DFAEF3CE16ED}" type="datetimeFigureOut">
              <a:rPr lang="fr-FR" smtClean="0"/>
              <a:t>16/12/2020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8FC311B-F9AE-4E31-A0A7-C9535C478F99}" type="slidenum">
              <a:rPr lang="fr-FR" smtClean="0"/>
              <a:t>‹N°›</a:t>
            </a:fld>
            <a:endParaRPr lang="fr-FR"/>
          </a:p>
        </p:txBody>
      </p:sp>
    </p:spTree>
    <p:extLst>
      <p:ext uri="{BB962C8B-B14F-4D97-AF65-F5344CB8AC3E}">
        <p14:creationId xmlns:p14="http://schemas.microsoft.com/office/powerpoint/2010/main" val="4195294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6554BC3-B5CA-4664-A1C8-DFAEF3CE16ED}" type="datetimeFigureOut">
              <a:rPr lang="fr-FR" smtClean="0"/>
              <a:t>16/12/2020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8FC311B-F9AE-4E31-A0A7-C9535C478F99}" type="slidenum">
              <a:rPr lang="fr-FR" smtClean="0"/>
              <a:t>‹N°›</a:t>
            </a:fld>
            <a:endParaRPr lang="fr-FR"/>
          </a:p>
        </p:txBody>
      </p:sp>
    </p:spTree>
    <p:extLst>
      <p:ext uri="{BB962C8B-B14F-4D97-AF65-F5344CB8AC3E}">
        <p14:creationId xmlns:p14="http://schemas.microsoft.com/office/powerpoint/2010/main" val="704260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D6554BC3-B5CA-4664-A1C8-DFAEF3CE16ED}" type="datetimeFigureOut">
              <a:rPr lang="fr-FR" smtClean="0"/>
              <a:t>16/12/2020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8FC311B-F9AE-4E31-A0A7-C9535C478F99}" type="slidenum">
              <a:rPr lang="fr-FR" smtClean="0"/>
              <a:t>‹N°›</a:t>
            </a:fld>
            <a:endParaRPr lang="fr-FR"/>
          </a:p>
        </p:txBody>
      </p:sp>
    </p:spTree>
    <p:extLst>
      <p:ext uri="{BB962C8B-B14F-4D97-AF65-F5344CB8AC3E}">
        <p14:creationId xmlns:p14="http://schemas.microsoft.com/office/powerpoint/2010/main" val="3662509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6554BC3-B5CA-4664-A1C8-DFAEF3CE16ED}" type="datetimeFigureOut">
              <a:rPr lang="fr-FR" smtClean="0"/>
              <a:t>16/12/2020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8FC311B-F9AE-4E31-A0A7-C9535C478F99}" type="slidenum">
              <a:rPr lang="fr-FR" smtClean="0"/>
              <a:t>‹N°›</a:t>
            </a:fld>
            <a:endParaRPr lang="fr-FR"/>
          </a:p>
        </p:txBody>
      </p:sp>
    </p:spTree>
    <p:extLst>
      <p:ext uri="{BB962C8B-B14F-4D97-AF65-F5344CB8AC3E}">
        <p14:creationId xmlns:p14="http://schemas.microsoft.com/office/powerpoint/2010/main" val="2079810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D6554BC3-B5CA-4664-A1C8-DFAEF3CE16ED}" type="datetimeFigureOut">
              <a:rPr lang="fr-FR" smtClean="0"/>
              <a:t>16/12/2020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8FC311B-F9AE-4E31-A0A7-C9535C478F99}" type="slidenum">
              <a:rPr lang="fr-FR" smtClean="0"/>
              <a:t>‹N°›</a:t>
            </a:fld>
            <a:endParaRPr lang="fr-FR"/>
          </a:p>
        </p:txBody>
      </p:sp>
    </p:spTree>
    <p:extLst>
      <p:ext uri="{BB962C8B-B14F-4D97-AF65-F5344CB8AC3E}">
        <p14:creationId xmlns:p14="http://schemas.microsoft.com/office/powerpoint/2010/main" val="348653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D6554BC3-B5CA-4664-A1C8-DFAEF3CE16ED}" type="datetimeFigureOut">
              <a:rPr lang="fr-FR" smtClean="0"/>
              <a:t>16/12/2020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8FC311B-F9AE-4E31-A0A7-C9535C478F99}" type="slidenum">
              <a:rPr lang="fr-FR" smtClean="0"/>
              <a:t>‹N°›</a:t>
            </a:fld>
            <a:endParaRPr lang="fr-FR"/>
          </a:p>
        </p:txBody>
      </p:sp>
    </p:spTree>
    <p:extLst>
      <p:ext uri="{BB962C8B-B14F-4D97-AF65-F5344CB8AC3E}">
        <p14:creationId xmlns:p14="http://schemas.microsoft.com/office/powerpoint/2010/main" val="4229163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554BC3-B5CA-4664-A1C8-DFAEF3CE16ED}" type="datetimeFigureOut">
              <a:rPr lang="fr-FR" smtClean="0"/>
              <a:t>16/12/2020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FC311B-F9AE-4E31-A0A7-C9535C478F99}" type="slidenum">
              <a:rPr lang="fr-FR" smtClean="0"/>
              <a:t>‹N°›</a:t>
            </a:fld>
            <a:endParaRPr lang="fr-FR"/>
          </a:p>
        </p:txBody>
      </p:sp>
    </p:spTree>
    <p:extLst>
      <p:ext uri="{BB962C8B-B14F-4D97-AF65-F5344CB8AC3E}">
        <p14:creationId xmlns:p14="http://schemas.microsoft.com/office/powerpoint/2010/main" val="888734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4990011" y="195943"/>
            <a:ext cx="1363065" cy="369332"/>
          </a:xfrm>
          <a:prstGeom prst="rect">
            <a:avLst/>
          </a:prstGeom>
          <a:noFill/>
        </p:spPr>
        <p:txBody>
          <a:bodyPr wrap="none" rtlCol="0">
            <a:spAutoFit/>
          </a:bodyPr>
          <a:lstStyle/>
          <a:p>
            <a:r>
              <a:rPr lang="fr-FR" dirty="0" err="1" smtClean="0"/>
              <a:t>Multiciliated</a:t>
            </a:r>
            <a:endParaRPr lang="fr-FR" dirty="0"/>
          </a:p>
        </p:txBody>
      </p:sp>
      <p:grpSp>
        <p:nvGrpSpPr>
          <p:cNvPr id="15" name="Groupe 14"/>
          <p:cNvGrpSpPr/>
          <p:nvPr/>
        </p:nvGrpSpPr>
        <p:grpSpPr>
          <a:xfrm>
            <a:off x="387275" y="705812"/>
            <a:ext cx="5229753" cy="3577595"/>
            <a:chOff x="1589058" y="641708"/>
            <a:chExt cx="8599970" cy="3904968"/>
          </a:xfrm>
        </p:grpSpPr>
        <p:pic>
          <p:nvPicPr>
            <p:cNvPr id="6" name="Image 5"/>
            <p:cNvPicPr>
              <a:picLocks noChangeAspect="1"/>
            </p:cNvPicPr>
            <p:nvPr/>
          </p:nvPicPr>
          <p:blipFill>
            <a:blip r:embed="rId2"/>
            <a:stretch>
              <a:fillRect/>
            </a:stretch>
          </p:blipFill>
          <p:spPr>
            <a:xfrm>
              <a:off x="1589058" y="641708"/>
              <a:ext cx="8599970" cy="1240792"/>
            </a:xfrm>
            <a:prstGeom prst="rect">
              <a:avLst/>
            </a:prstGeom>
          </p:spPr>
        </p:pic>
        <p:pic>
          <p:nvPicPr>
            <p:cNvPr id="9" name="Image 8"/>
            <p:cNvPicPr>
              <a:picLocks noChangeAspect="1"/>
            </p:cNvPicPr>
            <p:nvPr/>
          </p:nvPicPr>
          <p:blipFill>
            <a:blip r:embed="rId3"/>
            <a:stretch>
              <a:fillRect/>
            </a:stretch>
          </p:blipFill>
          <p:spPr>
            <a:xfrm>
              <a:off x="1641309" y="1882500"/>
              <a:ext cx="8547719" cy="1260022"/>
            </a:xfrm>
            <a:prstGeom prst="rect">
              <a:avLst/>
            </a:prstGeom>
          </p:spPr>
        </p:pic>
        <p:pic>
          <p:nvPicPr>
            <p:cNvPr id="11" name="Image 10"/>
            <p:cNvPicPr>
              <a:picLocks noChangeAspect="1"/>
            </p:cNvPicPr>
            <p:nvPr/>
          </p:nvPicPr>
          <p:blipFill>
            <a:blip r:embed="rId4"/>
            <a:stretch>
              <a:fillRect/>
            </a:stretch>
          </p:blipFill>
          <p:spPr>
            <a:xfrm>
              <a:off x="1641309" y="3142522"/>
              <a:ext cx="8547719" cy="1404154"/>
            </a:xfrm>
            <a:prstGeom prst="rect">
              <a:avLst/>
            </a:prstGeom>
          </p:spPr>
        </p:pic>
      </p:grpSp>
      <p:sp>
        <p:nvSpPr>
          <p:cNvPr id="12" name="ZoneTexte 11"/>
          <p:cNvSpPr txBox="1"/>
          <p:nvPr/>
        </p:nvSpPr>
        <p:spPr>
          <a:xfrm>
            <a:off x="5773528" y="880696"/>
            <a:ext cx="6418473" cy="3139321"/>
          </a:xfrm>
          <a:prstGeom prst="rect">
            <a:avLst/>
          </a:prstGeom>
          <a:noFill/>
        </p:spPr>
        <p:txBody>
          <a:bodyPr wrap="square" rtlCol="0">
            <a:spAutoFit/>
          </a:bodyPr>
          <a:lstStyle/>
          <a:p>
            <a:r>
              <a:rPr lang="fr-FR" dirty="0" smtClean="0"/>
              <a:t>Sur le </a:t>
            </a:r>
            <a:r>
              <a:rPr lang="fr-FR" dirty="0" err="1" smtClean="0"/>
              <a:t>featureplot</a:t>
            </a:r>
            <a:r>
              <a:rPr lang="fr-FR" dirty="0" smtClean="0"/>
              <a:t>, les gènes apparaissent spécifiques. D’après les premières métriques, FOXJ1 est le plus spécifique. Le </a:t>
            </a:r>
            <a:r>
              <a:rPr lang="fr-FR" dirty="0" err="1" smtClean="0"/>
              <a:t>onevmax</a:t>
            </a:r>
            <a:r>
              <a:rPr lang="fr-FR" dirty="0" smtClean="0"/>
              <a:t> de 1,04 et l’observation de la première figure indique toutefois une surexpression étalée sur 2-3 types cellulaires dont </a:t>
            </a:r>
            <a:r>
              <a:rPr lang="fr-FR" dirty="0" err="1" smtClean="0"/>
              <a:t>Multiciliées</a:t>
            </a:r>
            <a:r>
              <a:rPr lang="fr-FR" dirty="0" smtClean="0"/>
              <a:t> et </a:t>
            </a:r>
            <a:r>
              <a:rPr lang="fr-FR" dirty="0" err="1" smtClean="0"/>
              <a:t>Deutérosomales</a:t>
            </a:r>
            <a:r>
              <a:rPr lang="fr-FR" dirty="0" smtClean="0"/>
              <a:t>. Les métriques confirment ce qu’on observe sur les figures : PIF0O et TPPP3 sont moyennement spécifiques, IFT57 l’est peu. Leurs </a:t>
            </a:r>
            <a:r>
              <a:rPr lang="fr-FR" dirty="0" err="1" smtClean="0"/>
              <a:t>onevmax</a:t>
            </a:r>
            <a:r>
              <a:rPr lang="fr-FR" dirty="0" smtClean="0"/>
              <a:t> faibles confirment cela.</a:t>
            </a:r>
          </a:p>
          <a:p>
            <a:endParaRPr lang="fr-FR" dirty="0" smtClean="0"/>
          </a:p>
          <a:p>
            <a:r>
              <a:rPr lang="fr-FR" dirty="0" smtClean="0"/>
              <a:t>Les métriques ne présentent pas d’anomalie sur ces 4 gènes pour ce type cellulaire. Ils ne sont pas spécifiques d’un gène cellulaire, plutôt de 2-3 et IFT57 est même peu spécifique.</a:t>
            </a:r>
          </a:p>
        </p:txBody>
      </p:sp>
      <p:graphicFrame>
        <p:nvGraphicFramePr>
          <p:cNvPr id="14" name="Tableau 13"/>
          <p:cNvGraphicFramePr>
            <a:graphicFrameLocks noGrp="1"/>
          </p:cNvGraphicFramePr>
          <p:nvPr>
            <p:extLst>
              <p:ext uri="{D42A27DB-BD31-4B8C-83A1-F6EECF244321}">
                <p14:modId xmlns:p14="http://schemas.microsoft.com/office/powerpoint/2010/main" val="3386640221"/>
              </p:ext>
            </p:extLst>
          </p:nvPr>
        </p:nvGraphicFramePr>
        <p:xfrm>
          <a:off x="217457" y="4552365"/>
          <a:ext cx="5556071" cy="2031837"/>
        </p:xfrm>
        <a:graphic>
          <a:graphicData uri="http://schemas.openxmlformats.org/drawingml/2006/table">
            <a:tbl>
              <a:tblPr firstRow="1" bandRow="1">
                <a:tableStyleId>{5C22544A-7EE6-4342-B048-85BDC9FD1C3A}</a:tableStyleId>
              </a:tblPr>
              <a:tblGrid>
                <a:gridCol w="1389018">
                  <a:extLst>
                    <a:ext uri="{9D8B030D-6E8A-4147-A177-3AD203B41FA5}">
                      <a16:colId xmlns:a16="http://schemas.microsoft.com/office/drawing/2014/main" val="3492129718"/>
                    </a:ext>
                  </a:extLst>
                </a:gridCol>
                <a:gridCol w="1389018">
                  <a:extLst>
                    <a:ext uri="{9D8B030D-6E8A-4147-A177-3AD203B41FA5}">
                      <a16:colId xmlns:a16="http://schemas.microsoft.com/office/drawing/2014/main" val="1050978156"/>
                    </a:ext>
                  </a:extLst>
                </a:gridCol>
                <a:gridCol w="1195725">
                  <a:extLst>
                    <a:ext uri="{9D8B030D-6E8A-4147-A177-3AD203B41FA5}">
                      <a16:colId xmlns:a16="http://schemas.microsoft.com/office/drawing/2014/main" val="3285020767"/>
                    </a:ext>
                  </a:extLst>
                </a:gridCol>
                <a:gridCol w="1582310">
                  <a:extLst>
                    <a:ext uri="{9D8B030D-6E8A-4147-A177-3AD203B41FA5}">
                      <a16:colId xmlns:a16="http://schemas.microsoft.com/office/drawing/2014/main" val="1518823135"/>
                    </a:ext>
                  </a:extLst>
                </a:gridCol>
              </a:tblGrid>
              <a:tr h="463919">
                <a:tc>
                  <a:txBody>
                    <a:bodyPr/>
                    <a:lstStyle/>
                    <a:p>
                      <a:endParaRPr lang="fr-FR" dirty="0"/>
                    </a:p>
                  </a:txBody>
                  <a:tcPr/>
                </a:tc>
                <a:tc>
                  <a:txBody>
                    <a:bodyPr/>
                    <a:lstStyle/>
                    <a:p>
                      <a:r>
                        <a:rPr lang="fr-FR" dirty="0" smtClean="0"/>
                        <a:t>Gini</a:t>
                      </a:r>
                      <a:endParaRPr lang="fr-FR" dirty="0"/>
                    </a:p>
                  </a:txBody>
                  <a:tcPr/>
                </a:tc>
                <a:tc>
                  <a:txBody>
                    <a:bodyPr/>
                    <a:lstStyle/>
                    <a:p>
                      <a:r>
                        <a:rPr lang="fr-FR" dirty="0" smtClean="0"/>
                        <a:t>Tau</a:t>
                      </a:r>
                      <a:endParaRPr lang="fr-FR" dirty="0"/>
                    </a:p>
                  </a:txBody>
                  <a:tcPr/>
                </a:tc>
                <a:tc>
                  <a:txBody>
                    <a:bodyPr/>
                    <a:lstStyle/>
                    <a:p>
                      <a:r>
                        <a:rPr lang="fr-FR" dirty="0" smtClean="0"/>
                        <a:t>Shannon</a:t>
                      </a:r>
                      <a:endParaRPr lang="fr-FR" dirty="0"/>
                    </a:p>
                  </a:txBody>
                  <a:tcPr/>
                </a:tc>
                <a:extLst>
                  <a:ext uri="{0D108BD9-81ED-4DB2-BD59-A6C34878D82A}">
                    <a16:rowId xmlns:a16="http://schemas.microsoft.com/office/drawing/2014/main" val="2283841606"/>
                  </a:ext>
                </a:extLst>
              </a:tr>
              <a:tr h="463919">
                <a:tc>
                  <a:txBody>
                    <a:bodyPr/>
                    <a:lstStyle/>
                    <a:p>
                      <a:r>
                        <a:rPr lang="fr-FR" dirty="0" err="1" smtClean="0"/>
                        <a:t>Mid</a:t>
                      </a:r>
                      <a:r>
                        <a:rPr lang="fr-FR" dirty="0" smtClean="0"/>
                        <a:t>-High</a:t>
                      </a:r>
                      <a:r>
                        <a:rPr lang="fr-FR" baseline="0" dirty="0" smtClean="0"/>
                        <a:t> spé</a:t>
                      </a:r>
                      <a:endParaRPr lang="fr-FR" dirty="0"/>
                    </a:p>
                  </a:txBody>
                  <a:tcPr/>
                </a:tc>
                <a:tc>
                  <a:txBody>
                    <a:bodyPr/>
                    <a:lstStyle/>
                    <a:p>
                      <a:r>
                        <a:rPr lang="fr-FR" dirty="0" smtClean="0"/>
                        <a:t>0,84</a:t>
                      </a:r>
                      <a:endParaRPr lang="fr-FR" dirty="0"/>
                    </a:p>
                  </a:txBody>
                  <a:tcPr/>
                </a:tc>
                <a:tc>
                  <a:txBody>
                    <a:bodyPr/>
                    <a:lstStyle/>
                    <a:p>
                      <a:r>
                        <a:rPr lang="fr-FR" dirty="0" smtClean="0"/>
                        <a:t>0,92</a:t>
                      </a:r>
                      <a:endParaRPr lang="fr-FR" dirty="0"/>
                    </a:p>
                  </a:txBody>
                  <a:tcPr/>
                </a:tc>
                <a:tc>
                  <a:txBody>
                    <a:bodyPr/>
                    <a:lstStyle/>
                    <a:p>
                      <a:r>
                        <a:rPr lang="fr-FR" dirty="0" smtClean="0"/>
                        <a:t>0,34</a:t>
                      </a:r>
                      <a:endParaRPr lang="fr-FR" dirty="0"/>
                    </a:p>
                  </a:txBody>
                  <a:tcPr/>
                </a:tc>
                <a:extLst>
                  <a:ext uri="{0D108BD9-81ED-4DB2-BD59-A6C34878D82A}">
                    <a16:rowId xmlns:a16="http://schemas.microsoft.com/office/drawing/2014/main" val="1726126658"/>
                  </a:ext>
                </a:extLst>
              </a:tr>
              <a:tr h="463919">
                <a:tc>
                  <a:txBody>
                    <a:bodyPr/>
                    <a:lstStyle/>
                    <a:p>
                      <a:r>
                        <a:rPr lang="fr-FR" dirty="0" err="1" smtClean="0"/>
                        <a:t>Mid</a:t>
                      </a:r>
                      <a:r>
                        <a:rPr lang="fr-FR" dirty="0" smtClean="0"/>
                        <a:t> spé</a:t>
                      </a:r>
                      <a:endParaRPr lang="fr-FR" dirty="0"/>
                    </a:p>
                  </a:txBody>
                  <a:tcPr/>
                </a:tc>
                <a:tc>
                  <a:txBody>
                    <a:bodyPr/>
                    <a:lstStyle/>
                    <a:p>
                      <a:r>
                        <a:rPr lang="fr-FR" dirty="0" smtClean="0"/>
                        <a:t>0,74-&gt;0,65</a:t>
                      </a:r>
                      <a:endParaRPr lang="fr-FR" dirty="0"/>
                    </a:p>
                  </a:txBody>
                  <a:tcPr/>
                </a:tc>
                <a:tc>
                  <a:txBody>
                    <a:bodyPr/>
                    <a:lstStyle/>
                    <a:p>
                      <a:r>
                        <a:rPr lang="fr-FR" dirty="0" smtClean="0"/>
                        <a:t>0,92-&gt;0,87</a:t>
                      </a:r>
                      <a:endParaRPr lang="fr-FR" dirty="0"/>
                    </a:p>
                  </a:txBody>
                  <a:tcPr/>
                </a:tc>
                <a:tc>
                  <a:txBody>
                    <a:bodyPr/>
                    <a:lstStyle/>
                    <a:p>
                      <a:r>
                        <a:rPr lang="fr-FR" dirty="0" smtClean="0"/>
                        <a:t>0,44-&gt;0,52</a:t>
                      </a:r>
                      <a:endParaRPr lang="fr-FR" dirty="0"/>
                    </a:p>
                  </a:txBody>
                  <a:tcPr/>
                </a:tc>
                <a:extLst>
                  <a:ext uri="{0D108BD9-81ED-4DB2-BD59-A6C34878D82A}">
                    <a16:rowId xmlns:a16="http://schemas.microsoft.com/office/drawing/2014/main" val="1126394571"/>
                  </a:ext>
                </a:extLst>
              </a:tr>
              <a:tr h="463919">
                <a:tc>
                  <a:txBody>
                    <a:bodyPr/>
                    <a:lstStyle/>
                    <a:p>
                      <a:r>
                        <a:rPr lang="fr-FR" dirty="0" err="1" smtClean="0"/>
                        <a:t>Low</a:t>
                      </a:r>
                      <a:r>
                        <a:rPr lang="fr-FR" dirty="0" smtClean="0"/>
                        <a:t> spé</a:t>
                      </a:r>
                      <a:endParaRPr lang="fr-FR" dirty="0"/>
                    </a:p>
                  </a:txBody>
                  <a:tcPr/>
                </a:tc>
                <a:tc>
                  <a:txBody>
                    <a:bodyPr/>
                    <a:lstStyle/>
                    <a:p>
                      <a:r>
                        <a:rPr lang="fr-FR" dirty="0" smtClean="0"/>
                        <a:t>0,49</a:t>
                      </a:r>
                      <a:endParaRPr lang="fr-FR" dirty="0"/>
                    </a:p>
                  </a:txBody>
                  <a:tcPr/>
                </a:tc>
                <a:tc>
                  <a:txBody>
                    <a:bodyPr/>
                    <a:lstStyle/>
                    <a:p>
                      <a:r>
                        <a:rPr lang="fr-FR" dirty="0" smtClean="0"/>
                        <a:t>0,81</a:t>
                      </a:r>
                      <a:endParaRPr lang="fr-FR" dirty="0"/>
                    </a:p>
                  </a:txBody>
                  <a:tcPr/>
                </a:tc>
                <a:tc>
                  <a:txBody>
                    <a:bodyPr/>
                    <a:lstStyle/>
                    <a:p>
                      <a:r>
                        <a:rPr lang="fr-FR" dirty="0" smtClean="0"/>
                        <a:t>0,6</a:t>
                      </a:r>
                      <a:endParaRPr lang="fr-FR" dirty="0"/>
                    </a:p>
                  </a:txBody>
                  <a:tcPr/>
                </a:tc>
                <a:extLst>
                  <a:ext uri="{0D108BD9-81ED-4DB2-BD59-A6C34878D82A}">
                    <a16:rowId xmlns:a16="http://schemas.microsoft.com/office/drawing/2014/main" val="2740060966"/>
                  </a:ext>
                </a:extLst>
              </a:tr>
            </a:tbl>
          </a:graphicData>
        </a:graphic>
      </p:graphicFrame>
      <p:pic>
        <p:nvPicPr>
          <p:cNvPr id="10" name="Image 9"/>
          <p:cNvPicPr>
            <a:picLocks noChangeAspect="1"/>
          </p:cNvPicPr>
          <p:nvPr/>
        </p:nvPicPr>
        <p:blipFill>
          <a:blip r:embed="rId5"/>
          <a:stretch>
            <a:fillRect/>
          </a:stretch>
        </p:blipFill>
        <p:spPr>
          <a:xfrm>
            <a:off x="6353076" y="4180357"/>
            <a:ext cx="4415247" cy="2403845"/>
          </a:xfrm>
          <a:prstGeom prst="rect">
            <a:avLst/>
          </a:prstGeom>
        </p:spPr>
      </p:pic>
    </p:spTree>
    <p:extLst>
      <p:ext uri="{BB962C8B-B14F-4D97-AF65-F5344CB8AC3E}">
        <p14:creationId xmlns:p14="http://schemas.microsoft.com/office/powerpoint/2010/main" val="2882771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grpSp>
        <p:nvGrpSpPr>
          <p:cNvPr id="4" name="Groupe 3"/>
          <p:cNvGrpSpPr/>
          <p:nvPr/>
        </p:nvGrpSpPr>
        <p:grpSpPr>
          <a:xfrm>
            <a:off x="0" y="195942"/>
            <a:ext cx="12192000" cy="6662057"/>
            <a:chOff x="0" y="565275"/>
            <a:chExt cx="5865223" cy="3987090"/>
          </a:xfrm>
        </p:grpSpPr>
        <p:pic>
          <p:nvPicPr>
            <p:cNvPr id="5" name="Image 4"/>
            <p:cNvPicPr>
              <a:picLocks noChangeAspect="1"/>
            </p:cNvPicPr>
            <p:nvPr/>
          </p:nvPicPr>
          <p:blipFill rotWithShape="1">
            <a:blip r:embed="rId2"/>
            <a:srcRect r="24140"/>
            <a:stretch/>
          </p:blipFill>
          <p:spPr>
            <a:xfrm>
              <a:off x="0" y="565275"/>
              <a:ext cx="5865223" cy="1265044"/>
            </a:xfrm>
            <a:prstGeom prst="rect">
              <a:avLst/>
            </a:prstGeom>
          </p:spPr>
        </p:pic>
        <p:pic>
          <p:nvPicPr>
            <p:cNvPr id="6" name="Image 5"/>
            <p:cNvPicPr>
              <a:picLocks noChangeAspect="1"/>
            </p:cNvPicPr>
            <p:nvPr/>
          </p:nvPicPr>
          <p:blipFill rotWithShape="1">
            <a:blip r:embed="rId3"/>
            <a:srcRect r="24664"/>
            <a:stretch/>
          </p:blipFill>
          <p:spPr>
            <a:xfrm>
              <a:off x="0" y="1830319"/>
              <a:ext cx="5808874" cy="1320023"/>
            </a:xfrm>
            <a:prstGeom prst="rect">
              <a:avLst/>
            </a:prstGeom>
          </p:spPr>
        </p:pic>
        <p:pic>
          <p:nvPicPr>
            <p:cNvPr id="7" name="Image 6"/>
            <p:cNvPicPr>
              <a:picLocks noChangeAspect="1"/>
            </p:cNvPicPr>
            <p:nvPr/>
          </p:nvPicPr>
          <p:blipFill>
            <a:blip r:embed="rId4"/>
            <a:stretch>
              <a:fillRect/>
            </a:stretch>
          </p:blipFill>
          <p:spPr>
            <a:xfrm>
              <a:off x="1" y="3150344"/>
              <a:ext cx="5808874" cy="1402021"/>
            </a:xfrm>
            <a:prstGeom prst="rect">
              <a:avLst/>
            </a:prstGeom>
          </p:spPr>
        </p:pic>
      </p:grpSp>
    </p:spTree>
    <p:extLst>
      <p:ext uri="{BB962C8B-B14F-4D97-AF65-F5344CB8AC3E}">
        <p14:creationId xmlns:p14="http://schemas.microsoft.com/office/powerpoint/2010/main" val="752775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4990011" y="195943"/>
            <a:ext cx="1140312" cy="369332"/>
          </a:xfrm>
          <a:prstGeom prst="rect">
            <a:avLst/>
          </a:prstGeom>
          <a:noFill/>
        </p:spPr>
        <p:txBody>
          <a:bodyPr wrap="none" rtlCol="0">
            <a:spAutoFit/>
          </a:bodyPr>
          <a:lstStyle/>
          <a:p>
            <a:r>
              <a:rPr lang="fr-FR" dirty="0" smtClean="0"/>
              <a:t>Monocyte</a:t>
            </a:r>
          </a:p>
        </p:txBody>
      </p:sp>
      <p:graphicFrame>
        <p:nvGraphicFramePr>
          <p:cNvPr id="14" name="Tableau 13"/>
          <p:cNvGraphicFramePr>
            <a:graphicFrameLocks noGrp="1"/>
          </p:cNvGraphicFramePr>
          <p:nvPr>
            <p:extLst>
              <p:ext uri="{D42A27DB-BD31-4B8C-83A1-F6EECF244321}">
                <p14:modId xmlns:p14="http://schemas.microsoft.com/office/powerpoint/2010/main" val="313350610"/>
              </p:ext>
            </p:extLst>
          </p:nvPr>
        </p:nvGraphicFramePr>
        <p:xfrm>
          <a:off x="217457" y="4552365"/>
          <a:ext cx="5556071" cy="1855676"/>
        </p:xfrm>
        <a:graphic>
          <a:graphicData uri="http://schemas.openxmlformats.org/drawingml/2006/table">
            <a:tbl>
              <a:tblPr firstRow="1" bandRow="1">
                <a:tableStyleId>{5C22544A-7EE6-4342-B048-85BDC9FD1C3A}</a:tableStyleId>
              </a:tblPr>
              <a:tblGrid>
                <a:gridCol w="1389018">
                  <a:extLst>
                    <a:ext uri="{9D8B030D-6E8A-4147-A177-3AD203B41FA5}">
                      <a16:colId xmlns:a16="http://schemas.microsoft.com/office/drawing/2014/main" val="3492129718"/>
                    </a:ext>
                  </a:extLst>
                </a:gridCol>
                <a:gridCol w="1389018">
                  <a:extLst>
                    <a:ext uri="{9D8B030D-6E8A-4147-A177-3AD203B41FA5}">
                      <a16:colId xmlns:a16="http://schemas.microsoft.com/office/drawing/2014/main" val="1050978156"/>
                    </a:ext>
                  </a:extLst>
                </a:gridCol>
                <a:gridCol w="1195725">
                  <a:extLst>
                    <a:ext uri="{9D8B030D-6E8A-4147-A177-3AD203B41FA5}">
                      <a16:colId xmlns:a16="http://schemas.microsoft.com/office/drawing/2014/main" val="3285020767"/>
                    </a:ext>
                  </a:extLst>
                </a:gridCol>
                <a:gridCol w="1582310">
                  <a:extLst>
                    <a:ext uri="{9D8B030D-6E8A-4147-A177-3AD203B41FA5}">
                      <a16:colId xmlns:a16="http://schemas.microsoft.com/office/drawing/2014/main" val="1518823135"/>
                    </a:ext>
                  </a:extLst>
                </a:gridCol>
              </a:tblGrid>
              <a:tr h="463919">
                <a:tc>
                  <a:txBody>
                    <a:bodyPr/>
                    <a:lstStyle/>
                    <a:p>
                      <a:endParaRPr lang="fr-FR" dirty="0"/>
                    </a:p>
                  </a:txBody>
                  <a:tcPr/>
                </a:tc>
                <a:tc>
                  <a:txBody>
                    <a:bodyPr/>
                    <a:lstStyle/>
                    <a:p>
                      <a:r>
                        <a:rPr lang="fr-FR" dirty="0" smtClean="0"/>
                        <a:t>Gini</a:t>
                      </a:r>
                      <a:endParaRPr lang="fr-FR" dirty="0"/>
                    </a:p>
                  </a:txBody>
                  <a:tcPr/>
                </a:tc>
                <a:tc>
                  <a:txBody>
                    <a:bodyPr/>
                    <a:lstStyle/>
                    <a:p>
                      <a:r>
                        <a:rPr lang="fr-FR" dirty="0" smtClean="0"/>
                        <a:t>Tau</a:t>
                      </a:r>
                      <a:endParaRPr lang="fr-FR" dirty="0"/>
                    </a:p>
                  </a:txBody>
                  <a:tcPr/>
                </a:tc>
                <a:tc>
                  <a:txBody>
                    <a:bodyPr/>
                    <a:lstStyle/>
                    <a:p>
                      <a:r>
                        <a:rPr lang="fr-FR" dirty="0" smtClean="0"/>
                        <a:t>Shannon</a:t>
                      </a:r>
                      <a:endParaRPr lang="fr-FR" dirty="0"/>
                    </a:p>
                  </a:txBody>
                  <a:tcPr/>
                </a:tc>
                <a:extLst>
                  <a:ext uri="{0D108BD9-81ED-4DB2-BD59-A6C34878D82A}">
                    <a16:rowId xmlns:a16="http://schemas.microsoft.com/office/drawing/2014/main" val="2283841606"/>
                  </a:ext>
                </a:extLst>
              </a:tr>
              <a:tr h="463919">
                <a:tc>
                  <a:txBody>
                    <a:bodyPr/>
                    <a:lstStyle/>
                    <a:p>
                      <a:r>
                        <a:rPr lang="fr-FR" dirty="0" smtClean="0"/>
                        <a:t>High</a:t>
                      </a:r>
                      <a:r>
                        <a:rPr lang="fr-FR" baseline="0" dirty="0" smtClean="0"/>
                        <a:t> spé</a:t>
                      </a:r>
                      <a:endParaRPr lang="fr-FR" dirty="0"/>
                    </a:p>
                  </a:txBody>
                  <a:tcPr/>
                </a:tc>
                <a:tc>
                  <a:txBody>
                    <a:bodyPr/>
                    <a:lstStyle/>
                    <a:p>
                      <a:endParaRPr lang="fr-FR" dirty="0"/>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val="1726126658"/>
                  </a:ext>
                </a:extLst>
              </a:tr>
              <a:tr h="463919">
                <a:tc>
                  <a:txBody>
                    <a:bodyPr/>
                    <a:lstStyle/>
                    <a:p>
                      <a:r>
                        <a:rPr lang="fr-FR" dirty="0" err="1" smtClean="0"/>
                        <a:t>Mid</a:t>
                      </a:r>
                      <a:r>
                        <a:rPr lang="fr-FR" dirty="0" smtClean="0"/>
                        <a:t> spé</a:t>
                      </a:r>
                      <a:endParaRPr lang="fr-FR" dirty="0"/>
                    </a:p>
                  </a:txBody>
                  <a:tcPr/>
                </a:tc>
                <a:tc>
                  <a:txBody>
                    <a:bodyPr/>
                    <a:lstStyle/>
                    <a:p>
                      <a:endParaRPr lang="fr-F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val="1126394571"/>
                  </a:ext>
                </a:extLst>
              </a:tr>
              <a:tr h="463919">
                <a:tc>
                  <a:txBody>
                    <a:bodyPr/>
                    <a:lstStyle/>
                    <a:p>
                      <a:r>
                        <a:rPr lang="fr-FR" dirty="0" err="1" smtClean="0"/>
                        <a:t>Low</a:t>
                      </a:r>
                      <a:r>
                        <a:rPr lang="fr-FR" dirty="0" smtClean="0"/>
                        <a:t> spé</a:t>
                      </a:r>
                      <a:endParaRPr lang="fr-FR" dirty="0"/>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2740060966"/>
                  </a:ext>
                </a:extLst>
              </a:tr>
            </a:tbl>
          </a:graphicData>
        </a:graphic>
      </p:graphicFrame>
      <p:pic>
        <p:nvPicPr>
          <p:cNvPr id="10" name="Image 9"/>
          <p:cNvPicPr>
            <a:picLocks noChangeAspect="1"/>
          </p:cNvPicPr>
          <p:nvPr/>
        </p:nvPicPr>
        <p:blipFill>
          <a:blip r:embed="rId2"/>
          <a:stretch>
            <a:fillRect/>
          </a:stretch>
        </p:blipFill>
        <p:spPr>
          <a:xfrm>
            <a:off x="7223759" y="4550272"/>
            <a:ext cx="4105839" cy="2235390"/>
          </a:xfrm>
          <a:prstGeom prst="rect">
            <a:avLst/>
          </a:prstGeom>
        </p:spPr>
      </p:pic>
      <p:grpSp>
        <p:nvGrpSpPr>
          <p:cNvPr id="8" name="Groupe 7"/>
          <p:cNvGrpSpPr/>
          <p:nvPr/>
        </p:nvGrpSpPr>
        <p:grpSpPr>
          <a:xfrm>
            <a:off x="55861" y="822959"/>
            <a:ext cx="5717667" cy="3317967"/>
            <a:chOff x="217457" y="803614"/>
            <a:chExt cx="6093056" cy="2798443"/>
          </a:xfrm>
        </p:grpSpPr>
        <p:pic>
          <p:nvPicPr>
            <p:cNvPr id="5" name="Image 4"/>
            <p:cNvPicPr>
              <a:picLocks noChangeAspect="1"/>
            </p:cNvPicPr>
            <p:nvPr/>
          </p:nvPicPr>
          <p:blipFill>
            <a:blip r:embed="rId3"/>
            <a:stretch>
              <a:fillRect/>
            </a:stretch>
          </p:blipFill>
          <p:spPr>
            <a:xfrm>
              <a:off x="217457" y="803614"/>
              <a:ext cx="6093056" cy="901524"/>
            </a:xfrm>
            <a:prstGeom prst="rect">
              <a:avLst/>
            </a:prstGeom>
          </p:spPr>
        </p:pic>
        <p:pic>
          <p:nvPicPr>
            <p:cNvPr id="3" name="Image 2"/>
            <p:cNvPicPr>
              <a:picLocks noChangeAspect="1"/>
            </p:cNvPicPr>
            <p:nvPr/>
          </p:nvPicPr>
          <p:blipFill>
            <a:blip r:embed="rId4"/>
            <a:stretch>
              <a:fillRect/>
            </a:stretch>
          </p:blipFill>
          <p:spPr>
            <a:xfrm>
              <a:off x="217457" y="1705138"/>
              <a:ext cx="6078841" cy="896084"/>
            </a:xfrm>
            <a:prstGeom prst="rect">
              <a:avLst/>
            </a:prstGeom>
          </p:spPr>
        </p:pic>
        <p:pic>
          <p:nvPicPr>
            <p:cNvPr id="6" name="Image 5"/>
            <p:cNvPicPr>
              <a:picLocks noChangeAspect="1"/>
            </p:cNvPicPr>
            <p:nvPr/>
          </p:nvPicPr>
          <p:blipFill>
            <a:blip r:embed="rId5"/>
            <a:stretch>
              <a:fillRect/>
            </a:stretch>
          </p:blipFill>
          <p:spPr>
            <a:xfrm>
              <a:off x="217457" y="2601222"/>
              <a:ext cx="6092531" cy="1000835"/>
            </a:xfrm>
            <a:prstGeom prst="rect">
              <a:avLst/>
            </a:prstGeom>
          </p:spPr>
        </p:pic>
      </p:grpSp>
      <p:sp>
        <p:nvSpPr>
          <p:cNvPr id="11" name="ZoneTexte 10"/>
          <p:cNvSpPr txBox="1"/>
          <p:nvPr/>
        </p:nvSpPr>
        <p:spPr>
          <a:xfrm>
            <a:off x="5773035" y="822958"/>
            <a:ext cx="6470118" cy="3693319"/>
          </a:xfrm>
          <a:prstGeom prst="rect">
            <a:avLst/>
          </a:prstGeom>
          <a:noFill/>
        </p:spPr>
        <p:txBody>
          <a:bodyPr wrap="square" rtlCol="0">
            <a:spAutoFit/>
          </a:bodyPr>
          <a:lstStyle/>
          <a:p>
            <a:r>
              <a:rPr lang="fr-FR" dirty="0" smtClean="0"/>
              <a:t>Dans les </a:t>
            </a:r>
            <a:r>
              <a:rPr lang="fr-FR" dirty="0" err="1" smtClean="0"/>
              <a:t>feature</a:t>
            </a:r>
            <a:r>
              <a:rPr lang="fr-FR" dirty="0" smtClean="0"/>
              <a:t> plots, LGALS2, FCN1 et CFP sont partagées entre les dendritiques et les monocytes. VCAN prévaut plutôt dans les monocytes.</a:t>
            </a:r>
          </a:p>
          <a:p>
            <a:endParaRPr lang="fr-FR" dirty="0"/>
          </a:p>
          <a:p>
            <a:r>
              <a:rPr lang="fr-FR" dirty="0" smtClean="0"/>
              <a:t>Pour ce qui est des distributions, elles nous indiquent que FCN1 est le seul gène maximal dans les monocytes. On peut ensuite regrouper LGALS2, VCAN et CFP comme ayant un type cellulaire très suivi d’un groupement de types cellulaires moins exprimés. VCAN et CFP ont des métriques en accord avec cela (Gini ~0,85 , Tau ~0,90 , Shannon ~0,35). LGALS2 a plutôt des métriques de gène très spécifique  des dendritiques (ce qui en ferait un mauvais gène marqueur pour les Monocyte). FCN1 est plutôt multi-spécifique comme le montre sa one v max.</a:t>
            </a:r>
            <a:endParaRPr lang="fr-FR" dirty="0"/>
          </a:p>
        </p:txBody>
      </p:sp>
    </p:spTree>
    <p:extLst>
      <p:ext uri="{BB962C8B-B14F-4D97-AF65-F5344CB8AC3E}">
        <p14:creationId xmlns:p14="http://schemas.microsoft.com/office/powerpoint/2010/main" val="2819267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4990011" y="195943"/>
            <a:ext cx="1205843" cy="369332"/>
          </a:xfrm>
          <a:prstGeom prst="rect">
            <a:avLst/>
          </a:prstGeom>
          <a:noFill/>
        </p:spPr>
        <p:txBody>
          <a:bodyPr wrap="none" rtlCol="0">
            <a:spAutoFit/>
          </a:bodyPr>
          <a:lstStyle/>
          <a:p>
            <a:r>
              <a:rPr lang="fr-FR" dirty="0" err="1" smtClean="0"/>
              <a:t>Suprabasal</a:t>
            </a:r>
            <a:endParaRPr lang="fr-FR" dirty="0" smtClean="0"/>
          </a:p>
        </p:txBody>
      </p:sp>
      <p:graphicFrame>
        <p:nvGraphicFramePr>
          <p:cNvPr id="14" name="Tableau 13"/>
          <p:cNvGraphicFramePr>
            <a:graphicFrameLocks noGrp="1"/>
          </p:cNvGraphicFramePr>
          <p:nvPr>
            <p:extLst>
              <p:ext uri="{D42A27DB-BD31-4B8C-83A1-F6EECF244321}">
                <p14:modId xmlns:p14="http://schemas.microsoft.com/office/powerpoint/2010/main" val="656849815"/>
              </p:ext>
            </p:extLst>
          </p:nvPr>
        </p:nvGraphicFramePr>
        <p:xfrm>
          <a:off x="217457" y="4552365"/>
          <a:ext cx="5556071" cy="1567918"/>
        </p:xfrm>
        <a:graphic>
          <a:graphicData uri="http://schemas.openxmlformats.org/drawingml/2006/table">
            <a:tbl>
              <a:tblPr firstRow="1" bandRow="1">
                <a:tableStyleId>{5C22544A-7EE6-4342-B048-85BDC9FD1C3A}</a:tableStyleId>
              </a:tblPr>
              <a:tblGrid>
                <a:gridCol w="1389018">
                  <a:extLst>
                    <a:ext uri="{9D8B030D-6E8A-4147-A177-3AD203B41FA5}">
                      <a16:colId xmlns:a16="http://schemas.microsoft.com/office/drawing/2014/main" val="3492129718"/>
                    </a:ext>
                  </a:extLst>
                </a:gridCol>
                <a:gridCol w="1389018">
                  <a:extLst>
                    <a:ext uri="{9D8B030D-6E8A-4147-A177-3AD203B41FA5}">
                      <a16:colId xmlns:a16="http://schemas.microsoft.com/office/drawing/2014/main" val="1050978156"/>
                    </a:ext>
                  </a:extLst>
                </a:gridCol>
                <a:gridCol w="1195725">
                  <a:extLst>
                    <a:ext uri="{9D8B030D-6E8A-4147-A177-3AD203B41FA5}">
                      <a16:colId xmlns:a16="http://schemas.microsoft.com/office/drawing/2014/main" val="3285020767"/>
                    </a:ext>
                  </a:extLst>
                </a:gridCol>
                <a:gridCol w="1582310">
                  <a:extLst>
                    <a:ext uri="{9D8B030D-6E8A-4147-A177-3AD203B41FA5}">
                      <a16:colId xmlns:a16="http://schemas.microsoft.com/office/drawing/2014/main" val="1518823135"/>
                    </a:ext>
                  </a:extLst>
                </a:gridCol>
              </a:tblGrid>
              <a:tr h="463919">
                <a:tc>
                  <a:txBody>
                    <a:bodyPr/>
                    <a:lstStyle/>
                    <a:p>
                      <a:endParaRPr lang="fr-FR" dirty="0"/>
                    </a:p>
                  </a:txBody>
                  <a:tcPr/>
                </a:tc>
                <a:tc>
                  <a:txBody>
                    <a:bodyPr/>
                    <a:lstStyle/>
                    <a:p>
                      <a:r>
                        <a:rPr lang="fr-FR" dirty="0" smtClean="0"/>
                        <a:t>Gini</a:t>
                      </a:r>
                      <a:endParaRPr lang="fr-FR" dirty="0"/>
                    </a:p>
                  </a:txBody>
                  <a:tcPr/>
                </a:tc>
                <a:tc>
                  <a:txBody>
                    <a:bodyPr/>
                    <a:lstStyle/>
                    <a:p>
                      <a:r>
                        <a:rPr lang="fr-FR" dirty="0" smtClean="0"/>
                        <a:t>Tau</a:t>
                      </a:r>
                      <a:endParaRPr lang="fr-FR" dirty="0"/>
                    </a:p>
                  </a:txBody>
                  <a:tcPr/>
                </a:tc>
                <a:tc>
                  <a:txBody>
                    <a:bodyPr/>
                    <a:lstStyle/>
                    <a:p>
                      <a:r>
                        <a:rPr lang="fr-FR" dirty="0" smtClean="0"/>
                        <a:t>Shannon</a:t>
                      </a:r>
                      <a:endParaRPr lang="fr-FR" dirty="0"/>
                    </a:p>
                  </a:txBody>
                  <a:tcPr/>
                </a:tc>
                <a:extLst>
                  <a:ext uri="{0D108BD9-81ED-4DB2-BD59-A6C34878D82A}">
                    <a16:rowId xmlns:a16="http://schemas.microsoft.com/office/drawing/2014/main" val="2283841606"/>
                  </a:ext>
                </a:extLst>
              </a:tr>
              <a:tr h="463919">
                <a:tc>
                  <a:txBody>
                    <a:bodyPr/>
                    <a:lstStyle/>
                    <a:p>
                      <a:r>
                        <a:rPr lang="fr-FR" dirty="0" smtClean="0"/>
                        <a:t>Multi</a:t>
                      </a:r>
                      <a:r>
                        <a:rPr lang="fr-FR" baseline="0" dirty="0" smtClean="0"/>
                        <a:t> High spé</a:t>
                      </a:r>
                      <a:endParaRPr lang="fr-FR" dirty="0"/>
                    </a:p>
                  </a:txBody>
                  <a:tcPr/>
                </a:tc>
                <a:tc>
                  <a:txBody>
                    <a:bodyPr/>
                    <a:lstStyle/>
                    <a:p>
                      <a:r>
                        <a:rPr lang="fr-FR" dirty="0" smtClean="0"/>
                        <a:t>0,82</a:t>
                      </a:r>
                      <a:endParaRPr lang="fr-FR" dirty="0"/>
                    </a:p>
                  </a:txBody>
                  <a:tcPr/>
                </a:tc>
                <a:tc>
                  <a:txBody>
                    <a:bodyPr/>
                    <a:lstStyle/>
                    <a:p>
                      <a:r>
                        <a:rPr lang="fr-FR" dirty="0" smtClean="0"/>
                        <a:t>0,91</a:t>
                      </a:r>
                      <a:endParaRPr lang="fr-FR" dirty="0"/>
                    </a:p>
                  </a:txBody>
                  <a:tcPr/>
                </a:tc>
                <a:tc>
                  <a:txBody>
                    <a:bodyPr/>
                    <a:lstStyle/>
                    <a:p>
                      <a:r>
                        <a:rPr lang="fr-FR" dirty="0" smtClean="0"/>
                        <a:t>0,39</a:t>
                      </a:r>
                      <a:endParaRPr lang="fr-FR" dirty="0"/>
                    </a:p>
                  </a:txBody>
                  <a:tcPr/>
                </a:tc>
                <a:extLst>
                  <a:ext uri="{0D108BD9-81ED-4DB2-BD59-A6C34878D82A}">
                    <a16:rowId xmlns:a16="http://schemas.microsoft.com/office/drawing/2014/main" val="1726126658"/>
                  </a:ext>
                </a:extLst>
              </a:tr>
              <a:tr h="463919">
                <a:tc>
                  <a:txBody>
                    <a:bodyPr/>
                    <a:lstStyle/>
                    <a:p>
                      <a:r>
                        <a:rPr lang="fr-FR" dirty="0" smtClean="0"/>
                        <a:t>No</a:t>
                      </a:r>
                      <a:r>
                        <a:rPr lang="fr-FR" baseline="0" dirty="0" smtClean="0"/>
                        <a:t>t Spé</a:t>
                      </a:r>
                      <a:endParaRPr lang="fr-FR" dirty="0"/>
                    </a:p>
                  </a:txBody>
                  <a:tcPr/>
                </a:tc>
                <a:tc>
                  <a:txBody>
                    <a:bodyPr/>
                    <a:lstStyle/>
                    <a:p>
                      <a:r>
                        <a:rPr lang="fr-FR" dirty="0" smtClean="0"/>
                        <a:t>0,7-0,53</a:t>
                      </a:r>
                      <a:endParaRPr lang="fr-FR" dirty="0"/>
                    </a:p>
                  </a:txBody>
                  <a:tcPr/>
                </a:tc>
                <a:tc>
                  <a:txBody>
                    <a:bodyPr/>
                    <a:lstStyle/>
                    <a:p>
                      <a:r>
                        <a:rPr lang="fr-FR" dirty="0" smtClean="0"/>
                        <a:t>0,86-0,79</a:t>
                      </a:r>
                      <a:endParaRPr lang="fr-FR" dirty="0"/>
                    </a:p>
                  </a:txBody>
                  <a:tcPr/>
                </a:tc>
                <a:tc>
                  <a:txBody>
                    <a:bodyPr/>
                    <a:lstStyle/>
                    <a:p>
                      <a:r>
                        <a:rPr lang="fr-FR" dirty="0" smtClean="0"/>
                        <a:t>0,5-0,59</a:t>
                      </a:r>
                      <a:endParaRPr lang="fr-FR" dirty="0"/>
                    </a:p>
                  </a:txBody>
                  <a:tcPr/>
                </a:tc>
                <a:extLst>
                  <a:ext uri="{0D108BD9-81ED-4DB2-BD59-A6C34878D82A}">
                    <a16:rowId xmlns:a16="http://schemas.microsoft.com/office/drawing/2014/main" val="1126394571"/>
                  </a:ext>
                </a:extLst>
              </a:tr>
            </a:tbl>
          </a:graphicData>
        </a:graphic>
      </p:graphicFrame>
      <p:grpSp>
        <p:nvGrpSpPr>
          <p:cNvPr id="15" name="Groupe 14"/>
          <p:cNvGrpSpPr/>
          <p:nvPr/>
        </p:nvGrpSpPr>
        <p:grpSpPr>
          <a:xfrm>
            <a:off x="217457" y="953589"/>
            <a:ext cx="5660829" cy="3487782"/>
            <a:chOff x="217457" y="1179697"/>
            <a:chExt cx="7011619" cy="3190576"/>
          </a:xfrm>
        </p:grpSpPr>
        <p:pic>
          <p:nvPicPr>
            <p:cNvPr id="4" name="Image 3"/>
            <p:cNvPicPr>
              <a:picLocks noChangeAspect="1"/>
            </p:cNvPicPr>
            <p:nvPr/>
          </p:nvPicPr>
          <p:blipFill>
            <a:blip r:embed="rId2"/>
            <a:stretch>
              <a:fillRect/>
            </a:stretch>
          </p:blipFill>
          <p:spPr>
            <a:xfrm>
              <a:off x="217457" y="1179697"/>
              <a:ext cx="7011619" cy="1012746"/>
            </a:xfrm>
            <a:prstGeom prst="rect">
              <a:avLst/>
            </a:prstGeom>
          </p:spPr>
        </p:pic>
        <p:pic>
          <p:nvPicPr>
            <p:cNvPr id="11" name="Image 10"/>
            <p:cNvPicPr>
              <a:picLocks noChangeAspect="1"/>
            </p:cNvPicPr>
            <p:nvPr/>
          </p:nvPicPr>
          <p:blipFill>
            <a:blip r:embed="rId3"/>
            <a:stretch>
              <a:fillRect/>
            </a:stretch>
          </p:blipFill>
          <p:spPr>
            <a:xfrm>
              <a:off x="217457" y="2192443"/>
              <a:ext cx="7011619" cy="1020230"/>
            </a:xfrm>
            <a:prstGeom prst="rect">
              <a:avLst/>
            </a:prstGeom>
          </p:spPr>
        </p:pic>
        <p:pic>
          <p:nvPicPr>
            <p:cNvPr id="13" name="Image 12"/>
            <p:cNvPicPr>
              <a:picLocks noChangeAspect="1"/>
            </p:cNvPicPr>
            <p:nvPr/>
          </p:nvPicPr>
          <p:blipFill>
            <a:blip r:embed="rId4"/>
            <a:stretch>
              <a:fillRect/>
            </a:stretch>
          </p:blipFill>
          <p:spPr>
            <a:xfrm>
              <a:off x="217457" y="3212673"/>
              <a:ext cx="7011619" cy="1157600"/>
            </a:xfrm>
            <a:prstGeom prst="rect">
              <a:avLst/>
            </a:prstGeom>
          </p:spPr>
        </p:pic>
      </p:grpSp>
      <p:pic>
        <p:nvPicPr>
          <p:cNvPr id="16" name="Image 15"/>
          <p:cNvPicPr>
            <a:picLocks noChangeAspect="1"/>
          </p:cNvPicPr>
          <p:nvPr/>
        </p:nvPicPr>
        <p:blipFill>
          <a:blip r:embed="rId5"/>
          <a:stretch>
            <a:fillRect/>
          </a:stretch>
        </p:blipFill>
        <p:spPr>
          <a:xfrm>
            <a:off x="7040880" y="4552365"/>
            <a:ext cx="3936450" cy="2143168"/>
          </a:xfrm>
          <a:prstGeom prst="rect">
            <a:avLst/>
          </a:prstGeom>
        </p:spPr>
      </p:pic>
      <p:sp>
        <p:nvSpPr>
          <p:cNvPr id="18" name="ZoneTexte 17"/>
          <p:cNvSpPr txBox="1"/>
          <p:nvPr/>
        </p:nvSpPr>
        <p:spPr>
          <a:xfrm>
            <a:off x="5773035" y="822958"/>
            <a:ext cx="6470118" cy="2031325"/>
          </a:xfrm>
          <a:prstGeom prst="rect">
            <a:avLst/>
          </a:prstGeom>
          <a:noFill/>
        </p:spPr>
        <p:txBody>
          <a:bodyPr wrap="square" rtlCol="0">
            <a:spAutoFit/>
          </a:bodyPr>
          <a:lstStyle/>
          <a:p>
            <a:r>
              <a:rPr lang="fr-FR" dirty="0" smtClean="0"/>
              <a:t>Sur les </a:t>
            </a:r>
            <a:r>
              <a:rPr lang="fr-FR" dirty="0" err="1" smtClean="0"/>
              <a:t>feature</a:t>
            </a:r>
            <a:r>
              <a:rPr lang="fr-FR" dirty="0" smtClean="0"/>
              <a:t> plot, SERPINB4 semble être le seul spécifique </a:t>
            </a:r>
            <a:r>
              <a:rPr lang="fr-FR" smtClean="0"/>
              <a:t>des quatre. </a:t>
            </a:r>
            <a:r>
              <a:rPr lang="fr-FR" dirty="0" smtClean="0"/>
              <a:t>Les 3 autres sont surexprimés dans les </a:t>
            </a:r>
            <a:r>
              <a:rPr lang="fr-FR" dirty="0" err="1" smtClean="0"/>
              <a:t>suprabasales</a:t>
            </a:r>
            <a:r>
              <a:rPr lang="fr-FR" dirty="0" smtClean="0"/>
              <a:t> mais s’étalent aussi aux types cellulaires voisins.</a:t>
            </a:r>
          </a:p>
          <a:p>
            <a:endParaRPr lang="fr-FR" dirty="0"/>
          </a:p>
          <a:p>
            <a:r>
              <a:rPr lang="fr-FR" dirty="0" smtClean="0"/>
              <a:t>Pour ce qui est des métriques de distribution, SERPINB4 a un profil classique multi-spécifique. Les trois autres ont plutôt des caractéristiques non spécifiques.</a:t>
            </a:r>
            <a:endParaRPr lang="fr-FR" dirty="0"/>
          </a:p>
        </p:txBody>
      </p:sp>
    </p:spTree>
    <p:extLst>
      <p:ext uri="{BB962C8B-B14F-4D97-AF65-F5344CB8AC3E}">
        <p14:creationId xmlns:p14="http://schemas.microsoft.com/office/powerpoint/2010/main" val="2945841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4689565" y="0"/>
            <a:ext cx="2678810" cy="523220"/>
          </a:xfrm>
          <a:prstGeom prst="rect">
            <a:avLst/>
          </a:prstGeom>
          <a:noFill/>
        </p:spPr>
        <p:txBody>
          <a:bodyPr wrap="none" rtlCol="0">
            <a:spAutoFit/>
          </a:bodyPr>
          <a:lstStyle/>
          <a:p>
            <a:r>
              <a:rPr lang="fr-FR" sz="2800" dirty="0" err="1" smtClean="0"/>
              <a:t>Very</a:t>
            </a:r>
            <a:r>
              <a:rPr lang="fr-FR" sz="2800" dirty="0" smtClean="0"/>
              <a:t> High Spé (4)</a:t>
            </a:r>
          </a:p>
        </p:txBody>
      </p:sp>
      <p:grpSp>
        <p:nvGrpSpPr>
          <p:cNvPr id="2" name="Groupe 1"/>
          <p:cNvGrpSpPr/>
          <p:nvPr/>
        </p:nvGrpSpPr>
        <p:grpSpPr>
          <a:xfrm>
            <a:off x="653143" y="523220"/>
            <a:ext cx="3801291" cy="5339136"/>
            <a:chOff x="418012" y="957161"/>
            <a:chExt cx="1946365" cy="3987090"/>
          </a:xfrm>
        </p:grpSpPr>
        <p:pic>
          <p:nvPicPr>
            <p:cNvPr id="10" name="Image 9"/>
            <p:cNvPicPr>
              <a:picLocks noChangeAspect="1"/>
            </p:cNvPicPr>
            <p:nvPr/>
          </p:nvPicPr>
          <p:blipFill rotWithShape="1">
            <a:blip r:embed="rId2"/>
            <a:srcRect l="-1" r="74827"/>
            <a:stretch/>
          </p:blipFill>
          <p:spPr>
            <a:xfrm>
              <a:off x="418012" y="957161"/>
              <a:ext cx="1946365" cy="1265044"/>
            </a:xfrm>
            <a:prstGeom prst="rect">
              <a:avLst/>
            </a:prstGeom>
          </p:spPr>
        </p:pic>
        <p:pic>
          <p:nvPicPr>
            <p:cNvPr id="12" name="Image 11"/>
            <p:cNvPicPr>
              <a:picLocks noChangeAspect="1"/>
            </p:cNvPicPr>
            <p:nvPr/>
          </p:nvPicPr>
          <p:blipFill rotWithShape="1">
            <a:blip r:embed="rId3"/>
            <a:srcRect l="1" r="76112"/>
            <a:stretch/>
          </p:blipFill>
          <p:spPr>
            <a:xfrm>
              <a:off x="418012" y="2222205"/>
              <a:ext cx="1841862" cy="1320023"/>
            </a:xfrm>
            <a:prstGeom prst="rect">
              <a:avLst/>
            </a:prstGeom>
          </p:spPr>
        </p:pic>
        <p:pic>
          <p:nvPicPr>
            <p:cNvPr id="17" name="Image 16"/>
            <p:cNvPicPr>
              <a:picLocks noChangeAspect="1"/>
            </p:cNvPicPr>
            <p:nvPr/>
          </p:nvPicPr>
          <p:blipFill rotWithShape="1">
            <a:blip r:embed="rId4"/>
            <a:srcRect r="67168"/>
            <a:stretch/>
          </p:blipFill>
          <p:spPr>
            <a:xfrm>
              <a:off x="418013" y="3542230"/>
              <a:ext cx="1907176" cy="1402021"/>
            </a:xfrm>
            <a:prstGeom prst="rect">
              <a:avLst/>
            </a:prstGeom>
          </p:spPr>
        </p:pic>
      </p:grpSp>
      <p:graphicFrame>
        <p:nvGraphicFramePr>
          <p:cNvPr id="19" name="Tableau 18"/>
          <p:cNvGraphicFramePr>
            <a:graphicFrameLocks noGrp="1"/>
          </p:cNvGraphicFramePr>
          <p:nvPr>
            <p:extLst>
              <p:ext uri="{D42A27DB-BD31-4B8C-83A1-F6EECF244321}">
                <p14:modId xmlns:p14="http://schemas.microsoft.com/office/powerpoint/2010/main" val="3640004320"/>
              </p:ext>
            </p:extLst>
          </p:nvPr>
        </p:nvGraphicFramePr>
        <p:xfrm>
          <a:off x="5338096" y="1778049"/>
          <a:ext cx="6065777" cy="927838"/>
        </p:xfrm>
        <a:graphic>
          <a:graphicData uri="http://schemas.openxmlformats.org/drawingml/2006/table">
            <a:tbl>
              <a:tblPr firstRow="1" bandRow="1">
                <a:tableStyleId>{5C22544A-7EE6-4342-B048-85BDC9FD1C3A}</a:tableStyleId>
              </a:tblPr>
              <a:tblGrid>
                <a:gridCol w="1465462">
                  <a:extLst>
                    <a:ext uri="{9D8B030D-6E8A-4147-A177-3AD203B41FA5}">
                      <a16:colId xmlns:a16="http://schemas.microsoft.com/office/drawing/2014/main" val="1050978156"/>
                    </a:ext>
                  </a:extLst>
                </a:gridCol>
                <a:gridCol w="1261531">
                  <a:extLst>
                    <a:ext uri="{9D8B030D-6E8A-4147-A177-3AD203B41FA5}">
                      <a16:colId xmlns:a16="http://schemas.microsoft.com/office/drawing/2014/main" val="3285020767"/>
                    </a:ext>
                  </a:extLst>
                </a:gridCol>
                <a:gridCol w="1669392">
                  <a:extLst>
                    <a:ext uri="{9D8B030D-6E8A-4147-A177-3AD203B41FA5}">
                      <a16:colId xmlns:a16="http://schemas.microsoft.com/office/drawing/2014/main" val="1518823135"/>
                    </a:ext>
                  </a:extLst>
                </a:gridCol>
                <a:gridCol w="1669392">
                  <a:extLst>
                    <a:ext uri="{9D8B030D-6E8A-4147-A177-3AD203B41FA5}">
                      <a16:colId xmlns:a16="http://schemas.microsoft.com/office/drawing/2014/main" val="2962696711"/>
                    </a:ext>
                  </a:extLst>
                </a:gridCol>
              </a:tblGrid>
              <a:tr h="463919">
                <a:tc>
                  <a:txBody>
                    <a:bodyPr/>
                    <a:lstStyle/>
                    <a:p>
                      <a:r>
                        <a:rPr lang="fr-FR" dirty="0" smtClean="0"/>
                        <a:t>Gini</a:t>
                      </a:r>
                      <a:endParaRPr lang="fr-FR" dirty="0"/>
                    </a:p>
                  </a:txBody>
                  <a:tcPr/>
                </a:tc>
                <a:tc>
                  <a:txBody>
                    <a:bodyPr/>
                    <a:lstStyle/>
                    <a:p>
                      <a:r>
                        <a:rPr lang="fr-FR" dirty="0" smtClean="0"/>
                        <a:t>Tau</a:t>
                      </a:r>
                      <a:endParaRPr lang="fr-FR" dirty="0"/>
                    </a:p>
                  </a:txBody>
                  <a:tcPr/>
                </a:tc>
                <a:tc>
                  <a:txBody>
                    <a:bodyPr/>
                    <a:lstStyle/>
                    <a:p>
                      <a:r>
                        <a:rPr lang="fr-FR" dirty="0" smtClean="0"/>
                        <a:t>Shannon</a:t>
                      </a:r>
                      <a:endParaRPr lang="fr-FR" dirty="0"/>
                    </a:p>
                  </a:txBody>
                  <a:tcPr/>
                </a:tc>
                <a:tc>
                  <a:txBody>
                    <a:bodyPr/>
                    <a:lstStyle/>
                    <a:p>
                      <a:r>
                        <a:rPr lang="fr-FR" dirty="0" smtClean="0"/>
                        <a:t>One v max</a:t>
                      </a:r>
                      <a:endParaRPr lang="fr-FR" dirty="0"/>
                    </a:p>
                  </a:txBody>
                  <a:tcPr/>
                </a:tc>
                <a:extLst>
                  <a:ext uri="{0D108BD9-81ED-4DB2-BD59-A6C34878D82A}">
                    <a16:rowId xmlns:a16="http://schemas.microsoft.com/office/drawing/2014/main" val="2283841606"/>
                  </a:ext>
                </a:extLst>
              </a:tr>
              <a:tr h="463919">
                <a:tc>
                  <a:txBody>
                    <a:bodyPr/>
                    <a:lstStyle/>
                    <a:p>
                      <a:r>
                        <a:rPr lang="fr-FR" dirty="0" smtClean="0"/>
                        <a:t>&gt;0,91</a:t>
                      </a:r>
                      <a:endParaRPr lang="fr-FR" dirty="0"/>
                    </a:p>
                  </a:txBody>
                  <a:tcPr/>
                </a:tc>
                <a:tc>
                  <a:txBody>
                    <a:bodyPr/>
                    <a:lstStyle/>
                    <a:p>
                      <a:r>
                        <a:rPr lang="fr-FR" dirty="0" smtClean="0"/>
                        <a:t>&gt;0,98</a:t>
                      </a:r>
                      <a:endParaRPr lang="fr-FR" dirty="0"/>
                    </a:p>
                  </a:txBody>
                  <a:tcPr/>
                </a:tc>
                <a:tc>
                  <a:txBody>
                    <a:bodyPr/>
                    <a:lstStyle/>
                    <a:p>
                      <a:r>
                        <a:rPr lang="fr-FR" dirty="0" smtClean="0"/>
                        <a:t>&lt; 0,20</a:t>
                      </a:r>
                      <a:endParaRPr lang="fr-FR" dirty="0"/>
                    </a:p>
                  </a:txBody>
                  <a:tcPr/>
                </a:tc>
                <a:tc>
                  <a:txBody>
                    <a:bodyPr/>
                    <a:lstStyle/>
                    <a:p>
                      <a:pPr marL="0" indent="0">
                        <a:buFont typeface="Wingdings" panose="05000000000000000000" pitchFamily="2" charset="2"/>
                        <a:buNone/>
                      </a:pPr>
                      <a:r>
                        <a:rPr lang="fr-FR" dirty="0" smtClean="0"/>
                        <a:t>~&gt;10</a:t>
                      </a:r>
                      <a:endParaRPr lang="fr-FR" dirty="0"/>
                    </a:p>
                  </a:txBody>
                  <a:tcPr/>
                </a:tc>
                <a:extLst>
                  <a:ext uri="{0D108BD9-81ED-4DB2-BD59-A6C34878D82A}">
                    <a16:rowId xmlns:a16="http://schemas.microsoft.com/office/drawing/2014/main" val="1726126658"/>
                  </a:ext>
                </a:extLst>
              </a:tr>
            </a:tbl>
          </a:graphicData>
        </a:graphic>
      </p:graphicFrame>
      <p:sp>
        <p:nvSpPr>
          <p:cNvPr id="3" name="ZoneTexte 2"/>
          <p:cNvSpPr txBox="1"/>
          <p:nvPr/>
        </p:nvSpPr>
        <p:spPr>
          <a:xfrm>
            <a:off x="5930537" y="3056709"/>
            <a:ext cx="5852160" cy="646331"/>
          </a:xfrm>
          <a:prstGeom prst="rect">
            <a:avLst/>
          </a:prstGeom>
          <a:noFill/>
        </p:spPr>
        <p:txBody>
          <a:bodyPr wrap="square" rtlCol="0">
            <a:spAutoFit/>
          </a:bodyPr>
          <a:lstStyle/>
          <a:p>
            <a:r>
              <a:rPr lang="fr-FR" dirty="0" smtClean="0"/>
              <a:t>Gène presque uniquement exprimé dans un type cellulaire et non exprimé dans les autres.</a:t>
            </a:r>
            <a:endParaRPr lang="fr-FR" dirty="0"/>
          </a:p>
        </p:txBody>
      </p:sp>
    </p:spTree>
    <p:extLst>
      <p:ext uri="{BB962C8B-B14F-4D97-AF65-F5344CB8AC3E}">
        <p14:creationId xmlns:p14="http://schemas.microsoft.com/office/powerpoint/2010/main" val="3688410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4689565" y="0"/>
            <a:ext cx="1944763" cy="523220"/>
          </a:xfrm>
          <a:prstGeom prst="rect">
            <a:avLst/>
          </a:prstGeom>
          <a:noFill/>
        </p:spPr>
        <p:txBody>
          <a:bodyPr wrap="none" rtlCol="0">
            <a:spAutoFit/>
          </a:bodyPr>
          <a:lstStyle/>
          <a:p>
            <a:r>
              <a:rPr lang="fr-FR" sz="2800" dirty="0" smtClean="0"/>
              <a:t>High Spé (3)</a:t>
            </a:r>
          </a:p>
        </p:txBody>
      </p:sp>
      <p:graphicFrame>
        <p:nvGraphicFramePr>
          <p:cNvPr id="19" name="Tableau 18"/>
          <p:cNvGraphicFramePr>
            <a:graphicFrameLocks noGrp="1"/>
          </p:cNvGraphicFramePr>
          <p:nvPr>
            <p:extLst>
              <p:ext uri="{D42A27DB-BD31-4B8C-83A1-F6EECF244321}">
                <p14:modId xmlns:p14="http://schemas.microsoft.com/office/powerpoint/2010/main" val="3690576827"/>
              </p:ext>
            </p:extLst>
          </p:nvPr>
        </p:nvGraphicFramePr>
        <p:xfrm>
          <a:off x="5338096" y="1778049"/>
          <a:ext cx="6065777" cy="927838"/>
        </p:xfrm>
        <a:graphic>
          <a:graphicData uri="http://schemas.openxmlformats.org/drawingml/2006/table">
            <a:tbl>
              <a:tblPr firstRow="1" bandRow="1">
                <a:tableStyleId>{5C22544A-7EE6-4342-B048-85BDC9FD1C3A}</a:tableStyleId>
              </a:tblPr>
              <a:tblGrid>
                <a:gridCol w="1465462">
                  <a:extLst>
                    <a:ext uri="{9D8B030D-6E8A-4147-A177-3AD203B41FA5}">
                      <a16:colId xmlns:a16="http://schemas.microsoft.com/office/drawing/2014/main" val="1050978156"/>
                    </a:ext>
                  </a:extLst>
                </a:gridCol>
                <a:gridCol w="1261531">
                  <a:extLst>
                    <a:ext uri="{9D8B030D-6E8A-4147-A177-3AD203B41FA5}">
                      <a16:colId xmlns:a16="http://schemas.microsoft.com/office/drawing/2014/main" val="3285020767"/>
                    </a:ext>
                  </a:extLst>
                </a:gridCol>
                <a:gridCol w="1669392">
                  <a:extLst>
                    <a:ext uri="{9D8B030D-6E8A-4147-A177-3AD203B41FA5}">
                      <a16:colId xmlns:a16="http://schemas.microsoft.com/office/drawing/2014/main" val="1518823135"/>
                    </a:ext>
                  </a:extLst>
                </a:gridCol>
                <a:gridCol w="1669392">
                  <a:extLst>
                    <a:ext uri="{9D8B030D-6E8A-4147-A177-3AD203B41FA5}">
                      <a16:colId xmlns:a16="http://schemas.microsoft.com/office/drawing/2014/main" val="2962696711"/>
                    </a:ext>
                  </a:extLst>
                </a:gridCol>
              </a:tblGrid>
              <a:tr h="463919">
                <a:tc>
                  <a:txBody>
                    <a:bodyPr/>
                    <a:lstStyle/>
                    <a:p>
                      <a:r>
                        <a:rPr lang="fr-FR" dirty="0" smtClean="0"/>
                        <a:t>Gini</a:t>
                      </a:r>
                      <a:endParaRPr lang="fr-FR" dirty="0"/>
                    </a:p>
                  </a:txBody>
                  <a:tcPr/>
                </a:tc>
                <a:tc>
                  <a:txBody>
                    <a:bodyPr/>
                    <a:lstStyle/>
                    <a:p>
                      <a:r>
                        <a:rPr lang="fr-FR" dirty="0" smtClean="0"/>
                        <a:t>Tau</a:t>
                      </a:r>
                      <a:endParaRPr lang="fr-FR" dirty="0"/>
                    </a:p>
                  </a:txBody>
                  <a:tcPr/>
                </a:tc>
                <a:tc>
                  <a:txBody>
                    <a:bodyPr/>
                    <a:lstStyle/>
                    <a:p>
                      <a:r>
                        <a:rPr lang="fr-FR" dirty="0" smtClean="0"/>
                        <a:t>Shannon</a:t>
                      </a:r>
                      <a:endParaRPr lang="fr-FR" dirty="0"/>
                    </a:p>
                  </a:txBody>
                  <a:tcPr/>
                </a:tc>
                <a:tc>
                  <a:txBody>
                    <a:bodyPr/>
                    <a:lstStyle/>
                    <a:p>
                      <a:r>
                        <a:rPr lang="fr-FR" dirty="0" smtClean="0"/>
                        <a:t>One v max</a:t>
                      </a:r>
                      <a:endParaRPr lang="fr-FR" dirty="0"/>
                    </a:p>
                  </a:txBody>
                  <a:tcPr/>
                </a:tc>
                <a:extLst>
                  <a:ext uri="{0D108BD9-81ED-4DB2-BD59-A6C34878D82A}">
                    <a16:rowId xmlns:a16="http://schemas.microsoft.com/office/drawing/2014/main" val="2283841606"/>
                  </a:ext>
                </a:extLst>
              </a:tr>
              <a:tr h="463919">
                <a:tc>
                  <a:txBody>
                    <a:bodyPr/>
                    <a:lstStyle/>
                    <a:p>
                      <a:r>
                        <a:rPr lang="fr-FR" dirty="0" smtClean="0"/>
                        <a:t>0,90&gt;0,80</a:t>
                      </a:r>
                      <a:endParaRPr lang="fr-FR" dirty="0"/>
                    </a:p>
                  </a:txBody>
                  <a:tcPr/>
                </a:tc>
                <a:tc>
                  <a:txBody>
                    <a:bodyPr/>
                    <a:lstStyle/>
                    <a:p>
                      <a:r>
                        <a:rPr lang="fr-FR" dirty="0" smtClean="0"/>
                        <a:t>0,98&gt;0,90</a:t>
                      </a:r>
                      <a:endParaRPr lang="fr-FR" dirty="0"/>
                    </a:p>
                  </a:txBody>
                  <a:tcPr/>
                </a:tc>
                <a:tc>
                  <a:txBody>
                    <a:bodyPr/>
                    <a:lstStyle/>
                    <a:p>
                      <a:r>
                        <a:rPr lang="fr-FR" dirty="0" smtClean="0"/>
                        <a:t>0,30&lt;0,40</a:t>
                      </a:r>
                      <a:endParaRPr lang="fr-FR" dirty="0"/>
                    </a:p>
                  </a:txBody>
                  <a:tcPr/>
                </a:tc>
                <a:tc>
                  <a:txBody>
                    <a:bodyPr/>
                    <a:lstStyle/>
                    <a:p>
                      <a:pPr marL="0" indent="0">
                        <a:buFont typeface="Wingdings" panose="05000000000000000000" pitchFamily="2" charset="2"/>
                        <a:buNone/>
                      </a:pPr>
                      <a:r>
                        <a:rPr lang="fr-FR" dirty="0" smtClean="0"/>
                        <a:t>~&gt;2</a:t>
                      </a:r>
                      <a:endParaRPr lang="fr-FR" dirty="0"/>
                    </a:p>
                  </a:txBody>
                  <a:tcPr/>
                </a:tc>
                <a:extLst>
                  <a:ext uri="{0D108BD9-81ED-4DB2-BD59-A6C34878D82A}">
                    <a16:rowId xmlns:a16="http://schemas.microsoft.com/office/drawing/2014/main" val="1726126658"/>
                  </a:ext>
                </a:extLst>
              </a:tr>
            </a:tbl>
          </a:graphicData>
        </a:graphic>
      </p:graphicFrame>
      <p:sp>
        <p:nvSpPr>
          <p:cNvPr id="3" name="ZoneTexte 2"/>
          <p:cNvSpPr txBox="1"/>
          <p:nvPr/>
        </p:nvSpPr>
        <p:spPr>
          <a:xfrm>
            <a:off x="5930537" y="3056709"/>
            <a:ext cx="5852160" cy="646331"/>
          </a:xfrm>
          <a:prstGeom prst="rect">
            <a:avLst/>
          </a:prstGeom>
          <a:noFill/>
        </p:spPr>
        <p:txBody>
          <a:bodyPr wrap="square" rtlCol="0">
            <a:spAutoFit/>
          </a:bodyPr>
          <a:lstStyle/>
          <a:p>
            <a:r>
              <a:rPr lang="fr-FR" dirty="0" smtClean="0"/>
              <a:t>Gène fortement surexprimé dans un type cellulaire seulement et moins intensément dans d’autres.</a:t>
            </a:r>
            <a:endParaRPr lang="fr-FR" dirty="0"/>
          </a:p>
        </p:txBody>
      </p:sp>
      <p:grpSp>
        <p:nvGrpSpPr>
          <p:cNvPr id="4" name="Groupe 3"/>
          <p:cNvGrpSpPr/>
          <p:nvPr/>
        </p:nvGrpSpPr>
        <p:grpSpPr>
          <a:xfrm>
            <a:off x="646210" y="409011"/>
            <a:ext cx="3664533" cy="5941725"/>
            <a:chOff x="4094804" y="2705887"/>
            <a:chExt cx="1835733" cy="3414072"/>
          </a:xfrm>
        </p:grpSpPr>
        <p:pic>
          <p:nvPicPr>
            <p:cNvPr id="16" name="Image 15"/>
            <p:cNvPicPr>
              <a:picLocks noChangeAspect="1"/>
            </p:cNvPicPr>
            <p:nvPr/>
          </p:nvPicPr>
          <p:blipFill rotWithShape="1">
            <a:blip r:embed="rId2"/>
            <a:srcRect l="75082"/>
            <a:stretch/>
          </p:blipFill>
          <p:spPr>
            <a:xfrm>
              <a:off x="4140926" y="2705887"/>
              <a:ext cx="1789611" cy="1119894"/>
            </a:xfrm>
            <a:prstGeom prst="rect">
              <a:avLst/>
            </a:prstGeom>
          </p:spPr>
        </p:pic>
        <p:pic>
          <p:nvPicPr>
            <p:cNvPr id="14" name="Image 13"/>
            <p:cNvPicPr>
              <a:picLocks noChangeAspect="1"/>
            </p:cNvPicPr>
            <p:nvPr/>
          </p:nvPicPr>
          <p:blipFill rotWithShape="1">
            <a:blip r:embed="rId3"/>
            <a:srcRect l="77102" r="127"/>
            <a:stretch/>
          </p:blipFill>
          <p:spPr>
            <a:xfrm>
              <a:off x="4140926" y="3820660"/>
              <a:ext cx="1684304" cy="1136576"/>
            </a:xfrm>
            <a:prstGeom prst="rect">
              <a:avLst/>
            </a:prstGeom>
          </p:spPr>
        </p:pic>
        <p:pic>
          <p:nvPicPr>
            <p:cNvPr id="15" name="Image 14"/>
            <p:cNvPicPr>
              <a:picLocks noChangeAspect="1"/>
            </p:cNvPicPr>
            <p:nvPr/>
          </p:nvPicPr>
          <p:blipFill rotWithShape="1">
            <a:blip r:embed="rId4"/>
            <a:srcRect l="67150"/>
            <a:stretch/>
          </p:blipFill>
          <p:spPr>
            <a:xfrm>
              <a:off x="4094804" y="4940554"/>
              <a:ext cx="1776548" cy="1179405"/>
            </a:xfrm>
            <a:prstGeom prst="rect">
              <a:avLst/>
            </a:prstGeom>
          </p:spPr>
        </p:pic>
      </p:grpSp>
    </p:spTree>
    <p:extLst>
      <p:ext uri="{BB962C8B-B14F-4D97-AF65-F5344CB8AC3E}">
        <p14:creationId xmlns:p14="http://schemas.microsoft.com/office/powerpoint/2010/main" val="1753851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4689565" y="0"/>
            <a:ext cx="2090637" cy="523220"/>
          </a:xfrm>
          <a:prstGeom prst="rect">
            <a:avLst/>
          </a:prstGeom>
          <a:noFill/>
        </p:spPr>
        <p:txBody>
          <a:bodyPr wrap="none" rtlCol="0">
            <a:spAutoFit/>
          </a:bodyPr>
          <a:lstStyle/>
          <a:p>
            <a:r>
              <a:rPr lang="fr-FR" sz="2800" dirty="0" smtClean="0"/>
              <a:t>Multi-Spé (2)</a:t>
            </a:r>
          </a:p>
        </p:txBody>
      </p:sp>
      <p:graphicFrame>
        <p:nvGraphicFramePr>
          <p:cNvPr id="19" name="Tableau 18"/>
          <p:cNvGraphicFramePr>
            <a:graphicFrameLocks noGrp="1"/>
          </p:cNvGraphicFramePr>
          <p:nvPr>
            <p:extLst>
              <p:ext uri="{D42A27DB-BD31-4B8C-83A1-F6EECF244321}">
                <p14:modId xmlns:p14="http://schemas.microsoft.com/office/powerpoint/2010/main" val="1817306181"/>
              </p:ext>
            </p:extLst>
          </p:nvPr>
        </p:nvGraphicFramePr>
        <p:xfrm>
          <a:off x="5338096" y="1778049"/>
          <a:ext cx="6065777" cy="927838"/>
        </p:xfrm>
        <a:graphic>
          <a:graphicData uri="http://schemas.openxmlformats.org/drawingml/2006/table">
            <a:tbl>
              <a:tblPr firstRow="1" bandRow="1">
                <a:tableStyleId>{5C22544A-7EE6-4342-B048-85BDC9FD1C3A}</a:tableStyleId>
              </a:tblPr>
              <a:tblGrid>
                <a:gridCol w="1465462">
                  <a:extLst>
                    <a:ext uri="{9D8B030D-6E8A-4147-A177-3AD203B41FA5}">
                      <a16:colId xmlns:a16="http://schemas.microsoft.com/office/drawing/2014/main" val="1050978156"/>
                    </a:ext>
                  </a:extLst>
                </a:gridCol>
                <a:gridCol w="1261531">
                  <a:extLst>
                    <a:ext uri="{9D8B030D-6E8A-4147-A177-3AD203B41FA5}">
                      <a16:colId xmlns:a16="http://schemas.microsoft.com/office/drawing/2014/main" val="3285020767"/>
                    </a:ext>
                  </a:extLst>
                </a:gridCol>
                <a:gridCol w="1669392">
                  <a:extLst>
                    <a:ext uri="{9D8B030D-6E8A-4147-A177-3AD203B41FA5}">
                      <a16:colId xmlns:a16="http://schemas.microsoft.com/office/drawing/2014/main" val="1518823135"/>
                    </a:ext>
                  </a:extLst>
                </a:gridCol>
                <a:gridCol w="1669392">
                  <a:extLst>
                    <a:ext uri="{9D8B030D-6E8A-4147-A177-3AD203B41FA5}">
                      <a16:colId xmlns:a16="http://schemas.microsoft.com/office/drawing/2014/main" val="2962696711"/>
                    </a:ext>
                  </a:extLst>
                </a:gridCol>
              </a:tblGrid>
              <a:tr h="463919">
                <a:tc>
                  <a:txBody>
                    <a:bodyPr/>
                    <a:lstStyle/>
                    <a:p>
                      <a:r>
                        <a:rPr lang="fr-FR" dirty="0" smtClean="0"/>
                        <a:t>Gini</a:t>
                      </a:r>
                      <a:endParaRPr lang="fr-FR" dirty="0"/>
                    </a:p>
                  </a:txBody>
                  <a:tcPr/>
                </a:tc>
                <a:tc>
                  <a:txBody>
                    <a:bodyPr/>
                    <a:lstStyle/>
                    <a:p>
                      <a:r>
                        <a:rPr lang="fr-FR" dirty="0" smtClean="0"/>
                        <a:t>Tau</a:t>
                      </a:r>
                      <a:endParaRPr lang="fr-FR" dirty="0"/>
                    </a:p>
                  </a:txBody>
                  <a:tcPr/>
                </a:tc>
                <a:tc>
                  <a:txBody>
                    <a:bodyPr/>
                    <a:lstStyle/>
                    <a:p>
                      <a:r>
                        <a:rPr lang="fr-FR" dirty="0" smtClean="0"/>
                        <a:t>Shannon</a:t>
                      </a:r>
                      <a:endParaRPr lang="fr-FR" dirty="0"/>
                    </a:p>
                  </a:txBody>
                  <a:tcPr/>
                </a:tc>
                <a:tc>
                  <a:txBody>
                    <a:bodyPr/>
                    <a:lstStyle/>
                    <a:p>
                      <a:r>
                        <a:rPr lang="fr-FR" dirty="0" smtClean="0"/>
                        <a:t>One v max</a:t>
                      </a:r>
                      <a:endParaRPr lang="fr-FR" dirty="0"/>
                    </a:p>
                  </a:txBody>
                  <a:tcPr/>
                </a:tc>
                <a:extLst>
                  <a:ext uri="{0D108BD9-81ED-4DB2-BD59-A6C34878D82A}">
                    <a16:rowId xmlns:a16="http://schemas.microsoft.com/office/drawing/2014/main" val="2283841606"/>
                  </a:ext>
                </a:extLst>
              </a:tr>
              <a:tr h="463919">
                <a:tc>
                  <a:txBody>
                    <a:bodyPr/>
                    <a:lstStyle/>
                    <a:p>
                      <a:r>
                        <a:rPr lang="fr-FR" dirty="0" smtClean="0"/>
                        <a:t>0,9&gt;0,7</a:t>
                      </a:r>
                      <a:endParaRPr lang="fr-FR" dirty="0"/>
                    </a:p>
                  </a:txBody>
                  <a:tcPr/>
                </a:tc>
                <a:tc>
                  <a:txBody>
                    <a:bodyPr/>
                    <a:lstStyle/>
                    <a:p>
                      <a:r>
                        <a:rPr lang="fr-FR" dirty="0" smtClean="0"/>
                        <a:t>0,92&gt;0,85</a:t>
                      </a:r>
                      <a:endParaRPr lang="fr-FR" dirty="0"/>
                    </a:p>
                  </a:txBody>
                  <a:tcPr/>
                </a:tc>
                <a:tc>
                  <a:txBody>
                    <a:bodyPr/>
                    <a:lstStyle/>
                    <a:p>
                      <a:r>
                        <a:rPr lang="fr-FR" dirty="0" smtClean="0"/>
                        <a:t>0,30&lt;0,50</a:t>
                      </a:r>
                      <a:endParaRPr lang="fr-FR" dirty="0"/>
                    </a:p>
                  </a:txBody>
                  <a:tcPr/>
                </a:tc>
                <a:tc>
                  <a:txBody>
                    <a:bodyPr/>
                    <a:lstStyle/>
                    <a:p>
                      <a:pPr marL="0" indent="0">
                        <a:buFont typeface="Wingdings" panose="05000000000000000000" pitchFamily="2" charset="2"/>
                        <a:buNone/>
                      </a:pPr>
                      <a:r>
                        <a:rPr lang="fr-FR" dirty="0" smtClean="0"/>
                        <a:t>~1</a:t>
                      </a:r>
                      <a:endParaRPr lang="fr-FR" dirty="0"/>
                    </a:p>
                  </a:txBody>
                  <a:tcPr/>
                </a:tc>
                <a:extLst>
                  <a:ext uri="{0D108BD9-81ED-4DB2-BD59-A6C34878D82A}">
                    <a16:rowId xmlns:a16="http://schemas.microsoft.com/office/drawing/2014/main" val="1726126658"/>
                  </a:ext>
                </a:extLst>
              </a:tr>
            </a:tbl>
          </a:graphicData>
        </a:graphic>
      </p:graphicFrame>
      <p:sp>
        <p:nvSpPr>
          <p:cNvPr id="3" name="ZoneTexte 2"/>
          <p:cNvSpPr txBox="1"/>
          <p:nvPr/>
        </p:nvSpPr>
        <p:spPr>
          <a:xfrm>
            <a:off x="5930537" y="3056709"/>
            <a:ext cx="5852160" cy="646331"/>
          </a:xfrm>
          <a:prstGeom prst="rect">
            <a:avLst/>
          </a:prstGeom>
          <a:noFill/>
        </p:spPr>
        <p:txBody>
          <a:bodyPr wrap="square" rtlCol="0">
            <a:spAutoFit/>
          </a:bodyPr>
          <a:lstStyle/>
          <a:p>
            <a:r>
              <a:rPr lang="fr-FR" dirty="0" smtClean="0"/>
              <a:t>Gène surexprimé à des niveaux similaires dans plusieurs (2-3) types cellulaires et donc multi-spécifique.</a:t>
            </a:r>
            <a:endParaRPr lang="fr-FR" dirty="0"/>
          </a:p>
        </p:txBody>
      </p:sp>
      <p:grpSp>
        <p:nvGrpSpPr>
          <p:cNvPr id="5" name="Groupe 4"/>
          <p:cNvGrpSpPr/>
          <p:nvPr/>
        </p:nvGrpSpPr>
        <p:grpSpPr>
          <a:xfrm>
            <a:off x="483326" y="326925"/>
            <a:ext cx="3579224" cy="6047750"/>
            <a:chOff x="130628" y="261610"/>
            <a:chExt cx="1306286" cy="5517708"/>
          </a:xfrm>
        </p:grpSpPr>
        <p:pic>
          <p:nvPicPr>
            <p:cNvPr id="11" name="Image 10"/>
            <p:cNvPicPr>
              <a:picLocks noChangeAspect="1"/>
            </p:cNvPicPr>
            <p:nvPr/>
          </p:nvPicPr>
          <p:blipFill rotWithShape="1">
            <a:blip r:embed="rId2"/>
            <a:srcRect r="75417"/>
            <a:stretch/>
          </p:blipFill>
          <p:spPr>
            <a:xfrm>
              <a:off x="130628" y="261610"/>
              <a:ext cx="1280161" cy="1753235"/>
            </a:xfrm>
            <a:prstGeom prst="rect">
              <a:avLst/>
            </a:prstGeom>
          </p:spPr>
        </p:pic>
        <p:pic>
          <p:nvPicPr>
            <p:cNvPr id="13" name="Image 12"/>
            <p:cNvPicPr>
              <a:picLocks noChangeAspect="1"/>
            </p:cNvPicPr>
            <p:nvPr/>
          </p:nvPicPr>
          <p:blipFill rotWithShape="1">
            <a:blip r:embed="rId3"/>
            <a:srcRect r="75373"/>
            <a:stretch/>
          </p:blipFill>
          <p:spPr>
            <a:xfrm>
              <a:off x="162267" y="2014845"/>
              <a:ext cx="1274647" cy="1780407"/>
            </a:xfrm>
            <a:prstGeom prst="rect">
              <a:avLst/>
            </a:prstGeom>
          </p:spPr>
        </p:pic>
        <p:pic>
          <p:nvPicPr>
            <p:cNvPr id="14" name="Image 13"/>
            <p:cNvPicPr>
              <a:picLocks noChangeAspect="1"/>
            </p:cNvPicPr>
            <p:nvPr/>
          </p:nvPicPr>
          <p:blipFill rotWithShape="1">
            <a:blip r:embed="rId4"/>
            <a:srcRect r="75373"/>
            <a:stretch/>
          </p:blipFill>
          <p:spPr>
            <a:xfrm>
              <a:off x="162267" y="3795253"/>
              <a:ext cx="1274647" cy="1984065"/>
            </a:xfrm>
            <a:prstGeom prst="rect">
              <a:avLst/>
            </a:prstGeom>
          </p:spPr>
        </p:pic>
      </p:grpSp>
      <p:pic>
        <p:nvPicPr>
          <p:cNvPr id="2" name="Image 1"/>
          <p:cNvPicPr>
            <a:picLocks noChangeAspect="1"/>
          </p:cNvPicPr>
          <p:nvPr/>
        </p:nvPicPr>
        <p:blipFill>
          <a:blip r:embed="rId5"/>
          <a:stretch>
            <a:fillRect/>
          </a:stretch>
        </p:blipFill>
        <p:spPr>
          <a:xfrm>
            <a:off x="5830932" y="4200015"/>
            <a:ext cx="4814343" cy="1952592"/>
          </a:xfrm>
          <a:prstGeom prst="rect">
            <a:avLst/>
          </a:prstGeom>
        </p:spPr>
      </p:pic>
    </p:spTree>
    <p:extLst>
      <p:ext uri="{BB962C8B-B14F-4D97-AF65-F5344CB8AC3E}">
        <p14:creationId xmlns:p14="http://schemas.microsoft.com/office/powerpoint/2010/main" val="2426274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4689565" y="0"/>
            <a:ext cx="2169376" cy="523220"/>
          </a:xfrm>
          <a:prstGeom prst="rect">
            <a:avLst/>
          </a:prstGeom>
          <a:noFill/>
        </p:spPr>
        <p:txBody>
          <a:bodyPr wrap="none" rtlCol="0">
            <a:spAutoFit/>
          </a:bodyPr>
          <a:lstStyle/>
          <a:p>
            <a:r>
              <a:rPr lang="fr-FR" sz="2800" dirty="0" err="1" smtClean="0"/>
              <a:t>Low</a:t>
            </a:r>
            <a:r>
              <a:rPr lang="fr-FR" sz="2800" dirty="0" smtClean="0"/>
              <a:t> Spé (1-0)</a:t>
            </a:r>
          </a:p>
        </p:txBody>
      </p:sp>
      <p:graphicFrame>
        <p:nvGraphicFramePr>
          <p:cNvPr id="19" name="Tableau 18"/>
          <p:cNvGraphicFramePr>
            <a:graphicFrameLocks noGrp="1"/>
          </p:cNvGraphicFramePr>
          <p:nvPr>
            <p:extLst>
              <p:ext uri="{D42A27DB-BD31-4B8C-83A1-F6EECF244321}">
                <p14:modId xmlns:p14="http://schemas.microsoft.com/office/powerpoint/2010/main" val="3275755722"/>
              </p:ext>
            </p:extLst>
          </p:nvPr>
        </p:nvGraphicFramePr>
        <p:xfrm>
          <a:off x="5338096" y="1778049"/>
          <a:ext cx="6065777" cy="927838"/>
        </p:xfrm>
        <a:graphic>
          <a:graphicData uri="http://schemas.openxmlformats.org/drawingml/2006/table">
            <a:tbl>
              <a:tblPr firstRow="1" bandRow="1">
                <a:tableStyleId>{5C22544A-7EE6-4342-B048-85BDC9FD1C3A}</a:tableStyleId>
              </a:tblPr>
              <a:tblGrid>
                <a:gridCol w="1465462">
                  <a:extLst>
                    <a:ext uri="{9D8B030D-6E8A-4147-A177-3AD203B41FA5}">
                      <a16:colId xmlns:a16="http://schemas.microsoft.com/office/drawing/2014/main" val="1050978156"/>
                    </a:ext>
                  </a:extLst>
                </a:gridCol>
                <a:gridCol w="1261531">
                  <a:extLst>
                    <a:ext uri="{9D8B030D-6E8A-4147-A177-3AD203B41FA5}">
                      <a16:colId xmlns:a16="http://schemas.microsoft.com/office/drawing/2014/main" val="3285020767"/>
                    </a:ext>
                  </a:extLst>
                </a:gridCol>
                <a:gridCol w="1669392">
                  <a:extLst>
                    <a:ext uri="{9D8B030D-6E8A-4147-A177-3AD203B41FA5}">
                      <a16:colId xmlns:a16="http://schemas.microsoft.com/office/drawing/2014/main" val="1518823135"/>
                    </a:ext>
                  </a:extLst>
                </a:gridCol>
                <a:gridCol w="1669392">
                  <a:extLst>
                    <a:ext uri="{9D8B030D-6E8A-4147-A177-3AD203B41FA5}">
                      <a16:colId xmlns:a16="http://schemas.microsoft.com/office/drawing/2014/main" val="2962696711"/>
                    </a:ext>
                  </a:extLst>
                </a:gridCol>
              </a:tblGrid>
              <a:tr h="463919">
                <a:tc>
                  <a:txBody>
                    <a:bodyPr/>
                    <a:lstStyle/>
                    <a:p>
                      <a:r>
                        <a:rPr lang="fr-FR" dirty="0" smtClean="0"/>
                        <a:t>Gini</a:t>
                      </a:r>
                      <a:endParaRPr lang="fr-FR" dirty="0"/>
                    </a:p>
                  </a:txBody>
                  <a:tcPr/>
                </a:tc>
                <a:tc>
                  <a:txBody>
                    <a:bodyPr/>
                    <a:lstStyle/>
                    <a:p>
                      <a:r>
                        <a:rPr lang="fr-FR" dirty="0" smtClean="0"/>
                        <a:t>Tau</a:t>
                      </a:r>
                      <a:endParaRPr lang="fr-FR" dirty="0"/>
                    </a:p>
                  </a:txBody>
                  <a:tcPr/>
                </a:tc>
                <a:tc>
                  <a:txBody>
                    <a:bodyPr/>
                    <a:lstStyle/>
                    <a:p>
                      <a:r>
                        <a:rPr lang="fr-FR" dirty="0" smtClean="0"/>
                        <a:t>Shannon</a:t>
                      </a:r>
                      <a:endParaRPr lang="fr-FR" dirty="0"/>
                    </a:p>
                  </a:txBody>
                  <a:tcPr/>
                </a:tc>
                <a:tc>
                  <a:txBody>
                    <a:bodyPr/>
                    <a:lstStyle/>
                    <a:p>
                      <a:r>
                        <a:rPr lang="fr-FR" dirty="0" smtClean="0"/>
                        <a:t>One v max</a:t>
                      </a:r>
                      <a:endParaRPr lang="fr-FR" dirty="0"/>
                    </a:p>
                  </a:txBody>
                  <a:tcPr/>
                </a:tc>
                <a:extLst>
                  <a:ext uri="{0D108BD9-81ED-4DB2-BD59-A6C34878D82A}">
                    <a16:rowId xmlns:a16="http://schemas.microsoft.com/office/drawing/2014/main" val="2283841606"/>
                  </a:ext>
                </a:extLst>
              </a:tr>
              <a:tr h="4639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smtClean="0">
                          <a:ln>
                            <a:noFill/>
                          </a:ln>
                          <a:solidFill>
                            <a:prstClr val="black"/>
                          </a:solidFill>
                          <a:effectLst/>
                          <a:uLnTx/>
                          <a:uFillTx/>
                          <a:latin typeface="Calibri" panose="020F0502020204030204"/>
                          <a:ea typeface="+mn-ea"/>
                          <a:cs typeface="+mn-cs"/>
                        </a:rPr>
                        <a:t>&lt;0,7</a:t>
                      </a: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&lt;0,85</a:t>
                      </a: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&gt;0,5</a:t>
                      </a: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indent="0">
                        <a:buFont typeface="Wingdings" panose="05000000000000000000" pitchFamily="2" charset="2"/>
                        <a:buNone/>
                      </a:pPr>
                      <a:r>
                        <a:rPr lang="fr-FR" dirty="0" smtClean="0"/>
                        <a:t>~1</a:t>
                      </a:r>
                      <a:endParaRPr lang="fr-FR" dirty="0"/>
                    </a:p>
                  </a:txBody>
                  <a:tcPr/>
                </a:tc>
                <a:extLst>
                  <a:ext uri="{0D108BD9-81ED-4DB2-BD59-A6C34878D82A}">
                    <a16:rowId xmlns:a16="http://schemas.microsoft.com/office/drawing/2014/main" val="1726126658"/>
                  </a:ext>
                </a:extLst>
              </a:tr>
            </a:tbl>
          </a:graphicData>
        </a:graphic>
      </p:graphicFrame>
      <p:sp>
        <p:nvSpPr>
          <p:cNvPr id="3" name="ZoneTexte 2"/>
          <p:cNvSpPr txBox="1"/>
          <p:nvPr/>
        </p:nvSpPr>
        <p:spPr>
          <a:xfrm>
            <a:off x="5930537" y="3056709"/>
            <a:ext cx="5852160" cy="923330"/>
          </a:xfrm>
          <a:prstGeom prst="rect">
            <a:avLst/>
          </a:prstGeom>
          <a:noFill/>
        </p:spPr>
        <p:txBody>
          <a:bodyPr wrap="square" rtlCol="0">
            <a:spAutoFit/>
          </a:bodyPr>
          <a:lstStyle/>
          <a:p>
            <a:r>
              <a:rPr lang="fr-FR" dirty="0" smtClean="0"/>
              <a:t>Gène exprimé dans un grand nombre de types cellulaires et dont la surexpression dans le type cellulaire principal n’est pas significativement supérieure aux autres.</a:t>
            </a:r>
            <a:endParaRPr lang="fr-FR" dirty="0"/>
          </a:p>
        </p:txBody>
      </p:sp>
      <p:grpSp>
        <p:nvGrpSpPr>
          <p:cNvPr id="4" name="Groupe 3"/>
          <p:cNvGrpSpPr/>
          <p:nvPr/>
        </p:nvGrpSpPr>
        <p:grpSpPr>
          <a:xfrm>
            <a:off x="326571" y="300446"/>
            <a:ext cx="4362993" cy="6217920"/>
            <a:chOff x="3108960" y="2705887"/>
            <a:chExt cx="1423850" cy="3152947"/>
          </a:xfrm>
        </p:grpSpPr>
        <p:pic>
          <p:nvPicPr>
            <p:cNvPr id="11" name="Image 10"/>
            <p:cNvPicPr>
              <a:picLocks noChangeAspect="1"/>
            </p:cNvPicPr>
            <p:nvPr/>
          </p:nvPicPr>
          <p:blipFill rotWithShape="1">
            <a:blip r:embed="rId2"/>
            <a:srcRect l="51074" r="25037"/>
            <a:stretch/>
          </p:blipFill>
          <p:spPr>
            <a:xfrm>
              <a:off x="3148149" y="2705887"/>
              <a:ext cx="1358537" cy="1008694"/>
            </a:xfrm>
            <a:prstGeom prst="rect">
              <a:avLst/>
            </a:prstGeom>
          </p:spPr>
        </p:pic>
        <p:pic>
          <p:nvPicPr>
            <p:cNvPr id="13" name="Image 12"/>
            <p:cNvPicPr>
              <a:picLocks noChangeAspect="1"/>
            </p:cNvPicPr>
            <p:nvPr/>
          </p:nvPicPr>
          <p:blipFill rotWithShape="1">
            <a:blip r:embed="rId3"/>
            <a:srcRect l="50845" r="24577"/>
            <a:stretch/>
          </p:blipFill>
          <p:spPr>
            <a:xfrm>
              <a:off x="3135085" y="3739819"/>
              <a:ext cx="1397725" cy="997007"/>
            </a:xfrm>
            <a:prstGeom prst="rect">
              <a:avLst/>
            </a:prstGeom>
          </p:spPr>
        </p:pic>
        <p:pic>
          <p:nvPicPr>
            <p:cNvPr id="14" name="Image 13"/>
            <p:cNvPicPr>
              <a:picLocks noChangeAspect="1"/>
            </p:cNvPicPr>
            <p:nvPr/>
          </p:nvPicPr>
          <p:blipFill rotWithShape="1">
            <a:blip r:embed="rId4"/>
            <a:srcRect l="50385" r="25037"/>
            <a:stretch/>
          </p:blipFill>
          <p:spPr>
            <a:xfrm>
              <a:off x="3108960" y="4736827"/>
              <a:ext cx="1397726" cy="1122007"/>
            </a:xfrm>
            <a:prstGeom prst="rect">
              <a:avLst/>
            </a:prstGeom>
          </p:spPr>
        </p:pic>
      </p:grpSp>
      <p:pic>
        <p:nvPicPr>
          <p:cNvPr id="2" name="Image 1"/>
          <p:cNvPicPr>
            <a:picLocks noChangeAspect="1"/>
          </p:cNvPicPr>
          <p:nvPr/>
        </p:nvPicPr>
        <p:blipFill>
          <a:blip r:embed="rId5"/>
          <a:stretch>
            <a:fillRect/>
          </a:stretch>
        </p:blipFill>
        <p:spPr>
          <a:xfrm>
            <a:off x="5338095" y="4249962"/>
            <a:ext cx="6116525" cy="1811204"/>
          </a:xfrm>
          <a:prstGeom prst="rect">
            <a:avLst/>
          </a:prstGeom>
        </p:spPr>
      </p:pic>
    </p:spTree>
    <p:extLst>
      <p:ext uri="{BB962C8B-B14F-4D97-AF65-F5344CB8AC3E}">
        <p14:creationId xmlns:p14="http://schemas.microsoft.com/office/powerpoint/2010/main" val="793436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4689565" y="0"/>
            <a:ext cx="3370474" cy="523220"/>
          </a:xfrm>
          <a:prstGeom prst="rect">
            <a:avLst/>
          </a:prstGeom>
          <a:noFill/>
        </p:spPr>
        <p:txBody>
          <a:bodyPr wrap="none" rtlCol="0">
            <a:spAutoFit/>
          </a:bodyPr>
          <a:lstStyle/>
          <a:p>
            <a:r>
              <a:rPr lang="fr-FR" sz="2800" dirty="0" smtClean="0"/>
              <a:t>Remarques Générales</a:t>
            </a:r>
          </a:p>
        </p:txBody>
      </p:sp>
      <p:sp>
        <p:nvSpPr>
          <p:cNvPr id="9" name="ZoneTexte 8"/>
          <p:cNvSpPr txBox="1"/>
          <p:nvPr/>
        </p:nvSpPr>
        <p:spPr>
          <a:xfrm>
            <a:off x="339634" y="992778"/>
            <a:ext cx="6217920" cy="1477328"/>
          </a:xfrm>
          <a:prstGeom prst="rect">
            <a:avLst/>
          </a:prstGeom>
          <a:noFill/>
        </p:spPr>
        <p:txBody>
          <a:bodyPr wrap="square" rtlCol="0">
            <a:spAutoFit/>
          </a:bodyPr>
          <a:lstStyle/>
          <a:p>
            <a:pPr marL="285750" indent="-285750">
              <a:buFont typeface="Arial" panose="020B0604020202020204" pitchFamily="34" charset="0"/>
              <a:buChar char="•"/>
            </a:pPr>
            <a:r>
              <a:rPr lang="fr-FR" dirty="0" smtClean="0"/>
              <a:t>Tau est plus tolérant que Gini et donne un meilleur score pour des profils d’expressions répartis.</a:t>
            </a:r>
          </a:p>
          <a:p>
            <a:pPr marL="285750" indent="-285750">
              <a:buFont typeface="Arial" panose="020B0604020202020204" pitchFamily="34" charset="0"/>
              <a:buChar char="•"/>
            </a:pPr>
            <a:r>
              <a:rPr lang="fr-FR" dirty="0" smtClean="0"/>
              <a:t>Gini discrimine fortement les profils extrêmes</a:t>
            </a:r>
          </a:p>
          <a:p>
            <a:pPr marL="285750" indent="-285750">
              <a:buFont typeface="Arial" panose="020B0604020202020204" pitchFamily="34" charset="0"/>
              <a:buChar char="•"/>
            </a:pPr>
            <a:r>
              <a:rPr lang="fr-FR" dirty="0" smtClean="0"/>
              <a:t>Souvent, one v max permet de trancher quand une incertitude persiste sur les métriques de distribution</a:t>
            </a:r>
            <a:endParaRPr lang="fr-FR" dirty="0"/>
          </a:p>
        </p:txBody>
      </p:sp>
      <p:sp>
        <p:nvSpPr>
          <p:cNvPr id="4" name="ZoneTexte 3"/>
          <p:cNvSpPr txBox="1"/>
          <p:nvPr/>
        </p:nvSpPr>
        <p:spPr>
          <a:xfrm>
            <a:off x="792479" y="3261361"/>
            <a:ext cx="6217920" cy="1754326"/>
          </a:xfrm>
          <a:prstGeom prst="rect">
            <a:avLst/>
          </a:prstGeom>
          <a:noFill/>
        </p:spPr>
        <p:txBody>
          <a:bodyPr wrap="square" rtlCol="0">
            <a:spAutoFit/>
          </a:bodyPr>
          <a:lstStyle/>
          <a:p>
            <a:pPr marL="285750" indent="-285750">
              <a:buFont typeface="Arial" panose="020B0604020202020204" pitchFamily="34" charset="0"/>
              <a:buChar char="•"/>
            </a:pPr>
            <a:r>
              <a:rPr lang="fr-FR" dirty="0" smtClean="0"/>
              <a:t>Ajouter les gènes de Meyer avec leur spé sur notre </a:t>
            </a:r>
            <a:r>
              <a:rPr lang="fr-FR" dirty="0" err="1" smtClean="0"/>
              <a:t>dataset</a:t>
            </a:r>
            <a:endParaRPr lang="fr-FR" dirty="0"/>
          </a:p>
          <a:p>
            <a:pPr marL="285750" indent="-285750">
              <a:buFont typeface="Arial" panose="020B0604020202020204" pitchFamily="34" charset="0"/>
              <a:buChar char="•"/>
            </a:pPr>
            <a:r>
              <a:rPr lang="fr-FR" dirty="0" smtClean="0"/>
              <a:t>Fusionner les types cellulaires communs </a:t>
            </a:r>
          </a:p>
          <a:p>
            <a:pPr marL="285750" indent="-285750">
              <a:buFont typeface="Arial" panose="020B0604020202020204" pitchFamily="34" charset="0"/>
              <a:buChar char="•"/>
            </a:pPr>
            <a:r>
              <a:rPr lang="fr-FR" dirty="0" smtClean="0"/>
              <a:t>Intégrer la valeur de spécificité.</a:t>
            </a:r>
          </a:p>
          <a:p>
            <a:pPr marL="285750" indent="-285750">
              <a:buFont typeface="Arial" panose="020B0604020202020204" pitchFamily="34" charset="0"/>
              <a:buChar char="•"/>
            </a:pPr>
            <a:r>
              <a:rPr lang="fr-FR" dirty="0" smtClean="0"/>
              <a:t>Prédire les gènes les plus spécifiques sur les 20 000 gènes (</a:t>
            </a:r>
            <a:r>
              <a:rPr lang="fr-FR" dirty="0" err="1" smtClean="0"/>
              <a:t>Venn</a:t>
            </a:r>
            <a:r>
              <a:rPr lang="fr-FR" dirty="0" smtClean="0"/>
              <a:t> </a:t>
            </a:r>
            <a:r>
              <a:rPr lang="fr-FR" dirty="0" err="1" smtClean="0"/>
              <a:t>diagram</a:t>
            </a:r>
            <a:r>
              <a:rPr lang="fr-FR" dirty="0" smtClean="0"/>
              <a:t> p/r à ceux qu’on connait déjà)</a:t>
            </a:r>
          </a:p>
          <a:p>
            <a:pPr marL="285750" indent="-285750">
              <a:buFont typeface="Arial" panose="020B0604020202020204" pitchFamily="34" charset="0"/>
              <a:buChar char="•"/>
            </a:pPr>
            <a:r>
              <a:rPr lang="fr-FR" dirty="0" err="1" smtClean="0"/>
              <a:t>Search</a:t>
            </a:r>
            <a:r>
              <a:rPr lang="fr-FR" dirty="0" smtClean="0"/>
              <a:t> pour afficher la prédiction de spé d’un gène </a:t>
            </a:r>
            <a:endParaRPr lang="fr-FR" dirty="0"/>
          </a:p>
        </p:txBody>
      </p:sp>
    </p:spTree>
    <p:extLst>
      <p:ext uri="{BB962C8B-B14F-4D97-AF65-F5344CB8AC3E}">
        <p14:creationId xmlns:p14="http://schemas.microsoft.com/office/powerpoint/2010/main" val="3297502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Table de combinaison des types cellulaires souvent trouvés ensemble.</a:t>
            </a:r>
          </a:p>
          <a:p>
            <a:r>
              <a:rPr lang="fr-FR" dirty="0" smtClean="0"/>
              <a:t>Nb minimum de gènes pour typer les cellules.</a:t>
            </a:r>
          </a:p>
          <a:p>
            <a:r>
              <a:rPr lang="fr-FR" dirty="0" smtClean="0"/>
              <a:t>Donner le niveau de granularité le plus relevant pour chaque </a:t>
            </a:r>
            <a:r>
              <a:rPr lang="fr-FR" dirty="0" err="1" smtClean="0"/>
              <a:t>gene</a:t>
            </a:r>
            <a:r>
              <a:rPr lang="fr-FR" dirty="0" smtClean="0"/>
              <a:t> et le sous-type/sur-type cellulaire associé.</a:t>
            </a:r>
            <a:endParaRPr lang="fr-FR" dirty="0"/>
          </a:p>
          <a:p>
            <a:r>
              <a:rPr lang="fr-FR" dirty="0" smtClean="0"/>
              <a:t>Vieira </a:t>
            </a:r>
            <a:r>
              <a:rPr lang="fr-FR" dirty="0" err="1" smtClean="0"/>
              <a:t>braga</a:t>
            </a:r>
            <a:r>
              <a:rPr lang="fr-FR" dirty="0" smtClean="0"/>
              <a:t>, </a:t>
            </a:r>
            <a:r>
              <a:rPr lang="fr-FR" dirty="0" err="1" smtClean="0"/>
              <a:t>lukassen</a:t>
            </a:r>
            <a:r>
              <a:rPr lang="fr-FR" dirty="0" smtClean="0"/>
              <a:t>, </a:t>
            </a:r>
            <a:r>
              <a:rPr lang="fr-FR" dirty="0" err="1" smtClean="0"/>
              <a:t>Madisson</a:t>
            </a:r>
            <a:r>
              <a:rPr lang="fr-FR" dirty="0" smtClean="0"/>
              <a:t> covid19cellatlas.org, </a:t>
            </a:r>
            <a:r>
              <a:rPr lang="fr-FR" dirty="0" err="1" smtClean="0"/>
              <a:t>healthy</a:t>
            </a:r>
            <a:r>
              <a:rPr lang="fr-FR" dirty="0" smtClean="0"/>
              <a:t> </a:t>
            </a:r>
            <a:r>
              <a:rPr lang="fr-FR" dirty="0" err="1" smtClean="0"/>
              <a:t>donors</a:t>
            </a:r>
            <a:r>
              <a:rPr lang="fr-FR" dirty="0" smtClean="0"/>
              <a:t>. Si j’ai du temps je peux </a:t>
            </a:r>
            <a:r>
              <a:rPr lang="fr-FR" dirty="0" err="1" smtClean="0"/>
              <a:t>checker</a:t>
            </a:r>
            <a:r>
              <a:rPr lang="fr-FR" dirty="0" smtClean="0"/>
              <a:t> les fœtal </a:t>
            </a:r>
            <a:r>
              <a:rPr lang="fr-FR" dirty="0" err="1" smtClean="0"/>
              <a:t>lung</a:t>
            </a:r>
            <a:endParaRPr lang="fr-FR" dirty="0"/>
          </a:p>
        </p:txBody>
      </p:sp>
    </p:spTree>
    <p:extLst>
      <p:ext uri="{BB962C8B-B14F-4D97-AF65-F5344CB8AC3E}">
        <p14:creationId xmlns:p14="http://schemas.microsoft.com/office/powerpoint/2010/main" val="1319718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Notes sur le papier HCA sorti dans Nature</a:t>
            </a:r>
            <a:endParaRPr lang="fr-FR" dirty="0"/>
          </a:p>
        </p:txBody>
      </p:sp>
      <p:sp>
        <p:nvSpPr>
          <p:cNvPr id="3" name="Espace réservé du contenu 2"/>
          <p:cNvSpPr>
            <a:spLocks noGrp="1"/>
          </p:cNvSpPr>
          <p:nvPr>
            <p:ph idx="1"/>
          </p:nvPr>
        </p:nvSpPr>
        <p:spPr/>
        <p:txBody>
          <a:bodyPr/>
          <a:lstStyle/>
          <a:p>
            <a:r>
              <a:rPr lang="fr-FR" dirty="0" smtClean="0"/>
              <a:t>3 patients vs 10 chez nous pour le même nb de </a:t>
            </a:r>
            <a:r>
              <a:rPr lang="fr-FR" dirty="0" err="1" smtClean="0"/>
              <a:t>cells</a:t>
            </a:r>
            <a:r>
              <a:rPr lang="fr-FR" dirty="0" smtClean="0"/>
              <a:t> ~80 000</a:t>
            </a:r>
          </a:p>
          <a:p>
            <a:r>
              <a:rPr lang="fr-FR" dirty="0" smtClean="0"/>
              <a:t>2 processus de prélèvement. 41 types déjà existants + 14 new</a:t>
            </a:r>
          </a:p>
          <a:p>
            <a:r>
              <a:rPr lang="fr-FR" dirty="0" smtClean="0"/>
              <a:t>Enrichissement du jeu de donnée par des TF, données biochimiques, données GWAS lors de l’annotations.</a:t>
            </a:r>
          </a:p>
          <a:p>
            <a:r>
              <a:rPr lang="fr-FR" dirty="0" smtClean="0"/>
              <a:t>Comparaisons humain/souris -&gt; pas très concluant mais c’est un résultat en soit !</a:t>
            </a:r>
          </a:p>
          <a:p>
            <a:r>
              <a:rPr lang="fr-FR" dirty="0" smtClean="0"/>
              <a:t>Nb limité de zones dans le poumon sur 3 patients -&gt; peu de variabilité, en même temps ça veut dire plus de </a:t>
            </a:r>
            <a:r>
              <a:rPr lang="fr-FR" dirty="0" err="1" smtClean="0"/>
              <a:t>cells</a:t>
            </a:r>
            <a:r>
              <a:rPr lang="fr-FR" dirty="0" smtClean="0"/>
              <a:t> par zone. + ils ont du parenchyme.</a:t>
            </a:r>
          </a:p>
          <a:p>
            <a:endParaRPr lang="fr-FR" dirty="0"/>
          </a:p>
        </p:txBody>
      </p:sp>
    </p:spTree>
    <p:extLst>
      <p:ext uri="{BB962C8B-B14F-4D97-AF65-F5344CB8AC3E}">
        <p14:creationId xmlns:p14="http://schemas.microsoft.com/office/powerpoint/2010/main" val="855686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a:p>
        </p:txBody>
      </p:sp>
      <p:grpSp>
        <p:nvGrpSpPr>
          <p:cNvPr id="4" name="Groupe 3"/>
          <p:cNvGrpSpPr/>
          <p:nvPr/>
        </p:nvGrpSpPr>
        <p:grpSpPr>
          <a:xfrm>
            <a:off x="0" y="36827"/>
            <a:ext cx="12096206" cy="6821173"/>
            <a:chOff x="1589058" y="641708"/>
            <a:chExt cx="8599970" cy="3904968"/>
          </a:xfrm>
        </p:grpSpPr>
        <p:pic>
          <p:nvPicPr>
            <p:cNvPr id="5" name="Image 4"/>
            <p:cNvPicPr>
              <a:picLocks noChangeAspect="1"/>
            </p:cNvPicPr>
            <p:nvPr/>
          </p:nvPicPr>
          <p:blipFill>
            <a:blip r:embed="rId2"/>
            <a:stretch>
              <a:fillRect/>
            </a:stretch>
          </p:blipFill>
          <p:spPr>
            <a:xfrm>
              <a:off x="1589058" y="641708"/>
              <a:ext cx="8599970" cy="1240792"/>
            </a:xfrm>
            <a:prstGeom prst="rect">
              <a:avLst/>
            </a:prstGeom>
          </p:spPr>
        </p:pic>
        <p:pic>
          <p:nvPicPr>
            <p:cNvPr id="6" name="Image 5"/>
            <p:cNvPicPr>
              <a:picLocks noChangeAspect="1"/>
            </p:cNvPicPr>
            <p:nvPr/>
          </p:nvPicPr>
          <p:blipFill>
            <a:blip r:embed="rId3"/>
            <a:stretch>
              <a:fillRect/>
            </a:stretch>
          </p:blipFill>
          <p:spPr>
            <a:xfrm>
              <a:off x="1641309" y="1882500"/>
              <a:ext cx="8547719" cy="1260022"/>
            </a:xfrm>
            <a:prstGeom prst="rect">
              <a:avLst/>
            </a:prstGeom>
          </p:spPr>
        </p:pic>
        <p:pic>
          <p:nvPicPr>
            <p:cNvPr id="7" name="Image 6"/>
            <p:cNvPicPr>
              <a:picLocks noChangeAspect="1"/>
            </p:cNvPicPr>
            <p:nvPr/>
          </p:nvPicPr>
          <p:blipFill>
            <a:blip r:embed="rId4"/>
            <a:stretch>
              <a:fillRect/>
            </a:stretch>
          </p:blipFill>
          <p:spPr>
            <a:xfrm>
              <a:off x="1641309" y="3142522"/>
              <a:ext cx="8547719" cy="1404154"/>
            </a:xfrm>
            <a:prstGeom prst="rect">
              <a:avLst/>
            </a:prstGeom>
          </p:spPr>
        </p:pic>
      </p:grpSp>
    </p:spTree>
    <p:extLst>
      <p:ext uri="{BB962C8B-B14F-4D97-AF65-F5344CB8AC3E}">
        <p14:creationId xmlns:p14="http://schemas.microsoft.com/office/powerpoint/2010/main" val="2009642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Un beau paquet de cellules immunitaires. Ils ont enrichi pour avoir la même proportion de </a:t>
            </a:r>
            <a:r>
              <a:rPr lang="fr-FR" dirty="0" err="1" smtClean="0"/>
              <a:t>cells</a:t>
            </a:r>
            <a:r>
              <a:rPr lang="fr-FR" dirty="0" smtClean="0"/>
              <a:t> des classes </a:t>
            </a:r>
            <a:r>
              <a:rPr lang="fr-FR" dirty="0" err="1" smtClean="0"/>
              <a:t>diff</a:t>
            </a:r>
            <a:r>
              <a:rPr lang="fr-FR" dirty="0" smtClean="0"/>
              <a:t> dans le </a:t>
            </a:r>
            <a:r>
              <a:rPr lang="fr-FR" dirty="0" err="1" smtClean="0"/>
              <a:t>dataset</a:t>
            </a:r>
            <a:r>
              <a:rPr lang="fr-FR" dirty="0" smtClean="0"/>
              <a:t> final, qui n’est du coup pas représentatif de la réalité du tissus.</a:t>
            </a:r>
          </a:p>
          <a:p>
            <a:r>
              <a:rPr lang="fr-FR" dirty="0" smtClean="0"/>
              <a:t>Score d’enrichissement ?</a:t>
            </a:r>
          </a:p>
          <a:p>
            <a:r>
              <a:rPr lang="fr-FR" dirty="0" smtClean="0"/>
              <a:t>Annotation sup : TF et GWAS</a:t>
            </a:r>
          </a:p>
          <a:p>
            <a:r>
              <a:rPr lang="fr-FR" dirty="0" err="1" smtClean="0"/>
              <a:t>Cellphone</a:t>
            </a:r>
            <a:r>
              <a:rPr lang="fr-FR" dirty="0" smtClean="0"/>
              <a:t> </a:t>
            </a:r>
            <a:r>
              <a:rPr lang="fr-FR" dirty="0" err="1" smtClean="0"/>
              <a:t>db</a:t>
            </a:r>
            <a:r>
              <a:rPr lang="fr-FR" dirty="0" smtClean="0"/>
              <a:t> ?</a:t>
            </a:r>
            <a:endParaRPr lang="fr-FR" dirty="0"/>
          </a:p>
        </p:txBody>
      </p:sp>
    </p:spTree>
    <p:extLst>
      <p:ext uri="{BB962C8B-B14F-4D97-AF65-F5344CB8AC3E}">
        <p14:creationId xmlns:p14="http://schemas.microsoft.com/office/powerpoint/2010/main" val="2120840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4990011" y="195943"/>
            <a:ext cx="1000851" cy="369332"/>
          </a:xfrm>
          <a:prstGeom prst="rect">
            <a:avLst/>
          </a:prstGeom>
          <a:noFill/>
        </p:spPr>
        <p:txBody>
          <a:bodyPr wrap="none" rtlCol="0">
            <a:spAutoFit/>
          </a:bodyPr>
          <a:lstStyle/>
          <a:p>
            <a:r>
              <a:rPr lang="fr-FR" dirty="0" err="1" smtClean="0"/>
              <a:t>Ionocyte</a:t>
            </a:r>
            <a:endParaRPr lang="fr-FR" dirty="0"/>
          </a:p>
        </p:txBody>
      </p:sp>
      <p:sp>
        <p:nvSpPr>
          <p:cNvPr id="12" name="ZoneTexte 11"/>
          <p:cNvSpPr txBox="1"/>
          <p:nvPr/>
        </p:nvSpPr>
        <p:spPr>
          <a:xfrm>
            <a:off x="5773528" y="880696"/>
            <a:ext cx="6418473" cy="3139321"/>
          </a:xfrm>
          <a:prstGeom prst="rect">
            <a:avLst/>
          </a:prstGeom>
          <a:noFill/>
        </p:spPr>
        <p:txBody>
          <a:bodyPr wrap="square" rtlCol="0">
            <a:spAutoFit/>
          </a:bodyPr>
          <a:lstStyle/>
          <a:p>
            <a:r>
              <a:rPr lang="fr-FR" dirty="0" smtClean="0"/>
              <a:t>Sur le </a:t>
            </a:r>
            <a:r>
              <a:rPr lang="fr-FR" dirty="0" err="1" smtClean="0"/>
              <a:t>featureplot</a:t>
            </a:r>
            <a:r>
              <a:rPr lang="fr-FR" dirty="0" smtClean="0"/>
              <a:t>, on distingue mal cette population rare. En terme de distribution, ASCL3 et CFTR semblent spécifique, ce qui est corroboré par les métriques de distribution. Le </a:t>
            </a:r>
            <a:r>
              <a:rPr lang="fr-FR" dirty="0" err="1" smtClean="0"/>
              <a:t>one_v_max</a:t>
            </a:r>
            <a:r>
              <a:rPr lang="fr-FR" dirty="0" smtClean="0"/>
              <a:t> élevé de ASCL3 indique une spécificité accrue (surexpression nettement supérieure aux autres cellules). Il est n’est exprimé presque dans les </a:t>
            </a:r>
            <a:r>
              <a:rPr lang="fr-FR" dirty="0" err="1" smtClean="0"/>
              <a:t>ionocytes</a:t>
            </a:r>
            <a:endParaRPr lang="fr-FR" dirty="0" smtClean="0"/>
          </a:p>
          <a:p>
            <a:endParaRPr lang="fr-FR" dirty="0"/>
          </a:p>
          <a:p>
            <a:r>
              <a:rPr lang="fr-FR" dirty="0" smtClean="0"/>
              <a:t>PCSK1N est aussi spécifique d’après ses métriques de distribution mais cette fois d’un autre type cellulaire, PNEC (</a:t>
            </a:r>
            <a:r>
              <a:rPr lang="fr-FR" dirty="0" err="1" smtClean="0"/>
              <a:t>cf</a:t>
            </a:r>
            <a:r>
              <a:rPr lang="fr-FR" dirty="0" smtClean="0"/>
              <a:t> plot </a:t>
            </a:r>
            <a:r>
              <a:rPr lang="fr-FR" dirty="0" err="1" smtClean="0"/>
              <a:t>one_v_max</a:t>
            </a:r>
            <a:r>
              <a:rPr lang="fr-FR" dirty="0" smtClean="0"/>
              <a:t>)</a:t>
            </a:r>
          </a:p>
          <a:p>
            <a:endParaRPr lang="fr-FR" dirty="0"/>
          </a:p>
          <a:p>
            <a:endParaRPr lang="fr-FR" dirty="0" smtClean="0"/>
          </a:p>
        </p:txBody>
      </p:sp>
      <p:graphicFrame>
        <p:nvGraphicFramePr>
          <p:cNvPr id="14" name="Tableau 13"/>
          <p:cNvGraphicFramePr>
            <a:graphicFrameLocks noGrp="1"/>
          </p:cNvGraphicFramePr>
          <p:nvPr>
            <p:extLst>
              <p:ext uri="{D42A27DB-BD31-4B8C-83A1-F6EECF244321}">
                <p14:modId xmlns:p14="http://schemas.microsoft.com/office/powerpoint/2010/main" val="3172322226"/>
              </p:ext>
            </p:extLst>
          </p:nvPr>
        </p:nvGraphicFramePr>
        <p:xfrm>
          <a:off x="217457" y="4552365"/>
          <a:ext cx="6405412" cy="2018399"/>
        </p:xfrm>
        <a:graphic>
          <a:graphicData uri="http://schemas.openxmlformats.org/drawingml/2006/table">
            <a:tbl>
              <a:tblPr firstRow="1" bandRow="1">
                <a:tableStyleId>{5C22544A-7EE6-4342-B048-85BDC9FD1C3A}</a:tableStyleId>
              </a:tblPr>
              <a:tblGrid>
                <a:gridCol w="1246393">
                  <a:extLst>
                    <a:ext uri="{9D8B030D-6E8A-4147-A177-3AD203B41FA5}">
                      <a16:colId xmlns:a16="http://schemas.microsoft.com/office/drawing/2014/main" val="3492129718"/>
                    </a:ext>
                  </a:extLst>
                </a:gridCol>
                <a:gridCol w="1246393">
                  <a:extLst>
                    <a:ext uri="{9D8B030D-6E8A-4147-A177-3AD203B41FA5}">
                      <a16:colId xmlns:a16="http://schemas.microsoft.com/office/drawing/2014/main" val="1050978156"/>
                    </a:ext>
                  </a:extLst>
                </a:gridCol>
                <a:gridCol w="1072948">
                  <a:extLst>
                    <a:ext uri="{9D8B030D-6E8A-4147-A177-3AD203B41FA5}">
                      <a16:colId xmlns:a16="http://schemas.microsoft.com/office/drawing/2014/main" val="3285020767"/>
                    </a:ext>
                  </a:extLst>
                </a:gridCol>
                <a:gridCol w="1419839">
                  <a:extLst>
                    <a:ext uri="{9D8B030D-6E8A-4147-A177-3AD203B41FA5}">
                      <a16:colId xmlns:a16="http://schemas.microsoft.com/office/drawing/2014/main" val="1518823135"/>
                    </a:ext>
                  </a:extLst>
                </a:gridCol>
                <a:gridCol w="1419839">
                  <a:extLst>
                    <a:ext uri="{9D8B030D-6E8A-4147-A177-3AD203B41FA5}">
                      <a16:colId xmlns:a16="http://schemas.microsoft.com/office/drawing/2014/main" val="385476507"/>
                    </a:ext>
                  </a:extLst>
                </a:gridCol>
              </a:tblGrid>
              <a:tr h="463919">
                <a:tc>
                  <a:txBody>
                    <a:bodyPr/>
                    <a:lstStyle/>
                    <a:p>
                      <a:endParaRPr lang="fr-FR" dirty="0"/>
                    </a:p>
                  </a:txBody>
                  <a:tcPr/>
                </a:tc>
                <a:tc>
                  <a:txBody>
                    <a:bodyPr/>
                    <a:lstStyle/>
                    <a:p>
                      <a:r>
                        <a:rPr lang="fr-FR" dirty="0" smtClean="0"/>
                        <a:t>Gini</a:t>
                      </a:r>
                      <a:endParaRPr lang="fr-FR" dirty="0"/>
                    </a:p>
                  </a:txBody>
                  <a:tcPr/>
                </a:tc>
                <a:tc>
                  <a:txBody>
                    <a:bodyPr/>
                    <a:lstStyle/>
                    <a:p>
                      <a:r>
                        <a:rPr lang="fr-FR" dirty="0" smtClean="0"/>
                        <a:t>Tau</a:t>
                      </a:r>
                      <a:endParaRPr lang="fr-FR" dirty="0"/>
                    </a:p>
                  </a:txBody>
                  <a:tcPr/>
                </a:tc>
                <a:tc>
                  <a:txBody>
                    <a:bodyPr/>
                    <a:lstStyle/>
                    <a:p>
                      <a:r>
                        <a:rPr lang="fr-FR" dirty="0" smtClean="0"/>
                        <a:t>Shannon</a:t>
                      </a:r>
                      <a:endParaRPr lang="fr-FR" dirty="0"/>
                    </a:p>
                  </a:txBody>
                  <a:tcPr/>
                </a:tc>
                <a:tc>
                  <a:txBody>
                    <a:bodyPr/>
                    <a:lstStyle/>
                    <a:p>
                      <a:r>
                        <a:rPr lang="fr-FR" dirty="0" err="1" smtClean="0"/>
                        <a:t>One_v_max</a:t>
                      </a:r>
                      <a:endParaRPr lang="fr-FR" dirty="0"/>
                    </a:p>
                  </a:txBody>
                  <a:tcPr/>
                </a:tc>
                <a:extLst>
                  <a:ext uri="{0D108BD9-81ED-4DB2-BD59-A6C34878D82A}">
                    <a16:rowId xmlns:a16="http://schemas.microsoft.com/office/drawing/2014/main" val="2283841606"/>
                  </a:ext>
                </a:extLst>
              </a:tr>
              <a:tr h="4639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High</a:t>
                      </a:r>
                      <a:r>
                        <a:rPr lang="fr-FR" baseline="0" dirty="0" smtClean="0"/>
                        <a:t> spé</a:t>
                      </a:r>
                      <a:r>
                        <a:rPr lang="fr-FR" baseline="0" dirty="0"/>
                        <a:t> </a:t>
                      </a:r>
                      <a:r>
                        <a:rPr lang="fr-FR" baseline="0" dirty="0" smtClean="0"/>
                        <a:t>(</a:t>
                      </a:r>
                      <a:r>
                        <a:rPr lang="fr-FR" baseline="0" dirty="0" err="1" smtClean="0"/>
                        <a:t>expressionunique</a:t>
                      </a:r>
                      <a:r>
                        <a:rPr lang="fr-FR" baseline="0" dirty="0" smtClean="0"/>
                        <a:t>)</a:t>
                      </a:r>
                      <a:endParaRPr lang="fr-FR" dirty="0" smtClean="0"/>
                    </a:p>
                  </a:txBody>
                  <a:tcPr/>
                </a:tc>
                <a:tc>
                  <a:txBody>
                    <a:bodyPr/>
                    <a:lstStyle/>
                    <a:p>
                      <a:r>
                        <a:rPr lang="fr-FR" dirty="0" smtClean="0"/>
                        <a:t>0,96</a:t>
                      </a:r>
                      <a:endParaRPr lang="fr-FR" dirty="0"/>
                    </a:p>
                  </a:txBody>
                  <a:tcPr/>
                </a:tc>
                <a:tc>
                  <a:txBody>
                    <a:bodyPr/>
                    <a:lstStyle/>
                    <a:p>
                      <a:r>
                        <a:rPr lang="fr-FR" dirty="0" smtClean="0"/>
                        <a:t>1</a:t>
                      </a:r>
                      <a:endParaRPr lang="fr-FR" dirty="0"/>
                    </a:p>
                  </a:txBody>
                  <a:tcPr/>
                </a:tc>
                <a:tc>
                  <a:txBody>
                    <a:bodyPr/>
                    <a:lstStyle/>
                    <a:p>
                      <a:r>
                        <a:rPr lang="fr-FR" dirty="0" smtClean="0"/>
                        <a:t>0,04</a:t>
                      </a:r>
                      <a:endParaRPr lang="fr-FR" dirty="0"/>
                    </a:p>
                  </a:txBody>
                  <a:tcPr/>
                </a:tc>
                <a:tc>
                  <a:txBody>
                    <a:bodyPr/>
                    <a:lstStyle/>
                    <a:p>
                      <a:r>
                        <a:rPr lang="fr-FR" dirty="0" err="1" smtClean="0">
                          <a:solidFill>
                            <a:srgbClr val="FF0000"/>
                          </a:solidFill>
                        </a:rPr>
                        <a:t>Very</a:t>
                      </a:r>
                      <a:r>
                        <a:rPr lang="fr-FR" dirty="0" smtClean="0">
                          <a:solidFill>
                            <a:srgbClr val="FF0000"/>
                          </a:solidFill>
                        </a:rPr>
                        <a:t> high (&gt;20 </a:t>
                      </a:r>
                      <a:r>
                        <a:rPr lang="fr-FR" dirty="0" err="1" smtClean="0">
                          <a:solidFill>
                            <a:srgbClr val="FF0000"/>
                          </a:solidFill>
                        </a:rPr>
                        <a:t>here</a:t>
                      </a:r>
                      <a:r>
                        <a:rPr lang="fr-FR" dirty="0" smtClean="0">
                          <a:solidFill>
                            <a:srgbClr val="FF0000"/>
                          </a:solidFill>
                        </a:rPr>
                        <a:t>)</a:t>
                      </a:r>
                      <a:endParaRPr lang="fr-FR" dirty="0">
                        <a:solidFill>
                          <a:srgbClr val="FF0000"/>
                        </a:solidFill>
                      </a:endParaRPr>
                    </a:p>
                  </a:txBody>
                  <a:tcPr/>
                </a:tc>
                <a:extLst>
                  <a:ext uri="{0D108BD9-81ED-4DB2-BD59-A6C34878D82A}">
                    <a16:rowId xmlns:a16="http://schemas.microsoft.com/office/drawing/2014/main" val="1447083990"/>
                  </a:ext>
                </a:extLst>
              </a:tr>
              <a:tr h="463919">
                <a:tc>
                  <a:txBody>
                    <a:bodyPr/>
                    <a:lstStyle/>
                    <a:p>
                      <a:r>
                        <a:rPr lang="fr-FR" dirty="0" smtClean="0"/>
                        <a:t>High</a:t>
                      </a:r>
                      <a:r>
                        <a:rPr lang="fr-FR" baseline="0" dirty="0" smtClean="0"/>
                        <a:t> spé</a:t>
                      </a:r>
                      <a:endParaRPr lang="fr-FR" dirty="0"/>
                    </a:p>
                  </a:txBody>
                  <a:tcPr/>
                </a:tc>
                <a:tc>
                  <a:txBody>
                    <a:bodyPr/>
                    <a:lstStyle/>
                    <a:p>
                      <a:r>
                        <a:rPr lang="fr-FR" dirty="0" smtClean="0"/>
                        <a:t>0,89&gt;0,86</a:t>
                      </a:r>
                      <a:endParaRPr lang="fr-FR" dirty="0"/>
                    </a:p>
                  </a:txBody>
                  <a:tcPr/>
                </a:tc>
                <a:tc>
                  <a:txBody>
                    <a:bodyPr/>
                    <a:lstStyle/>
                    <a:p>
                      <a:r>
                        <a:rPr lang="fr-FR" dirty="0" smtClean="0"/>
                        <a:t>0,98&gt;0,97</a:t>
                      </a:r>
                      <a:endParaRPr lang="fr-FR" dirty="0"/>
                    </a:p>
                  </a:txBody>
                  <a:tcPr/>
                </a:tc>
                <a:tc>
                  <a:txBody>
                    <a:bodyPr/>
                    <a:lstStyle/>
                    <a:p>
                      <a:r>
                        <a:rPr lang="fr-FR" dirty="0" smtClean="0"/>
                        <a:t>0,28&gt;0,29</a:t>
                      </a:r>
                      <a:endParaRPr lang="fr-FR" dirty="0"/>
                    </a:p>
                  </a:txBody>
                  <a:tcPr/>
                </a:tc>
                <a:tc>
                  <a:txBody>
                    <a:bodyPr/>
                    <a:lstStyle/>
                    <a:p>
                      <a:endParaRPr lang="fr-FR" dirty="0"/>
                    </a:p>
                  </a:txBody>
                  <a:tcPr/>
                </a:tc>
                <a:extLst>
                  <a:ext uri="{0D108BD9-81ED-4DB2-BD59-A6C34878D82A}">
                    <a16:rowId xmlns:a16="http://schemas.microsoft.com/office/drawing/2014/main" val="1726126658"/>
                  </a:ext>
                </a:extLst>
              </a:tr>
            </a:tbl>
          </a:graphicData>
        </a:graphic>
      </p:graphicFrame>
      <p:grpSp>
        <p:nvGrpSpPr>
          <p:cNvPr id="13" name="Groupe 12"/>
          <p:cNvGrpSpPr/>
          <p:nvPr/>
        </p:nvGrpSpPr>
        <p:grpSpPr>
          <a:xfrm>
            <a:off x="306754" y="796954"/>
            <a:ext cx="5336400" cy="3357035"/>
            <a:chOff x="323041" y="936087"/>
            <a:chExt cx="5127447" cy="3133555"/>
          </a:xfrm>
        </p:grpSpPr>
        <p:pic>
          <p:nvPicPr>
            <p:cNvPr id="3" name="Image 2"/>
            <p:cNvPicPr>
              <a:picLocks noChangeAspect="1"/>
            </p:cNvPicPr>
            <p:nvPr/>
          </p:nvPicPr>
          <p:blipFill>
            <a:blip r:embed="rId2"/>
            <a:stretch>
              <a:fillRect/>
            </a:stretch>
          </p:blipFill>
          <p:spPr>
            <a:xfrm>
              <a:off x="323041" y="936087"/>
              <a:ext cx="5127447" cy="1004702"/>
            </a:xfrm>
            <a:prstGeom prst="rect">
              <a:avLst/>
            </a:prstGeom>
          </p:spPr>
        </p:pic>
        <p:pic>
          <p:nvPicPr>
            <p:cNvPr id="5" name="Image 4"/>
            <p:cNvPicPr>
              <a:picLocks noChangeAspect="1"/>
            </p:cNvPicPr>
            <p:nvPr/>
          </p:nvPicPr>
          <p:blipFill>
            <a:blip r:embed="rId3"/>
            <a:stretch>
              <a:fillRect/>
            </a:stretch>
          </p:blipFill>
          <p:spPr>
            <a:xfrm>
              <a:off x="323041" y="1940789"/>
              <a:ext cx="5127447" cy="1002271"/>
            </a:xfrm>
            <a:prstGeom prst="rect">
              <a:avLst/>
            </a:prstGeom>
          </p:spPr>
        </p:pic>
        <p:pic>
          <p:nvPicPr>
            <p:cNvPr id="10" name="Image 9"/>
            <p:cNvPicPr>
              <a:picLocks noChangeAspect="1"/>
            </p:cNvPicPr>
            <p:nvPr/>
          </p:nvPicPr>
          <p:blipFill>
            <a:blip r:embed="rId4"/>
            <a:stretch>
              <a:fillRect/>
            </a:stretch>
          </p:blipFill>
          <p:spPr>
            <a:xfrm>
              <a:off x="323041" y="2943060"/>
              <a:ext cx="5127447" cy="1126582"/>
            </a:xfrm>
            <a:prstGeom prst="rect">
              <a:avLst/>
            </a:prstGeom>
          </p:spPr>
        </p:pic>
      </p:grpSp>
      <p:pic>
        <p:nvPicPr>
          <p:cNvPr id="17" name="Image 16"/>
          <p:cNvPicPr>
            <a:picLocks noChangeAspect="1"/>
          </p:cNvPicPr>
          <p:nvPr/>
        </p:nvPicPr>
        <p:blipFill>
          <a:blip r:embed="rId5"/>
          <a:stretch>
            <a:fillRect/>
          </a:stretch>
        </p:blipFill>
        <p:spPr>
          <a:xfrm>
            <a:off x="7406640" y="3976247"/>
            <a:ext cx="4207326" cy="2594518"/>
          </a:xfrm>
          <a:prstGeom prst="rect">
            <a:avLst/>
          </a:prstGeom>
        </p:spPr>
      </p:pic>
    </p:spTree>
    <p:extLst>
      <p:ext uri="{BB962C8B-B14F-4D97-AF65-F5344CB8AC3E}">
        <p14:creationId xmlns:p14="http://schemas.microsoft.com/office/powerpoint/2010/main" val="379909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4990011" y="195943"/>
            <a:ext cx="1385572" cy="369332"/>
          </a:xfrm>
          <a:prstGeom prst="rect">
            <a:avLst/>
          </a:prstGeom>
          <a:noFill/>
        </p:spPr>
        <p:txBody>
          <a:bodyPr wrap="none" rtlCol="0">
            <a:spAutoFit/>
          </a:bodyPr>
          <a:lstStyle/>
          <a:p>
            <a:r>
              <a:rPr lang="fr-FR" dirty="0" err="1" smtClean="0"/>
              <a:t>Cycling</a:t>
            </a:r>
            <a:r>
              <a:rPr lang="fr-FR" dirty="0" smtClean="0"/>
              <a:t> Basal</a:t>
            </a:r>
            <a:endParaRPr lang="fr-FR" dirty="0"/>
          </a:p>
        </p:txBody>
      </p:sp>
      <p:sp>
        <p:nvSpPr>
          <p:cNvPr id="12" name="ZoneTexte 11"/>
          <p:cNvSpPr txBox="1"/>
          <p:nvPr/>
        </p:nvSpPr>
        <p:spPr>
          <a:xfrm>
            <a:off x="5773528" y="880696"/>
            <a:ext cx="6418473" cy="4801314"/>
          </a:xfrm>
          <a:prstGeom prst="rect">
            <a:avLst/>
          </a:prstGeom>
          <a:noFill/>
        </p:spPr>
        <p:txBody>
          <a:bodyPr wrap="square" rtlCol="0">
            <a:spAutoFit/>
          </a:bodyPr>
          <a:lstStyle/>
          <a:p>
            <a:r>
              <a:rPr lang="fr-FR" dirty="0" smtClean="0"/>
              <a:t>Sur le </a:t>
            </a:r>
            <a:r>
              <a:rPr lang="fr-FR" dirty="0" err="1" smtClean="0"/>
              <a:t>featureplot</a:t>
            </a:r>
            <a:r>
              <a:rPr lang="fr-FR" dirty="0" smtClean="0"/>
              <a:t>, les gènes apparaissent dans la zone des </a:t>
            </a:r>
            <a:r>
              <a:rPr lang="fr-FR" dirty="0" err="1" smtClean="0"/>
              <a:t>cycling</a:t>
            </a:r>
            <a:r>
              <a:rPr lang="fr-FR" dirty="0" smtClean="0"/>
              <a:t> basales, mais pas très intenses. </a:t>
            </a:r>
          </a:p>
          <a:p>
            <a:endParaRPr lang="fr-FR" dirty="0" smtClean="0"/>
          </a:p>
          <a:p>
            <a:r>
              <a:rPr lang="fr-FR" dirty="0" smtClean="0"/>
              <a:t>Les distributions indiquent que MKI67 est </a:t>
            </a:r>
            <a:r>
              <a:rPr lang="fr-FR" dirty="0" err="1" smtClean="0"/>
              <a:t>very</a:t>
            </a:r>
            <a:r>
              <a:rPr lang="fr-FR" dirty="0" smtClean="0"/>
              <a:t> high, UBE2C et TOP2A sont high et CDK1 est high pour deux types cellulaires.</a:t>
            </a:r>
          </a:p>
          <a:p>
            <a:r>
              <a:rPr lang="fr-FR" dirty="0" smtClean="0"/>
              <a:t>La différence entre</a:t>
            </a:r>
            <a:r>
              <a:rPr lang="fr-FR" dirty="0"/>
              <a:t> </a:t>
            </a:r>
            <a:r>
              <a:rPr lang="fr-FR" dirty="0" smtClean="0"/>
              <a:t>MKI67 et UBE2C/TOP2A est peu reflétée par les métriques de distribution (~90) mais CDK1 se distingue au niveau des métriques, un peu moins bonnes.</a:t>
            </a:r>
          </a:p>
          <a:p>
            <a:endParaRPr lang="fr-FR" dirty="0" smtClean="0"/>
          </a:p>
          <a:p>
            <a:r>
              <a:rPr lang="fr-FR" dirty="0" err="1" smtClean="0"/>
              <a:t>One_v_max</a:t>
            </a:r>
            <a:r>
              <a:rPr lang="fr-FR" dirty="0" smtClean="0"/>
              <a:t> reflète bien leurs spécificité respectives : &gt;10 pour MKI67 très spécifique et ~1 pour CDK1 doublement spécifique</a:t>
            </a:r>
          </a:p>
          <a:p>
            <a:endParaRPr lang="fr-FR" dirty="0"/>
          </a:p>
          <a:p>
            <a:r>
              <a:rPr lang="fr-FR" dirty="0" smtClean="0"/>
              <a:t>Cependant, sur ce type cellulaire, aucun des niveaux d’expression ne dépasse 1. Les métriques ne sont pas affectées : la spécificité qu’elles évaluent est relative aux autres niveaux d’expression.</a:t>
            </a:r>
          </a:p>
          <a:p>
            <a:r>
              <a:rPr lang="fr-FR" dirty="0" smtClean="0"/>
              <a:t>Qu’en penser ? Est-ce une bonne chose ou pas, faut-il le prendre en compte ? </a:t>
            </a:r>
          </a:p>
        </p:txBody>
      </p:sp>
      <p:graphicFrame>
        <p:nvGraphicFramePr>
          <p:cNvPr id="14" name="Tableau 13"/>
          <p:cNvGraphicFramePr>
            <a:graphicFrameLocks noGrp="1"/>
          </p:cNvGraphicFramePr>
          <p:nvPr>
            <p:extLst>
              <p:ext uri="{D42A27DB-BD31-4B8C-83A1-F6EECF244321}">
                <p14:modId xmlns:p14="http://schemas.microsoft.com/office/powerpoint/2010/main" val="316099255"/>
              </p:ext>
            </p:extLst>
          </p:nvPr>
        </p:nvGraphicFramePr>
        <p:xfrm>
          <a:off x="217457" y="4552365"/>
          <a:ext cx="5556071" cy="2207998"/>
        </p:xfrm>
        <a:graphic>
          <a:graphicData uri="http://schemas.openxmlformats.org/drawingml/2006/table">
            <a:tbl>
              <a:tblPr firstRow="1" bandRow="1">
                <a:tableStyleId>{5C22544A-7EE6-4342-B048-85BDC9FD1C3A}</a:tableStyleId>
              </a:tblPr>
              <a:tblGrid>
                <a:gridCol w="1389018">
                  <a:extLst>
                    <a:ext uri="{9D8B030D-6E8A-4147-A177-3AD203B41FA5}">
                      <a16:colId xmlns:a16="http://schemas.microsoft.com/office/drawing/2014/main" val="3492129718"/>
                    </a:ext>
                  </a:extLst>
                </a:gridCol>
                <a:gridCol w="1389018">
                  <a:extLst>
                    <a:ext uri="{9D8B030D-6E8A-4147-A177-3AD203B41FA5}">
                      <a16:colId xmlns:a16="http://schemas.microsoft.com/office/drawing/2014/main" val="1050978156"/>
                    </a:ext>
                  </a:extLst>
                </a:gridCol>
                <a:gridCol w="1195725">
                  <a:extLst>
                    <a:ext uri="{9D8B030D-6E8A-4147-A177-3AD203B41FA5}">
                      <a16:colId xmlns:a16="http://schemas.microsoft.com/office/drawing/2014/main" val="3285020767"/>
                    </a:ext>
                  </a:extLst>
                </a:gridCol>
                <a:gridCol w="1582310">
                  <a:extLst>
                    <a:ext uri="{9D8B030D-6E8A-4147-A177-3AD203B41FA5}">
                      <a16:colId xmlns:a16="http://schemas.microsoft.com/office/drawing/2014/main" val="1518823135"/>
                    </a:ext>
                  </a:extLst>
                </a:gridCol>
              </a:tblGrid>
              <a:tr h="463919">
                <a:tc>
                  <a:txBody>
                    <a:bodyPr/>
                    <a:lstStyle/>
                    <a:p>
                      <a:endParaRPr lang="fr-FR" dirty="0"/>
                    </a:p>
                  </a:txBody>
                  <a:tcPr/>
                </a:tc>
                <a:tc>
                  <a:txBody>
                    <a:bodyPr/>
                    <a:lstStyle/>
                    <a:p>
                      <a:r>
                        <a:rPr lang="fr-FR" dirty="0" smtClean="0"/>
                        <a:t>Gini</a:t>
                      </a:r>
                      <a:endParaRPr lang="fr-FR" dirty="0"/>
                    </a:p>
                  </a:txBody>
                  <a:tcPr/>
                </a:tc>
                <a:tc>
                  <a:txBody>
                    <a:bodyPr/>
                    <a:lstStyle/>
                    <a:p>
                      <a:r>
                        <a:rPr lang="fr-FR" dirty="0" smtClean="0"/>
                        <a:t>Tau</a:t>
                      </a:r>
                      <a:endParaRPr lang="fr-FR" dirty="0"/>
                    </a:p>
                  </a:txBody>
                  <a:tcPr/>
                </a:tc>
                <a:tc>
                  <a:txBody>
                    <a:bodyPr/>
                    <a:lstStyle/>
                    <a:p>
                      <a:r>
                        <a:rPr lang="fr-FR" dirty="0" smtClean="0"/>
                        <a:t>Shannon</a:t>
                      </a:r>
                      <a:endParaRPr lang="fr-FR" dirty="0"/>
                    </a:p>
                  </a:txBody>
                  <a:tcPr/>
                </a:tc>
                <a:extLst>
                  <a:ext uri="{0D108BD9-81ED-4DB2-BD59-A6C34878D82A}">
                    <a16:rowId xmlns:a16="http://schemas.microsoft.com/office/drawing/2014/main" val="2283841606"/>
                  </a:ext>
                </a:extLst>
              </a:tr>
              <a:tr h="463919">
                <a:tc>
                  <a:txBody>
                    <a:bodyPr/>
                    <a:lstStyle/>
                    <a:p>
                      <a:r>
                        <a:rPr lang="fr-FR" dirty="0" err="1" smtClean="0"/>
                        <a:t>Very</a:t>
                      </a:r>
                      <a:r>
                        <a:rPr lang="fr-FR" dirty="0" smtClean="0"/>
                        <a:t> High spé</a:t>
                      </a:r>
                      <a:endParaRPr lang="fr-FR" dirty="0"/>
                    </a:p>
                  </a:txBody>
                  <a:tcPr/>
                </a:tc>
                <a:tc>
                  <a:txBody>
                    <a:bodyPr/>
                    <a:lstStyle/>
                    <a:p>
                      <a:r>
                        <a:rPr lang="fr-FR" dirty="0" smtClean="0"/>
                        <a:t>0,91</a:t>
                      </a:r>
                      <a:endParaRPr lang="fr-FR" dirty="0"/>
                    </a:p>
                  </a:txBody>
                  <a:tcPr/>
                </a:tc>
                <a:tc>
                  <a:txBody>
                    <a:bodyPr/>
                    <a:lstStyle/>
                    <a:p>
                      <a:r>
                        <a:rPr lang="fr-FR" dirty="0" smtClean="0"/>
                        <a:t>0,99</a:t>
                      </a:r>
                      <a:endParaRPr lang="fr-FR" dirty="0"/>
                    </a:p>
                  </a:txBody>
                  <a:tcPr/>
                </a:tc>
                <a:tc>
                  <a:txBody>
                    <a:bodyPr/>
                    <a:lstStyle/>
                    <a:p>
                      <a:r>
                        <a:rPr lang="fr-FR" dirty="0" smtClean="0"/>
                        <a:t>0,21</a:t>
                      </a:r>
                      <a:endParaRPr lang="fr-FR" dirty="0"/>
                    </a:p>
                  </a:txBody>
                  <a:tcPr/>
                </a:tc>
                <a:extLst>
                  <a:ext uri="{0D108BD9-81ED-4DB2-BD59-A6C34878D82A}">
                    <a16:rowId xmlns:a16="http://schemas.microsoft.com/office/drawing/2014/main" val="1726126658"/>
                  </a:ext>
                </a:extLst>
              </a:tr>
              <a:tr h="463919">
                <a:tc>
                  <a:txBody>
                    <a:bodyPr/>
                    <a:lstStyle/>
                    <a:p>
                      <a:r>
                        <a:rPr lang="fr-FR" dirty="0" smtClean="0"/>
                        <a:t>High spé</a:t>
                      </a:r>
                      <a:endParaRPr lang="fr-FR" dirty="0"/>
                    </a:p>
                  </a:txBody>
                  <a:tcPr/>
                </a:tc>
                <a:tc>
                  <a:txBody>
                    <a:bodyPr/>
                    <a:lstStyle/>
                    <a:p>
                      <a:r>
                        <a:rPr lang="fr-FR" dirty="0" smtClean="0"/>
                        <a:t>0,91&gt;0,88</a:t>
                      </a:r>
                      <a:endParaRPr lang="fr-FR" dirty="0"/>
                    </a:p>
                  </a:txBody>
                  <a:tcPr/>
                </a:tc>
                <a:tc>
                  <a:txBody>
                    <a:bodyPr/>
                    <a:lstStyle/>
                    <a:p>
                      <a:r>
                        <a:rPr lang="fr-FR" dirty="0" smtClean="0"/>
                        <a:t>0,98&gt;0,97</a:t>
                      </a:r>
                      <a:endParaRPr lang="fr-FR" dirty="0"/>
                    </a:p>
                  </a:txBody>
                  <a:tcPr/>
                </a:tc>
                <a:tc>
                  <a:txBody>
                    <a:bodyPr/>
                    <a:lstStyle/>
                    <a:p>
                      <a:r>
                        <a:rPr lang="fr-FR" dirty="0" smtClean="0"/>
                        <a:t>0,24&gt;0,29</a:t>
                      </a:r>
                      <a:endParaRPr lang="fr-FR" dirty="0"/>
                    </a:p>
                  </a:txBody>
                  <a:tcPr/>
                </a:tc>
                <a:extLst>
                  <a:ext uri="{0D108BD9-81ED-4DB2-BD59-A6C34878D82A}">
                    <a16:rowId xmlns:a16="http://schemas.microsoft.com/office/drawing/2014/main" val="1126394571"/>
                  </a:ext>
                </a:extLst>
              </a:tr>
              <a:tr h="463919">
                <a:tc>
                  <a:txBody>
                    <a:bodyPr/>
                    <a:lstStyle/>
                    <a:p>
                      <a:r>
                        <a:rPr lang="fr-FR" dirty="0" err="1" smtClean="0"/>
                        <a:t>Mid</a:t>
                      </a:r>
                      <a:r>
                        <a:rPr lang="fr-FR" dirty="0" smtClean="0"/>
                        <a:t>-high spé</a:t>
                      </a:r>
                      <a:endParaRPr lang="fr-FR" dirty="0"/>
                    </a:p>
                  </a:txBody>
                  <a:tcPr/>
                </a:tc>
                <a:tc>
                  <a:txBody>
                    <a:bodyPr/>
                    <a:lstStyle/>
                    <a:p>
                      <a:r>
                        <a:rPr lang="fr-FR" dirty="0" smtClean="0"/>
                        <a:t>0,8</a:t>
                      </a:r>
                      <a:endParaRPr lang="fr-FR" dirty="0"/>
                    </a:p>
                  </a:txBody>
                  <a:tcPr/>
                </a:tc>
                <a:tc>
                  <a:txBody>
                    <a:bodyPr/>
                    <a:lstStyle/>
                    <a:p>
                      <a:r>
                        <a:rPr lang="fr-FR" dirty="0" smtClean="0"/>
                        <a:t>0,94</a:t>
                      </a:r>
                      <a:endParaRPr lang="fr-FR" dirty="0"/>
                    </a:p>
                  </a:txBody>
                  <a:tcPr/>
                </a:tc>
                <a:tc>
                  <a:txBody>
                    <a:bodyPr/>
                    <a:lstStyle/>
                    <a:p>
                      <a:r>
                        <a:rPr lang="fr-FR" dirty="0" smtClean="0"/>
                        <a:t>0,38</a:t>
                      </a:r>
                      <a:endParaRPr lang="fr-FR" dirty="0"/>
                    </a:p>
                  </a:txBody>
                  <a:tcPr/>
                </a:tc>
                <a:extLst>
                  <a:ext uri="{0D108BD9-81ED-4DB2-BD59-A6C34878D82A}">
                    <a16:rowId xmlns:a16="http://schemas.microsoft.com/office/drawing/2014/main" val="2740060966"/>
                  </a:ext>
                </a:extLst>
              </a:tr>
            </a:tbl>
          </a:graphicData>
        </a:graphic>
      </p:graphicFrame>
      <p:grpSp>
        <p:nvGrpSpPr>
          <p:cNvPr id="13" name="Groupe 12"/>
          <p:cNvGrpSpPr/>
          <p:nvPr/>
        </p:nvGrpSpPr>
        <p:grpSpPr>
          <a:xfrm>
            <a:off x="426916" y="731518"/>
            <a:ext cx="5346612" cy="3618413"/>
            <a:chOff x="217457" y="856747"/>
            <a:chExt cx="5475309" cy="2529023"/>
          </a:xfrm>
        </p:grpSpPr>
        <p:pic>
          <p:nvPicPr>
            <p:cNvPr id="3" name="Image 2"/>
            <p:cNvPicPr>
              <a:picLocks noChangeAspect="1"/>
            </p:cNvPicPr>
            <p:nvPr/>
          </p:nvPicPr>
          <p:blipFill>
            <a:blip r:embed="rId2"/>
            <a:stretch>
              <a:fillRect/>
            </a:stretch>
          </p:blipFill>
          <p:spPr>
            <a:xfrm>
              <a:off x="217457" y="1643239"/>
              <a:ext cx="5475309" cy="807117"/>
            </a:xfrm>
            <a:prstGeom prst="rect">
              <a:avLst/>
            </a:prstGeom>
          </p:spPr>
        </p:pic>
        <p:pic>
          <p:nvPicPr>
            <p:cNvPr id="5" name="Image 4"/>
            <p:cNvPicPr>
              <a:picLocks noChangeAspect="1"/>
            </p:cNvPicPr>
            <p:nvPr/>
          </p:nvPicPr>
          <p:blipFill>
            <a:blip r:embed="rId3"/>
            <a:stretch>
              <a:fillRect/>
            </a:stretch>
          </p:blipFill>
          <p:spPr>
            <a:xfrm>
              <a:off x="217457" y="856747"/>
              <a:ext cx="5475309" cy="786492"/>
            </a:xfrm>
            <a:prstGeom prst="rect">
              <a:avLst/>
            </a:prstGeom>
          </p:spPr>
        </p:pic>
        <p:pic>
          <p:nvPicPr>
            <p:cNvPr id="10" name="Image 9"/>
            <p:cNvPicPr>
              <a:picLocks noChangeAspect="1"/>
            </p:cNvPicPr>
            <p:nvPr/>
          </p:nvPicPr>
          <p:blipFill>
            <a:blip r:embed="rId4"/>
            <a:stretch>
              <a:fillRect/>
            </a:stretch>
          </p:blipFill>
          <p:spPr>
            <a:xfrm>
              <a:off x="217457" y="2486328"/>
              <a:ext cx="5475309" cy="899442"/>
            </a:xfrm>
            <a:prstGeom prst="rect">
              <a:avLst/>
            </a:prstGeom>
          </p:spPr>
        </p:pic>
      </p:grpSp>
    </p:spTree>
    <p:extLst>
      <p:ext uri="{BB962C8B-B14F-4D97-AF65-F5344CB8AC3E}">
        <p14:creationId xmlns:p14="http://schemas.microsoft.com/office/powerpoint/2010/main" val="4139685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4990011" y="195943"/>
            <a:ext cx="673582" cy="369332"/>
          </a:xfrm>
          <a:prstGeom prst="rect">
            <a:avLst/>
          </a:prstGeom>
          <a:noFill/>
        </p:spPr>
        <p:txBody>
          <a:bodyPr wrap="none" rtlCol="0">
            <a:spAutoFit/>
          </a:bodyPr>
          <a:lstStyle/>
          <a:p>
            <a:r>
              <a:rPr lang="fr-FR" dirty="0" smtClean="0"/>
              <a:t>Basal</a:t>
            </a:r>
            <a:endParaRPr lang="fr-FR" dirty="0"/>
          </a:p>
        </p:txBody>
      </p:sp>
      <p:sp>
        <p:nvSpPr>
          <p:cNvPr id="12" name="ZoneTexte 11"/>
          <p:cNvSpPr txBox="1"/>
          <p:nvPr/>
        </p:nvSpPr>
        <p:spPr>
          <a:xfrm>
            <a:off x="5773528" y="880696"/>
            <a:ext cx="6418473" cy="4801314"/>
          </a:xfrm>
          <a:prstGeom prst="rect">
            <a:avLst/>
          </a:prstGeom>
          <a:noFill/>
        </p:spPr>
        <p:txBody>
          <a:bodyPr wrap="square" rtlCol="0">
            <a:spAutoFit/>
          </a:bodyPr>
          <a:lstStyle/>
          <a:p>
            <a:r>
              <a:rPr lang="fr-FR" dirty="0" smtClean="0"/>
              <a:t>Sur le </a:t>
            </a:r>
            <a:r>
              <a:rPr lang="fr-FR" dirty="0" err="1" smtClean="0"/>
              <a:t>featureplot</a:t>
            </a:r>
            <a:r>
              <a:rPr lang="fr-FR" dirty="0" smtClean="0"/>
              <a:t>, les trois gènes semblent surexprimés avec par ordre d’intensité décroissante KRT15 puis DLK2 puis TP63.</a:t>
            </a:r>
          </a:p>
          <a:p>
            <a:endParaRPr lang="fr-FR" dirty="0"/>
          </a:p>
          <a:p>
            <a:r>
              <a:rPr lang="fr-FR" dirty="0" smtClean="0"/>
              <a:t>Pour ce qui est des métriques et des histogrammes de distribution, ils s’accordent à dire que KRT15 est un peu moins spécifique que les deux autres gènes. Cela se voit peu dans tau en revanche </a:t>
            </a:r>
            <a:r>
              <a:rPr lang="fr-FR" dirty="0" err="1" smtClean="0"/>
              <a:t>gini</a:t>
            </a:r>
            <a:r>
              <a:rPr lang="fr-FR" dirty="0" smtClean="0"/>
              <a:t> et </a:t>
            </a:r>
            <a:r>
              <a:rPr lang="fr-FR" dirty="0" err="1" smtClean="0"/>
              <a:t>shannon</a:t>
            </a:r>
            <a:r>
              <a:rPr lang="fr-FR" dirty="0" smtClean="0"/>
              <a:t> sont sensiblement moins bons que les deux autres.</a:t>
            </a:r>
          </a:p>
          <a:p>
            <a:endParaRPr lang="fr-FR" dirty="0"/>
          </a:p>
          <a:p>
            <a:r>
              <a:rPr lang="fr-FR" dirty="0" smtClean="0"/>
              <a:t>Au contraire, </a:t>
            </a:r>
            <a:r>
              <a:rPr lang="fr-FR" dirty="0" err="1" smtClean="0"/>
              <a:t>one_v_max</a:t>
            </a:r>
            <a:r>
              <a:rPr lang="fr-FR" dirty="0" smtClean="0"/>
              <a:t> indique des gènes assez spécifiques (&gt;2). Ce cas diffère des deux précédents car on a pas un lot de </a:t>
            </a:r>
            <a:r>
              <a:rPr lang="fr-FR" dirty="0" err="1" smtClean="0"/>
              <a:t>celltypes</a:t>
            </a:r>
            <a:r>
              <a:rPr lang="fr-FR" dirty="0" smtClean="0"/>
              <a:t> exprimés à 0 et un lot fort exprimé. On a un </a:t>
            </a:r>
            <a:r>
              <a:rPr lang="fr-FR" dirty="0" err="1" smtClean="0"/>
              <a:t>celltype</a:t>
            </a:r>
            <a:r>
              <a:rPr lang="fr-FR" dirty="0" smtClean="0"/>
              <a:t> fort exprimé et une distribution un peu plus étalée vers les valeurs basses</a:t>
            </a:r>
          </a:p>
          <a:p>
            <a:endParaRPr lang="fr-FR" dirty="0"/>
          </a:p>
          <a:p>
            <a:r>
              <a:rPr lang="fr-FR" dirty="0" smtClean="0"/>
              <a:t>Reste à voir si biologiquement, ce niveau de spécificité reste dans ce qu’on appellerait un gène spécifique = définir des </a:t>
            </a:r>
            <a:r>
              <a:rPr lang="fr-FR" dirty="0" err="1" smtClean="0"/>
              <a:t>threshold</a:t>
            </a:r>
            <a:endParaRPr lang="fr-FR" dirty="0" smtClean="0"/>
          </a:p>
          <a:p>
            <a:endParaRPr lang="fr-FR" dirty="0"/>
          </a:p>
          <a:p>
            <a:endParaRPr lang="fr-FR" dirty="0" smtClean="0"/>
          </a:p>
        </p:txBody>
      </p:sp>
      <p:graphicFrame>
        <p:nvGraphicFramePr>
          <p:cNvPr id="14" name="Tableau 13"/>
          <p:cNvGraphicFramePr>
            <a:graphicFrameLocks noGrp="1"/>
          </p:cNvGraphicFramePr>
          <p:nvPr>
            <p:extLst>
              <p:ext uri="{D42A27DB-BD31-4B8C-83A1-F6EECF244321}">
                <p14:modId xmlns:p14="http://schemas.microsoft.com/office/powerpoint/2010/main" val="3233161277"/>
              </p:ext>
            </p:extLst>
          </p:nvPr>
        </p:nvGraphicFramePr>
        <p:xfrm>
          <a:off x="217457" y="4552365"/>
          <a:ext cx="5556071" cy="1391757"/>
        </p:xfrm>
        <a:graphic>
          <a:graphicData uri="http://schemas.openxmlformats.org/drawingml/2006/table">
            <a:tbl>
              <a:tblPr firstRow="1" bandRow="1">
                <a:tableStyleId>{5C22544A-7EE6-4342-B048-85BDC9FD1C3A}</a:tableStyleId>
              </a:tblPr>
              <a:tblGrid>
                <a:gridCol w="1389018">
                  <a:extLst>
                    <a:ext uri="{9D8B030D-6E8A-4147-A177-3AD203B41FA5}">
                      <a16:colId xmlns:a16="http://schemas.microsoft.com/office/drawing/2014/main" val="3492129718"/>
                    </a:ext>
                  </a:extLst>
                </a:gridCol>
                <a:gridCol w="1389018">
                  <a:extLst>
                    <a:ext uri="{9D8B030D-6E8A-4147-A177-3AD203B41FA5}">
                      <a16:colId xmlns:a16="http://schemas.microsoft.com/office/drawing/2014/main" val="1050978156"/>
                    </a:ext>
                  </a:extLst>
                </a:gridCol>
                <a:gridCol w="1195725">
                  <a:extLst>
                    <a:ext uri="{9D8B030D-6E8A-4147-A177-3AD203B41FA5}">
                      <a16:colId xmlns:a16="http://schemas.microsoft.com/office/drawing/2014/main" val="3285020767"/>
                    </a:ext>
                  </a:extLst>
                </a:gridCol>
                <a:gridCol w="1582310">
                  <a:extLst>
                    <a:ext uri="{9D8B030D-6E8A-4147-A177-3AD203B41FA5}">
                      <a16:colId xmlns:a16="http://schemas.microsoft.com/office/drawing/2014/main" val="1518823135"/>
                    </a:ext>
                  </a:extLst>
                </a:gridCol>
              </a:tblGrid>
              <a:tr h="463919">
                <a:tc>
                  <a:txBody>
                    <a:bodyPr/>
                    <a:lstStyle/>
                    <a:p>
                      <a:endParaRPr lang="fr-FR" dirty="0"/>
                    </a:p>
                  </a:txBody>
                  <a:tcPr/>
                </a:tc>
                <a:tc>
                  <a:txBody>
                    <a:bodyPr/>
                    <a:lstStyle/>
                    <a:p>
                      <a:r>
                        <a:rPr lang="fr-FR" dirty="0" smtClean="0"/>
                        <a:t>Gini</a:t>
                      </a:r>
                      <a:endParaRPr lang="fr-FR" dirty="0"/>
                    </a:p>
                  </a:txBody>
                  <a:tcPr/>
                </a:tc>
                <a:tc>
                  <a:txBody>
                    <a:bodyPr/>
                    <a:lstStyle/>
                    <a:p>
                      <a:r>
                        <a:rPr lang="fr-FR" dirty="0" smtClean="0"/>
                        <a:t>Tau</a:t>
                      </a:r>
                      <a:endParaRPr lang="fr-FR" dirty="0"/>
                    </a:p>
                  </a:txBody>
                  <a:tcPr/>
                </a:tc>
                <a:tc>
                  <a:txBody>
                    <a:bodyPr/>
                    <a:lstStyle/>
                    <a:p>
                      <a:r>
                        <a:rPr lang="fr-FR" dirty="0" smtClean="0"/>
                        <a:t>Shannon</a:t>
                      </a:r>
                      <a:endParaRPr lang="fr-FR" dirty="0"/>
                    </a:p>
                  </a:txBody>
                  <a:tcPr/>
                </a:tc>
                <a:extLst>
                  <a:ext uri="{0D108BD9-81ED-4DB2-BD59-A6C34878D82A}">
                    <a16:rowId xmlns:a16="http://schemas.microsoft.com/office/drawing/2014/main" val="2283841606"/>
                  </a:ext>
                </a:extLst>
              </a:tr>
              <a:tr h="463919">
                <a:tc>
                  <a:txBody>
                    <a:bodyPr/>
                    <a:lstStyle/>
                    <a:p>
                      <a:r>
                        <a:rPr lang="fr-FR" dirty="0" smtClean="0"/>
                        <a:t>High spé</a:t>
                      </a:r>
                      <a:endParaRPr lang="fr-FR" dirty="0"/>
                    </a:p>
                  </a:txBody>
                  <a:tcPr/>
                </a:tc>
                <a:tc>
                  <a:txBody>
                    <a:bodyPr/>
                    <a:lstStyle/>
                    <a:p>
                      <a:r>
                        <a:rPr lang="fr-FR" dirty="0" smtClean="0"/>
                        <a:t>0,85&gt;0,84</a:t>
                      </a:r>
                      <a:endParaRPr lang="fr-FR" dirty="0"/>
                    </a:p>
                  </a:txBody>
                  <a:tcPr/>
                </a:tc>
                <a:tc>
                  <a:txBody>
                    <a:bodyPr/>
                    <a:lstStyle/>
                    <a:p>
                      <a:r>
                        <a:rPr lang="fr-FR" dirty="0" smtClean="0"/>
                        <a:t>0,97&gt;0,96</a:t>
                      </a:r>
                      <a:endParaRPr lang="fr-FR" dirty="0"/>
                    </a:p>
                  </a:txBody>
                  <a:tcPr/>
                </a:tc>
                <a:tc>
                  <a:txBody>
                    <a:bodyPr/>
                    <a:lstStyle/>
                    <a:p>
                      <a:r>
                        <a:rPr lang="fr-FR" dirty="0" smtClean="0"/>
                        <a:t>0,33&gt;0,35</a:t>
                      </a:r>
                      <a:endParaRPr lang="fr-FR" dirty="0"/>
                    </a:p>
                  </a:txBody>
                  <a:tcPr/>
                </a:tc>
                <a:extLst>
                  <a:ext uri="{0D108BD9-81ED-4DB2-BD59-A6C34878D82A}">
                    <a16:rowId xmlns:a16="http://schemas.microsoft.com/office/drawing/2014/main" val="1726126658"/>
                  </a:ext>
                </a:extLst>
              </a:tr>
              <a:tr h="463919">
                <a:tc>
                  <a:txBody>
                    <a:bodyPr/>
                    <a:lstStyle/>
                    <a:p>
                      <a:r>
                        <a:rPr lang="fr-FR" dirty="0" err="1" smtClean="0"/>
                        <a:t>Mid</a:t>
                      </a:r>
                      <a:r>
                        <a:rPr lang="fr-FR" dirty="0" smtClean="0"/>
                        <a:t> spé</a:t>
                      </a:r>
                      <a:endParaRPr lang="fr-FR" dirty="0"/>
                    </a:p>
                  </a:txBody>
                  <a:tcPr/>
                </a:tc>
                <a:tc>
                  <a:txBody>
                    <a:bodyPr/>
                    <a:lstStyle/>
                    <a:p>
                      <a:r>
                        <a:rPr lang="fr-FR" dirty="0" smtClean="0"/>
                        <a:t>0,7</a:t>
                      </a:r>
                      <a:endParaRPr lang="fr-FR" dirty="0"/>
                    </a:p>
                  </a:txBody>
                  <a:tcPr/>
                </a:tc>
                <a:tc>
                  <a:txBody>
                    <a:bodyPr/>
                    <a:lstStyle/>
                    <a:p>
                      <a:r>
                        <a:rPr lang="fr-FR" dirty="0" smtClean="0"/>
                        <a:t>0,94</a:t>
                      </a:r>
                      <a:endParaRPr lang="fr-FR" dirty="0"/>
                    </a:p>
                  </a:txBody>
                  <a:tcPr/>
                </a:tc>
                <a:tc>
                  <a:txBody>
                    <a:bodyPr/>
                    <a:lstStyle/>
                    <a:p>
                      <a:r>
                        <a:rPr lang="fr-FR" dirty="0" smtClean="0"/>
                        <a:t>0,47</a:t>
                      </a:r>
                      <a:endParaRPr lang="fr-FR" dirty="0"/>
                    </a:p>
                  </a:txBody>
                  <a:tcPr/>
                </a:tc>
                <a:extLst>
                  <a:ext uri="{0D108BD9-81ED-4DB2-BD59-A6C34878D82A}">
                    <a16:rowId xmlns:a16="http://schemas.microsoft.com/office/drawing/2014/main" val="1126394571"/>
                  </a:ext>
                </a:extLst>
              </a:tr>
            </a:tbl>
          </a:graphicData>
        </a:graphic>
      </p:graphicFrame>
      <p:grpSp>
        <p:nvGrpSpPr>
          <p:cNvPr id="19" name="Groupe 18"/>
          <p:cNvGrpSpPr/>
          <p:nvPr/>
        </p:nvGrpSpPr>
        <p:grpSpPr>
          <a:xfrm>
            <a:off x="289670" y="762837"/>
            <a:ext cx="5483858" cy="3523354"/>
            <a:chOff x="289670" y="762837"/>
            <a:chExt cx="5483858" cy="3523354"/>
          </a:xfrm>
        </p:grpSpPr>
        <p:grpSp>
          <p:nvGrpSpPr>
            <p:cNvPr id="18" name="Groupe 17"/>
            <p:cNvGrpSpPr/>
            <p:nvPr/>
          </p:nvGrpSpPr>
          <p:grpSpPr>
            <a:xfrm>
              <a:off x="289670" y="762837"/>
              <a:ext cx="5483858" cy="1127256"/>
              <a:chOff x="217457" y="666974"/>
              <a:chExt cx="4106222" cy="820676"/>
            </a:xfrm>
          </p:grpSpPr>
          <p:pic>
            <p:nvPicPr>
              <p:cNvPr id="3" name="Image 2"/>
              <p:cNvPicPr>
                <a:picLocks noChangeAspect="1"/>
              </p:cNvPicPr>
              <p:nvPr/>
            </p:nvPicPr>
            <p:blipFill rotWithShape="1">
              <a:blip r:embed="rId2"/>
              <a:srcRect r="49369"/>
              <a:stretch/>
            </p:blipFill>
            <p:spPr>
              <a:xfrm>
                <a:off x="217457" y="666974"/>
                <a:ext cx="2813127" cy="820676"/>
              </a:xfrm>
              <a:prstGeom prst="rect">
                <a:avLst/>
              </a:prstGeom>
            </p:spPr>
          </p:pic>
          <p:pic>
            <p:nvPicPr>
              <p:cNvPr id="13" name="Image 12"/>
              <p:cNvPicPr>
                <a:picLocks noChangeAspect="1"/>
              </p:cNvPicPr>
              <p:nvPr/>
            </p:nvPicPr>
            <p:blipFill rotWithShape="1">
              <a:blip r:embed="rId2"/>
              <a:srcRect l="76261" r="466"/>
              <a:stretch/>
            </p:blipFill>
            <p:spPr>
              <a:xfrm>
                <a:off x="3030584" y="666974"/>
                <a:ext cx="1293095" cy="820676"/>
              </a:xfrm>
              <a:prstGeom prst="rect">
                <a:avLst/>
              </a:prstGeom>
            </p:spPr>
          </p:pic>
        </p:grpSp>
        <p:grpSp>
          <p:nvGrpSpPr>
            <p:cNvPr id="17" name="Groupe 16"/>
            <p:cNvGrpSpPr/>
            <p:nvPr/>
          </p:nvGrpSpPr>
          <p:grpSpPr>
            <a:xfrm>
              <a:off x="289670" y="1890093"/>
              <a:ext cx="5483858" cy="1191207"/>
              <a:chOff x="651964" y="2090496"/>
              <a:chExt cx="4364173" cy="936648"/>
            </a:xfrm>
          </p:grpSpPr>
          <p:pic>
            <p:nvPicPr>
              <p:cNvPr id="5" name="Image 4"/>
              <p:cNvPicPr>
                <a:picLocks noChangeAspect="1"/>
              </p:cNvPicPr>
              <p:nvPr/>
            </p:nvPicPr>
            <p:blipFill rotWithShape="1">
              <a:blip r:embed="rId3"/>
              <a:srcRect r="50970"/>
              <a:stretch/>
            </p:blipFill>
            <p:spPr>
              <a:xfrm>
                <a:off x="651964" y="2090496"/>
                <a:ext cx="2966447" cy="936648"/>
              </a:xfrm>
              <a:prstGeom prst="rect">
                <a:avLst/>
              </a:prstGeom>
            </p:spPr>
          </p:pic>
          <p:pic>
            <p:nvPicPr>
              <p:cNvPr id="16" name="Image 15"/>
              <p:cNvPicPr>
                <a:picLocks noChangeAspect="1"/>
              </p:cNvPicPr>
              <p:nvPr/>
            </p:nvPicPr>
            <p:blipFill rotWithShape="1">
              <a:blip r:embed="rId3"/>
              <a:srcRect l="77338" r="-325"/>
              <a:stretch/>
            </p:blipFill>
            <p:spPr>
              <a:xfrm>
                <a:off x="3618411" y="2090496"/>
                <a:ext cx="1397726" cy="936648"/>
              </a:xfrm>
              <a:prstGeom prst="rect">
                <a:avLst/>
              </a:prstGeom>
            </p:spPr>
          </p:pic>
        </p:grpSp>
        <p:pic>
          <p:nvPicPr>
            <p:cNvPr id="10" name="Image 9"/>
            <p:cNvPicPr>
              <a:picLocks noChangeAspect="1"/>
            </p:cNvPicPr>
            <p:nvPr/>
          </p:nvPicPr>
          <p:blipFill>
            <a:blip r:embed="rId4"/>
            <a:stretch>
              <a:fillRect/>
            </a:stretch>
          </p:blipFill>
          <p:spPr>
            <a:xfrm>
              <a:off x="289670" y="3081300"/>
              <a:ext cx="5483858" cy="1204891"/>
            </a:xfrm>
            <a:prstGeom prst="rect">
              <a:avLst/>
            </a:prstGeom>
          </p:spPr>
        </p:pic>
      </p:grpSp>
      <p:pic>
        <p:nvPicPr>
          <p:cNvPr id="20" name="Image 19"/>
          <p:cNvPicPr>
            <a:picLocks noChangeAspect="1"/>
          </p:cNvPicPr>
          <p:nvPr/>
        </p:nvPicPr>
        <p:blipFill>
          <a:blip r:embed="rId5"/>
          <a:stretch>
            <a:fillRect/>
          </a:stretch>
        </p:blipFill>
        <p:spPr>
          <a:xfrm>
            <a:off x="9287691" y="5185205"/>
            <a:ext cx="2637059" cy="1626187"/>
          </a:xfrm>
          <a:prstGeom prst="rect">
            <a:avLst/>
          </a:prstGeom>
        </p:spPr>
      </p:pic>
    </p:spTree>
    <p:extLst>
      <p:ext uri="{BB962C8B-B14F-4D97-AF65-F5344CB8AC3E}">
        <p14:creationId xmlns:p14="http://schemas.microsoft.com/office/powerpoint/2010/main" val="2527976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4990011" y="195943"/>
            <a:ext cx="1077026" cy="369332"/>
          </a:xfrm>
          <a:prstGeom prst="rect">
            <a:avLst/>
          </a:prstGeom>
          <a:noFill/>
        </p:spPr>
        <p:txBody>
          <a:bodyPr wrap="none" rtlCol="0">
            <a:spAutoFit/>
          </a:bodyPr>
          <a:lstStyle/>
          <a:p>
            <a:r>
              <a:rPr lang="fr-FR" dirty="0" err="1" smtClean="0"/>
              <a:t>Secretory</a:t>
            </a:r>
            <a:endParaRPr lang="fr-FR" dirty="0"/>
          </a:p>
        </p:txBody>
      </p:sp>
      <p:grpSp>
        <p:nvGrpSpPr>
          <p:cNvPr id="13" name="Groupe 12"/>
          <p:cNvGrpSpPr/>
          <p:nvPr/>
        </p:nvGrpSpPr>
        <p:grpSpPr>
          <a:xfrm>
            <a:off x="217457" y="1066356"/>
            <a:ext cx="5686954" cy="3152947"/>
            <a:chOff x="217457" y="565275"/>
            <a:chExt cx="7237208" cy="3347115"/>
          </a:xfrm>
        </p:grpSpPr>
        <p:pic>
          <p:nvPicPr>
            <p:cNvPr id="3" name="Image 2"/>
            <p:cNvPicPr>
              <a:picLocks noChangeAspect="1"/>
            </p:cNvPicPr>
            <p:nvPr/>
          </p:nvPicPr>
          <p:blipFill>
            <a:blip r:embed="rId2"/>
            <a:stretch>
              <a:fillRect/>
            </a:stretch>
          </p:blipFill>
          <p:spPr>
            <a:xfrm>
              <a:off x="217457" y="565275"/>
              <a:ext cx="7237208" cy="1070812"/>
            </a:xfrm>
            <a:prstGeom prst="rect">
              <a:avLst/>
            </a:prstGeom>
          </p:spPr>
        </p:pic>
        <p:pic>
          <p:nvPicPr>
            <p:cNvPr id="5" name="Image 4"/>
            <p:cNvPicPr>
              <a:picLocks noChangeAspect="1"/>
            </p:cNvPicPr>
            <p:nvPr/>
          </p:nvPicPr>
          <p:blipFill>
            <a:blip r:embed="rId3"/>
            <a:stretch>
              <a:fillRect/>
            </a:stretch>
          </p:blipFill>
          <p:spPr>
            <a:xfrm>
              <a:off x="217457" y="1662880"/>
              <a:ext cx="7237208" cy="1058406"/>
            </a:xfrm>
            <a:prstGeom prst="rect">
              <a:avLst/>
            </a:prstGeom>
          </p:spPr>
        </p:pic>
        <p:pic>
          <p:nvPicPr>
            <p:cNvPr id="10" name="Image 9"/>
            <p:cNvPicPr>
              <a:picLocks noChangeAspect="1"/>
            </p:cNvPicPr>
            <p:nvPr/>
          </p:nvPicPr>
          <p:blipFill>
            <a:blip r:embed="rId4"/>
            <a:stretch>
              <a:fillRect/>
            </a:stretch>
          </p:blipFill>
          <p:spPr>
            <a:xfrm>
              <a:off x="217457" y="2721286"/>
              <a:ext cx="7237208" cy="1191104"/>
            </a:xfrm>
            <a:prstGeom prst="rect">
              <a:avLst/>
            </a:prstGeom>
          </p:spPr>
        </p:pic>
      </p:grpSp>
      <p:sp>
        <p:nvSpPr>
          <p:cNvPr id="17" name="ZoneTexte 16"/>
          <p:cNvSpPr txBox="1"/>
          <p:nvPr/>
        </p:nvSpPr>
        <p:spPr>
          <a:xfrm>
            <a:off x="5904411" y="0"/>
            <a:ext cx="6418473" cy="7017306"/>
          </a:xfrm>
          <a:prstGeom prst="rect">
            <a:avLst/>
          </a:prstGeom>
          <a:noFill/>
        </p:spPr>
        <p:txBody>
          <a:bodyPr wrap="square" rtlCol="0">
            <a:spAutoFit/>
          </a:bodyPr>
          <a:lstStyle/>
          <a:p>
            <a:r>
              <a:rPr lang="fr-FR" dirty="0" smtClean="0"/>
              <a:t>On a de tout ! Sur le </a:t>
            </a:r>
            <a:r>
              <a:rPr lang="fr-FR" dirty="0" err="1" smtClean="0"/>
              <a:t>featureplot</a:t>
            </a:r>
            <a:r>
              <a:rPr lang="fr-FR" dirty="0" smtClean="0"/>
              <a:t>, SCG1A1 semble très surexprimé dans les </a:t>
            </a:r>
            <a:r>
              <a:rPr lang="fr-FR" dirty="0" err="1" smtClean="0"/>
              <a:t>Secretory</a:t>
            </a:r>
            <a:r>
              <a:rPr lang="fr-FR" dirty="0" smtClean="0"/>
              <a:t> mais peu spécifique car exprimé fortement dans d’autres types cellulaires. MUC5AC est surexprimé dans les </a:t>
            </a:r>
            <a:r>
              <a:rPr lang="fr-FR" dirty="0" err="1" smtClean="0"/>
              <a:t>Secretory</a:t>
            </a:r>
            <a:r>
              <a:rPr lang="fr-FR" dirty="0" smtClean="0"/>
              <a:t> N et dans une partie des </a:t>
            </a:r>
            <a:r>
              <a:rPr lang="fr-FR" dirty="0" err="1" smtClean="0"/>
              <a:t>Secretory</a:t>
            </a:r>
            <a:r>
              <a:rPr lang="fr-FR" dirty="0" smtClean="0"/>
              <a:t>. MUC5B semble spécifique aux </a:t>
            </a:r>
            <a:r>
              <a:rPr lang="fr-FR" dirty="0" err="1" smtClean="0"/>
              <a:t>Secretory</a:t>
            </a:r>
            <a:r>
              <a:rPr lang="fr-FR" dirty="0" smtClean="0"/>
              <a:t> et aux SMG Goblet. BPIFA1 semble plus spécifique aux </a:t>
            </a:r>
            <a:r>
              <a:rPr lang="fr-FR" dirty="0" err="1" smtClean="0"/>
              <a:t>Serous</a:t>
            </a:r>
            <a:r>
              <a:rPr lang="fr-FR" dirty="0" smtClean="0"/>
              <a:t>.</a:t>
            </a:r>
          </a:p>
          <a:p>
            <a:endParaRPr lang="fr-FR" dirty="0" smtClean="0"/>
          </a:p>
          <a:p>
            <a:r>
              <a:rPr lang="fr-FR" dirty="0" smtClean="0"/>
              <a:t>Pour ce qui est des distributions, si on s’inspire des analyses précédentes, on distinguerait 3 groupes de spécificité. Du plus aux moins spécifiques : MUC5B puis MUC5AC et BPIFA1 puis SCGB1A1.</a:t>
            </a:r>
          </a:p>
          <a:p>
            <a:r>
              <a:rPr lang="fr-FR" dirty="0" smtClean="0"/>
              <a:t>Traitons les 1 par 1:</a:t>
            </a:r>
          </a:p>
          <a:p>
            <a:r>
              <a:rPr lang="fr-FR" dirty="0" smtClean="0"/>
              <a:t>MUC5AC : one v max indique spé des </a:t>
            </a:r>
            <a:r>
              <a:rPr lang="fr-FR" dirty="0" err="1" smtClean="0"/>
              <a:t>Secretory</a:t>
            </a:r>
            <a:r>
              <a:rPr lang="fr-FR" dirty="0" smtClean="0"/>
              <a:t> N et des </a:t>
            </a:r>
            <a:r>
              <a:rPr lang="fr-FR" dirty="0" err="1" smtClean="0"/>
              <a:t>Seceretory</a:t>
            </a:r>
            <a:r>
              <a:rPr lang="fr-FR" dirty="0" smtClean="0"/>
              <a:t>.</a:t>
            </a:r>
          </a:p>
          <a:p>
            <a:r>
              <a:rPr lang="fr-FR" dirty="0" smtClean="0"/>
              <a:t>MUC5B : en se basant uniquement sur les métriques et en s’inspirant des analyses précédentes, on déduirait à une forte spé pour SMG Goblet. On ne considèrerait peut-être pas les </a:t>
            </a:r>
            <a:r>
              <a:rPr lang="fr-FR" dirty="0" err="1" smtClean="0"/>
              <a:t>Secretory</a:t>
            </a:r>
            <a:r>
              <a:rPr lang="fr-FR" dirty="0" smtClean="0"/>
              <a:t>.</a:t>
            </a:r>
          </a:p>
          <a:p>
            <a:r>
              <a:rPr lang="fr-FR" dirty="0" smtClean="0"/>
              <a:t>SCGB1A1 : D’après les métriques, ce gène est faiblement spécifique même si maximal dans les </a:t>
            </a:r>
            <a:r>
              <a:rPr lang="fr-FR" dirty="0" err="1" smtClean="0"/>
              <a:t>Secretory</a:t>
            </a:r>
            <a:endParaRPr lang="fr-FR" dirty="0" smtClean="0"/>
          </a:p>
          <a:p>
            <a:r>
              <a:rPr lang="fr-FR" dirty="0" smtClean="0"/>
              <a:t>BPIFA1 : Selon les analyses précédentes, on déduirait à une forte spécificité pour les cellules </a:t>
            </a:r>
            <a:r>
              <a:rPr lang="fr-FR" dirty="0" err="1" smtClean="0"/>
              <a:t>Serous</a:t>
            </a:r>
            <a:r>
              <a:rPr lang="fr-FR" dirty="0" smtClean="0"/>
              <a:t>.</a:t>
            </a:r>
          </a:p>
          <a:p>
            <a:endParaRPr lang="fr-FR" dirty="0"/>
          </a:p>
          <a:p>
            <a:r>
              <a:rPr lang="fr-FR" dirty="0" smtClean="0"/>
              <a:t>Ce type cellulaire est le premier à mettre à mal les cellules car les spécificités ne sont pas aussi claires que précédemment.</a:t>
            </a:r>
          </a:p>
          <a:p>
            <a:r>
              <a:rPr lang="fr-FR" dirty="0" smtClean="0"/>
              <a:t>On peut aussi constater que c’est </a:t>
            </a:r>
            <a:r>
              <a:rPr lang="fr-FR" dirty="0" err="1" smtClean="0"/>
              <a:t>one_v_max</a:t>
            </a:r>
            <a:r>
              <a:rPr lang="fr-FR" dirty="0" smtClean="0"/>
              <a:t> qui permet de différentier les profils de MUC5AC et BPIFA1</a:t>
            </a:r>
            <a:endParaRPr lang="fr-FR" dirty="0"/>
          </a:p>
        </p:txBody>
      </p:sp>
      <p:graphicFrame>
        <p:nvGraphicFramePr>
          <p:cNvPr id="19" name="Tableau 18"/>
          <p:cNvGraphicFramePr>
            <a:graphicFrameLocks noGrp="1"/>
          </p:cNvGraphicFramePr>
          <p:nvPr>
            <p:extLst>
              <p:ext uri="{D42A27DB-BD31-4B8C-83A1-F6EECF244321}">
                <p14:modId xmlns:p14="http://schemas.microsoft.com/office/powerpoint/2010/main" val="316970652"/>
              </p:ext>
            </p:extLst>
          </p:nvPr>
        </p:nvGraphicFramePr>
        <p:xfrm>
          <a:off x="217457" y="4552365"/>
          <a:ext cx="5556071" cy="2031837"/>
        </p:xfrm>
        <a:graphic>
          <a:graphicData uri="http://schemas.openxmlformats.org/drawingml/2006/table">
            <a:tbl>
              <a:tblPr firstRow="1" bandRow="1">
                <a:tableStyleId>{5C22544A-7EE6-4342-B048-85BDC9FD1C3A}</a:tableStyleId>
              </a:tblPr>
              <a:tblGrid>
                <a:gridCol w="1389018">
                  <a:extLst>
                    <a:ext uri="{9D8B030D-6E8A-4147-A177-3AD203B41FA5}">
                      <a16:colId xmlns:a16="http://schemas.microsoft.com/office/drawing/2014/main" val="3492129718"/>
                    </a:ext>
                  </a:extLst>
                </a:gridCol>
                <a:gridCol w="1389018">
                  <a:extLst>
                    <a:ext uri="{9D8B030D-6E8A-4147-A177-3AD203B41FA5}">
                      <a16:colId xmlns:a16="http://schemas.microsoft.com/office/drawing/2014/main" val="1050978156"/>
                    </a:ext>
                  </a:extLst>
                </a:gridCol>
                <a:gridCol w="1195725">
                  <a:extLst>
                    <a:ext uri="{9D8B030D-6E8A-4147-A177-3AD203B41FA5}">
                      <a16:colId xmlns:a16="http://schemas.microsoft.com/office/drawing/2014/main" val="3285020767"/>
                    </a:ext>
                  </a:extLst>
                </a:gridCol>
                <a:gridCol w="1582310">
                  <a:extLst>
                    <a:ext uri="{9D8B030D-6E8A-4147-A177-3AD203B41FA5}">
                      <a16:colId xmlns:a16="http://schemas.microsoft.com/office/drawing/2014/main" val="1518823135"/>
                    </a:ext>
                  </a:extLst>
                </a:gridCol>
              </a:tblGrid>
              <a:tr h="463919">
                <a:tc>
                  <a:txBody>
                    <a:bodyPr/>
                    <a:lstStyle/>
                    <a:p>
                      <a:r>
                        <a:rPr lang="fr-FR" dirty="0" smtClean="0">
                          <a:solidFill>
                            <a:srgbClr val="FF0000"/>
                          </a:solidFill>
                        </a:rPr>
                        <a:t>Not spé for </a:t>
                      </a:r>
                      <a:r>
                        <a:rPr lang="fr-FR" dirty="0" err="1" smtClean="0">
                          <a:solidFill>
                            <a:srgbClr val="FF0000"/>
                          </a:solidFill>
                        </a:rPr>
                        <a:t>Secretory</a:t>
                      </a:r>
                      <a:endParaRPr lang="fr-FR" dirty="0">
                        <a:solidFill>
                          <a:srgbClr val="FF0000"/>
                        </a:solidFill>
                      </a:endParaRPr>
                    </a:p>
                  </a:txBody>
                  <a:tcPr/>
                </a:tc>
                <a:tc>
                  <a:txBody>
                    <a:bodyPr/>
                    <a:lstStyle/>
                    <a:p>
                      <a:r>
                        <a:rPr lang="fr-FR" dirty="0" smtClean="0"/>
                        <a:t>Gini</a:t>
                      </a:r>
                      <a:endParaRPr lang="fr-FR" dirty="0"/>
                    </a:p>
                  </a:txBody>
                  <a:tcPr/>
                </a:tc>
                <a:tc>
                  <a:txBody>
                    <a:bodyPr/>
                    <a:lstStyle/>
                    <a:p>
                      <a:r>
                        <a:rPr lang="fr-FR" dirty="0" smtClean="0"/>
                        <a:t>Tau</a:t>
                      </a:r>
                      <a:endParaRPr lang="fr-FR" dirty="0"/>
                    </a:p>
                  </a:txBody>
                  <a:tcPr/>
                </a:tc>
                <a:tc>
                  <a:txBody>
                    <a:bodyPr/>
                    <a:lstStyle/>
                    <a:p>
                      <a:r>
                        <a:rPr lang="fr-FR" dirty="0" smtClean="0"/>
                        <a:t>Shannon</a:t>
                      </a:r>
                      <a:endParaRPr lang="fr-FR" dirty="0"/>
                    </a:p>
                  </a:txBody>
                  <a:tcPr/>
                </a:tc>
                <a:extLst>
                  <a:ext uri="{0D108BD9-81ED-4DB2-BD59-A6C34878D82A}">
                    <a16:rowId xmlns:a16="http://schemas.microsoft.com/office/drawing/2014/main" val="2283841606"/>
                  </a:ext>
                </a:extLst>
              </a:tr>
              <a:tr h="463919">
                <a:tc>
                  <a:txBody>
                    <a:bodyPr/>
                    <a:lstStyle/>
                    <a:p>
                      <a:r>
                        <a:rPr lang="fr-FR" dirty="0" smtClean="0"/>
                        <a:t>High spé</a:t>
                      </a:r>
                      <a:endParaRPr lang="fr-FR" dirty="0"/>
                    </a:p>
                  </a:txBody>
                  <a:tcPr/>
                </a:tc>
                <a:tc>
                  <a:txBody>
                    <a:bodyPr/>
                    <a:lstStyle/>
                    <a:p>
                      <a:r>
                        <a:rPr lang="fr-FR" dirty="0" smtClean="0"/>
                        <a:t>0,83&gt;0,71</a:t>
                      </a:r>
                      <a:endParaRPr lang="fr-FR" dirty="0"/>
                    </a:p>
                  </a:txBody>
                  <a:tcPr/>
                </a:tc>
                <a:tc>
                  <a:txBody>
                    <a:bodyPr/>
                    <a:lstStyle/>
                    <a:p>
                      <a:r>
                        <a:rPr lang="fr-FR" dirty="0" smtClean="0"/>
                        <a:t>0,97&gt;0,93</a:t>
                      </a:r>
                      <a:endParaRPr lang="fr-FR" dirty="0"/>
                    </a:p>
                  </a:txBody>
                  <a:tcPr/>
                </a:tc>
                <a:tc>
                  <a:txBody>
                    <a:bodyPr/>
                    <a:lstStyle/>
                    <a:p>
                      <a:r>
                        <a:rPr lang="fr-FR" dirty="0" smtClean="0"/>
                        <a:t>0,33&gt;0,48</a:t>
                      </a:r>
                      <a:endParaRPr lang="fr-FR" dirty="0"/>
                    </a:p>
                  </a:txBody>
                  <a:tcPr/>
                </a:tc>
                <a:extLst>
                  <a:ext uri="{0D108BD9-81ED-4DB2-BD59-A6C34878D82A}">
                    <a16:rowId xmlns:a16="http://schemas.microsoft.com/office/drawing/2014/main" val="1726126658"/>
                  </a:ext>
                </a:extLst>
              </a:tr>
              <a:tr h="463919">
                <a:tc>
                  <a:txBody>
                    <a:bodyPr/>
                    <a:lstStyle/>
                    <a:p>
                      <a:r>
                        <a:rPr lang="fr-FR" dirty="0" err="1" smtClean="0"/>
                        <a:t>Mid</a:t>
                      </a:r>
                      <a:r>
                        <a:rPr lang="fr-FR" dirty="0" smtClean="0"/>
                        <a:t> spé</a:t>
                      </a:r>
                      <a:endParaRPr lang="fr-FR" dirty="0"/>
                    </a:p>
                  </a:txBody>
                  <a:tcPr/>
                </a:tc>
                <a:tc>
                  <a:txBody>
                    <a:bodyPr/>
                    <a:lstStyle/>
                    <a:p>
                      <a:r>
                        <a:rPr lang="fr-FR" dirty="0" smtClean="0"/>
                        <a:t>0,71</a:t>
                      </a:r>
                      <a:endParaRPr lang="fr-FR" dirty="0"/>
                    </a:p>
                  </a:txBody>
                  <a:tcPr/>
                </a:tc>
                <a:tc>
                  <a:txBody>
                    <a:bodyPr/>
                    <a:lstStyle/>
                    <a:p>
                      <a:r>
                        <a:rPr lang="fr-FR" dirty="0" smtClean="0"/>
                        <a:t>0,91</a:t>
                      </a:r>
                      <a:endParaRPr lang="fr-FR" dirty="0"/>
                    </a:p>
                  </a:txBody>
                  <a:tcPr/>
                </a:tc>
                <a:tc>
                  <a:txBody>
                    <a:bodyPr/>
                    <a:lstStyle/>
                    <a:p>
                      <a:r>
                        <a:rPr lang="fr-FR" dirty="0" smtClean="0"/>
                        <a:t>0,48</a:t>
                      </a:r>
                      <a:endParaRPr lang="fr-FR" dirty="0"/>
                    </a:p>
                  </a:txBody>
                  <a:tcPr/>
                </a:tc>
                <a:extLst>
                  <a:ext uri="{0D108BD9-81ED-4DB2-BD59-A6C34878D82A}">
                    <a16:rowId xmlns:a16="http://schemas.microsoft.com/office/drawing/2014/main" val="1126394571"/>
                  </a:ext>
                </a:extLst>
              </a:tr>
              <a:tr h="463919">
                <a:tc>
                  <a:txBody>
                    <a:bodyPr/>
                    <a:lstStyle/>
                    <a:p>
                      <a:r>
                        <a:rPr lang="fr-FR" dirty="0" err="1" smtClean="0"/>
                        <a:t>Low</a:t>
                      </a:r>
                      <a:r>
                        <a:rPr lang="fr-FR" dirty="0" smtClean="0"/>
                        <a:t> spé</a:t>
                      </a:r>
                      <a:endParaRPr lang="fr-FR" dirty="0"/>
                    </a:p>
                  </a:txBody>
                  <a:tcPr/>
                </a:tc>
                <a:tc>
                  <a:txBody>
                    <a:bodyPr/>
                    <a:lstStyle/>
                    <a:p>
                      <a:r>
                        <a:rPr lang="fr-FR" dirty="0" smtClean="0"/>
                        <a:t>0,33</a:t>
                      </a:r>
                      <a:endParaRPr lang="fr-FR" dirty="0"/>
                    </a:p>
                  </a:txBody>
                  <a:tcPr/>
                </a:tc>
                <a:tc>
                  <a:txBody>
                    <a:bodyPr/>
                    <a:lstStyle/>
                    <a:p>
                      <a:r>
                        <a:rPr lang="fr-FR" dirty="0" smtClean="0"/>
                        <a:t>0,74</a:t>
                      </a:r>
                      <a:endParaRPr lang="fr-FR" dirty="0"/>
                    </a:p>
                  </a:txBody>
                  <a:tcPr/>
                </a:tc>
                <a:tc>
                  <a:txBody>
                    <a:bodyPr/>
                    <a:lstStyle/>
                    <a:p>
                      <a:r>
                        <a:rPr lang="fr-FR" dirty="0" smtClean="0"/>
                        <a:t>0,65</a:t>
                      </a:r>
                      <a:endParaRPr lang="fr-FR" dirty="0"/>
                    </a:p>
                  </a:txBody>
                  <a:tcPr/>
                </a:tc>
                <a:extLst>
                  <a:ext uri="{0D108BD9-81ED-4DB2-BD59-A6C34878D82A}">
                    <a16:rowId xmlns:a16="http://schemas.microsoft.com/office/drawing/2014/main" val="2740060966"/>
                  </a:ext>
                </a:extLst>
              </a:tr>
            </a:tbl>
          </a:graphicData>
        </a:graphic>
      </p:graphicFrame>
    </p:spTree>
    <p:extLst>
      <p:ext uri="{BB962C8B-B14F-4D97-AF65-F5344CB8AC3E}">
        <p14:creationId xmlns:p14="http://schemas.microsoft.com/office/powerpoint/2010/main" val="1091455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4990011" y="195943"/>
            <a:ext cx="1365246" cy="369332"/>
          </a:xfrm>
          <a:prstGeom prst="rect">
            <a:avLst/>
          </a:prstGeom>
          <a:noFill/>
        </p:spPr>
        <p:txBody>
          <a:bodyPr wrap="none" rtlCol="0">
            <a:spAutoFit/>
          </a:bodyPr>
          <a:lstStyle/>
          <a:p>
            <a:r>
              <a:rPr lang="fr-FR" dirty="0" smtClean="0"/>
              <a:t>Macrophage</a:t>
            </a:r>
            <a:endParaRPr lang="fr-FR" dirty="0"/>
          </a:p>
        </p:txBody>
      </p:sp>
      <p:sp>
        <p:nvSpPr>
          <p:cNvPr id="17" name="ZoneTexte 16"/>
          <p:cNvSpPr txBox="1"/>
          <p:nvPr/>
        </p:nvSpPr>
        <p:spPr>
          <a:xfrm>
            <a:off x="5917474" y="1066356"/>
            <a:ext cx="6418473" cy="2862322"/>
          </a:xfrm>
          <a:prstGeom prst="rect">
            <a:avLst/>
          </a:prstGeom>
          <a:noFill/>
        </p:spPr>
        <p:txBody>
          <a:bodyPr wrap="square" rtlCol="0">
            <a:spAutoFit/>
          </a:bodyPr>
          <a:lstStyle/>
          <a:p>
            <a:r>
              <a:rPr lang="fr-FR" dirty="0" smtClean="0"/>
              <a:t>Sur le </a:t>
            </a:r>
            <a:r>
              <a:rPr lang="fr-FR" dirty="0" err="1" smtClean="0"/>
              <a:t>featureplot</a:t>
            </a:r>
            <a:r>
              <a:rPr lang="fr-FR" dirty="0" smtClean="0"/>
              <a:t>, ces 4 gènes ont des profils assez similaires et semblent partager leur surexpression entre Macrophages, Monocytes et </a:t>
            </a:r>
            <a:r>
              <a:rPr lang="fr-FR" dirty="0" err="1" smtClean="0"/>
              <a:t>Dendritic</a:t>
            </a:r>
            <a:r>
              <a:rPr lang="fr-FR" dirty="0" smtClean="0"/>
              <a:t> </a:t>
            </a:r>
            <a:r>
              <a:rPr lang="fr-FR" dirty="0" err="1" smtClean="0"/>
              <a:t>cells</a:t>
            </a:r>
            <a:r>
              <a:rPr lang="fr-FR" dirty="0" smtClean="0"/>
              <a:t>.</a:t>
            </a:r>
          </a:p>
          <a:p>
            <a:endParaRPr lang="fr-FR" dirty="0"/>
          </a:p>
          <a:p>
            <a:r>
              <a:rPr lang="fr-FR" dirty="0" smtClean="0"/>
              <a:t>On retrouve cela dans leurs métriques et profil de distribution indiquant une spécificité à plusieurs types cellulaires (Gini~85, tau ~94, </a:t>
            </a:r>
            <a:r>
              <a:rPr lang="fr-FR" dirty="0" err="1" smtClean="0"/>
              <a:t>shannon</a:t>
            </a:r>
            <a:r>
              <a:rPr lang="fr-FR" dirty="0" smtClean="0"/>
              <a:t> ~30).</a:t>
            </a:r>
          </a:p>
          <a:p>
            <a:endParaRPr lang="fr-FR" dirty="0"/>
          </a:p>
          <a:p>
            <a:r>
              <a:rPr lang="fr-FR" dirty="0" smtClean="0"/>
              <a:t>On retrouve aussi la marque de cette pluri-spécificité dans les one v max entre 1 et 1,5</a:t>
            </a:r>
            <a:endParaRPr lang="fr-FR" dirty="0"/>
          </a:p>
        </p:txBody>
      </p:sp>
      <p:pic>
        <p:nvPicPr>
          <p:cNvPr id="20" name="Image 19"/>
          <p:cNvPicPr>
            <a:picLocks noChangeAspect="1"/>
          </p:cNvPicPr>
          <p:nvPr/>
        </p:nvPicPr>
        <p:blipFill>
          <a:blip r:embed="rId2"/>
          <a:stretch>
            <a:fillRect/>
          </a:stretch>
        </p:blipFill>
        <p:spPr>
          <a:xfrm>
            <a:off x="8543109" y="4726047"/>
            <a:ext cx="3381641" cy="2085345"/>
          </a:xfrm>
          <a:prstGeom prst="rect">
            <a:avLst/>
          </a:prstGeom>
        </p:spPr>
      </p:pic>
      <p:grpSp>
        <p:nvGrpSpPr>
          <p:cNvPr id="28" name="Groupe 27"/>
          <p:cNvGrpSpPr/>
          <p:nvPr/>
        </p:nvGrpSpPr>
        <p:grpSpPr>
          <a:xfrm>
            <a:off x="222068" y="924757"/>
            <a:ext cx="5695406" cy="2785093"/>
            <a:chOff x="313508" y="990072"/>
            <a:chExt cx="5603966" cy="2569534"/>
          </a:xfrm>
        </p:grpSpPr>
        <p:pic>
          <p:nvPicPr>
            <p:cNvPr id="22" name="Image 21"/>
            <p:cNvPicPr>
              <a:picLocks noChangeAspect="1"/>
            </p:cNvPicPr>
            <p:nvPr/>
          </p:nvPicPr>
          <p:blipFill>
            <a:blip r:embed="rId3"/>
            <a:stretch>
              <a:fillRect/>
            </a:stretch>
          </p:blipFill>
          <p:spPr>
            <a:xfrm>
              <a:off x="313508" y="990072"/>
              <a:ext cx="5603966" cy="822167"/>
            </a:xfrm>
            <a:prstGeom prst="rect">
              <a:avLst/>
            </a:prstGeom>
          </p:spPr>
        </p:pic>
        <p:pic>
          <p:nvPicPr>
            <p:cNvPr id="24" name="Image 23"/>
            <p:cNvPicPr>
              <a:picLocks noChangeAspect="1"/>
            </p:cNvPicPr>
            <p:nvPr/>
          </p:nvPicPr>
          <p:blipFill>
            <a:blip r:embed="rId4"/>
            <a:stretch>
              <a:fillRect/>
            </a:stretch>
          </p:blipFill>
          <p:spPr>
            <a:xfrm>
              <a:off x="313508" y="1812239"/>
              <a:ext cx="5603966" cy="826083"/>
            </a:xfrm>
            <a:prstGeom prst="rect">
              <a:avLst/>
            </a:prstGeom>
          </p:spPr>
        </p:pic>
        <p:pic>
          <p:nvPicPr>
            <p:cNvPr id="26" name="Image 25"/>
            <p:cNvPicPr>
              <a:picLocks noChangeAspect="1"/>
            </p:cNvPicPr>
            <p:nvPr/>
          </p:nvPicPr>
          <p:blipFill>
            <a:blip r:embed="rId5"/>
            <a:stretch>
              <a:fillRect/>
            </a:stretch>
          </p:blipFill>
          <p:spPr>
            <a:xfrm>
              <a:off x="313508" y="2634406"/>
              <a:ext cx="5603966" cy="925200"/>
            </a:xfrm>
            <a:prstGeom prst="rect">
              <a:avLst/>
            </a:prstGeom>
          </p:spPr>
        </p:pic>
      </p:grpSp>
      <p:graphicFrame>
        <p:nvGraphicFramePr>
          <p:cNvPr id="29" name="Tableau 28"/>
          <p:cNvGraphicFramePr>
            <a:graphicFrameLocks noGrp="1"/>
          </p:cNvGraphicFramePr>
          <p:nvPr>
            <p:extLst>
              <p:ext uri="{D42A27DB-BD31-4B8C-83A1-F6EECF244321}">
                <p14:modId xmlns:p14="http://schemas.microsoft.com/office/powerpoint/2010/main" val="1349402770"/>
              </p:ext>
            </p:extLst>
          </p:nvPr>
        </p:nvGraphicFramePr>
        <p:xfrm>
          <a:off x="174171" y="4429759"/>
          <a:ext cx="5743303" cy="927838"/>
        </p:xfrm>
        <a:graphic>
          <a:graphicData uri="http://schemas.openxmlformats.org/drawingml/2006/table">
            <a:tbl>
              <a:tblPr firstRow="1" bandRow="1">
                <a:tableStyleId>{5C22544A-7EE6-4342-B048-85BDC9FD1C3A}</a:tableStyleId>
              </a:tblPr>
              <a:tblGrid>
                <a:gridCol w="1435826">
                  <a:extLst>
                    <a:ext uri="{9D8B030D-6E8A-4147-A177-3AD203B41FA5}">
                      <a16:colId xmlns:a16="http://schemas.microsoft.com/office/drawing/2014/main" val="3492129718"/>
                    </a:ext>
                  </a:extLst>
                </a:gridCol>
                <a:gridCol w="1435826">
                  <a:extLst>
                    <a:ext uri="{9D8B030D-6E8A-4147-A177-3AD203B41FA5}">
                      <a16:colId xmlns:a16="http://schemas.microsoft.com/office/drawing/2014/main" val="1050978156"/>
                    </a:ext>
                  </a:extLst>
                </a:gridCol>
                <a:gridCol w="1236019">
                  <a:extLst>
                    <a:ext uri="{9D8B030D-6E8A-4147-A177-3AD203B41FA5}">
                      <a16:colId xmlns:a16="http://schemas.microsoft.com/office/drawing/2014/main" val="3285020767"/>
                    </a:ext>
                  </a:extLst>
                </a:gridCol>
                <a:gridCol w="1635632">
                  <a:extLst>
                    <a:ext uri="{9D8B030D-6E8A-4147-A177-3AD203B41FA5}">
                      <a16:colId xmlns:a16="http://schemas.microsoft.com/office/drawing/2014/main" val="1518823135"/>
                    </a:ext>
                  </a:extLst>
                </a:gridCol>
              </a:tblGrid>
              <a:tr h="463919">
                <a:tc>
                  <a:txBody>
                    <a:bodyPr/>
                    <a:lstStyle/>
                    <a:p>
                      <a:endParaRPr lang="fr-FR" dirty="0"/>
                    </a:p>
                  </a:txBody>
                  <a:tcPr/>
                </a:tc>
                <a:tc>
                  <a:txBody>
                    <a:bodyPr/>
                    <a:lstStyle/>
                    <a:p>
                      <a:r>
                        <a:rPr lang="fr-FR" dirty="0" smtClean="0"/>
                        <a:t>Gini</a:t>
                      </a:r>
                      <a:endParaRPr lang="fr-FR" dirty="0"/>
                    </a:p>
                  </a:txBody>
                  <a:tcPr/>
                </a:tc>
                <a:tc>
                  <a:txBody>
                    <a:bodyPr/>
                    <a:lstStyle/>
                    <a:p>
                      <a:r>
                        <a:rPr lang="fr-FR" dirty="0" smtClean="0"/>
                        <a:t>Tau</a:t>
                      </a:r>
                      <a:endParaRPr lang="fr-FR" dirty="0"/>
                    </a:p>
                  </a:txBody>
                  <a:tcPr/>
                </a:tc>
                <a:tc>
                  <a:txBody>
                    <a:bodyPr/>
                    <a:lstStyle/>
                    <a:p>
                      <a:r>
                        <a:rPr lang="fr-FR" dirty="0" smtClean="0"/>
                        <a:t>Shannon</a:t>
                      </a:r>
                      <a:endParaRPr lang="fr-FR" dirty="0"/>
                    </a:p>
                  </a:txBody>
                  <a:tcPr/>
                </a:tc>
                <a:extLst>
                  <a:ext uri="{0D108BD9-81ED-4DB2-BD59-A6C34878D82A}">
                    <a16:rowId xmlns:a16="http://schemas.microsoft.com/office/drawing/2014/main" val="2283841606"/>
                  </a:ext>
                </a:extLst>
              </a:tr>
              <a:tr h="463919">
                <a:tc>
                  <a:txBody>
                    <a:bodyPr/>
                    <a:lstStyle/>
                    <a:p>
                      <a:r>
                        <a:rPr lang="fr-FR" dirty="0" err="1" smtClean="0"/>
                        <a:t>Mid</a:t>
                      </a:r>
                      <a:r>
                        <a:rPr lang="fr-FR" dirty="0" smtClean="0"/>
                        <a:t>-high spé</a:t>
                      </a:r>
                      <a:endParaRPr lang="fr-FR" dirty="0"/>
                    </a:p>
                  </a:txBody>
                  <a:tcPr/>
                </a:tc>
                <a:tc>
                  <a:txBody>
                    <a:bodyPr/>
                    <a:lstStyle/>
                    <a:p>
                      <a:r>
                        <a:rPr lang="fr-FR" dirty="0" smtClean="0"/>
                        <a:t>0,88&gt;0,84</a:t>
                      </a:r>
                      <a:endParaRPr lang="fr-FR" dirty="0"/>
                    </a:p>
                  </a:txBody>
                  <a:tcPr/>
                </a:tc>
                <a:tc>
                  <a:txBody>
                    <a:bodyPr/>
                    <a:lstStyle/>
                    <a:p>
                      <a:r>
                        <a:rPr lang="fr-FR" dirty="0" smtClean="0"/>
                        <a:t>0,94&gt;0,9</a:t>
                      </a:r>
                      <a:endParaRPr lang="fr-FR" dirty="0"/>
                    </a:p>
                  </a:txBody>
                  <a:tcPr/>
                </a:tc>
                <a:tc>
                  <a:txBody>
                    <a:bodyPr/>
                    <a:lstStyle/>
                    <a:p>
                      <a:r>
                        <a:rPr lang="fr-FR" dirty="0" smtClean="0"/>
                        <a:t>0,3&gt;0,36</a:t>
                      </a:r>
                      <a:endParaRPr lang="fr-FR" dirty="0"/>
                    </a:p>
                  </a:txBody>
                  <a:tcPr/>
                </a:tc>
                <a:extLst>
                  <a:ext uri="{0D108BD9-81ED-4DB2-BD59-A6C34878D82A}">
                    <a16:rowId xmlns:a16="http://schemas.microsoft.com/office/drawing/2014/main" val="2740060966"/>
                  </a:ext>
                </a:extLst>
              </a:tr>
            </a:tbl>
          </a:graphicData>
        </a:graphic>
      </p:graphicFrame>
    </p:spTree>
    <p:extLst>
      <p:ext uri="{BB962C8B-B14F-4D97-AF65-F5344CB8AC3E}">
        <p14:creationId xmlns:p14="http://schemas.microsoft.com/office/powerpoint/2010/main" val="3909305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4990011" y="195943"/>
            <a:ext cx="1245854" cy="369332"/>
          </a:xfrm>
          <a:prstGeom prst="rect">
            <a:avLst/>
          </a:prstGeom>
          <a:noFill/>
        </p:spPr>
        <p:txBody>
          <a:bodyPr wrap="none" rtlCol="0">
            <a:spAutoFit/>
          </a:bodyPr>
          <a:lstStyle/>
          <a:p>
            <a:r>
              <a:rPr lang="fr-FR" dirty="0" err="1" smtClean="0"/>
              <a:t>Endothelial</a:t>
            </a:r>
            <a:endParaRPr lang="fr-FR" dirty="0"/>
          </a:p>
        </p:txBody>
      </p:sp>
      <p:sp>
        <p:nvSpPr>
          <p:cNvPr id="17" name="ZoneTexte 16"/>
          <p:cNvSpPr txBox="1"/>
          <p:nvPr/>
        </p:nvSpPr>
        <p:spPr>
          <a:xfrm>
            <a:off x="5904412" y="582047"/>
            <a:ext cx="6418473" cy="4524315"/>
          </a:xfrm>
          <a:prstGeom prst="rect">
            <a:avLst/>
          </a:prstGeom>
          <a:noFill/>
        </p:spPr>
        <p:txBody>
          <a:bodyPr wrap="square" rtlCol="0">
            <a:spAutoFit/>
          </a:bodyPr>
          <a:lstStyle/>
          <a:p>
            <a:r>
              <a:rPr lang="fr-FR" dirty="0" smtClean="0"/>
              <a:t>Sur les </a:t>
            </a:r>
            <a:r>
              <a:rPr lang="fr-FR" dirty="0" err="1" smtClean="0"/>
              <a:t>featureplot</a:t>
            </a:r>
            <a:r>
              <a:rPr lang="fr-FR" dirty="0" smtClean="0"/>
              <a:t>, on observe deux tendances : VIM ne semble pas du tout spécifique tandis que ACP1 et GNG11 ont l’air spécifiques des endothéliales et légèrement exprimées dans les </a:t>
            </a:r>
            <a:r>
              <a:rPr lang="fr-FR" dirty="0" err="1" smtClean="0"/>
              <a:t>Smooth</a:t>
            </a:r>
            <a:r>
              <a:rPr lang="fr-FR" dirty="0" smtClean="0"/>
              <a:t> muscle/</a:t>
            </a:r>
            <a:r>
              <a:rPr lang="fr-FR" dirty="0" err="1" smtClean="0"/>
              <a:t>Fibroblast</a:t>
            </a:r>
            <a:r>
              <a:rPr lang="fr-FR" dirty="0" smtClean="0"/>
              <a:t>.</a:t>
            </a:r>
          </a:p>
          <a:p>
            <a:endParaRPr lang="fr-FR" dirty="0" smtClean="0"/>
          </a:p>
          <a:p>
            <a:r>
              <a:rPr lang="fr-FR" dirty="0" smtClean="0"/>
              <a:t>Pour ce qui est des métriques : </a:t>
            </a:r>
            <a:endParaRPr lang="fr-FR" dirty="0"/>
          </a:p>
          <a:p>
            <a:r>
              <a:rPr lang="fr-FR" dirty="0" smtClean="0"/>
              <a:t>VIM : On retrouve des métriques indiquant une faible spécificité, que ce soit pour les distributions ou pour one v max.</a:t>
            </a:r>
          </a:p>
          <a:p>
            <a:r>
              <a:rPr lang="fr-FR" dirty="0" smtClean="0"/>
              <a:t>ACP1 et GNG11 : le profil des distribution tend plutôt vers une forte spécificité, de même pour le tau qui correspondrait plutôt à une forte spécificité (~0,96). En revanche, Shannon et </a:t>
            </a:r>
            <a:r>
              <a:rPr lang="fr-FR" dirty="0" err="1" smtClean="0"/>
              <a:t>gini</a:t>
            </a:r>
            <a:r>
              <a:rPr lang="fr-FR" dirty="0" smtClean="0"/>
              <a:t> ont des valeurs semblables à celles trouvées dans des cas de spé multiple, surement en raison de l’expression dans le groupement de cellule en dessous des </a:t>
            </a:r>
            <a:r>
              <a:rPr lang="fr-FR" dirty="0" err="1" smtClean="0"/>
              <a:t>endothelial</a:t>
            </a:r>
            <a:r>
              <a:rPr lang="fr-FR" dirty="0" smtClean="0"/>
              <a:t>. One v max peut alors nous indiquer à quel point cette multi spé est valable, en l’occurrence assez peu vu qu’on a 2,5 et 4,2</a:t>
            </a:r>
            <a:endParaRPr lang="fr-FR" dirty="0"/>
          </a:p>
        </p:txBody>
      </p:sp>
      <p:pic>
        <p:nvPicPr>
          <p:cNvPr id="20" name="Image 19"/>
          <p:cNvPicPr>
            <a:picLocks noChangeAspect="1"/>
          </p:cNvPicPr>
          <p:nvPr/>
        </p:nvPicPr>
        <p:blipFill>
          <a:blip r:embed="rId2"/>
          <a:stretch>
            <a:fillRect/>
          </a:stretch>
        </p:blipFill>
        <p:spPr>
          <a:xfrm>
            <a:off x="8608423" y="4829043"/>
            <a:ext cx="3290201" cy="2028957"/>
          </a:xfrm>
          <a:prstGeom prst="rect">
            <a:avLst/>
          </a:prstGeom>
        </p:spPr>
      </p:pic>
      <p:grpSp>
        <p:nvGrpSpPr>
          <p:cNvPr id="15" name="Groupe 14"/>
          <p:cNvGrpSpPr/>
          <p:nvPr/>
        </p:nvGrpSpPr>
        <p:grpSpPr>
          <a:xfrm>
            <a:off x="365504" y="862149"/>
            <a:ext cx="5408024" cy="3409405"/>
            <a:chOff x="365505" y="940527"/>
            <a:chExt cx="5408024" cy="3434912"/>
          </a:xfrm>
        </p:grpSpPr>
        <p:grpSp>
          <p:nvGrpSpPr>
            <p:cNvPr id="6" name="Groupe 5"/>
            <p:cNvGrpSpPr/>
            <p:nvPr/>
          </p:nvGrpSpPr>
          <p:grpSpPr>
            <a:xfrm>
              <a:off x="365505" y="940527"/>
              <a:ext cx="5408024" cy="1128272"/>
              <a:chOff x="-559543" y="740829"/>
              <a:chExt cx="12895490" cy="2486025"/>
            </a:xfrm>
          </p:grpSpPr>
          <p:pic>
            <p:nvPicPr>
              <p:cNvPr id="4" name="Image 3"/>
              <p:cNvPicPr>
                <a:picLocks noChangeAspect="1"/>
              </p:cNvPicPr>
              <p:nvPr/>
            </p:nvPicPr>
            <p:blipFill rotWithShape="1">
              <a:blip r:embed="rId3"/>
              <a:srcRect l="49415"/>
              <a:stretch/>
            </p:blipFill>
            <p:spPr>
              <a:xfrm>
                <a:off x="3672823" y="740829"/>
                <a:ext cx="8663124" cy="2486025"/>
              </a:xfrm>
              <a:prstGeom prst="rect">
                <a:avLst/>
              </a:prstGeom>
            </p:spPr>
          </p:pic>
          <p:pic>
            <p:nvPicPr>
              <p:cNvPr id="12" name="Image 11"/>
              <p:cNvPicPr>
                <a:picLocks noChangeAspect="1"/>
              </p:cNvPicPr>
              <p:nvPr/>
            </p:nvPicPr>
            <p:blipFill rotWithShape="1">
              <a:blip r:embed="rId3"/>
              <a:srcRect l="-502" r="75790"/>
              <a:stretch/>
            </p:blipFill>
            <p:spPr>
              <a:xfrm>
                <a:off x="-559543" y="740829"/>
                <a:ext cx="4232366" cy="2486025"/>
              </a:xfrm>
              <a:prstGeom prst="rect">
                <a:avLst/>
              </a:prstGeom>
            </p:spPr>
          </p:pic>
        </p:grpSp>
        <p:pic>
          <p:nvPicPr>
            <p:cNvPr id="9" name="Image 8"/>
            <p:cNvPicPr>
              <a:picLocks noChangeAspect="1"/>
            </p:cNvPicPr>
            <p:nvPr/>
          </p:nvPicPr>
          <p:blipFill rotWithShape="1">
            <a:blip r:embed="rId4"/>
            <a:srcRect r="77041"/>
            <a:stretch/>
          </p:blipFill>
          <p:spPr>
            <a:xfrm>
              <a:off x="403890" y="2063640"/>
              <a:ext cx="1698172" cy="1145079"/>
            </a:xfrm>
            <a:prstGeom prst="rect">
              <a:avLst/>
            </a:prstGeom>
          </p:spPr>
        </p:pic>
        <p:pic>
          <p:nvPicPr>
            <p:cNvPr id="16" name="Image 15"/>
            <p:cNvPicPr>
              <a:picLocks noChangeAspect="1"/>
            </p:cNvPicPr>
            <p:nvPr/>
          </p:nvPicPr>
          <p:blipFill rotWithShape="1">
            <a:blip r:embed="rId4"/>
            <a:srcRect l="51659" r="127"/>
            <a:stretch/>
          </p:blipFill>
          <p:spPr>
            <a:xfrm>
              <a:off x="2102062" y="2063640"/>
              <a:ext cx="3566160" cy="1145079"/>
            </a:xfrm>
            <a:prstGeom prst="rect">
              <a:avLst/>
            </a:prstGeom>
          </p:spPr>
        </p:pic>
        <p:pic>
          <p:nvPicPr>
            <p:cNvPr id="14" name="Image 13"/>
            <p:cNvPicPr>
              <a:picLocks noChangeAspect="1"/>
            </p:cNvPicPr>
            <p:nvPr/>
          </p:nvPicPr>
          <p:blipFill>
            <a:blip r:embed="rId5"/>
            <a:stretch>
              <a:fillRect/>
            </a:stretch>
          </p:blipFill>
          <p:spPr>
            <a:xfrm>
              <a:off x="365505" y="3187210"/>
              <a:ext cx="5408023" cy="1188229"/>
            </a:xfrm>
            <a:prstGeom prst="rect">
              <a:avLst/>
            </a:prstGeom>
          </p:spPr>
        </p:pic>
      </p:grpSp>
      <p:graphicFrame>
        <p:nvGraphicFramePr>
          <p:cNvPr id="21" name="Tableau 20"/>
          <p:cNvGraphicFramePr>
            <a:graphicFrameLocks noGrp="1"/>
          </p:cNvGraphicFramePr>
          <p:nvPr>
            <p:extLst>
              <p:ext uri="{D42A27DB-BD31-4B8C-83A1-F6EECF244321}">
                <p14:modId xmlns:p14="http://schemas.microsoft.com/office/powerpoint/2010/main" val="3051367329"/>
              </p:ext>
            </p:extLst>
          </p:nvPr>
        </p:nvGraphicFramePr>
        <p:xfrm>
          <a:off x="217457" y="4552365"/>
          <a:ext cx="5556071" cy="1391757"/>
        </p:xfrm>
        <a:graphic>
          <a:graphicData uri="http://schemas.openxmlformats.org/drawingml/2006/table">
            <a:tbl>
              <a:tblPr firstRow="1" bandRow="1">
                <a:tableStyleId>{5C22544A-7EE6-4342-B048-85BDC9FD1C3A}</a:tableStyleId>
              </a:tblPr>
              <a:tblGrid>
                <a:gridCol w="1389018">
                  <a:extLst>
                    <a:ext uri="{9D8B030D-6E8A-4147-A177-3AD203B41FA5}">
                      <a16:colId xmlns:a16="http://schemas.microsoft.com/office/drawing/2014/main" val="3492129718"/>
                    </a:ext>
                  </a:extLst>
                </a:gridCol>
                <a:gridCol w="1389018">
                  <a:extLst>
                    <a:ext uri="{9D8B030D-6E8A-4147-A177-3AD203B41FA5}">
                      <a16:colId xmlns:a16="http://schemas.microsoft.com/office/drawing/2014/main" val="1050978156"/>
                    </a:ext>
                  </a:extLst>
                </a:gridCol>
                <a:gridCol w="1195725">
                  <a:extLst>
                    <a:ext uri="{9D8B030D-6E8A-4147-A177-3AD203B41FA5}">
                      <a16:colId xmlns:a16="http://schemas.microsoft.com/office/drawing/2014/main" val="3285020767"/>
                    </a:ext>
                  </a:extLst>
                </a:gridCol>
                <a:gridCol w="1582310">
                  <a:extLst>
                    <a:ext uri="{9D8B030D-6E8A-4147-A177-3AD203B41FA5}">
                      <a16:colId xmlns:a16="http://schemas.microsoft.com/office/drawing/2014/main" val="1518823135"/>
                    </a:ext>
                  </a:extLst>
                </a:gridCol>
              </a:tblGrid>
              <a:tr h="463919">
                <a:tc>
                  <a:txBody>
                    <a:bodyPr/>
                    <a:lstStyle/>
                    <a:p>
                      <a:endParaRPr lang="fr-FR" dirty="0"/>
                    </a:p>
                  </a:txBody>
                  <a:tcPr/>
                </a:tc>
                <a:tc>
                  <a:txBody>
                    <a:bodyPr/>
                    <a:lstStyle/>
                    <a:p>
                      <a:r>
                        <a:rPr lang="fr-FR" dirty="0" smtClean="0"/>
                        <a:t>Gini</a:t>
                      </a:r>
                      <a:endParaRPr lang="fr-FR" dirty="0"/>
                    </a:p>
                  </a:txBody>
                  <a:tcPr/>
                </a:tc>
                <a:tc>
                  <a:txBody>
                    <a:bodyPr/>
                    <a:lstStyle/>
                    <a:p>
                      <a:r>
                        <a:rPr lang="fr-FR" dirty="0" smtClean="0"/>
                        <a:t>Tau</a:t>
                      </a:r>
                      <a:endParaRPr lang="fr-FR" dirty="0"/>
                    </a:p>
                  </a:txBody>
                  <a:tcPr/>
                </a:tc>
                <a:tc>
                  <a:txBody>
                    <a:bodyPr/>
                    <a:lstStyle/>
                    <a:p>
                      <a:r>
                        <a:rPr lang="fr-FR" dirty="0" smtClean="0"/>
                        <a:t>Shannon</a:t>
                      </a:r>
                      <a:endParaRPr lang="fr-FR" dirty="0"/>
                    </a:p>
                  </a:txBody>
                  <a:tcPr/>
                </a:tc>
                <a:extLst>
                  <a:ext uri="{0D108BD9-81ED-4DB2-BD59-A6C34878D82A}">
                    <a16:rowId xmlns:a16="http://schemas.microsoft.com/office/drawing/2014/main" val="2283841606"/>
                  </a:ext>
                </a:extLst>
              </a:tr>
              <a:tr h="463919">
                <a:tc>
                  <a:txBody>
                    <a:bodyPr/>
                    <a:lstStyle/>
                    <a:p>
                      <a:r>
                        <a:rPr lang="fr-FR" dirty="0" smtClean="0"/>
                        <a:t>High spé</a:t>
                      </a:r>
                      <a:endParaRPr lang="fr-FR" dirty="0"/>
                    </a:p>
                  </a:txBody>
                  <a:tcPr/>
                </a:tc>
                <a:tc>
                  <a:txBody>
                    <a:bodyPr/>
                    <a:lstStyle/>
                    <a:p>
                      <a:r>
                        <a:rPr lang="fr-FR" dirty="0" smtClean="0"/>
                        <a:t>0,85&gt;0,83</a:t>
                      </a:r>
                      <a:endParaRPr lang="fr-FR" dirty="0"/>
                    </a:p>
                  </a:txBody>
                  <a:tcPr/>
                </a:tc>
                <a:tc>
                  <a:txBody>
                    <a:bodyPr/>
                    <a:lstStyle/>
                    <a:p>
                      <a:r>
                        <a:rPr lang="fr-FR" dirty="0" smtClean="0"/>
                        <a:t>0,97&gt;0,96</a:t>
                      </a:r>
                      <a:endParaRPr lang="fr-FR" dirty="0"/>
                    </a:p>
                  </a:txBody>
                  <a:tcPr/>
                </a:tc>
                <a:tc>
                  <a:txBody>
                    <a:bodyPr/>
                    <a:lstStyle/>
                    <a:p>
                      <a:r>
                        <a:rPr lang="fr-FR" dirty="0" smtClean="0"/>
                        <a:t>0,35&gt;0,36</a:t>
                      </a:r>
                      <a:endParaRPr lang="fr-FR" dirty="0"/>
                    </a:p>
                  </a:txBody>
                  <a:tcPr/>
                </a:tc>
                <a:extLst>
                  <a:ext uri="{0D108BD9-81ED-4DB2-BD59-A6C34878D82A}">
                    <a16:rowId xmlns:a16="http://schemas.microsoft.com/office/drawing/2014/main" val="1726126658"/>
                  </a:ext>
                </a:extLst>
              </a:tr>
              <a:tr h="463919">
                <a:tc>
                  <a:txBody>
                    <a:bodyPr/>
                    <a:lstStyle/>
                    <a:p>
                      <a:r>
                        <a:rPr lang="fr-FR" dirty="0" err="1" smtClean="0"/>
                        <a:t>Low</a:t>
                      </a:r>
                      <a:r>
                        <a:rPr lang="fr-FR" baseline="0" dirty="0" smtClean="0"/>
                        <a:t> spé</a:t>
                      </a:r>
                      <a:endParaRPr lang="fr-FR" dirty="0"/>
                    </a:p>
                  </a:txBody>
                  <a:tcPr/>
                </a:tc>
                <a:tc>
                  <a:txBody>
                    <a:bodyPr/>
                    <a:lstStyle/>
                    <a:p>
                      <a:r>
                        <a:rPr lang="fr-FR" dirty="0" smtClean="0"/>
                        <a:t>0,62</a:t>
                      </a:r>
                      <a:endParaRPr lang="fr-FR" dirty="0"/>
                    </a:p>
                  </a:txBody>
                  <a:tcPr/>
                </a:tc>
                <a:tc>
                  <a:txBody>
                    <a:bodyPr/>
                    <a:lstStyle/>
                    <a:p>
                      <a:r>
                        <a:rPr lang="fr-FR" dirty="0" smtClean="0"/>
                        <a:t>0,72</a:t>
                      </a:r>
                      <a:endParaRPr lang="fr-FR" dirty="0"/>
                    </a:p>
                  </a:txBody>
                  <a:tcPr/>
                </a:tc>
                <a:tc>
                  <a:txBody>
                    <a:bodyPr/>
                    <a:lstStyle/>
                    <a:p>
                      <a:r>
                        <a:rPr lang="fr-FR" dirty="0" smtClean="0"/>
                        <a:t>0,54</a:t>
                      </a:r>
                      <a:endParaRPr lang="fr-FR" dirty="0"/>
                    </a:p>
                  </a:txBody>
                  <a:tcPr/>
                </a:tc>
                <a:extLst>
                  <a:ext uri="{0D108BD9-81ED-4DB2-BD59-A6C34878D82A}">
                    <a16:rowId xmlns:a16="http://schemas.microsoft.com/office/drawing/2014/main" val="1126394571"/>
                  </a:ext>
                </a:extLst>
              </a:tr>
            </a:tbl>
          </a:graphicData>
        </a:graphic>
      </p:graphicFrame>
    </p:spTree>
    <p:extLst>
      <p:ext uri="{BB962C8B-B14F-4D97-AF65-F5344CB8AC3E}">
        <p14:creationId xmlns:p14="http://schemas.microsoft.com/office/powerpoint/2010/main" val="611858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4990011" y="195943"/>
            <a:ext cx="1512145" cy="369332"/>
          </a:xfrm>
          <a:prstGeom prst="rect">
            <a:avLst/>
          </a:prstGeom>
          <a:noFill/>
        </p:spPr>
        <p:txBody>
          <a:bodyPr wrap="none" rtlCol="0">
            <a:spAutoFit/>
          </a:bodyPr>
          <a:lstStyle/>
          <a:p>
            <a:r>
              <a:rPr lang="fr-FR" dirty="0" err="1" smtClean="0"/>
              <a:t>Deuterosomal</a:t>
            </a:r>
            <a:endParaRPr lang="fr-FR" dirty="0"/>
          </a:p>
        </p:txBody>
      </p:sp>
      <p:graphicFrame>
        <p:nvGraphicFramePr>
          <p:cNvPr id="14" name="Tableau 13"/>
          <p:cNvGraphicFramePr>
            <a:graphicFrameLocks noGrp="1"/>
          </p:cNvGraphicFramePr>
          <p:nvPr>
            <p:extLst>
              <p:ext uri="{D42A27DB-BD31-4B8C-83A1-F6EECF244321}">
                <p14:modId xmlns:p14="http://schemas.microsoft.com/office/powerpoint/2010/main" val="1443573709"/>
              </p:ext>
            </p:extLst>
          </p:nvPr>
        </p:nvGraphicFramePr>
        <p:xfrm>
          <a:off x="190014" y="4963885"/>
          <a:ext cx="6197724" cy="1097280"/>
        </p:xfrm>
        <a:graphic>
          <a:graphicData uri="http://schemas.openxmlformats.org/drawingml/2006/table">
            <a:tbl>
              <a:tblPr firstRow="1" bandRow="1">
                <a:tableStyleId>{5C22544A-7EE6-4342-B048-85BDC9FD1C3A}</a:tableStyleId>
              </a:tblPr>
              <a:tblGrid>
                <a:gridCol w="1549431">
                  <a:extLst>
                    <a:ext uri="{9D8B030D-6E8A-4147-A177-3AD203B41FA5}">
                      <a16:colId xmlns:a16="http://schemas.microsoft.com/office/drawing/2014/main" val="3492129718"/>
                    </a:ext>
                  </a:extLst>
                </a:gridCol>
                <a:gridCol w="1549431">
                  <a:extLst>
                    <a:ext uri="{9D8B030D-6E8A-4147-A177-3AD203B41FA5}">
                      <a16:colId xmlns:a16="http://schemas.microsoft.com/office/drawing/2014/main" val="1050978156"/>
                    </a:ext>
                  </a:extLst>
                </a:gridCol>
                <a:gridCol w="1333816">
                  <a:extLst>
                    <a:ext uri="{9D8B030D-6E8A-4147-A177-3AD203B41FA5}">
                      <a16:colId xmlns:a16="http://schemas.microsoft.com/office/drawing/2014/main" val="3285020767"/>
                    </a:ext>
                  </a:extLst>
                </a:gridCol>
                <a:gridCol w="1765046">
                  <a:extLst>
                    <a:ext uri="{9D8B030D-6E8A-4147-A177-3AD203B41FA5}">
                      <a16:colId xmlns:a16="http://schemas.microsoft.com/office/drawing/2014/main" val="1518823135"/>
                    </a:ext>
                  </a:extLst>
                </a:gridCol>
              </a:tblGrid>
              <a:tr h="310520">
                <a:tc>
                  <a:txBody>
                    <a:bodyPr/>
                    <a:lstStyle/>
                    <a:p>
                      <a:endParaRPr lang="fr-FR" dirty="0"/>
                    </a:p>
                  </a:txBody>
                  <a:tcPr/>
                </a:tc>
                <a:tc>
                  <a:txBody>
                    <a:bodyPr/>
                    <a:lstStyle/>
                    <a:p>
                      <a:r>
                        <a:rPr lang="fr-FR" dirty="0" smtClean="0"/>
                        <a:t>Gini</a:t>
                      </a:r>
                      <a:endParaRPr lang="fr-FR" dirty="0"/>
                    </a:p>
                  </a:txBody>
                  <a:tcPr/>
                </a:tc>
                <a:tc>
                  <a:txBody>
                    <a:bodyPr/>
                    <a:lstStyle/>
                    <a:p>
                      <a:r>
                        <a:rPr lang="fr-FR" dirty="0" smtClean="0"/>
                        <a:t>Tau</a:t>
                      </a:r>
                      <a:endParaRPr lang="fr-FR" dirty="0"/>
                    </a:p>
                  </a:txBody>
                  <a:tcPr/>
                </a:tc>
                <a:tc>
                  <a:txBody>
                    <a:bodyPr/>
                    <a:lstStyle/>
                    <a:p>
                      <a:r>
                        <a:rPr lang="fr-FR" dirty="0" smtClean="0"/>
                        <a:t>Shannon</a:t>
                      </a:r>
                      <a:endParaRPr lang="fr-FR" dirty="0"/>
                    </a:p>
                  </a:txBody>
                  <a:tcPr/>
                </a:tc>
                <a:extLst>
                  <a:ext uri="{0D108BD9-81ED-4DB2-BD59-A6C34878D82A}">
                    <a16:rowId xmlns:a16="http://schemas.microsoft.com/office/drawing/2014/main" val="2283841606"/>
                  </a:ext>
                </a:extLst>
              </a:tr>
              <a:tr h="358569">
                <a:tc>
                  <a:txBody>
                    <a:bodyPr/>
                    <a:lstStyle/>
                    <a:p>
                      <a:r>
                        <a:rPr lang="fr-FR" dirty="0" err="1" smtClean="0"/>
                        <a:t>Very</a:t>
                      </a:r>
                      <a:r>
                        <a:rPr lang="fr-FR" baseline="0" dirty="0" smtClean="0"/>
                        <a:t> </a:t>
                      </a:r>
                      <a:r>
                        <a:rPr lang="fr-FR" dirty="0" smtClean="0"/>
                        <a:t>High</a:t>
                      </a:r>
                      <a:r>
                        <a:rPr lang="fr-FR" baseline="0" dirty="0" smtClean="0"/>
                        <a:t> spé</a:t>
                      </a:r>
                      <a:endParaRPr lang="fr-FR" dirty="0"/>
                    </a:p>
                  </a:txBody>
                  <a:tcPr/>
                </a:tc>
                <a:tc>
                  <a:txBody>
                    <a:bodyPr/>
                    <a:lstStyle/>
                    <a:p>
                      <a:r>
                        <a:rPr lang="fr-FR" dirty="0" smtClean="0"/>
                        <a:t>0,95</a:t>
                      </a:r>
                      <a:endParaRPr lang="fr-FR" dirty="0"/>
                    </a:p>
                  </a:txBody>
                  <a:tcPr/>
                </a:tc>
                <a:tc>
                  <a:txBody>
                    <a:bodyPr/>
                    <a:lstStyle/>
                    <a:p>
                      <a:r>
                        <a:rPr lang="fr-FR" dirty="0" smtClean="0"/>
                        <a:t>1,0</a:t>
                      </a:r>
                      <a:endParaRPr lang="fr-FR" dirty="0"/>
                    </a:p>
                  </a:txBody>
                  <a:tcPr/>
                </a:tc>
                <a:tc>
                  <a:txBody>
                    <a:bodyPr/>
                    <a:lstStyle/>
                    <a:p>
                      <a:r>
                        <a:rPr lang="fr-FR" dirty="0" smtClean="0"/>
                        <a:t>0,06</a:t>
                      </a:r>
                      <a:endParaRPr lang="fr-FR" dirty="0"/>
                    </a:p>
                  </a:txBody>
                  <a:tcPr/>
                </a:tc>
                <a:extLst>
                  <a:ext uri="{0D108BD9-81ED-4DB2-BD59-A6C34878D82A}">
                    <a16:rowId xmlns:a16="http://schemas.microsoft.com/office/drawing/2014/main" val="1726126658"/>
                  </a:ext>
                </a:extLst>
              </a:tr>
              <a:tr h="310520">
                <a:tc>
                  <a:txBody>
                    <a:bodyPr/>
                    <a:lstStyle/>
                    <a:p>
                      <a:r>
                        <a:rPr lang="fr-FR" dirty="0" smtClean="0"/>
                        <a:t>High</a:t>
                      </a:r>
                      <a:r>
                        <a:rPr lang="fr-FR" baseline="0" dirty="0" smtClean="0"/>
                        <a:t> spé</a:t>
                      </a:r>
                      <a:endParaRPr lang="fr-FR" dirty="0"/>
                    </a:p>
                  </a:txBody>
                  <a:tcPr/>
                </a:tc>
                <a:tc>
                  <a:txBody>
                    <a:bodyPr/>
                    <a:lstStyle/>
                    <a:p>
                      <a:r>
                        <a:rPr lang="fr-FR" dirty="0" smtClean="0"/>
                        <a:t>0,83-0,76</a:t>
                      </a:r>
                      <a:endParaRPr lang="fr-FR" dirty="0"/>
                    </a:p>
                  </a:txBody>
                  <a:tcPr/>
                </a:tc>
                <a:tc>
                  <a:txBody>
                    <a:bodyPr/>
                    <a:lstStyle/>
                    <a:p>
                      <a:r>
                        <a:rPr lang="fr-FR" dirty="0" smtClean="0"/>
                        <a:t>0,95-0,91</a:t>
                      </a:r>
                      <a:endParaRPr lang="fr-FR" dirty="0"/>
                    </a:p>
                  </a:txBody>
                  <a:tcPr/>
                </a:tc>
                <a:tc>
                  <a:txBody>
                    <a:bodyPr/>
                    <a:lstStyle/>
                    <a:p>
                      <a:r>
                        <a:rPr lang="fr-FR" dirty="0" smtClean="0"/>
                        <a:t>0,36-0,43</a:t>
                      </a:r>
                      <a:endParaRPr lang="fr-FR" dirty="0"/>
                    </a:p>
                  </a:txBody>
                  <a:tcPr/>
                </a:tc>
                <a:extLst>
                  <a:ext uri="{0D108BD9-81ED-4DB2-BD59-A6C34878D82A}">
                    <a16:rowId xmlns:a16="http://schemas.microsoft.com/office/drawing/2014/main" val="1126394571"/>
                  </a:ext>
                </a:extLst>
              </a:tr>
            </a:tbl>
          </a:graphicData>
        </a:graphic>
      </p:graphicFrame>
      <p:pic>
        <p:nvPicPr>
          <p:cNvPr id="10" name="Image 9"/>
          <p:cNvPicPr>
            <a:picLocks noChangeAspect="1"/>
          </p:cNvPicPr>
          <p:nvPr/>
        </p:nvPicPr>
        <p:blipFill>
          <a:blip r:embed="rId2"/>
          <a:stretch>
            <a:fillRect/>
          </a:stretch>
        </p:blipFill>
        <p:spPr>
          <a:xfrm>
            <a:off x="7043443" y="4552365"/>
            <a:ext cx="3994930" cy="2175006"/>
          </a:xfrm>
          <a:prstGeom prst="rect">
            <a:avLst/>
          </a:prstGeom>
        </p:spPr>
      </p:pic>
      <p:grpSp>
        <p:nvGrpSpPr>
          <p:cNvPr id="2" name="Groupe 1"/>
          <p:cNvGrpSpPr/>
          <p:nvPr/>
        </p:nvGrpSpPr>
        <p:grpSpPr>
          <a:xfrm>
            <a:off x="190013" y="708132"/>
            <a:ext cx="5691593" cy="3778627"/>
            <a:chOff x="0" y="565275"/>
            <a:chExt cx="5865223" cy="3987090"/>
          </a:xfrm>
        </p:grpSpPr>
        <p:pic>
          <p:nvPicPr>
            <p:cNvPr id="3" name="Image 2"/>
            <p:cNvPicPr>
              <a:picLocks noChangeAspect="1"/>
            </p:cNvPicPr>
            <p:nvPr/>
          </p:nvPicPr>
          <p:blipFill rotWithShape="1">
            <a:blip r:embed="rId3"/>
            <a:srcRect r="24140"/>
            <a:stretch/>
          </p:blipFill>
          <p:spPr>
            <a:xfrm>
              <a:off x="0" y="565275"/>
              <a:ext cx="5865223" cy="1265044"/>
            </a:xfrm>
            <a:prstGeom prst="rect">
              <a:avLst/>
            </a:prstGeom>
          </p:spPr>
        </p:pic>
        <p:pic>
          <p:nvPicPr>
            <p:cNvPr id="5" name="Image 4"/>
            <p:cNvPicPr>
              <a:picLocks noChangeAspect="1"/>
            </p:cNvPicPr>
            <p:nvPr/>
          </p:nvPicPr>
          <p:blipFill rotWithShape="1">
            <a:blip r:embed="rId4"/>
            <a:srcRect r="24664"/>
            <a:stretch/>
          </p:blipFill>
          <p:spPr>
            <a:xfrm>
              <a:off x="0" y="1830319"/>
              <a:ext cx="5808874" cy="1320023"/>
            </a:xfrm>
            <a:prstGeom prst="rect">
              <a:avLst/>
            </a:prstGeom>
          </p:spPr>
        </p:pic>
        <p:pic>
          <p:nvPicPr>
            <p:cNvPr id="13" name="Image 12"/>
            <p:cNvPicPr>
              <a:picLocks noChangeAspect="1"/>
            </p:cNvPicPr>
            <p:nvPr/>
          </p:nvPicPr>
          <p:blipFill>
            <a:blip r:embed="rId5"/>
            <a:stretch>
              <a:fillRect/>
            </a:stretch>
          </p:blipFill>
          <p:spPr>
            <a:xfrm>
              <a:off x="1" y="3150344"/>
              <a:ext cx="5808874" cy="1402021"/>
            </a:xfrm>
            <a:prstGeom prst="rect">
              <a:avLst/>
            </a:prstGeom>
          </p:spPr>
        </p:pic>
      </p:grpSp>
      <p:sp>
        <p:nvSpPr>
          <p:cNvPr id="17" name="ZoneTexte 16"/>
          <p:cNvSpPr txBox="1"/>
          <p:nvPr/>
        </p:nvSpPr>
        <p:spPr>
          <a:xfrm>
            <a:off x="5773528" y="708132"/>
            <a:ext cx="6418473" cy="3970318"/>
          </a:xfrm>
          <a:prstGeom prst="rect">
            <a:avLst/>
          </a:prstGeom>
          <a:noFill/>
        </p:spPr>
        <p:txBody>
          <a:bodyPr wrap="square" rtlCol="0">
            <a:spAutoFit/>
          </a:bodyPr>
          <a:lstStyle/>
          <a:p>
            <a:r>
              <a:rPr lang="fr-FR" dirty="0" smtClean="0"/>
              <a:t>Sur les </a:t>
            </a:r>
            <a:r>
              <a:rPr lang="fr-FR" dirty="0" err="1" smtClean="0"/>
              <a:t>featureplots</a:t>
            </a:r>
            <a:r>
              <a:rPr lang="fr-FR" dirty="0" smtClean="0"/>
              <a:t>, on voit peu les cellules </a:t>
            </a:r>
            <a:r>
              <a:rPr lang="fr-FR" dirty="0" err="1" smtClean="0"/>
              <a:t>deuterosomales</a:t>
            </a:r>
            <a:r>
              <a:rPr lang="fr-FR" dirty="0"/>
              <a:t> </a:t>
            </a:r>
            <a:r>
              <a:rPr lang="fr-FR" dirty="0" smtClean="0"/>
              <a:t>(peu représentées). En zoomant, CDC20B et HES6 semblent spécifiques aux </a:t>
            </a:r>
            <a:r>
              <a:rPr lang="fr-FR" dirty="0" err="1" smtClean="0"/>
              <a:t>Deuterosomal</a:t>
            </a:r>
            <a:r>
              <a:rPr lang="fr-FR" dirty="0" smtClean="0"/>
              <a:t>. En particulier, ils « s’allument » aussi dans les </a:t>
            </a:r>
            <a:r>
              <a:rPr lang="fr-FR" dirty="0" err="1" smtClean="0"/>
              <a:t>secretory</a:t>
            </a:r>
            <a:r>
              <a:rPr lang="fr-FR" dirty="0" smtClean="0"/>
              <a:t> et les </a:t>
            </a:r>
            <a:r>
              <a:rPr lang="fr-FR" dirty="0" err="1"/>
              <a:t>m</a:t>
            </a:r>
            <a:r>
              <a:rPr lang="fr-FR" dirty="0" err="1" smtClean="0"/>
              <a:t>ulticiliées</a:t>
            </a:r>
            <a:r>
              <a:rPr lang="fr-FR" dirty="0" smtClean="0"/>
              <a:t> mais plus uniformément dans les </a:t>
            </a:r>
            <a:r>
              <a:rPr lang="fr-FR" dirty="0" err="1" smtClean="0"/>
              <a:t>deutérosomales</a:t>
            </a:r>
            <a:r>
              <a:rPr lang="fr-FR" dirty="0" smtClean="0"/>
              <a:t>. CCNO a l’air doublement spécifique, des </a:t>
            </a:r>
            <a:r>
              <a:rPr lang="fr-FR" dirty="0" err="1" smtClean="0"/>
              <a:t>deutérosomales</a:t>
            </a:r>
            <a:r>
              <a:rPr lang="fr-FR" dirty="0" smtClean="0"/>
              <a:t> et des </a:t>
            </a:r>
            <a:r>
              <a:rPr lang="fr-FR" dirty="0" err="1" smtClean="0"/>
              <a:t>secretory</a:t>
            </a:r>
            <a:r>
              <a:rPr lang="fr-FR" dirty="0" smtClean="0"/>
              <a:t>.</a:t>
            </a:r>
          </a:p>
          <a:p>
            <a:endParaRPr lang="fr-FR" dirty="0"/>
          </a:p>
          <a:p>
            <a:r>
              <a:rPr lang="fr-FR" dirty="0" smtClean="0"/>
              <a:t>Dans les distributions, CDC20B est uniquement surexprimé dans les </a:t>
            </a:r>
            <a:r>
              <a:rPr lang="fr-FR" dirty="0" err="1" smtClean="0"/>
              <a:t>secretory</a:t>
            </a:r>
            <a:r>
              <a:rPr lang="fr-FR" dirty="0" smtClean="0"/>
              <a:t>, ce qui en fait un gène très spécifique avec des métriques qui vont dans ce sens. </a:t>
            </a:r>
          </a:p>
          <a:p>
            <a:r>
              <a:rPr lang="fr-FR" dirty="0" smtClean="0"/>
              <a:t>CCNO et HES6 ont des métriques de distribution similaires mais leurs distributions indiquent plutôt un spécificité multiple pour HES6 et une spécificité unique pour CCNO. La distinction est faite par la métrique one v max comme précédemment.</a:t>
            </a:r>
            <a:endParaRPr lang="fr-FR" dirty="0"/>
          </a:p>
        </p:txBody>
      </p:sp>
    </p:spTree>
    <p:extLst>
      <p:ext uri="{BB962C8B-B14F-4D97-AF65-F5344CB8AC3E}">
        <p14:creationId xmlns:p14="http://schemas.microsoft.com/office/powerpoint/2010/main" val="508633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7946</TotalTime>
  <Words>1743</Words>
  <Application>Microsoft Office PowerPoint</Application>
  <PresentationFormat>Grand écran</PresentationFormat>
  <Paragraphs>242</Paragraphs>
  <Slides>20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Arial</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Notes sur le papier HCA sorti dans Nature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ipmc</dc:creator>
  <cp:lastModifiedBy>ipmc</cp:lastModifiedBy>
  <cp:revision>57</cp:revision>
  <dcterms:created xsi:type="dcterms:W3CDTF">2020-11-24T15:53:50Z</dcterms:created>
  <dcterms:modified xsi:type="dcterms:W3CDTF">2020-12-16T21:12:47Z</dcterms:modified>
</cp:coreProperties>
</file>