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Oswald"/>
      <p:regular r:id="rId15"/>
      <p:bold r:id="rId16"/>
    </p:embeddedFont>
    <p:embeddedFont>
      <p:font typeface="Average" panose="020B0604020202020204" charset="0"/>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667"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Shape 14"/>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Shape 15"/>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Shape 1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Shape 50"/>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Shape 5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Shape 5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Shape 1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Shape 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Shape 2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Shape 2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Shape 2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Shape 2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Shape 3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Shape 3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Shape 3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1" name="Shape 4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Shape 42"/>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Shape 43"/>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Shape 4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Shape 4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openclassrooms.com/courses/apprenez-a-programmer-en-java"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www.jfree.org/jfreechart/api/javadoc/index.html" TargetMode="External"/><Relationship Id="rId5" Type="http://schemas.openxmlformats.org/officeDocument/2006/relationships/hyperlink" Target="http://www.java2s.com/Code/Java/Chart/JFreeChartPieChartDemo1.htm" TargetMode="External"/><Relationship Id="rId4" Type="http://schemas.openxmlformats.org/officeDocument/2006/relationships/hyperlink" Target="https://stackoverflow.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ntoineCremel/HospitalTracker"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fr"/>
              <a:t>HospitalTracker</a:t>
            </a:r>
            <a:endParaRPr/>
          </a:p>
        </p:txBody>
      </p:sp>
      <p:sp>
        <p:nvSpPr>
          <p:cNvPr id="60" name="Shape 60"/>
          <p:cNvSpPr txBox="1">
            <a:spLocks noGrp="1"/>
          </p:cNvSpPr>
          <p:nvPr>
            <p:ph type="subTitle" idx="1"/>
          </p:nvPr>
        </p:nvSpPr>
        <p:spPr>
          <a:xfrm>
            <a:off x="671250" y="3174874"/>
            <a:ext cx="7801500" cy="1418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
              <a:t>Jean-Adrien Guyard</a:t>
            </a:r>
            <a:endParaRPr/>
          </a:p>
          <a:p>
            <a:pPr marL="0" lvl="0" indent="0">
              <a:spcBef>
                <a:spcPts val="0"/>
              </a:spcBef>
              <a:spcAft>
                <a:spcPts val="0"/>
              </a:spcAft>
              <a:buNone/>
            </a:pPr>
            <a:r>
              <a:rPr lang="fr"/>
              <a:t>Antoine Cremel</a:t>
            </a:r>
            <a:endParaRPr/>
          </a:p>
          <a:p>
            <a:pPr marL="0" lvl="0" indent="0">
              <a:spcBef>
                <a:spcPts val="0"/>
              </a:spcBef>
              <a:spcAft>
                <a:spcPts val="0"/>
              </a:spcAft>
              <a:buNone/>
            </a:pPr>
            <a:r>
              <a:rPr lang="fr"/>
              <a:t>Thomas Genty</a:t>
            </a:r>
            <a:endParaRPr/>
          </a:p>
          <a:p>
            <a:pPr marL="0" lvl="0" indent="0">
              <a:spcBef>
                <a:spcPts val="0"/>
              </a:spcBef>
              <a:spcAft>
                <a:spcPts val="0"/>
              </a:spcAft>
              <a:buNone/>
            </a:pPr>
            <a:r>
              <a:rPr lang="fr"/>
              <a:t>TD3 Groupe 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311700" y="445025"/>
            <a:ext cx="42603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
              <a:t>Bilan Thomas</a:t>
            </a:r>
            <a:endParaRPr/>
          </a:p>
        </p:txBody>
      </p:sp>
      <p:sp>
        <p:nvSpPr>
          <p:cNvPr id="161" name="Shape 16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fr"/>
              <a:t>Au cours du développement de ce projet, j’ai pu apprendre beaucoup grâce aux conseils qui m’ont été donnés et qui m’ont permis de comprendre beaucoup de choses. J’ai également pu me concentrer sur les parties du projet sur lesquels j’avais le moins de difficultés ce qui m’a facilité la tâche. </a:t>
            </a:r>
            <a:endParaRPr/>
          </a:p>
        </p:txBody>
      </p:sp>
      <p:sp>
        <p:nvSpPr>
          <p:cNvPr id="162" name="Shape 16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fr"/>
              <a:t>A travers ce projet j’ai pu renforcer mes connaissances en JAVA notamment sur la partie graphique. L’organisation et l’entente du groupe m’ont permis de me concentrer sur la partie qui m’intéressait le plus et où j’ai pu développer des capacités.</a:t>
            </a:r>
            <a:endParaRPr/>
          </a:p>
        </p:txBody>
      </p:sp>
      <p:sp>
        <p:nvSpPr>
          <p:cNvPr id="163" name="Shape 163"/>
          <p:cNvSpPr txBox="1">
            <a:spLocks noGrp="1"/>
          </p:cNvSpPr>
          <p:nvPr>
            <p:ph type="title"/>
          </p:nvPr>
        </p:nvSpPr>
        <p:spPr>
          <a:xfrm>
            <a:off x="4832400" y="445025"/>
            <a:ext cx="42603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a:t>Bilan Jean-Adrien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311700" y="445025"/>
            <a:ext cx="43524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
              <a:t>Bilan Antoine</a:t>
            </a:r>
            <a:endParaRPr/>
          </a:p>
        </p:txBody>
      </p:sp>
      <p:sp>
        <p:nvSpPr>
          <p:cNvPr id="169" name="Shape 16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fr"/>
              <a:t>Ce projet a été pour moi une expérience rafraîchissante et intéressante. Entouré par une équipe motivée, j’ai pu me concentrer sur les parties du projet que je trouvais les plus intéressantes à coder, et j’avais vraiment le sentiment de faire partie d’un tout.</a:t>
            </a:r>
            <a:endParaRPr/>
          </a:p>
        </p:txBody>
      </p:sp>
      <p:sp>
        <p:nvSpPr>
          <p:cNvPr id="170" name="Shape 17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fr"/>
              <a:t>Lors de ce projet nous avons réussi à se répartir les tâches afin que chacun se voit attribuer les tâches pour lesquelles il avait le plus d’affinité. Grâce à cela, nous avons réussi à garder un projet agréable et intéressant à faire pour chacun d’entre nous.</a:t>
            </a:r>
            <a:endParaRPr/>
          </a:p>
        </p:txBody>
      </p:sp>
      <p:sp>
        <p:nvSpPr>
          <p:cNvPr id="171" name="Shape 171"/>
          <p:cNvSpPr txBox="1">
            <a:spLocks noGrp="1"/>
          </p:cNvSpPr>
          <p:nvPr>
            <p:ph type="title"/>
          </p:nvPr>
        </p:nvSpPr>
        <p:spPr>
          <a:xfrm>
            <a:off x="4832400" y="445025"/>
            <a:ext cx="43524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a:t>Bilan Collectif</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
              <a:t>Bibliographie</a:t>
            </a:r>
            <a:endParaRPr/>
          </a:p>
        </p:txBody>
      </p:sp>
      <p:sp>
        <p:nvSpPr>
          <p:cNvPr id="177" name="Shape 17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fr" sz="1400" u="sng">
                <a:solidFill>
                  <a:schemeClr val="hlink"/>
                </a:solidFill>
                <a:hlinkClick r:id="rId3"/>
              </a:rPr>
              <a:t>https://openclassrooms.com/courses/apprenez-a-programmer-en-java</a:t>
            </a:r>
            <a:endParaRPr/>
          </a:p>
          <a:p>
            <a:pPr marL="457200" lvl="0" indent="-342900" rtl="0">
              <a:spcBef>
                <a:spcPts val="0"/>
              </a:spcBef>
              <a:spcAft>
                <a:spcPts val="0"/>
              </a:spcAft>
              <a:buSzPts val="1800"/>
              <a:buChar char="-"/>
            </a:pPr>
            <a:r>
              <a:rPr lang="fr" sz="1400" u="sng">
                <a:solidFill>
                  <a:schemeClr val="hlink"/>
                </a:solidFill>
                <a:hlinkClick r:id="rId4"/>
              </a:rPr>
              <a:t>https://stackoverflow.com/</a:t>
            </a:r>
            <a:endParaRPr/>
          </a:p>
          <a:p>
            <a:pPr marL="457200" lvl="0" indent="-317500" rtl="0">
              <a:spcBef>
                <a:spcPts val="0"/>
              </a:spcBef>
              <a:spcAft>
                <a:spcPts val="0"/>
              </a:spcAft>
              <a:buClr>
                <a:schemeClr val="accent5"/>
              </a:buClr>
              <a:buSzPts val="1400"/>
              <a:buChar char="-"/>
            </a:pPr>
            <a:r>
              <a:rPr lang="fr" sz="1400" u="sng">
                <a:solidFill>
                  <a:schemeClr val="hlink"/>
                </a:solidFill>
                <a:highlight>
                  <a:schemeClr val="lt1"/>
                </a:highlight>
                <a:hlinkClick r:id="rId5"/>
              </a:rPr>
              <a:t>http://www.java2s.com/Code/Java/Chart/JFreeChartPieChartDemo1.html</a:t>
            </a:r>
            <a:endParaRPr sz="1400">
              <a:solidFill>
                <a:schemeClr val="accent5"/>
              </a:solidFill>
              <a:highlight>
                <a:schemeClr val="lt1"/>
              </a:highlight>
            </a:endParaRPr>
          </a:p>
          <a:p>
            <a:pPr marL="457200" lvl="0" indent="-317500" rtl="0">
              <a:spcBef>
                <a:spcPts val="0"/>
              </a:spcBef>
              <a:spcAft>
                <a:spcPts val="0"/>
              </a:spcAft>
              <a:buSzPts val="1400"/>
              <a:buChar char="-"/>
            </a:pPr>
            <a:r>
              <a:rPr lang="fr" sz="1400" u="sng">
                <a:solidFill>
                  <a:schemeClr val="hlink"/>
                </a:solidFill>
                <a:hlinkClick r:id="rId6"/>
              </a:rPr>
              <a:t>http://www.jfree.org/jfreechart/api/javadoc/index.html</a:t>
            </a:r>
            <a:endParaRPr sz="1400"/>
          </a:p>
          <a:p>
            <a:pPr marL="457200" lvl="0" indent="-317500">
              <a:spcBef>
                <a:spcPts val="0"/>
              </a:spcBef>
              <a:spcAft>
                <a:spcPts val="0"/>
              </a:spcAft>
              <a:buClr>
                <a:schemeClr val="accent5"/>
              </a:buClr>
              <a:buSzPts val="1400"/>
              <a:buChar char="-"/>
            </a:pPr>
            <a:r>
              <a:rPr lang="fr" sz="1400" u="sng">
                <a:solidFill>
                  <a:schemeClr val="accent5"/>
                </a:solidFill>
              </a:rPr>
              <a:t>https://docs.oracle.com/javase/6/docs/api/</a:t>
            </a:r>
            <a:endParaRPr sz="1400" u="sng">
              <a:solidFill>
                <a:schemeClr val="accent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fr"/>
              <a:t>Sommaire</a:t>
            </a:r>
            <a:endParaRPr/>
          </a:p>
        </p:txBody>
      </p:sp>
      <p:sp>
        <p:nvSpPr>
          <p:cNvPr id="66" name="Shape 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fr"/>
              <a:t>Diagramme de classes</a:t>
            </a:r>
            <a:endParaRPr/>
          </a:p>
          <a:p>
            <a:pPr marL="457200" lvl="0" indent="-342900" rtl="0">
              <a:spcBef>
                <a:spcPts val="0"/>
              </a:spcBef>
              <a:spcAft>
                <a:spcPts val="0"/>
              </a:spcAft>
              <a:buSzPts val="1800"/>
              <a:buChar char="-"/>
            </a:pPr>
            <a:r>
              <a:rPr lang="fr"/>
              <a:t>Description des modules</a:t>
            </a:r>
            <a:endParaRPr/>
          </a:p>
          <a:p>
            <a:pPr marL="457200" lvl="0" indent="-342900" rtl="0">
              <a:spcBef>
                <a:spcPts val="0"/>
              </a:spcBef>
              <a:spcAft>
                <a:spcPts val="0"/>
              </a:spcAft>
              <a:buSzPts val="1800"/>
              <a:buChar char="-"/>
            </a:pPr>
            <a:r>
              <a:rPr lang="fr"/>
              <a:t>Maquette de l’interface graphique</a:t>
            </a:r>
            <a:endParaRPr/>
          </a:p>
          <a:p>
            <a:pPr marL="457200" lvl="0" indent="-342900" rtl="0">
              <a:spcBef>
                <a:spcPts val="0"/>
              </a:spcBef>
              <a:spcAft>
                <a:spcPts val="0"/>
              </a:spcAft>
              <a:buSzPts val="1800"/>
              <a:buChar char="-"/>
            </a:pPr>
            <a:r>
              <a:rPr lang="fr"/>
              <a:t>Versioning</a:t>
            </a:r>
            <a:endParaRPr/>
          </a:p>
          <a:p>
            <a:pPr marL="457200" lvl="0" indent="-342900" rtl="0">
              <a:spcBef>
                <a:spcPts val="0"/>
              </a:spcBef>
              <a:spcAft>
                <a:spcPts val="0"/>
              </a:spcAft>
              <a:buSzPts val="1800"/>
              <a:buChar char="-"/>
            </a:pPr>
            <a:r>
              <a:rPr lang="fr"/>
              <a:t>Bilans personnels et collectif</a:t>
            </a:r>
            <a:endParaRPr/>
          </a:p>
          <a:p>
            <a:pPr marL="457200" lvl="0" indent="-342900" rtl="0">
              <a:spcBef>
                <a:spcPts val="0"/>
              </a:spcBef>
              <a:spcAft>
                <a:spcPts val="0"/>
              </a:spcAft>
              <a:buSzPts val="1800"/>
              <a:buChar char="-"/>
            </a:pPr>
            <a:r>
              <a:rPr lang="fr"/>
              <a:t>Bibliographie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6067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fr"/>
              <a:t>Diagramme de classes</a:t>
            </a:r>
            <a:endParaRPr/>
          </a:p>
        </p:txBody>
      </p:sp>
      <p:pic>
        <p:nvPicPr>
          <p:cNvPr id="72" name="Shape 72"/>
          <p:cNvPicPr preferRelativeResize="0"/>
          <p:nvPr/>
        </p:nvPicPr>
        <p:blipFill>
          <a:blip r:embed="rId3">
            <a:alphaModFix/>
          </a:blip>
          <a:stretch>
            <a:fillRect/>
          </a:stretch>
        </p:blipFill>
        <p:spPr>
          <a:xfrm>
            <a:off x="1026200" y="576525"/>
            <a:ext cx="7091599" cy="45669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49350"/>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fr"/>
              <a:t>Modules</a:t>
            </a:r>
            <a:endParaRPr/>
          </a:p>
        </p:txBody>
      </p:sp>
      <p:pic>
        <p:nvPicPr>
          <p:cNvPr id="78" name="Shape 78"/>
          <p:cNvPicPr preferRelativeResize="0"/>
          <p:nvPr/>
        </p:nvPicPr>
        <p:blipFill>
          <a:blip r:embed="rId3">
            <a:alphaModFix/>
          </a:blip>
          <a:stretch>
            <a:fillRect/>
          </a:stretch>
        </p:blipFill>
        <p:spPr>
          <a:xfrm>
            <a:off x="503488" y="622050"/>
            <a:ext cx="8137037" cy="4521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
              <a:t>Maquette de l’interface graphique</a:t>
            </a:r>
            <a:endParaRPr/>
          </a:p>
        </p:txBody>
      </p:sp>
      <p:pic>
        <p:nvPicPr>
          <p:cNvPr id="84" name="Shape 84"/>
          <p:cNvPicPr preferRelativeResize="0"/>
          <p:nvPr/>
        </p:nvPicPr>
        <p:blipFill>
          <a:blip r:embed="rId3">
            <a:alphaModFix/>
          </a:blip>
          <a:stretch>
            <a:fillRect/>
          </a:stretch>
        </p:blipFill>
        <p:spPr>
          <a:xfrm>
            <a:off x="3071413" y="1258300"/>
            <a:ext cx="3001175" cy="3177715"/>
          </a:xfrm>
          <a:prstGeom prst="rect">
            <a:avLst/>
          </a:prstGeom>
          <a:noFill/>
          <a:ln>
            <a:noFill/>
          </a:ln>
        </p:spPr>
      </p:pic>
      <p:cxnSp>
        <p:nvCxnSpPr>
          <p:cNvPr id="85" name="Shape 85"/>
          <p:cNvCxnSpPr/>
          <p:nvPr/>
        </p:nvCxnSpPr>
        <p:spPr>
          <a:xfrm>
            <a:off x="1763475" y="1869300"/>
            <a:ext cx="1361700" cy="0"/>
          </a:xfrm>
          <a:prstGeom prst="straightConnector1">
            <a:avLst/>
          </a:prstGeom>
          <a:noFill/>
          <a:ln w="9525" cap="flat" cmpd="sng">
            <a:solidFill>
              <a:srgbClr val="FF0000"/>
            </a:solidFill>
            <a:prstDash val="solid"/>
            <a:round/>
            <a:headEnd type="none" w="med" len="med"/>
            <a:tailEnd type="triangle" w="med" len="med"/>
          </a:ln>
        </p:spPr>
      </p:cxnSp>
      <p:cxnSp>
        <p:nvCxnSpPr>
          <p:cNvPr id="86" name="Shape 86"/>
          <p:cNvCxnSpPr/>
          <p:nvPr/>
        </p:nvCxnSpPr>
        <p:spPr>
          <a:xfrm flipH="1">
            <a:off x="5917475" y="2653075"/>
            <a:ext cx="1058100" cy="9600"/>
          </a:xfrm>
          <a:prstGeom prst="straightConnector1">
            <a:avLst/>
          </a:prstGeom>
          <a:noFill/>
          <a:ln w="9525" cap="flat" cmpd="sng">
            <a:solidFill>
              <a:srgbClr val="FF0000"/>
            </a:solidFill>
            <a:prstDash val="solid"/>
            <a:round/>
            <a:headEnd type="none" w="med" len="med"/>
            <a:tailEnd type="triangle" w="med" len="med"/>
          </a:ln>
        </p:spPr>
      </p:cxnSp>
      <p:cxnSp>
        <p:nvCxnSpPr>
          <p:cNvPr id="87" name="Shape 87"/>
          <p:cNvCxnSpPr/>
          <p:nvPr/>
        </p:nvCxnSpPr>
        <p:spPr>
          <a:xfrm>
            <a:off x="1792875" y="3221300"/>
            <a:ext cx="2135700" cy="0"/>
          </a:xfrm>
          <a:prstGeom prst="straightConnector1">
            <a:avLst/>
          </a:prstGeom>
          <a:noFill/>
          <a:ln w="9525" cap="flat" cmpd="sng">
            <a:solidFill>
              <a:srgbClr val="FF0000"/>
            </a:solidFill>
            <a:prstDash val="solid"/>
            <a:round/>
            <a:headEnd type="none" w="med" len="med"/>
            <a:tailEnd type="triangle" w="med" len="med"/>
          </a:ln>
        </p:spPr>
      </p:cxnSp>
      <p:cxnSp>
        <p:nvCxnSpPr>
          <p:cNvPr id="88" name="Shape 88"/>
          <p:cNvCxnSpPr/>
          <p:nvPr/>
        </p:nvCxnSpPr>
        <p:spPr>
          <a:xfrm>
            <a:off x="1890850" y="4161825"/>
            <a:ext cx="1371600" cy="0"/>
          </a:xfrm>
          <a:prstGeom prst="straightConnector1">
            <a:avLst/>
          </a:prstGeom>
          <a:noFill/>
          <a:ln w="9525" cap="flat" cmpd="sng">
            <a:solidFill>
              <a:srgbClr val="FF0000"/>
            </a:solidFill>
            <a:prstDash val="solid"/>
            <a:round/>
            <a:headEnd type="none" w="med" len="med"/>
            <a:tailEnd type="triangle" w="med" len="med"/>
          </a:ln>
        </p:spPr>
      </p:cxnSp>
      <p:sp>
        <p:nvSpPr>
          <p:cNvPr id="89" name="Shape 89"/>
          <p:cNvSpPr txBox="1"/>
          <p:nvPr/>
        </p:nvSpPr>
        <p:spPr>
          <a:xfrm>
            <a:off x="578050" y="1712550"/>
            <a:ext cx="1058100" cy="313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fr" sz="1000">
                <a:solidFill>
                  <a:srgbClr val="FF0000"/>
                </a:solidFill>
              </a:rPr>
              <a:t>JTabbedPane</a:t>
            </a:r>
            <a:endParaRPr sz="1000">
              <a:solidFill>
                <a:srgbClr val="FF0000"/>
              </a:solidFill>
            </a:endParaRPr>
          </a:p>
        </p:txBody>
      </p:sp>
      <p:sp>
        <p:nvSpPr>
          <p:cNvPr id="90" name="Shape 90"/>
          <p:cNvSpPr txBox="1"/>
          <p:nvPr/>
        </p:nvSpPr>
        <p:spPr>
          <a:xfrm>
            <a:off x="960125" y="3025350"/>
            <a:ext cx="5643300" cy="658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sz="1000"/>
          </a:p>
        </p:txBody>
      </p:sp>
      <p:sp>
        <p:nvSpPr>
          <p:cNvPr id="91" name="Shape 91"/>
          <p:cNvSpPr txBox="1"/>
          <p:nvPr/>
        </p:nvSpPr>
        <p:spPr>
          <a:xfrm>
            <a:off x="788650" y="3044900"/>
            <a:ext cx="636900" cy="352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fr" sz="1000">
                <a:solidFill>
                  <a:srgbClr val="FF0000"/>
                </a:solidFill>
              </a:rPr>
              <a:t>JLabel</a:t>
            </a:r>
            <a:endParaRPr sz="1000">
              <a:solidFill>
                <a:srgbClr val="FF0000"/>
              </a:solidFill>
            </a:endParaRPr>
          </a:p>
        </p:txBody>
      </p:sp>
      <p:cxnSp>
        <p:nvCxnSpPr>
          <p:cNvPr id="92" name="Shape 92"/>
          <p:cNvCxnSpPr/>
          <p:nvPr/>
        </p:nvCxnSpPr>
        <p:spPr>
          <a:xfrm flipH="1">
            <a:off x="5834225" y="3681775"/>
            <a:ext cx="1582200" cy="2100"/>
          </a:xfrm>
          <a:prstGeom prst="straightConnector1">
            <a:avLst/>
          </a:prstGeom>
          <a:noFill/>
          <a:ln w="9525" cap="flat" cmpd="sng">
            <a:solidFill>
              <a:srgbClr val="FF0000"/>
            </a:solidFill>
            <a:prstDash val="solid"/>
            <a:round/>
            <a:headEnd type="none" w="med" len="med"/>
            <a:tailEnd type="triangle" w="med" len="med"/>
          </a:ln>
        </p:spPr>
      </p:cxnSp>
      <p:sp>
        <p:nvSpPr>
          <p:cNvPr id="93" name="Shape 93"/>
          <p:cNvSpPr txBox="1"/>
          <p:nvPr/>
        </p:nvSpPr>
        <p:spPr>
          <a:xfrm>
            <a:off x="7073525" y="2447325"/>
            <a:ext cx="840600" cy="313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fr" sz="1000">
                <a:solidFill>
                  <a:srgbClr val="FF0000"/>
                </a:solidFill>
              </a:rPr>
              <a:t>JTextField</a:t>
            </a:r>
            <a:endParaRPr sz="1000">
              <a:solidFill>
                <a:srgbClr val="FF0000"/>
              </a:solidFill>
            </a:endParaRPr>
          </a:p>
        </p:txBody>
      </p:sp>
      <p:sp>
        <p:nvSpPr>
          <p:cNvPr id="94" name="Shape 94"/>
          <p:cNvSpPr txBox="1"/>
          <p:nvPr/>
        </p:nvSpPr>
        <p:spPr>
          <a:xfrm>
            <a:off x="7561450" y="3526075"/>
            <a:ext cx="1224600" cy="313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fr" sz="1000">
                <a:solidFill>
                  <a:srgbClr val="FF0000"/>
                </a:solidFill>
              </a:rPr>
              <a:t>JPasswordField</a:t>
            </a:r>
            <a:endParaRPr sz="1000">
              <a:solidFill>
                <a:srgbClr val="FF0000"/>
              </a:solidFill>
            </a:endParaRPr>
          </a:p>
        </p:txBody>
      </p:sp>
      <p:sp>
        <p:nvSpPr>
          <p:cNvPr id="95" name="Shape 95"/>
          <p:cNvSpPr txBox="1"/>
          <p:nvPr/>
        </p:nvSpPr>
        <p:spPr>
          <a:xfrm>
            <a:off x="685750" y="3985425"/>
            <a:ext cx="739800" cy="352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fr" sz="1000">
                <a:solidFill>
                  <a:srgbClr val="FF0000"/>
                </a:solidFill>
              </a:rPr>
              <a:t>JButton</a:t>
            </a:r>
            <a:endParaRPr sz="1000">
              <a:solidFill>
                <a:srgbClr val="FF0000"/>
              </a:solidFill>
            </a:endParaRPr>
          </a:p>
        </p:txBody>
      </p:sp>
      <p:cxnSp>
        <p:nvCxnSpPr>
          <p:cNvPr id="96" name="Shape 96"/>
          <p:cNvCxnSpPr/>
          <p:nvPr/>
        </p:nvCxnSpPr>
        <p:spPr>
          <a:xfrm>
            <a:off x="1753700" y="2318000"/>
            <a:ext cx="1508700" cy="0"/>
          </a:xfrm>
          <a:prstGeom prst="straightConnector1">
            <a:avLst/>
          </a:prstGeom>
          <a:noFill/>
          <a:ln w="9525" cap="flat" cmpd="sng">
            <a:solidFill>
              <a:srgbClr val="FF0000"/>
            </a:solidFill>
            <a:prstDash val="solid"/>
            <a:round/>
            <a:headEnd type="none" w="med" len="med"/>
            <a:tailEnd type="triangle" w="med" len="med"/>
          </a:ln>
        </p:spPr>
      </p:cxnSp>
      <p:sp>
        <p:nvSpPr>
          <p:cNvPr id="97" name="Shape 97"/>
          <p:cNvSpPr txBox="1"/>
          <p:nvPr/>
        </p:nvSpPr>
        <p:spPr>
          <a:xfrm>
            <a:off x="264550" y="2141600"/>
            <a:ext cx="1371600" cy="352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fr" sz="1000">
                <a:solidFill>
                  <a:srgbClr val="FF0000"/>
                </a:solidFill>
              </a:rPr>
              <a:t>JPanel + GridLayout</a:t>
            </a:r>
            <a:endParaRPr sz="1000">
              <a:solidFill>
                <a:srgbClr val="FF0000"/>
              </a:solidFill>
            </a:endParaRPr>
          </a:p>
        </p:txBody>
      </p:sp>
      <p:cxnSp>
        <p:nvCxnSpPr>
          <p:cNvPr id="98" name="Shape 98"/>
          <p:cNvCxnSpPr/>
          <p:nvPr/>
        </p:nvCxnSpPr>
        <p:spPr>
          <a:xfrm rot="10800000">
            <a:off x="5897925" y="1739975"/>
            <a:ext cx="1224600" cy="0"/>
          </a:xfrm>
          <a:prstGeom prst="straightConnector1">
            <a:avLst/>
          </a:prstGeom>
          <a:noFill/>
          <a:ln w="9525" cap="flat" cmpd="sng">
            <a:solidFill>
              <a:srgbClr val="FF0000"/>
            </a:solidFill>
            <a:prstDash val="solid"/>
            <a:round/>
            <a:headEnd type="none" w="med" len="med"/>
            <a:tailEnd type="triangle" w="med" len="med"/>
          </a:ln>
        </p:spPr>
      </p:cxnSp>
      <p:sp>
        <p:nvSpPr>
          <p:cNvPr id="99" name="Shape 99"/>
          <p:cNvSpPr txBox="1"/>
          <p:nvPr/>
        </p:nvSpPr>
        <p:spPr>
          <a:xfrm>
            <a:off x="7191100" y="1583225"/>
            <a:ext cx="5643300" cy="313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fr" sz="1000">
                <a:solidFill>
                  <a:srgbClr val="FF0000"/>
                </a:solidFill>
              </a:rPr>
              <a:t>BorderLayout.NORTH</a:t>
            </a:r>
            <a:endParaRPr sz="100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
              <a:t>Maquette de l’interface graphique</a:t>
            </a:r>
            <a:endParaRPr/>
          </a:p>
        </p:txBody>
      </p:sp>
      <p:pic>
        <p:nvPicPr>
          <p:cNvPr id="105" name="Shape 105"/>
          <p:cNvPicPr preferRelativeResize="0"/>
          <p:nvPr/>
        </p:nvPicPr>
        <p:blipFill>
          <a:blip r:embed="rId3">
            <a:alphaModFix/>
          </a:blip>
          <a:stretch>
            <a:fillRect/>
          </a:stretch>
        </p:blipFill>
        <p:spPr>
          <a:xfrm>
            <a:off x="1558088" y="1091750"/>
            <a:ext cx="6027826" cy="3824451"/>
          </a:xfrm>
          <a:prstGeom prst="rect">
            <a:avLst/>
          </a:prstGeom>
          <a:noFill/>
          <a:ln>
            <a:noFill/>
          </a:ln>
        </p:spPr>
      </p:pic>
      <p:cxnSp>
        <p:nvCxnSpPr>
          <p:cNvPr id="106" name="Shape 106"/>
          <p:cNvCxnSpPr/>
          <p:nvPr/>
        </p:nvCxnSpPr>
        <p:spPr>
          <a:xfrm>
            <a:off x="1107075" y="1751725"/>
            <a:ext cx="430800" cy="0"/>
          </a:xfrm>
          <a:prstGeom prst="straightConnector1">
            <a:avLst/>
          </a:prstGeom>
          <a:noFill/>
          <a:ln w="9525" cap="flat" cmpd="sng">
            <a:solidFill>
              <a:srgbClr val="FF0000"/>
            </a:solidFill>
            <a:prstDash val="solid"/>
            <a:round/>
            <a:headEnd type="none" w="med" len="med"/>
            <a:tailEnd type="triangle" w="med" len="med"/>
          </a:ln>
        </p:spPr>
      </p:cxnSp>
      <p:cxnSp>
        <p:nvCxnSpPr>
          <p:cNvPr id="107" name="Shape 107"/>
          <p:cNvCxnSpPr/>
          <p:nvPr/>
        </p:nvCxnSpPr>
        <p:spPr>
          <a:xfrm rot="10800000">
            <a:off x="5476350" y="1487100"/>
            <a:ext cx="2567100" cy="9900"/>
          </a:xfrm>
          <a:prstGeom prst="straightConnector1">
            <a:avLst/>
          </a:prstGeom>
          <a:noFill/>
          <a:ln w="9525" cap="flat" cmpd="sng">
            <a:solidFill>
              <a:srgbClr val="FF0000"/>
            </a:solidFill>
            <a:prstDash val="solid"/>
            <a:round/>
            <a:headEnd type="none" w="med" len="med"/>
            <a:tailEnd type="triangle" w="med" len="med"/>
          </a:ln>
        </p:spPr>
      </p:cxnSp>
      <p:cxnSp>
        <p:nvCxnSpPr>
          <p:cNvPr id="108" name="Shape 108"/>
          <p:cNvCxnSpPr/>
          <p:nvPr/>
        </p:nvCxnSpPr>
        <p:spPr>
          <a:xfrm rot="10800000">
            <a:off x="7377275" y="1908475"/>
            <a:ext cx="627000" cy="0"/>
          </a:xfrm>
          <a:prstGeom prst="straightConnector1">
            <a:avLst/>
          </a:prstGeom>
          <a:noFill/>
          <a:ln w="9525" cap="flat" cmpd="sng">
            <a:solidFill>
              <a:srgbClr val="FF0000"/>
            </a:solidFill>
            <a:prstDash val="solid"/>
            <a:round/>
            <a:headEnd type="none" w="med" len="med"/>
            <a:tailEnd type="triangle" w="med" len="med"/>
          </a:ln>
        </p:spPr>
      </p:cxnSp>
      <p:cxnSp>
        <p:nvCxnSpPr>
          <p:cNvPr id="109" name="Shape 109"/>
          <p:cNvCxnSpPr/>
          <p:nvPr/>
        </p:nvCxnSpPr>
        <p:spPr>
          <a:xfrm rot="10800000">
            <a:off x="7426175" y="4269600"/>
            <a:ext cx="519300" cy="0"/>
          </a:xfrm>
          <a:prstGeom prst="straightConnector1">
            <a:avLst/>
          </a:prstGeom>
          <a:noFill/>
          <a:ln w="9525" cap="flat" cmpd="sng">
            <a:solidFill>
              <a:srgbClr val="FF0000"/>
            </a:solidFill>
            <a:prstDash val="solid"/>
            <a:round/>
            <a:headEnd type="none" w="med" len="med"/>
            <a:tailEnd type="triangle" w="med" len="med"/>
          </a:ln>
        </p:spPr>
      </p:cxnSp>
      <p:cxnSp>
        <p:nvCxnSpPr>
          <p:cNvPr id="110" name="Shape 110"/>
          <p:cNvCxnSpPr/>
          <p:nvPr/>
        </p:nvCxnSpPr>
        <p:spPr>
          <a:xfrm>
            <a:off x="1146275" y="4161825"/>
            <a:ext cx="548700" cy="0"/>
          </a:xfrm>
          <a:prstGeom prst="straightConnector1">
            <a:avLst/>
          </a:prstGeom>
          <a:noFill/>
          <a:ln w="9525" cap="flat" cmpd="sng">
            <a:solidFill>
              <a:srgbClr val="FF0000"/>
            </a:solidFill>
            <a:prstDash val="solid"/>
            <a:round/>
            <a:headEnd type="none" w="med" len="med"/>
            <a:tailEnd type="triangle" w="med" len="med"/>
          </a:ln>
        </p:spPr>
      </p:cxnSp>
      <p:cxnSp>
        <p:nvCxnSpPr>
          <p:cNvPr id="111" name="Shape 111"/>
          <p:cNvCxnSpPr/>
          <p:nvPr/>
        </p:nvCxnSpPr>
        <p:spPr>
          <a:xfrm>
            <a:off x="1028700" y="2907800"/>
            <a:ext cx="705600" cy="300"/>
          </a:xfrm>
          <a:prstGeom prst="straightConnector1">
            <a:avLst/>
          </a:prstGeom>
          <a:noFill/>
          <a:ln w="9525" cap="flat" cmpd="sng">
            <a:solidFill>
              <a:srgbClr val="FF0000"/>
            </a:solidFill>
            <a:prstDash val="solid"/>
            <a:round/>
            <a:headEnd type="none" w="med" len="med"/>
            <a:tailEnd type="triangle" w="med" len="med"/>
          </a:ln>
        </p:spPr>
      </p:cxnSp>
      <p:sp>
        <p:nvSpPr>
          <p:cNvPr id="112" name="Shape 112"/>
          <p:cNvSpPr txBox="1"/>
          <p:nvPr/>
        </p:nvSpPr>
        <p:spPr>
          <a:xfrm>
            <a:off x="205725" y="1590025"/>
            <a:ext cx="1087500" cy="323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fr" sz="1000">
                <a:solidFill>
                  <a:srgbClr val="FF0000"/>
                </a:solidFill>
              </a:rPr>
              <a:t>JComboBox</a:t>
            </a:r>
            <a:endParaRPr sz="1000">
              <a:solidFill>
                <a:srgbClr val="FF0000"/>
              </a:solidFill>
            </a:endParaRPr>
          </a:p>
        </p:txBody>
      </p:sp>
      <p:sp>
        <p:nvSpPr>
          <p:cNvPr id="113" name="Shape 113"/>
          <p:cNvSpPr txBox="1"/>
          <p:nvPr/>
        </p:nvSpPr>
        <p:spPr>
          <a:xfrm>
            <a:off x="97950" y="2638325"/>
            <a:ext cx="1146300" cy="636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fr" sz="1000">
                <a:solidFill>
                  <a:srgbClr val="FF0000"/>
                </a:solidFill>
              </a:rPr>
              <a:t>Plusieurs JButton dans GridLayout</a:t>
            </a:r>
            <a:endParaRPr sz="1000">
              <a:solidFill>
                <a:srgbClr val="FF0000"/>
              </a:solidFill>
            </a:endParaRPr>
          </a:p>
        </p:txBody>
      </p:sp>
      <p:sp>
        <p:nvSpPr>
          <p:cNvPr id="114" name="Shape 114"/>
          <p:cNvSpPr txBox="1"/>
          <p:nvPr/>
        </p:nvSpPr>
        <p:spPr>
          <a:xfrm>
            <a:off x="39200" y="4000125"/>
            <a:ext cx="1567500" cy="6585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fr" sz="1000">
                <a:solidFill>
                  <a:srgbClr val="FF0000"/>
                </a:solidFill>
              </a:rPr>
              <a:t>JPanel (BorderLayout.WEST)</a:t>
            </a:r>
            <a:endParaRPr sz="1000">
              <a:solidFill>
                <a:srgbClr val="FF0000"/>
              </a:solidFill>
            </a:endParaRPr>
          </a:p>
        </p:txBody>
      </p:sp>
      <p:sp>
        <p:nvSpPr>
          <p:cNvPr id="115" name="Shape 115"/>
          <p:cNvSpPr txBox="1"/>
          <p:nvPr/>
        </p:nvSpPr>
        <p:spPr>
          <a:xfrm>
            <a:off x="8415750" y="4279400"/>
            <a:ext cx="5643300" cy="658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6" name="Shape 116"/>
          <p:cNvSpPr txBox="1"/>
          <p:nvPr/>
        </p:nvSpPr>
        <p:spPr>
          <a:xfrm>
            <a:off x="7945475" y="4041300"/>
            <a:ext cx="1146300" cy="456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fr" sz="1000">
                <a:solidFill>
                  <a:srgbClr val="FF0000"/>
                </a:solidFill>
              </a:rPr>
              <a:t>JPanel dans un JTabbedPane</a:t>
            </a:r>
            <a:endParaRPr sz="1000">
              <a:solidFill>
                <a:srgbClr val="FF0000"/>
              </a:solidFill>
            </a:endParaRPr>
          </a:p>
        </p:txBody>
      </p:sp>
      <p:sp>
        <p:nvSpPr>
          <p:cNvPr id="117" name="Shape 117"/>
          <p:cNvSpPr txBox="1"/>
          <p:nvPr/>
        </p:nvSpPr>
        <p:spPr>
          <a:xfrm>
            <a:off x="8154600" y="1345050"/>
            <a:ext cx="989400" cy="294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fr" sz="1000">
                <a:solidFill>
                  <a:srgbClr val="FF0000"/>
                </a:solidFill>
              </a:rPr>
              <a:t>JTabbedPane</a:t>
            </a:r>
            <a:endParaRPr sz="1000">
              <a:solidFill>
                <a:srgbClr val="FF0000"/>
              </a:solidFill>
            </a:endParaRPr>
          </a:p>
        </p:txBody>
      </p:sp>
      <p:sp>
        <p:nvSpPr>
          <p:cNvPr id="118" name="Shape 118"/>
          <p:cNvSpPr txBox="1"/>
          <p:nvPr/>
        </p:nvSpPr>
        <p:spPr>
          <a:xfrm>
            <a:off x="8004275" y="1639050"/>
            <a:ext cx="1146300" cy="88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fr" sz="1000">
                <a:solidFill>
                  <a:srgbClr val="FF0000"/>
                </a:solidFill>
              </a:rPr>
              <a:t>Affichage dynamique en fonction de la requête demandée</a:t>
            </a:r>
            <a:endParaRPr sz="100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
              <a:t>Maquette de l’interface graphique</a:t>
            </a:r>
            <a:endParaRPr/>
          </a:p>
        </p:txBody>
      </p:sp>
      <p:cxnSp>
        <p:nvCxnSpPr>
          <p:cNvPr id="124" name="Shape 124"/>
          <p:cNvCxnSpPr/>
          <p:nvPr/>
        </p:nvCxnSpPr>
        <p:spPr>
          <a:xfrm rot="10800000" flipH="1">
            <a:off x="1567650" y="1281338"/>
            <a:ext cx="1067700" cy="9900"/>
          </a:xfrm>
          <a:prstGeom prst="straightConnector1">
            <a:avLst/>
          </a:prstGeom>
          <a:noFill/>
          <a:ln w="9525" cap="flat" cmpd="sng">
            <a:solidFill>
              <a:srgbClr val="FF0000"/>
            </a:solidFill>
            <a:prstDash val="solid"/>
            <a:round/>
            <a:headEnd type="none" w="med" len="med"/>
            <a:tailEnd type="triangle" w="med" len="med"/>
          </a:ln>
        </p:spPr>
      </p:cxnSp>
      <p:cxnSp>
        <p:nvCxnSpPr>
          <p:cNvPr id="125" name="Shape 125"/>
          <p:cNvCxnSpPr/>
          <p:nvPr/>
        </p:nvCxnSpPr>
        <p:spPr>
          <a:xfrm flipH="1">
            <a:off x="6270150" y="4336225"/>
            <a:ext cx="899400" cy="1800"/>
          </a:xfrm>
          <a:prstGeom prst="straightConnector1">
            <a:avLst/>
          </a:prstGeom>
          <a:noFill/>
          <a:ln w="9525" cap="flat" cmpd="sng">
            <a:solidFill>
              <a:srgbClr val="FF0000"/>
            </a:solidFill>
            <a:prstDash val="solid"/>
            <a:round/>
            <a:headEnd type="none" w="med" len="med"/>
            <a:tailEnd type="triangle" w="med" len="med"/>
          </a:ln>
        </p:spPr>
      </p:cxnSp>
      <p:cxnSp>
        <p:nvCxnSpPr>
          <p:cNvPr id="126" name="Shape 126"/>
          <p:cNvCxnSpPr/>
          <p:nvPr/>
        </p:nvCxnSpPr>
        <p:spPr>
          <a:xfrm>
            <a:off x="1724300" y="2778475"/>
            <a:ext cx="833100" cy="1800"/>
          </a:xfrm>
          <a:prstGeom prst="straightConnector1">
            <a:avLst/>
          </a:prstGeom>
          <a:noFill/>
          <a:ln w="9525" cap="flat" cmpd="sng">
            <a:solidFill>
              <a:srgbClr val="FF0000"/>
            </a:solidFill>
            <a:prstDash val="solid"/>
            <a:round/>
            <a:headEnd type="none" w="med" len="med"/>
            <a:tailEnd type="triangle" w="med" len="med"/>
          </a:ln>
        </p:spPr>
      </p:cxnSp>
      <p:sp>
        <p:nvSpPr>
          <p:cNvPr id="127" name="Shape 127"/>
          <p:cNvSpPr txBox="1"/>
          <p:nvPr/>
        </p:nvSpPr>
        <p:spPr>
          <a:xfrm>
            <a:off x="215550" y="939800"/>
            <a:ext cx="1352100" cy="693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fr" sz="1000">
                <a:solidFill>
                  <a:srgbClr val="FF0000"/>
                </a:solidFill>
              </a:rPr>
              <a:t>Titre de la fenêtre en fonction de la requête demandée</a:t>
            </a:r>
            <a:endParaRPr sz="1000">
              <a:solidFill>
                <a:srgbClr val="FF0000"/>
              </a:solidFill>
            </a:endParaRPr>
          </a:p>
        </p:txBody>
      </p:sp>
      <p:sp>
        <p:nvSpPr>
          <p:cNvPr id="128" name="Shape 128"/>
          <p:cNvSpPr txBox="1"/>
          <p:nvPr/>
        </p:nvSpPr>
        <p:spPr>
          <a:xfrm>
            <a:off x="7382225" y="1354025"/>
            <a:ext cx="1352100" cy="333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fr" sz="1000">
                <a:solidFill>
                  <a:srgbClr val="FF0000"/>
                </a:solidFill>
              </a:rPr>
              <a:t>Entête de la JTable</a:t>
            </a:r>
            <a:endParaRPr sz="1000">
              <a:solidFill>
                <a:srgbClr val="FF0000"/>
              </a:solidFill>
            </a:endParaRPr>
          </a:p>
        </p:txBody>
      </p:sp>
      <p:pic>
        <p:nvPicPr>
          <p:cNvPr id="129" name="Shape 129"/>
          <p:cNvPicPr preferRelativeResize="0"/>
          <p:nvPr/>
        </p:nvPicPr>
        <p:blipFill>
          <a:blip r:embed="rId3">
            <a:alphaModFix/>
          </a:blip>
          <a:stretch>
            <a:fillRect/>
          </a:stretch>
        </p:blipFill>
        <p:spPr>
          <a:xfrm>
            <a:off x="2611350" y="1130150"/>
            <a:ext cx="3658701" cy="3596425"/>
          </a:xfrm>
          <a:prstGeom prst="rect">
            <a:avLst/>
          </a:prstGeom>
          <a:noFill/>
          <a:ln>
            <a:noFill/>
          </a:ln>
        </p:spPr>
      </p:pic>
      <p:cxnSp>
        <p:nvCxnSpPr>
          <p:cNvPr id="130" name="Shape 130"/>
          <p:cNvCxnSpPr/>
          <p:nvPr/>
        </p:nvCxnSpPr>
        <p:spPr>
          <a:xfrm rot="10800000">
            <a:off x="6107550" y="1516625"/>
            <a:ext cx="1062000" cy="7800"/>
          </a:xfrm>
          <a:prstGeom prst="straightConnector1">
            <a:avLst/>
          </a:prstGeom>
          <a:noFill/>
          <a:ln w="9525" cap="flat" cmpd="sng">
            <a:solidFill>
              <a:srgbClr val="FF0000"/>
            </a:solidFill>
            <a:prstDash val="solid"/>
            <a:round/>
            <a:headEnd type="none" w="med" len="med"/>
            <a:tailEnd type="triangle" w="med" len="med"/>
          </a:ln>
        </p:spPr>
      </p:cxnSp>
      <p:sp>
        <p:nvSpPr>
          <p:cNvPr id="131" name="Shape 131"/>
          <p:cNvSpPr txBox="1"/>
          <p:nvPr/>
        </p:nvSpPr>
        <p:spPr>
          <a:xfrm>
            <a:off x="7302800" y="4139425"/>
            <a:ext cx="1794900" cy="395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fr" sz="1000">
                <a:solidFill>
                  <a:srgbClr val="FF0000"/>
                </a:solidFill>
              </a:rPr>
              <a:t>JTable avec un JScrollPane</a:t>
            </a:r>
            <a:endParaRPr sz="1000">
              <a:solidFill>
                <a:srgbClr val="FF0000"/>
              </a:solidFill>
            </a:endParaRPr>
          </a:p>
        </p:txBody>
      </p:sp>
      <p:sp>
        <p:nvSpPr>
          <p:cNvPr id="132" name="Shape 132"/>
          <p:cNvSpPr txBox="1"/>
          <p:nvPr/>
        </p:nvSpPr>
        <p:spPr>
          <a:xfrm>
            <a:off x="147000" y="2581675"/>
            <a:ext cx="1489200" cy="395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fr" sz="1000">
                <a:solidFill>
                  <a:srgbClr val="FF0000"/>
                </a:solidFill>
              </a:rPr>
              <a:t>Elements de la JTable </a:t>
            </a:r>
            <a:endParaRPr sz="100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
              <a:t>Maquette de l’interface graphique</a:t>
            </a:r>
            <a:endParaRPr/>
          </a:p>
        </p:txBody>
      </p:sp>
      <p:pic>
        <p:nvPicPr>
          <p:cNvPr id="138" name="Shape 138"/>
          <p:cNvPicPr preferRelativeResize="0"/>
          <p:nvPr/>
        </p:nvPicPr>
        <p:blipFill>
          <a:blip r:embed="rId3">
            <a:alphaModFix/>
          </a:blip>
          <a:stretch>
            <a:fillRect/>
          </a:stretch>
        </p:blipFill>
        <p:spPr>
          <a:xfrm>
            <a:off x="1931713" y="1111350"/>
            <a:ext cx="5280587" cy="3820975"/>
          </a:xfrm>
          <a:prstGeom prst="rect">
            <a:avLst/>
          </a:prstGeom>
          <a:noFill/>
          <a:ln>
            <a:noFill/>
          </a:ln>
        </p:spPr>
      </p:pic>
      <p:cxnSp>
        <p:nvCxnSpPr>
          <p:cNvPr id="139" name="Shape 139"/>
          <p:cNvCxnSpPr/>
          <p:nvPr/>
        </p:nvCxnSpPr>
        <p:spPr>
          <a:xfrm>
            <a:off x="1126675" y="1683150"/>
            <a:ext cx="1097400" cy="9900"/>
          </a:xfrm>
          <a:prstGeom prst="straightConnector1">
            <a:avLst/>
          </a:prstGeom>
          <a:noFill/>
          <a:ln w="9525" cap="flat" cmpd="sng">
            <a:solidFill>
              <a:srgbClr val="FF0000"/>
            </a:solidFill>
            <a:prstDash val="solid"/>
            <a:round/>
            <a:headEnd type="none" w="med" len="med"/>
            <a:tailEnd type="triangle" w="med" len="med"/>
          </a:ln>
        </p:spPr>
      </p:cxnSp>
      <p:cxnSp>
        <p:nvCxnSpPr>
          <p:cNvPr id="140" name="Shape 140"/>
          <p:cNvCxnSpPr/>
          <p:nvPr/>
        </p:nvCxnSpPr>
        <p:spPr>
          <a:xfrm rot="10800000">
            <a:off x="6260250" y="1457700"/>
            <a:ext cx="1469700" cy="9900"/>
          </a:xfrm>
          <a:prstGeom prst="straightConnector1">
            <a:avLst/>
          </a:prstGeom>
          <a:noFill/>
          <a:ln w="9525" cap="flat" cmpd="sng">
            <a:solidFill>
              <a:srgbClr val="FF0000"/>
            </a:solidFill>
            <a:prstDash val="solid"/>
            <a:round/>
            <a:headEnd type="none" w="med" len="med"/>
            <a:tailEnd type="triangle" w="med" len="med"/>
          </a:ln>
        </p:spPr>
      </p:cxnSp>
      <p:cxnSp>
        <p:nvCxnSpPr>
          <p:cNvPr id="141" name="Shape 141"/>
          <p:cNvCxnSpPr/>
          <p:nvPr/>
        </p:nvCxnSpPr>
        <p:spPr>
          <a:xfrm>
            <a:off x="1146275" y="2633475"/>
            <a:ext cx="1293300" cy="0"/>
          </a:xfrm>
          <a:prstGeom prst="straightConnector1">
            <a:avLst/>
          </a:prstGeom>
          <a:noFill/>
          <a:ln w="9525" cap="flat" cmpd="sng">
            <a:solidFill>
              <a:srgbClr val="FF0000"/>
            </a:solidFill>
            <a:prstDash val="solid"/>
            <a:round/>
            <a:headEnd type="none" w="med" len="med"/>
            <a:tailEnd type="triangle" w="med" len="med"/>
          </a:ln>
        </p:spPr>
      </p:cxnSp>
      <p:cxnSp>
        <p:nvCxnSpPr>
          <p:cNvPr id="142" name="Shape 142"/>
          <p:cNvCxnSpPr/>
          <p:nvPr/>
        </p:nvCxnSpPr>
        <p:spPr>
          <a:xfrm rot="10800000">
            <a:off x="6240675" y="3417250"/>
            <a:ext cx="1381500" cy="0"/>
          </a:xfrm>
          <a:prstGeom prst="straightConnector1">
            <a:avLst/>
          </a:prstGeom>
          <a:noFill/>
          <a:ln w="9525" cap="flat" cmpd="sng">
            <a:solidFill>
              <a:srgbClr val="FF0000"/>
            </a:solidFill>
            <a:prstDash val="solid"/>
            <a:round/>
            <a:headEnd type="none" w="med" len="med"/>
            <a:tailEnd type="triangle" w="med" len="med"/>
          </a:ln>
        </p:spPr>
      </p:cxnSp>
      <p:cxnSp>
        <p:nvCxnSpPr>
          <p:cNvPr id="143" name="Shape 143"/>
          <p:cNvCxnSpPr/>
          <p:nvPr/>
        </p:nvCxnSpPr>
        <p:spPr>
          <a:xfrm>
            <a:off x="1156075" y="4465550"/>
            <a:ext cx="1322700" cy="9900"/>
          </a:xfrm>
          <a:prstGeom prst="straightConnector1">
            <a:avLst/>
          </a:prstGeom>
          <a:noFill/>
          <a:ln w="9525" cap="flat" cmpd="sng">
            <a:solidFill>
              <a:srgbClr val="FF0000"/>
            </a:solidFill>
            <a:prstDash val="solid"/>
            <a:round/>
            <a:headEnd type="none" w="med" len="med"/>
            <a:tailEnd type="triangle" w="med" len="med"/>
          </a:ln>
        </p:spPr>
      </p:cxnSp>
      <p:sp>
        <p:nvSpPr>
          <p:cNvPr id="144" name="Shape 144"/>
          <p:cNvSpPr txBox="1"/>
          <p:nvPr/>
        </p:nvSpPr>
        <p:spPr>
          <a:xfrm>
            <a:off x="205725" y="1374450"/>
            <a:ext cx="852300" cy="627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fr" sz="1000">
                <a:solidFill>
                  <a:srgbClr val="FF0000"/>
                </a:solidFill>
              </a:rPr>
              <a:t>JFreeChart dans un JPanel</a:t>
            </a:r>
            <a:endParaRPr sz="1000">
              <a:solidFill>
                <a:srgbClr val="FF0000"/>
              </a:solidFill>
            </a:endParaRPr>
          </a:p>
        </p:txBody>
      </p:sp>
      <p:sp>
        <p:nvSpPr>
          <p:cNvPr id="145" name="Shape 145"/>
          <p:cNvSpPr txBox="1"/>
          <p:nvPr/>
        </p:nvSpPr>
        <p:spPr>
          <a:xfrm>
            <a:off x="7955275" y="1286250"/>
            <a:ext cx="1228500" cy="352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fr" sz="1000">
                <a:solidFill>
                  <a:srgbClr val="FF0000"/>
                </a:solidFill>
              </a:rPr>
              <a:t>Titre du graphe</a:t>
            </a:r>
            <a:endParaRPr sz="1000">
              <a:solidFill>
                <a:srgbClr val="FF0000"/>
              </a:solidFill>
            </a:endParaRPr>
          </a:p>
        </p:txBody>
      </p:sp>
      <p:sp>
        <p:nvSpPr>
          <p:cNvPr id="146" name="Shape 146"/>
          <p:cNvSpPr txBox="1"/>
          <p:nvPr/>
        </p:nvSpPr>
        <p:spPr>
          <a:xfrm>
            <a:off x="7674300" y="3240850"/>
            <a:ext cx="1469700" cy="352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fr" sz="1000">
                <a:solidFill>
                  <a:srgbClr val="FF0000"/>
                </a:solidFill>
              </a:rPr>
              <a:t>Statistique du graphe</a:t>
            </a:r>
            <a:endParaRPr sz="1000">
              <a:solidFill>
                <a:srgbClr val="FF0000"/>
              </a:solidFill>
            </a:endParaRPr>
          </a:p>
        </p:txBody>
      </p:sp>
      <p:sp>
        <p:nvSpPr>
          <p:cNvPr id="147" name="Shape 147"/>
          <p:cNvSpPr txBox="1"/>
          <p:nvPr/>
        </p:nvSpPr>
        <p:spPr>
          <a:xfrm>
            <a:off x="311700" y="4318700"/>
            <a:ext cx="746400" cy="303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fr" sz="1000">
                <a:solidFill>
                  <a:srgbClr val="FF0000"/>
                </a:solidFill>
              </a:rPr>
              <a:t>Légende</a:t>
            </a:r>
            <a:endParaRPr sz="1000">
              <a:solidFill>
                <a:srgbClr val="FF0000"/>
              </a:solidFill>
            </a:endParaRPr>
          </a:p>
        </p:txBody>
      </p:sp>
      <p:sp>
        <p:nvSpPr>
          <p:cNvPr id="148" name="Shape 148"/>
          <p:cNvSpPr txBox="1"/>
          <p:nvPr/>
        </p:nvSpPr>
        <p:spPr>
          <a:xfrm>
            <a:off x="258675" y="2491813"/>
            <a:ext cx="746400" cy="352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fr" sz="1000">
                <a:solidFill>
                  <a:srgbClr val="FF0000"/>
                </a:solidFill>
              </a:rPr>
              <a:t>Spécialité</a:t>
            </a:r>
            <a:endParaRPr sz="100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311700" y="67225"/>
            <a:ext cx="8520600" cy="8313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fr"/>
              <a:t>Versioning</a:t>
            </a:r>
            <a:endParaRPr/>
          </a:p>
        </p:txBody>
      </p:sp>
      <p:sp>
        <p:nvSpPr>
          <p:cNvPr id="154" name="Shape 154"/>
          <p:cNvSpPr txBox="1">
            <a:spLocks noGrp="1"/>
          </p:cNvSpPr>
          <p:nvPr>
            <p:ph type="body" idx="1"/>
          </p:nvPr>
        </p:nvSpPr>
        <p:spPr>
          <a:xfrm>
            <a:off x="6008000" y="2571750"/>
            <a:ext cx="2824200" cy="2007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
              <a:t>Service hôte :</a:t>
            </a:r>
            <a:endParaRPr/>
          </a:p>
          <a:p>
            <a:pPr marL="0" lvl="0" indent="0">
              <a:spcBef>
                <a:spcPts val="1600"/>
              </a:spcBef>
              <a:spcAft>
                <a:spcPts val="0"/>
              </a:spcAft>
              <a:buNone/>
            </a:pPr>
            <a:r>
              <a:rPr lang="fr"/>
              <a:t>Github</a:t>
            </a:r>
            <a:endParaRPr/>
          </a:p>
          <a:p>
            <a:pPr marL="0" lvl="0" indent="0">
              <a:spcBef>
                <a:spcPts val="1600"/>
              </a:spcBef>
              <a:spcAft>
                <a:spcPts val="1600"/>
              </a:spcAft>
              <a:buNone/>
            </a:pPr>
            <a:r>
              <a:rPr lang="fr" u="sng">
                <a:solidFill>
                  <a:schemeClr val="hlink"/>
                </a:solidFill>
                <a:hlinkClick r:id="rId3"/>
              </a:rPr>
              <a:t>https://github.com/AntoineCremel/HospitalTracker</a:t>
            </a:r>
            <a:endParaRPr/>
          </a:p>
        </p:txBody>
      </p:sp>
      <p:pic>
        <p:nvPicPr>
          <p:cNvPr id="155" name="Shape 155"/>
          <p:cNvPicPr preferRelativeResize="0"/>
          <p:nvPr/>
        </p:nvPicPr>
        <p:blipFill>
          <a:blip r:embed="rId4">
            <a:alphaModFix/>
          </a:blip>
          <a:stretch>
            <a:fillRect/>
          </a:stretch>
        </p:blipFill>
        <p:spPr>
          <a:xfrm>
            <a:off x="1" y="989425"/>
            <a:ext cx="6008001" cy="4154074"/>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395</Words>
  <Application>Microsoft Office PowerPoint</Application>
  <PresentationFormat>Affichage à l'écran (16:9)</PresentationFormat>
  <Paragraphs>58</Paragraphs>
  <Slides>12</Slides>
  <Notes>12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12</vt:i4>
      </vt:variant>
    </vt:vector>
  </HeadingPairs>
  <TitlesOfParts>
    <vt:vector size="16" baseType="lpstr">
      <vt:lpstr>Oswald</vt:lpstr>
      <vt:lpstr>Average</vt:lpstr>
      <vt:lpstr>Arial</vt:lpstr>
      <vt:lpstr>Slate</vt:lpstr>
      <vt:lpstr>HospitalTracker</vt:lpstr>
      <vt:lpstr>Sommaire</vt:lpstr>
      <vt:lpstr>Diagramme de classes</vt:lpstr>
      <vt:lpstr>Modules</vt:lpstr>
      <vt:lpstr>Maquette de l’interface graphique</vt:lpstr>
      <vt:lpstr>Maquette de l’interface graphique</vt:lpstr>
      <vt:lpstr>Maquette de l’interface graphique</vt:lpstr>
      <vt:lpstr>Maquette de l’interface graphique</vt:lpstr>
      <vt:lpstr>Versioning</vt:lpstr>
      <vt:lpstr>Bilan Thomas</vt:lpstr>
      <vt:lpstr>Bilan Antoine</vt:lpstr>
      <vt:lpstr>Bibliographie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HospitalTracker</dc:title>
  <dc:creator>Jean-Adrien Guyard</dc:creator>
  <cp:lastModifiedBy>Jean-Adrien GUYARD</cp:lastModifiedBy>
  <cp:revision>1</cp:revision>
  <dcterms:modified xsi:type="dcterms:W3CDTF">2018-04-22T21:02:01Z</dcterms:modified>
</cp:coreProperties>
</file>