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8E2F63-13FC-4BE6-A59A-B84C1D212338}">
  <a:tblStyle styleId="{198E2F63-13FC-4BE6-A59A-B84C1D212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91982f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91982f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8d274cd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8d274cd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8d274cd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8d274cd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du code : nombre de fonctions trop grand et beaucoup de lignes : separation dans plusieurs fichiers sources, un par etape principale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header contenant tous les prototypes de fonction et les structures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utilises : google drive pour le partage de fichier, travail collaboratif, gestion de version (bof) - pas autorisation d’utilisation de la marque google.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valgrind qui nous a permis de regler des problemes de fuites memoire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virtualbox et putty pour travailler avec Linux sans avoir reellement Linux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wtf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8fa9b7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8fa9b7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trois fonctionnalites : deplacement manuel , random, astar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deplacement : effectue le mouvement selon move.type et move.value que l’utilisateur rentre par un scanf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pas de verification des mouvements perdants (dans randomove), l’utilisateur est assez intelligent, on lui mache pas le travail.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91982fa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91982fa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 que les infos (labyrinthe, pos joueurs et tresor) ne sont donnes qu’au debut,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info_suivante : a chaque move recu ou envoye , met a jour toutes les informations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print_labdata : tres utile pour voir si les infos etaient bien mis a jour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position : travail en deux dimensions plus facile, fonction de conversion ni manipulation du lab_data.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8fa9b7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8fa9b7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Fonctionnalites : trouve les mouvements possibles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Vérification des mouvements possibles : si energie suffisante : rotation OK, si case libre : mouvement OK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Stockage dans un tableau des disponibilites sous forme de 1 et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Choix d’un mouvement aléatoire parmi les mouvements dont les cases valent 1.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8fa9b7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8fa9b7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Antoine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Ajoutent les voisins dans la liste des cases a évalué en faisant attention qu’ils ne </a:t>
            </a:r>
            <a:r>
              <a:rPr lang="fr"/>
              <a:t>soient</a:t>
            </a:r>
            <a:r>
              <a:rPr lang="fr"/>
              <a:t> pas des murs ou des cases </a:t>
            </a:r>
            <a:r>
              <a:rPr lang="fr"/>
              <a:t>déjà</a:t>
            </a:r>
            <a:r>
              <a:rPr lang="fr"/>
              <a:t> évaluées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Cherche celle avec la plus faible prévisions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Ajoutent voisins jusqu’au </a:t>
            </a:r>
            <a:r>
              <a:rPr lang="fr"/>
              <a:t>trésor</a:t>
            </a:r>
            <a:r>
              <a:rPr lang="fr"/>
              <a:t> (ou toute cases évaluées)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Construit l’itinéraire en partant du trésor et en déduisant les mouvement à faire jusqu’au départ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Resultat : tableau de move (recalculé seulement en cas de changement du labyrinthe)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Structures</a:t>
            </a:r>
            <a:r>
              <a:rPr lang="fr"/>
              <a:t> : Case + ListeC pour les cases a </a:t>
            </a:r>
            <a:r>
              <a:rPr lang="fr"/>
              <a:t>évalué</a:t>
            </a:r>
            <a:r>
              <a:rPr lang="fr"/>
              <a:t> et les cases </a:t>
            </a:r>
            <a:r>
              <a:rPr lang="fr"/>
              <a:t>déjà</a:t>
            </a:r>
            <a:r>
              <a:rPr lang="fr"/>
              <a:t> </a:t>
            </a:r>
            <a:r>
              <a:rPr lang="fr"/>
              <a:t>évalué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8fa9b7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8fa9b7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Antoine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Tout le programme valable seulement si suivie correct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Case : prise en compte de tout les mouvement en modifiant les </a:t>
            </a:r>
            <a:r>
              <a:rPr lang="fr"/>
              <a:t>positions</a:t>
            </a:r>
            <a:r>
              <a:rPr lang="fr"/>
              <a:t> et </a:t>
            </a:r>
            <a:r>
              <a:rPr lang="fr"/>
              <a:t>l'énergie selon les règles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Rotation : Déplacement des entités du labyrinthe</a:t>
            </a:r>
            <a:r>
              <a:rPr lang="fr"/>
              <a:t> + Rotation du labyrinthe fait de 0 et 1: avec permutation deux a deux et transfert du dernier </a:t>
            </a:r>
            <a:r>
              <a:rPr lang="fr"/>
              <a:t>élément</a:t>
            </a:r>
            <a:r>
              <a:rPr lang="fr"/>
              <a:t> à l’opposé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Ajustement des positions pour </a:t>
            </a:r>
            <a:r>
              <a:rPr lang="fr"/>
              <a:t>être</a:t>
            </a:r>
            <a:r>
              <a:rPr lang="fr"/>
              <a:t> sûr que les entités soient tjrs dans le labyrinthe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8fa9b7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8fa9b7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Antoine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3800"/>
            <a:ext cx="8520600" cy="10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Le Labyrinthe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Projet d’informatique de semestre 1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9750" y="4289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Antoine HARLE, Jacques ZHONG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Polytech UPMC Robotique 3ème année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3147" t="0"/>
          <a:stretch/>
        </p:blipFill>
        <p:spPr>
          <a:xfrm>
            <a:off x="2447825" y="1252800"/>
            <a:ext cx="4024450" cy="30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1369650" y="2805950"/>
            <a:ext cx="6404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Démonstration</a:t>
            </a:r>
            <a:r>
              <a:rPr b="1" lang="fr" sz="2000"/>
              <a:t> du programme actuel ?</a:t>
            </a:r>
            <a:endParaRPr b="1" sz="2000"/>
          </a:p>
        </p:txBody>
      </p:sp>
      <p:sp>
        <p:nvSpPr>
          <p:cNvPr id="185" name="Google Shape;185;p22"/>
          <p:cNvSpPr txBox="1"/>
          <p:nvPr/>
        </p:nvSpPr>
        <p:spPr>
          <a:xfrm>
            <a:off x="1581375" y="269225"/>
            <a:ext cx="6030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Conclusion</a:t>
            </a:r>
            <a:endParaRPr b="1" sz="2400"/>
          </a:p>
        </p:txBody>
      </p:sp>
      <p:sp>
        <p:nvSpPr>
          <p:cNvPr id="186" name="Google Shape;186;p22"/>
          <p:cNvSpPr txBox="1"/>
          <p:nvPr/>
        </p:nvSpPr>
        <p:spPr>
          <a:xfrm>
            <a:off x="1937250" y="1323150"/>
            <a:ext cx="52695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fr"/>
              <a:t>Travail en équipe libre &amp; formateur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fr"/>
              <a:t> Initiation au path finding et à l’intelligence artificielle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(Indispensable pour les ROB !)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4775" y="35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813275" y="975450"/>
            <a:ext cx="57144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 - Organisation du projet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II - Fonctionnalités du programme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	A - Déplacement manuel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	B - Déplacement aléatoire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	C - A*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	D - Précision sur ‘trois petits points’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III - Améliorations envisagées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182400" y="59850"/>
            <a:ext cx="64320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800" u="sng">
                <a:solidFill>
                  <a:schemeClr val="dk1"/>
                </a:solidFill>
              </a:rPr>
              <a:t>I - Organisation du projet</a:t>
            </a:r>
            <a:endParaRPr sz="1600"/>
          </a:p>
        </p:txBody>
      </p:sp>
      <p:pic>
        <p:nvPicPr>
          <p:cNvPr descr="c_file.png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438" y="2695671"/>
            <a:ext cx="458600" cy="58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file.png"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13" y="3386875"/>
            <a:ext cx="458600" cy="590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file.png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25" y="1602713"/>
            <a:ext cx="458600" cy="590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_file.png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425" y="3947796"/>
            <a:ext cx="458600" cy="58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_file.png"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438" y="852496"/>
            <a:ext cx="458600" cy="589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_file.png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425" y="1802846"/>
            <a:ext cx="458600" cy="5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83400" y="421775"/>
            <a:ext cx="1763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Structure du code</a:t>
            </a:r>
            <a:endParaRPr b="1" u="sng"/>
          </a:p>
        </p:txBody>
      </p:sp>
      <p:sp>
        <p:nvSpPr>
          <p:cNvPr id="75" name="Google Shape;75;p15"/>
          <p:cNvSpPr txBox="1"/>
          <p:nvPr/>
        </p:nvSpPr>
        <p:spPr>
          <a:xfrm>
            <a:off x="2518638" y="3184525"/>
            <a:ext cx="754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astar.c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426538" y="2289825"/>
            <a:ext cx="939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random.c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426538" y="1315238"/>
            <a:ext cx="1092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fonction.c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351625" y="4419925"/>
            <a:ext cx="1030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template.c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89725" y="2091550"/>
            <a:ext cx="10302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fonction.h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4738" y="3900950"/>
            <a:ext cx="1230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labyrinthAPI.h</a:t>
            </a:r>
            <a:endParaRPr sz="1200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2318163" y="82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{198E2F63-13FC-4BE6-A59A-B84C1D212338}</a:tableStyleId>
              </a:tblPr>
              <a:tblGrid>
                <a:gridCol w="1106475"/>
              </a:tblGrid>
              <a:tr h="269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5"/>
          <p:cNvSpPr txBox="1"/>
          <p:nvPr/>
        </p:nvSpPr>
        <p:spPr>
          <a:xfrm>
            <a:off x="2349600" y="3435763"/>
            <a:ext cx="1092900" cy="28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155CC"/>
                </a:solidFill>
              </a:rPr>
              <a:t>Fonctions</a:t>
            </a:r>
            <a:endParaRPr b="1">
              <a:solidFill>
                <a:srgbClr val="1155CC"/>
              </a:solidFill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2355138" y="386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{198E2F63-13FC-4BE6-A59A-B84C1D212338}</a:tableStyleId>
              </a:tblPr>
              <a:tblGrid>
                <a:gridCol w="1023150"/>
              </a:tblGrid>
              <a:tr h="91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5"/>
          <p:cNvSpPr txBox="1"/>
          <p:nvPr/>
        </p:nvSpPr>
        <p:spPr>
          <a:xfrm>
            <a:off x="2529225" y="4727700"/>
            <a:ext cx="675000" cy="28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A61C00"/>
                </a:solidFill>
              </a:rPr>
              <a:t>main</a:t>
            </a:r>
            <a:endParaRPr b="1">
              <a:solidFill>
                <a:srgbClr val="A61C00"/>
              </a:solidFill>
            </a:endParaRPr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349038" y="1540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{198E2F63-13FC-4BE6-A59A-B84C1D212338}</a:tableStyleId>
              </a:tblPr>
              <a:tblGrid>
                <a:gridCol w="1023150"/>
              </a:tblGrid>
              <a:tr h="91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194475" y="1012246"/>
            <a:ext cx="1332300" cy="44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</a:rPr>
              <a:t>Header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</a:rPr>
              <a:t>commun</a:t>
            </a:r>
            <a:endParaRPr b="1">
              <a:solidFill>
                <a:srgbClr val="6AA84F"/>
              </a:solidFill>
            </a:endParaRPr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363300" y="328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{198E2F63-13FC-4BE6-A59A-B84C1D212338}</a:tableStyleId>
              </a:tblPr>
              <a:tblGrid>
                <a:gridCol w="1099850"/>
              </a:tblGrid>
              <a:tr h="149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412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5"/>
          <p:cNvSpPr txBox="1"/>
          <p:nvPr/>
        </p:nvSpPr>
        <p:spPr>
          <a:xfrm>
            <a:off x="156450" y="4704575"/>
            <a:ext cx="1665900" cy="28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CC4125"/>
                </a:solidFill>
              </a:rPr>
              <a:t>Fichiers serveur</a:t>
            </a:r>
            <a:endParaRPr b="1">
              <a:solidFill>
                <a:srgbClr val="CC4125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49700" y="4329013"/>
            <a:ext cx="479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...</a:t>
            </a:r>
            <a:endParaRPr b="1"/>
          </a:p>
        </p:txBody>
      </p:sp>
      <p:cxnSp>
        <p:nvCxnSpPr>
          <p:cNvPr id="90" name="Google Shape;90;p15"/>
          <p:cNvCxnSpPr/>
          <p:nvPr/>
        </p:nvCxnSpPr>
        <p:spPr>
          <a:xfrm>
            <a:off x="1390800" y="2000800"/>
            <a:ext cx="9468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>
            <a:off x="1322475" y="2459500"/>
            <a:ext cx="1014900" cy="146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 flipH="1" rot="10800000">
            <a:off x="1468875" y="4353100"/>
            <a:ext cx="9078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69" idx="0"/>
            <a:endCxn id="79" idx="2"/>
          </p:cNvCxnSpPr>
          <p:nvPr/>
        </p:nvCxnSpPr>
        <p:spPr>
          <a:xfrm flipH="1" rot="10800000">
            <a:off x="888213" y="2408575"/>
            <a:ext cx="16500" cy="97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5652275" y="509625"/>
            <a:ext cx="1763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Outils utilisés</a:t>
            </a:r>
            <a:endParaRPr b="1" u="sng"/>
          </a:p>
        </p:txBody>
      </p:sp>
      <p:sp>
        <p:nvSpPr>
          <p:cNvPr id="95" name="Google Shape;95;p15"/>
          <p:cNvSpPr txBox="1"/>
          <p:nvPr/>
        </p:nvSpPr>
        <p:spPr>
          <a:xfrm>
            <a:off x="4328950" y="852500"/>
            <a:ext cx="4284300" cy="3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Partage de fichiers et gestion de versions 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Gogole Drive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Débugage et fuites mémoires 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Valgrind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Simulateur de Linux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VirtualBox, puTTy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Communication vocale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	Discord, Vie réelle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356000" y="69600"/>
            <a:ext cx="64320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chemeClr val="dk1"/>
                </a:solidFill>
              </a:rPr>
              <a:t>II - Fonctionnalités du programme</a:t>
            </a:r>
            <a:endParaRPr sz="1600"/>
          </a:p>
        </p:txBody>
      </p:sp>
      <p:sp>
        <p:nvSpPr>
          <p:cNvPr id="101" name="Google Shape;101;p16"/>
          <p:cNvSpPr txBox="1"/>
          <p:nvPr/>
        </p:nvSpPr>
        <p:spPr>
          <a:xfrm>
            <a:off x="1050075" y="550425"/>
            <a:ext cx="6633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fr" sz="1800" u="sng"/>
              <a:t>Déplacement manuel et fonctions de suivi</a:t>
            </a:r>
            <a:endParaRPr b="1" sz="1800" u="sng"/>
          </a:p>
        </p:txBody>
      </p:sp>
      <p:sp>
        <p:nvSpPr>
          <p:cNvPr id="102" name="Google Shape;102;p16"/>
          <p:cNvSpPr txBox="1"/>
          <p:nvPr/>
        </p:nvSpPr>
        <p:spPr>
          <a:xfrm>
            <a:off x="485700" y="1109625"/>
            <a:ext cx="40185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/>
              <a:t>Déplacement manuel :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-&gt; Effectue le mouvement donné par le joueur.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-&gt; Pas de gestion des coups impossibles.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125" y="1267650"/>
            <a:ext cx="4487399" cy="282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432250" y="520075"/>
            <a:ext cx="76725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/>
              <a:t>Fonctions de suivi :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info_suivante</a:t>
            </a:r>
            <a:r>
              <a:rPr lang="fr"/>
              <a:t> : mis à jour des informations du labyrinthe.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</a:rPr>
              <a:t>print_labdata </a:t>
            </a:r>
            <a:r>
              <a:rPr lang="fr">
                <a:solidFill>
                  <a:schemeClr val="dk1"/>
                </a:solidFill>
              </a:rPr>
              <a:t>: affichage de notre version du labyrinthe.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82325" y="2424545"/>
            <a:ext cx="28767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Structure introduite 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fr" sz="1300"/>
              <a:t>Position :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fr" sz="1300">
                <a:solidFill>
                  <a:schemeClr val="dk1"/>
                </a:solidFill>
              </a:rPr>
              <a:t>colonne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fr" sz="1300">
                <a:solidFill>
                  <a:schemeClr val="dk1"/>
                </a:solidFill>
              </a:rPr>
              <a:t>ligne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0" y="0"/>
            <a:ext cx="4873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II.Fonctionnalités du programme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255050" y="419400"/>
            <a:ext cx="6633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/>
              <a:t>B</a:t>
            </a:r>
            <a:r>
              <a:rPr b="1" lang="fr" sz="1800" u="sng"/>
              <a:t>. Déplacement aléatoire (aka randomove)</a:t>
            </a:r>
            <a:endParaRPr b="1" sz="1800" u="sng"/>
          </a:p>
        </p:txBody>
      </p:sp>
      <p:sp>
        <p:nvSpPr>
          <p:cNvPr id="116" name="Google Shape;116;p18"/>
          <p:cNvSpPr txBox="1"/>
          <p:nvPr/>
        </p:nvSpPr>
        <p:spPr>
          <a:xfrm>
            <a:off x="456425" y="1964275"/>
            <a:ext cx="5621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/>
              <a:t>Fonctionnement :</a:t>
            </a:r>
            <a:endParaRPr sz="1600" u="sng"/>
          </a:p>
        </p:txBody>
      </p:sp>
      <p:sp>
        <p:nvSpPr>
          <p:cNvPr id="117" name="Google Shape;117;p18"/>
          <p:cNvSpPr txBox="1"/>
          <p:nvPr/>
        </p:nvSpPr>
        <p:spPr>
          <a:xfrm>
            <a:off x="456425" y="866525"/>
            <a:ext cx="65256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/>
              <a:t>Fonctionnalités :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-&gt; joue de manière complètement aléatoire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-&gt; ne se suicide pas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56425" y="2535825"/>
            <a:ext cx="1949825" cy="1034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Energie &gt; 4 ?</a:t>
            </a:r>
            <a:endParaRPr sz="1200"/>
          </a:p>
        </p:txBody>
      </p:sp>
      <p:sp>
        <p:nvSpPr>
          <p:cNvPr id="119" name="Google Shape;119;p18"/>
          <p:cNvSpPr/>
          <p:nvPr/>
        </p:nvSpPr>
        <p:spPr>
          <a:xfrm>
            <a:off x="456425" y="3707975"/>
            <a:ext cx="1949825" cy="1034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Case libre</a:t>
            </a:r>
            <a:r>
              <a:rPr lang="fr" sz="1200"/>
              <a:t> ?</a:t>
            </a:r>
            <a:endParaRPr sz="1200"/>
          </a:p>
        </p:txBody>
      </p:sp>
      <p:sp>
        <p:nvSpPr>
          <p:cNvPr id="120" name="Google Shape;120;p18"/>
          <p:cNvSpPr txBox="1"/>
          <p:nvPr/>
        </p:nvSpPr>
        <p:spPr>
          <a:xfrm>
            <a:off x="378937" y="4742675"/>
            <a:ext cx="2104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Vérification</a:t>
            </a:r>
            <a:r>
              <a:rPr lang="fr"/>
              <a:t> des moves</a:t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 flipH="1" rot="10800000">
            <a:off x="1940375" y="3218000"/>
            <a:ext cx="2199600" cy="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1873725" y="2773575"/>
            <a:ext cx="22329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>
            <a:off x="2422925" y="2472775"/>
            <a:ext cx="1050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forme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2845300" y="4677375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des </a:t>
            </a:r>
            <a:r>
              <a:rPr lang="fr"/>
              <a:t>disponibilités</a:t>
            </a:r>
            <a:r>
              <a:rPr lang="fr"/>
              <a:t> des moves</a:t>
            </a:r>
            <a:endParaRPr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4128300" y="25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{198E2F63-13FC-4BE6-A59A-B84C1D212338}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8"/>
          <p:cNvSpPr txBox="1"/>
          <p:nvPr/>
        </p:nvSpPr>
        <p:spPr>
          <a:xfrm>
            <a:off x="2546175" y="3648188"/>
            <a:ext cx="888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Libérée</a:t>
            </a:r>
            <a:endParaRPr/>
          </a:p>
        </p:txBody>
      </p:sp>
      <p:cxnSp>
        <p:nvCxnSpPr>
          <p:cNvPr id="127" name="Google Shape;127;p18"/>
          <p:cNvCxnSpPr/>
          <p:nvPr/>
        </p:nvCxnSpPr>
        <p:spPr>
          <a:xfrm>
            <a:off x="1884850" y="3940025"/>
            <a:ext cx="22551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 flipH="1" rot="10800000">
            <a:off x="1895950" y="4362275"/>
            <a:ext cx="2255100" cy="1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2531500" y="2934088"/>
            <a:ext cx="961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Fatigué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423925" y="4115650"/>
            <a:ext cx="1132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Occupée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5979500" y="3201875"/>
            <a:ext cx="1410850" cy="746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</a:t>
            </a:r>
            <a:endParaRPr/>
          </a:p>
        </p:txBody>
      </p:sp>
      <p:cxnSp>
        <p:nvCxnSpPr>
          <p:cNvPr id="132" name="Google Shape;132;p18"/>
          <p:cNvCxnSpPr>
            <a:endCxn id="131" idx="1"/>
          </p:cNvCxnSpPr>
          <p:nvPr/>
        </p:nvCxnSpPr>
        <p:spPr>
          <a:xfrm flipH="1" rot="10800000">
            <a:off x="4524200" y="3575075"/>
            <a:ext cx="1455300" cy="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0" y="0"/>
            <a:ext cx="4873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II.Fonctionnalités du programme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255050" y="419400"/>
            <a:ext cx="6633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/>
              <a:t>C. Déplacement intelligent sans rotation (aka Astaromove)</a:t>
            </a:r>
            <a:endParaRPr b="1" sz="1800" u="sng"/>
          </a:p>
        </p:txBody>
      </p:sp>
      <p:sp>
        <p:nvSpPr>
          <p:cNvPr id="139" name="Google Shape;139;p19"/>
          <p:cNvSpPr txBox="1"/>
          <p:nvPr/>
        </p:nvSpPr>
        <p:spPr>
          <a:xfrm>
            <a:off x="5828125" y="1106564"/>
            <a:ext cx="32160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Structures supplémentaires :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fr" sz="1200"/>
              <a:t>Case 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fr" sz="1200">
                <a:solidFill>
                  <a:schemeClr val="dk1"/>
                </a:solidFill>
              </a:rPr>
              <a:t>Position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fr" sz="1200">
                <a:solidFill>
                  <a:schemeClr val="dk1"/>
                </a:solidFill>
              </a:rPr>
              <a:t>Coût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fr" sz="1200">
                <a:solidFill>
                  <a:schemeClr val="dk1"/>
                </a:solidFill>
              </a:rPr>
              <a:t>Prévisions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fr" sz="1200">
                <a:solidFill>
                  <a:schemeClr val="dk1"/>
                </a:solidFill>
              </a:rPr>
              <a:t>Case Précédente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fr" sz="1200"/>
              <a:t>Liste chaînée de Cases 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fr" sz="1200"/>
              <a:t>Case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fr" sz="1200"/>
              <a:t>Élément suivant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1322000" y="978588"/>
            <a:ext cx="2483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Principe de l’algorithme A*</a:t>
            </a:r>
            <a:endParaRPr u="sng"/>
          </a:p>
        </p:txBody>
      </p:sp>
      <p:pic>
        <p:nvPicPr>
          <p:cNvPr descr="Lab1.png"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28" y="1368275"/>
            <a:ext cx="2004535" cy="1727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2.png"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315" y="1368289"/>
            <a:ext cx="2004535" cy="1728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3.png"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737" y="3350012"/>
            <a:ext cx="2004535" cy="172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4.png"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9316" y="3350013"/>
            <a:ext cx="2004535" cy="17289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p19"/>
          <p:cNvGraphicFramePr/>
          <p:nvPr/>
        </p:nvGraphicFramePr>
        <p:xfrm>
          <a:off x="5608675" y="39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{198E2F63-13FC-4BE6-A59A-B84C1D212338}</a:tableStyleId>
              </a:tblPr>
              <a:tblGrid>
                <a:gridCol w="1760925"/>
              </a:tblGrid>
              <a:tr h="41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MOVE_LEFT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MOVE_LEFT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NULL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19"/>
          <p:cNvSpPr txBox="1"/>
          <p:nvPr/>
        </p:nvSpPr>
        <p:spPr>
          <a:xfrm>
            <a:off x="5249125" y="3486950"/>
            <a:ext cx="1278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Itinéraire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0" y="0"/>
            <a:ext cx="4873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II.Fonctionnalités du programme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1255050" y="419400"/>
            <a:ext cx="66339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/>
              <a:t>D</a:t>
            </a:r>
            <a:r>
              <a:rPr b="1" lang="fr" sz="1800" u="sng"/>
              <a:t>. Précisions sur le suivi d’informations</a:t>
            </a:r>
            <a:endParaRPr b="1" sz="1800" u="sng"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1000"/>
            <a:ext cx="3063525" cy="11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75" y="2458500"/>
            <a:ext cx="1017500" cy="10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25" y="3673330"/>
            <a:ext cx="2120975" cy="823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689725" y="2101350"/>
            <a:ext cx="479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...</a:t>
            </a:r>
            <a:endParaRPr b="1"/>
          </a:p>
        </p:txBody>
      </p:sp>
      <p:sp>
        <p:nvSpPr>
          <p:cNvPr id="157" name="Google Shape;157;p20"/>
          <p:cNvSpPr txBox="1"/>
          <p:nvPr/>
        </p:nvSpPr>
        <p:spPr>
          <a:xfrm>
            <a:off x="689725" y="3356225"/>
            <a:ext cx="479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...</a:t>
            </a:r>
            <a:endParaRPr b="1"/>
          </a:p>
        </p:txBody>
      </p:sp>
      <p:cxnSp>
        <p:nvCxnSpPr>
          <p:cNvPr id="158" name="Google Shape;158;p20"/>
          <p:cNvCxnSpPr/>
          <p:nvPr/>
        </p:nvCxnSpPr>
        <p:spPr>
          <a:xfrm flipH="1" rot="10800000">
            <a:off x="3252850" y="1894375"/>
            <a:ext cx="1180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9" name="Google Shape;159;p20"/>
          <p:cNvGraphicFramePr/>
          <p:nvPr/>
        </p:nvGraphicFramePr>
        <p:xfrm>
          <a:off x="5088975" y="14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{198E2F63-13FC-4BE6-A59A-B84C1D212338}</a:tableStyleId>
              </a:tblPr>
              <a:tblGrid>
                <a:gridCol w="441775"/>
                <a:gridCol w="441775"/>
                <a:gridCol w="441775"/>
                <a:gridCol w="4417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0"/>
          <p:cNvSpPr/>
          <p:nvPr/>
        </p:nvSpPr>
        <p:spPr>
          <a:xfrm>
            <a:off x="4873800" y="1894375"/>
            <a:ext cx="229500" cy="887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4588225" y="1626600"/>
            <a:ext cx="479400" cy="1266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4320875" y="1032688"/>
            <a:ext cx="3303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Translation des valeurs du labData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2216" y="3412348"/>
            <a:ext cx="1852675" cy="13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2262075" y="4077000"/>
            <a:ext cx="1490400" cy="419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952500" y="197500"/>
            <a:ext cx="72972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/>
              <a:t>III. </a:t>
            </a:r>
            <a:r>
              <a:rPr b="1" lang="fr" sz="1800" u="sng"/>
              <a:t>Améliorations futures : Déplacement intelligent avec rotation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-82262" y="836175"/>
            <a:ext cx="52401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Recherche de Rotation seulement en cas de désavantage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Choix des rotations par comparaison des A*</a:t>
            </a:r>
            <a:endParaRPr sz="1200"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50" y="2075400"/>
            <a:ext cx="4225825" cy="30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97850" y="3010900"/>
            <a:ext cx="2670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1676200" y="1808325"/>
            <a:ext cx="172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6  4  2  4  6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1073150" y="1455075"/>
            <a:ext cx="3256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Ordre de priorité des évaluations :</a:t>
            </a:r>
            <a:endParaRPr sz="1200"/>
          </a:p>
        </p:txBody>
      </p:sp>
      <p:cxnSp>
        <p:nvCxnSpPr>
          <p:cNvPr id="175" name="Google Shape;175;p21"/>
          <p:cNvCxnSpPr/>
          <p:nvPr/>
        </p:nvCxnSpPr>
        <p:spPr>
          <a:xfrm>
            <a:off x="4911750" y="706900"/>
            <a:ext cx="16200" cy="42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1"/>
          <p:cNvSpPr txBox="1"/>
          <p:nvPr/>
        </p:nvSpPr>
        <p:spPr>
          <a:xfrm>
            <a:off x="4863950" y="836175"/>
            <a:ext cx="4225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 sz="1200"/>
              <a:t>Mouvement au plus proche si aucun chemin possible</a:t>
            </a:r>
            <a:endParaRPr sz="1200"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325" y="1624600"/>
            <a:ext cx="1921055" cy="18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 txBox="1"/>
          <p:nvPr/>
        </p:nvSpPr>
        <p:spPr>
          <a:xfrm>
            <a:off x="5300725" y="1176700"/>
            <a:ext cx="3256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Ordre de priorité des évaluations :</a:t>
            </a:r>
            <a:endParaRPr sz="120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438" y="3505575"/>
            <a:ext cx="2321375" cy="16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