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embeddedFontLs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F26B43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hngIaO9clddfrGOTJmwbW67oU3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73ADCD-D433-411B-950F-07596F1638E5}">
  <a:tblStyle styleId="{A773ADCD-D433-411B-950F-07596F1638E5}" styleName="Table_0">
    <a:wholeTbl>
      <a:tcTxStyle b="off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 b="off" i="off"/>
    </a:band2H>
    <a:band1V>
      <a:tcTxStyle b="off" i="off"/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 b="off" i="off"/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dk1"/>
      </a:tcTxStyle>
      <a:tcStyle>
        <a:fill>
          <a:solidFill>
            <a:schemeClr val="accent2"/>
          </a:solidFill>
        </a:fill>
      </a:tcStyle>
    </a:firstRow>
    <a:neCell>
      <a:tcTxStyle b="off" i="off"/>
    </a:neCell>
    <a:nwCell>
      <a:tcTxStyle b="off" i="off"/>
    </a:nwCell>
  </a:tblStyle>
  <a:tblStyle styleId="{9294D56D-ADA0-42D4-8BA8-EE4706675EF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22" Type="http://schemas.openxmlformats.org/officeDocument/2006/relationships/font" Target="fonts/OpenSans-italic.fntdata"/><Relationship Id="rId21" Type="http://schemas.openxmlformats.org/officeDocument/2006/relationships/font" Target="fonts/OpenSans-bold.fntdata"/><Relationship Id="rId24" Type="http://customschemas.google.com/relationships/presentationmetadata" Target="metadata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de43c7bb0e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g2de43c7bb0e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Title + sub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10"/>
          <p:cNvSpPr txBox="1"/>
          <p:nvPr>
            <p:ph type="ctrTitle"/>
          </p:nvPr>
        </p:nvSpPr>
        <p:spPr>
          <a:xfrm>
            <a:off x="1524000" y="1376680"/>
            <a:ext cx="914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" type="subTitle"/>
          </p:nvPr>
        </p:nvSpPr>
        <p:spPr>
          <a:xfrm>
            <a:off x="1524000" y="3799840"/>
            <a:ext cx="914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2" name="Google Shape;11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9" name="Google Shape;11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0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9" name="Google Shape;129;p21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21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6" name="Google Shape;13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42" name="Google Shape;14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47" name="Google Shape;14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4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51" name="Google Shape;151;p2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55" name="Google Shape;155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5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352"/>
              </a:srgbClr>
            </a:outerShdw>
          </a:effectLst>
        </p:spPr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59" name="Google Shape;159;p2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63" name="Google Shape;16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6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352"/>
              </a:srgbClr>
            </a:outerShdw>
          </a:effectLst>
        </p:spPr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67" name="Google Shape;167;p2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71" name="Google Shape;171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4" name="Google Shape;174;p2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78" name="Google Shape;17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28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+ table">
  <p:cSld name="Content + tab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title"/>
          </p:nvPr>
        </p:nvSpPr>
        <p:spPr>
          <a:xfrm>
            <a:off x="550863" y="550801"/>
            <a:ext cx="11090275" cy="1237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553720" y="1917065"/>
            <a:ext cx="2921000" cy="429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88" name="Google Shape;18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1" name="Google Shape;191;p2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5" name="Google Shape;19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0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30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1" name="Google Shape;201;p3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05" name="Google Shape;20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31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3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13" name="Google Shape;21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3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p3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20" name="Google Shape;220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3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p3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Timeline">
  <p:cSld name="Single Timelin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230124" y="457199"/>
            <a:ext cx="11731752" cy="1176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0" name="Google Shape;30;p13"/>
          <p:cNvGrpSpPr/>
          <p:nvPr/>
        </p:nvGrpSpPr>
        <p:grpSpPr>
          <a:xfrm>
            <a:off x="1320120" y="2020391"/>
            <a:ext cx="9378501" cy="2410190"/>
            <a:chOff x="1320120" y="2020391"/>
            <a:chExt cx="9378501" cy="2410190"/>
          </a:xfrm>
        </p:grpSpPr>
        <p:sp>
          <p:nvSpPr>
            <p:cNvPr descr="timeline " id="31" name="Google Shape;31;p13"/>
            <p:cNvSpPr/>
            <p:nvPr/>
          </p:nvSpPr>
          <p:spPr>
            <a:xfrm rot="10800000">
              <a:off x="1392439" y="2020391"/>
              <a:ext cx="9252295" cy="2410190"/>
            </a:xfrm>
            <a:custGeom>
              <a:rect b="b" l="l" r="r" t="t"/>
              <a:pathLst>
                <a:path extrusionOk="0" h="2410190" w="9252295">
                  <a:moveTo>
                    <a:pt x="1192508" y="2410190"/>
                  </a:moveTo>
                  <a:cubicBezTo>
                    <a:pt x="533904" y="2410190"/>
                    <a:pt x="0" y="1876286"/>
                    <a:pt x="0" y="1217682"/>
                  </a:cubicBezTo>
                  <a:lnTo>
                    <a:pt x="1107" y="1206703"/>
                  </a:lnTo>
                  <a:lnTo>
                    <a:pt x="96158" y="1206703"/>
                  </a:lnTo>
                  <a:lnTo>
                    <a:pt x="95051" y="1217682"/>
                  </a:lnTo>
                  <a:cubicBezTo>
                    <a:pt x="95051" y="1823791"/>
                    <a:pt x="586400" y="2315139"/>
                    <a:pt x="1192508" y="2315139"/>
                  </a:cubicBezTo>
                  <a:cubicBezTo>
                    <a:pt x="1798616" y="2315139"/>
                    <a:pt x="2289965" y="1823791"/>
                    <a:pt x="2289965" y="1217682"/>
                  </a:cubicBezTo>
                  <a:lnTo>
                    <a:pt x="2289554" y="1209531"/>
                  </a:lnTo>
                  <a:lnTo>
                    <a:pt x="2290085" y="1209531"/>
                  </a:lnTo>
                  <a:lnTo>
                    <a:pt x="2295831" y="1095755"/>
                  </a:lnTo>
                  <a:cubicBezTo>
                    <a:pt x="2356899" y="494427"/>
                    <a:pt x="2864742" y="25174"/>
                    <a:pt x="3482182" y="25174"/>
                  </a:cubicBezTo>
                  <a:cubicBezTo>
                    <a:pt x="4099623" y="25174"/>
                    <a:pt x="4607465" y="494427"/>
                    <a:pt x="4668533" y="1095755"/>
                  </a:cubicBezTo>
                  <a:lnTo>
                    <a:pt x="4674278" y="1209531"/>
                  </a:lnTo>
                  <a:lnTo>
                    <a:pt x="4673516" y="1209531"/>
                  </a:lnTo>
                  <a:lnTo>
                    <a:pt x="4678322" y="1304717"/>
                  </a:lnTo>
                  <a:cubicBezTo>
                    <a:pt x="4734523" y="1858116"/>
                    <a:pt x="5201886" y="2289966"/>
                    <a:pt x="5770114" y="2289966"/>
                  </a:cubicBezTo>
                  <a:cubicBezTo>
                    <a:pt x="6338340" y="2289966"/>
                    <a:pt x="6805704" y="1858116"/>
                    <a:pt x="6861904" y="1304717"/>
                  </a:cubicBezTo>
                  <a:lnTo>
                    <a:pt x="6867159" y="1200660"/>
                  </a:lnTo>
                  <a:lnTo>
                    <a:pt x="6867690" y="1200660"/>
                  </a:lnTo>
                  <a:lnTo>
                    <a:pt x="6867279" y="1192508"/>
                  </a:lnTo>
                  <a:cubicBezTo>
                    <a:pt x="6867279" y="533905"/>
                    <a:pt x="7401183" y="0"/>
                    <a:pt x="8059787" y="0"/>
                  </a:cubicBezTo>
                  <a:cubicBezTo>
                    <a:pt x="8718390" y="0"/>
                    <a:pt x="9252295" y="533905"/>
                    <a:pt x="9252295" y="1192508"/>
                  </a:cubicBezTo>
                  <a:lnTo>
                    <a:pt x="9251964" y="1195794"/>
                  </a:lnTo>
                  <a:lnTo>
                    <a:pt x="9156913" y="1195794"/>
                  </a:lnTo>
                  <a:lnTo>
                    <a:pt x="9157244" y="1192508"/>
                  </a:lnTo>
                  <a:cubicBezTo>
                    <a:pt x="9157244" y="586400"/>
                    <a:pt x="8665895" y="95051"/>
                    <a:pt x="8059787" y="95051"/>
                  </a:cubicBezTo>
                  <a:cubicBezTo>
                    <a:pt x="7453679" y="95051"/>
                    <a:pt x="6962330" y="586400"/>
                    <a:pt x="6962330" y="1192508"/>
                  </a:cubicBezTo>
                  <a:lnTo>
                    <a:pt x="6962741" y="1200660"/>
                  </a:lnTo>
                  <a:lnTo>
                    <a:pt x="6962209" y="1200660"/>
                  </a:lnTo>
                  <a:lnTo>
                    <a:pt x="6956464" y="1314435"/>
                  </a:lnTo>
                  <a:cubicBezTo>
                    <a:pt x="6895396" y="1915764"/>
                    <a:pt x="6387554" y="2385016"/>
                    <a:pt x="5770114" y="2385016"/>
                  </a:cubicBezTo>
                  <a:cubicBezTo>
                    <a:pt x="5152672" y="2385016"/>
                    <a:pt x="4644831" y="1915764"/>
                    <a:pt x="4583763" y="1314435"/>
                  </a:cubicBezTo>
                  <a:lnTo>
                    <a:pt x="4578017" y="1200660"/>
                  </a:lnTo>
                  <a:lnTo>
                    <a:pt x="4578780" y="1200660"/>
                  </a:lnTo>
                  <a:lnTo>
                    <a:pt x="4573974" y="1105474"/>
                  </a:lnTo>
                  <a:cubicBezTo>
                    <a:pt x="4517772" y="552075"/>
                    <a:pt x="4050409" y="120225"/>
                    <a:pt x="3482182" y="120225"/>
                  </a:cubicBezTo>
                  <a:cubicBezTo>
                    <a:pt x="2913956" y="120225"/>
                    <a:pt x="2446592" y="552075"/>
                    <a:pt x="2390391" y="1105474"/>
                  </a:cubicBezTo>
                  <a:lnTo>
                    <a:pt x="2385136" y="1209531"/>
                  </a:lnTo>
                  <a:lnTo>
                    <a:pt x="2384604" y="1209531"/>
                  </a:lnTo>
                  <a:lnTo>
                    <a:pt x="2385016" y="1217682"/>
                  </a:lnTo>
                  <a:cubicBezTo>
                    <a:pt x="2385016" y="1876286"/>
                    <a:pt x="1851111" y="2410190"/>
                    <a:pt x="1192508" y="241019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8000">
                  <a:schemeClr val="accent4"/>
                </a:gs>
                <a:gs pos="39000">
                  <a:schemeClr val="accent5"/>
                </a:gs>
                <a:gs pos="61000">
                  <a:schemeClr val="accent6"/>
                </a:gs>
                <a:gs pos="92000">
                  <a:schemeClr val="accent3"/>
                </a:gs>
                <a:gs pos="100000">
                  <a:schemeClr val="accent3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timeline endpoints" id="32" name="Google Shape;32;p13"/>
            <p:cNvSpPr/>
            <p:nvPr/>
          </p:nvSpPr>
          <p:spPr>
            <a:xfrm>
              <a:off x="1320120" y="3149771"/>
              <a:ext cx="218092" cy="218092"/>
            </a:xfrm>
            <a:prstGeom prst="ellipse">
              <a:avLst/>
            </a:prstGeom>
            <a:solidFill>
              <a:schemeClr val="accent4"/>
            </a:solidFill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timeline endpoints" id="33" name="Google Shape;33;p13"/>
            <p:cNvSpPr/>
            <p:nvPr/>
          </p:nvSpPr>
          <p:spPr>
            <a:xfrm>
              <a:off x="10480529" y="3149771"/>
              <a:ext cx="218092" cy="218092"/>
            </a:xfrm>
            <a:prstGeom prst="ellipse">
              <a:avLst/>
            </a:prstGeom>
            <a:solidFill>
              <a:schemeClr val="accent3"/>
            </a:solidFill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0A47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" name="Google Shape;34;p13"/>
          <p:cNvSpPr/>
          <p:nvPr>
            <p:ph idx="1" type="body"/>
          </p:nvPr>
        </p:nvSpPr>
        <p:spPr>
          <a:xfrm>
            <a:off x="1980355" y="2660943"/>
            <a:ext cx="1161288" cy="1161288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 cap="none">
                <a:solidFill>
                  <a:schemeClr val="accent4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2" type="body"/>
          </p:nvPr>
        </p:nvSpPr>
        <p:spPr>
          <a:xfrm>
            <a:off x="1823914" y="4817717"/>
            <a:ext cx="1796396" cy="302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3" type="body"/>
          </p:nvPr>
        </p:nvSpPr>
        <p:spPr>
          <a:xfrm>
            <a:off x="1823914" y="5210963"/>
            <a:ext cx="1813567" cy="706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/>
          <p:nvPr>
            <p:ph idx="4" type="body"/>
          </p:nvPr>
        </p:nvSpPr>
        <p:spPr>
          <a:xfrm>
            <a:off x="4279505" y="2660943"/>
            <a:ext cx="1161288" cy="1161288"/>
          </a:xfrm>
          <a:prstGeom prst="ellipse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 cap="none">
                <a:solidFill>
                  <a:schemeClr val="accent5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5" type="body"/>
          </p:nvPr>
        </p:nvSpPr>
        <p:spPr>
          <a:xfrm>
            <a:off x="4134076" y="4817717"/>
            <a:ext cx="1796396" cy="302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6" type="body"/>
          </p:nvPr>
        </p:nvSpPr>
        <p:spPr>
          <a:xfrm>
            <a:off x="4134076" y="5210963"/>
            <a:ext cx="1813567" cy="706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/>
          <p:nvPr>
            <p:ph idx="7" type="body"/>
          </p:nvPr>
        </p:nvSpPr>
        <p:spPr>
          <a:xfrm>
            <a:off x="6578655" y="2660943"/>
            <a:ext cx="1161288" cy="1161288"/>
          </a:xfrm>
          <a:prstGeom prst="ellipse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 cap="none">
                <a:solidFill>
                  <a:schemeClr val="accent6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8" type="body"/>
          </p:nvPr>
        </p:nvSpPr>
        <p:spPr>
          <a:xfrm>
            <a:off x="6444238" y="4817717"/>
            <a:ext cx="1796396" cy="302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9" type="body"/>
          </p:nvPr>
        </p:nvSpPr>
        <p:spPr>
          <a:xfrm>
            <a:off x="6444238" y="5210963"/>
            <a:ext cx="1813567" cy="706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3"/>
          <p:cNvSpPr/>
          <p:nvPr>
            <p:ph idx="13" type="body"/>
          </p:nvPr>
        </p:nvSpPr>
        <p:spPr>
          <a:xfrm>
            <a:off x="8877805" y="2644842"/>
            <a:ext cx="1161288" cy="1161288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 cap="none">
                <a:solidFill>
                  <a:schemeClr val="accent3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4" type="body"/>
          </p:nvPr>
        </p:nvSpPr>
        <p:spPr>
          <a:xfrm>
            <a:off x="8754400" y="4817717"/>
            <a:ext cx="1796396" cy="302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5" type="body"/>
          </p:nvPr>
        </p:nvSpPr>
        <p:spPr>
          <a:xfrm>
            <a:off x="8754400" y="5210963"/>
            <a:ext cx="1813567" cy="706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1">
  <p:cSld name="Two Content 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6178DE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" name="Google Shape;48;p11"/>
          <p:cNvGrpSpPr/>
          <p:nvPr/>
        </p:nvGrpSpPr>
        <p:grpSpPr>
          <a:xfrm>
            <a:off x="233344" y="5384019"/>
            <a:ext cx="828357" cy="828357"/>
            <a:chOff x="2895711" y="1234487"/>
            <a:chExt cx="828357" cy="828357"/>
          </a:xfrm>
        </p:grpSpPr>
        <p:sp>
          <p:nvSpPr>
            <p:cNvPr id="49" name="Google Shape;49;p11"/>
            <p:cNvSpPr/>
            <p:nvPr/>
          </p:nvSpPr>
          <p:spPr>
            <a:xfrm rot="2700000">
              <a:off x="3039890" y="1332929"/>
              <a:ext cx="540000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1E328A"/>
                </a:gs>
                <a:gs pos="30000">
                  <a:srgbClr val="1E328A"/>
                </a:gs>
                <a:gs pos="40000">
                  <a:srgbClr val="2742BA"/>
                </a:gs>
                <a:gs pos="60000">
                  <a:srgbClr val="1E328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1"/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0">
                  <a:srgbClr val="1A2C7A"/>
                </a:gs>
                <a:gs pos="50000">
                  <a:srgbClr val="1A2C7A"/>
                </a:gs>
                <a:gs pos="100000">
                  <a:srgbClr val="1E328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11"/>
          <p:cNvSpPr txBox="1"/>
          <p:nvPr>
            <p:ph type="title"/>
          </p:nvPr>
        </p:nvSpPr>
        <p:spPr>
          <a:xfrm>
            <a:off x="550863" y="508635"/>
            <a:ext cx="11090274" cy="13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550862" y="2097175"/>
            <a:ext cx="5435600" cy="399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2" type="body"/>
          </p:nvPr>
        </p:nvSpPr>
        <p:spPr>
          <a:xfrm>
            <a:off x="6205540" y="2097175"/>
            <a:ext cx="5435600" cy="399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6178DE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550863" y="488315"/>
            <a:ext cx="11090274" cy="13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0" name="Google Shape;60;p14"/>
          <p:cNvGrpSpPr/>
          <p:nvPr/>
        </p:nvGrpSpPr>
        <p:grpSpPr>
          <a:xfrm>
            <a:off x="10346504" y="1833152"/>
            <a:ext cx="1656714" cy="1656714"/>
            <a:chOff x="10112258" y="2147095"/>
            <a:chExt cx="1656714" cy="1656714"/>
          </a:xfrm>
        </p:grpSpPr>
        <p:sp>
          <p:nvSpPr>
            <p:cNvPr id="61" name="Google Shape;61;p14"/>
            <p:cNvSpPr/>
            <p:nvPr/>
          </p:nvSpPr>
          <p:spPr>
            <a:xfrm rot="8100000">
              <a:off x="10400615" y="2343978"/>
              <a:ext cx="1080000" cy="1262947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1E328A"/>
                </a:gs>
                <a:gs pos="30000">
                  <a:srgbClr val="1E328A"/>
                </a:gs>
                <a:gs pos="40000">
                  <a:srgbClr val="253DA9"/>
                </a:gs>
                <a:gs pos="60000">
                  <a:srgbClr val="1E328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 rot="-81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0">
                  <a:srgbClr val="2742BA">
                    <a:alpha val="32549"/>
                  </a:srgbClr>
                </a:gs>
                <a:gs pos="100000">
                  <a:srgbClr val="CD8AD9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14"/>
          <p:cNvSpPr/>
          <p:nvPr/>
        </p:nvSpPr>
        <p:spPr>
          <a:xfrm>
            <a:off x="4295775" y="0"/>
            <a:ext cx="360000" cy="27463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6178DE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" name="Google Shape;64;p14"/>
          <p:cNvGrpSpPr/>
          <p:nvPr/>
        </p:nvGrpSpPr>
        <p:grpSpPr>
          <a:xfrm>
            <a:off x="233344" y="5384019"/>
            <a:ext cx="828357" cy="828357"/>
            <a:chOff x="2895711" y="1234487"/>
            <a:chExt cx="828357" cy="828357"/>
          </a:xfrm>
        </p:grpSpPr>
        <p:sp>
          <p:nvSpPr>
            <p:cNvPr id="65" name="Google Shape;65;p14"/>
            <p:cNvSpPr/>
            <p:nvPr/>
          </p:nvSpPr>
          <p:spPr>
            <a:xfrm rot="2700000">
              <a:off x="3039890" y="1332929"/>
              <a:ext cx="540000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1E328A"/>
                </a:gs>
                <a:gs pos="30000">
                  <a:srgbClr val="1E328A"/>
                </a:gs>
                <a:gs pos="40000">
                  <a:srgbClr val="2742BA"/>
                </a:gs>
                <a:gs pos="60000">
                  <a:srgbClr val="1E328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0">
                  <a:srgbClr val="1A2C7A"/>
                </a:gs>
                <a:gs pos="50000">
                  <a:srgbClr val="1A2C7A"/>
                </a:gs>
                <a:gs pos="100000">
                  <a:srgbClr val="1E328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550862" y="1965095"/>
            <a:ext cx="5435600" cy="399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6301305" y="1965095"/>
            <a:ext cx="5339397" cy="399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+ picture ">
  <p:cSld name="Content + picture 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600974" y="196900"/>
            <a:ext cx="4899628" cy="23314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583162" y="2827209"/>
            <a:ext cx="4917440" cy="3442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04800" lvl="1" marL="9144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2pPr>
            <a:lvl3pPr indent="-304800" lvl="2" marL="13716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3pPr>
            <a:lvl4pPr indent="-304800" lvl="3" marL="18288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indent="-304800" lvl="4" marL="22860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/>
          <p:nvPr>
            <p:ph idx="2" type="pic"/>
          </p:nvPr>
        </p:nvSpPr>
        <p:spPr>
          <a:xfrm>
            <a:off x="6095588" y="0"/>
            <a:ext cx="6095998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76" name="Google Shape;76;p15"/>
          <p:cNvGrpSpPr/>
          <p:nvPr/>
        </p:nvGrpSpPr>
        <p:grpSpPr>
          <a:xfrm>
            <a:off x="4689246" y="551774"/>
            <a:ext cx="897877" cy="934082"/>
            <a:chOff x="5129684" y="1232940"/>
            <a:chExt cx="897877" cy="934082"/>
          </a:xfrm>
        </p:grpSpPr>
        <p:sp>
          <p:nvSpPr>
            <p:cNvPr id="77" name="Google Shape;77;p15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1E328A">
                    <a:alpha val="20000"/>
                  </a:srgbClr>
                </a:gs>
                <a:gs pos="20000">
                  <a:srgbClr val="1E328A">
                    <a:alpha val="20000"/>
                  </a:srgbClr>
                </a:gs>
                <a:gs pos="100000">
                  <a:srgbClr val="CD8AD9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 rot="1800000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1E328A">
                    <a:alpha val="20000"/>
                  </a:srgbClr>
                </a:gs>
                <a:gs pos="20000">
                  <a:srgbClr val="1E328A">
                    <a:alpha val="20000"/>
                  </a:srgbClr>
                </a:gs>
                <a:gs pos="100000">
                  <a:srgbClr val="CD8AD9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1E328A">
                    <a:alpha val="20000"/>
                  </a:srgbClr>
                </a:gs>
                <a:gs pos="20000">
                  <a:srgbClr val="1E328A">
                    <a:alpha val="20000"/>
                  </a:srgbClr>
                </a:gs>
                <a:gs pos="100000">
                  <a:srgbClr val="CD8AD9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15"/>
          <p:cNvSpPr/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>
            <a:gsLst>
              <a:gs pos="0">
                <a:srgbClr val="17276C"/>
              </a:gs>
              <a:gs pos="60000">
                <a:srgbClr val="17276C"/>
              </a:gs>
              <a:gs pos="100000">
                <a:srgbClr val="6178DE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5303845" y="5427212"/>
            <a:ext cx="1080000" cy="1080000"/>
          </a:xfrm>
          <a:prstGeom prst="ellipse">
            <a:avLst/>
          </a:prstGeom>
          <a:gradFill>
            <a:gsLst>
              <a:gs pos="0">
                <a:srgbClr val="17276C"/>
              </a:gs>
              <a:gs pos="60000">
                <a:srgbClr val="17276C"/>
              </a:gs>
              <a:gs pos="100000">
                <a:srgbClr val="6178DE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549536" y="549274"/>
            <a:ext cx="5179330" cy="2841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549537" y="3646704"/>
            <a:ext cx="5179330" cy="270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6"/>
          <p:cNvSpPr/>
          <p:nvPr>
            <p:ph idx="2" type="pic"/>
          </p:nvPr>
        </p:nvSpPr>
        <p:spPr>
          <a:xfrm>
            <a:off x="5926138" y="549275"/>
            <a:ext cx="5654675" cy="5788025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86" name="Google Shape;86;p16"/>
          <p:cNvGrpSpPr/>
          <p:nvPr/>
        </p:nvGrpSpPr>
        <p:grpSpPr>
          <a:xfrm>
            <a:off x="577658" y="5511950"/>
            <a:ext cx="828358" cy="828358"/>
            <a:chOff x="10462536" y="1408249"/>
            <a:chExt cx="828358" cy="828358"/>
          </a:xfrm>
        </p:grpSpPr>
        <p:sp>
          <p:nvSpPr>
            <p:cNvPr id="87" name="Google Shape;87;p16"/>
            <p:cNvSpPr/>
            <p:nvPr/>
          </p:nvSpPr>
          <p:spPr>
            <a:xfrm rot="8100000">
              <a:off x="10606715" y="1506691"/>
              <a:ext cx="540001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1E328A"/>
                </a:gs>
                <a:gs pos="30000">
                  <a:srgbClr val="1E328A"/>
                </a:gs>
                <a:gs pos="40000">
                  <a:srgbClr val="253DA9"/>
                </a:gs>
                <a:gs pos="60000">
                  <a:srgbClr val="1E328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6"/>
            <p:cNvSpPr/>
            <p:nvPr/>
          </p:nvSpPr>
          <p:spPr>
            <a:xfrm rot="-8100000">
              <a:off x="10613915" y="1424627"/>
              <a:ext cx="270000" cy="540001"/>
            </a:xfrm>
            <a:prstGeom prst="ellipse">
              <a:avLst/>
            </a:prstGeom>
            <a:solidFill>
              <a:srgbClr val="1E328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" name="Google Shape;89;p16"/>
          <p:cNvGrpSpPr/>
          <p:nvPr/>
        </p:nvGrpSpPr>
        <p:grpSpPr>
          <a:xfrm>
            <a:off x="363888" y="5322560"/>
            <a:ext cx="1030305" cy="1030305"/>
            <a:chOff x="10240859" y="1436639"/>
            <a:chExt cx="1030305" cy="1030305"/>
          </a:xfrm>
        </p:grpSpPr>
        <p:sp>
          <p:nvSpPr>
            <p:cNvPr id="90" name="Google Shape;90;p16"/>
            <p:cNvSpPr/>
            <p:nvPr/>
          </p:nvSpPr>
          <p:spPr>
            <a:xfrm rot="-8100000">
              <a:off x="10268976" y="1743588"/>
              <a:ext cx="926985" cy="463493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6"/>
            <p:cNvSpPr/>
            <p:nvPr/>
          </p:nvSpPr>
          <p:spPr>
            <a:xfrm rot="-2700000">
              <a:off x="11115555" y="1939340"/>
              <a:ext cx="53549" cy="233295"/>
            </a:xfrm>
            <a:prstGeom prst="ellipse">
              <a:avLst/>
            </a:prstGeom>
            <a:solidFill>
              <a:srgbClr val="1E328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6"/>
            <p:cNvSpPr/>
            <p:nvPr/>
          </p:nvSpPr>
          <p:spPr>
            <a:xfrm rot="-2700000">
              <a:off x="10625042" y="1448827"/>
              <a:ext cx="53549" cy="233295"/>
            </a:xfrm>
            <a:prstGeom prst="ellipse">
              <a:avLst/>
            </a:prstGeom>
            <a:solidFill>
              <a:srgbClr val="1E328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rot="-8100000">
              <a:off x="10292519" y="1686748"/>
              <a:ext cx="926985" cy="530086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6178DE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" name="Google Shape;94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98" name="Google Shape;9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7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5" name="Google Shape;10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Points Digital background" id="231" name="Google Shape;231;p1"/>
          <p:cNvPicPr preferRelativeResize="0"/>
          <p:nvPr>
            <p:ph idx="2" type="pic"/>
          </p:nvPr>
        </p:nvPicPr>
        <p:blipFill rotWithShape="1">
          <a:blip r:embed="rId3">
            <a:alphaModFix amt="45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"/>
          <p:cNvSpPr txBox="1"/>
          <p:nvPr>
            <p:ph type="ctrTitle"/>
          </p:nvPr>
        </p:nvSpPr>
        <p:spPr>
          <a:xfrm>
            <a:off x="1524000" y="1376680"/>
            <a:ext cx="914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/>
              <a:t>UMONS HACK-IA</a:t>
            </a:r>
            <a:endParaRPr/>
          </a:p>
        </p:txBody>
      </p:sp>
      <p:sp>
        <p:nvSpPr>
          <p:cNvPr id="233" name="Google Shape;233;p1"/>
          <p:cNvSpPr txBox="1"/>
          <p:nvPr>
            <p:ph idx="1" type="subTitle"/>
          </p:nvPr>
        </p:nvSpPr>
        <p:spPr>
          <a:xfrm>
            <a:off x="1524000" y="3799840"/>
            <a:ext cx="914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Antoine Isaac – Giovanni Magnone – Sébastien de Tillesse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/>
          <p:nvPr>
            <p:ph type="title"/>
          </p:nvPr>
        </p:nvSpPr>
        <p:spPr>
          <a:xfrm>
            <a:off x="550863" y="550801"/>
            <a:ext cx="11090275" cy="1237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/>
              <a:t>Pistes d’améliorations &amp; Manquements</a:t>
            </a:r>
            <a:endParaRPr/>
          </a:p>
        </p:txBody>
      </p:sp>
      <p:sp>
        <p:nvSpPr>
          <p:cNvPr id="317" name="Google Shape;317;p42"/>
          <p:cNvSpPr txBox="1"/>
          <p:nvPr>
            <p:ph idx="1" type="body"/>
          </p:nvPr>
        </p:nvSpPr>
        <p:spPr>
          <a:xfrm>
            <a:off x="553720" y="1917065"/>
            <a:ext cx="11087400" cy="42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/>
          <a:p>
            <a:pPr indent="-30480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Noto Sans Symbols"/>
              <a:buChar char="❖"/>
            </a:pPr>
            <a:r>
              <a:rPr lang="en-US" sz="2100">
                <a:latin typeface="Open Sans"/>
                <a:ea typeface="Open Sans"/>
                <a:cs typeface="Open Sans"/>
                <a:sym typeface="Open Sans"/>
              </a:rPr>
              <a:t> Biais dû au manque de données (Jet d’eau, retardant des canadaires, …)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Open Sans"/>
              <a:buChar char="❖"/>
            </a:pPr>
            <a:r>
              <a:rPr lang="en-US" sz="2100">
                <a:latin typeface="Open Sans"/>
                <a:ea typeface="Open Sans"/>
                <a:cs typeface="Open Sans"/>
                <a:sym typeface="Open Sans"/>
              </a:rPr>
              <a:t>Optimisation des paramètres encore possible 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Open Sans"/>
              <a:buChar char="❖"/>
            </a:pPr>
            <a:r>
              <a:rPr lang="en-US" sz="2100">
                <a:latin typeface="Open Sans"/>
                <a:ea typeface="Open Sans"/>
                <a:cs typeface="Open Sans"/>
                <a:sym typeface="Open Sans"/>
              </a:rPr>
              <a:t>Modèle réduit encore trop volumineux </a:t>
            </a:r>
            <a:r>
              <a:rPr lang="en-US" sz="2100">
                <a:latin typeface="Open Sans"/>
                <a:ea typeface="Open Sans"/>
                <a:cs typeface="Open Sans"/>
                <a:sym typeface="Open Sans"/>
              </a:rPr>
              <a:t>(54.7 </a:t>
            </a:r>
            <a:r>
              <a:rPr lang="en-US" sz="2100">
                <a:latin typeface="Open Sans"/>
                <a:ea typeface="Open Sans"/>
                <a:cs typeface="Open Sans"/>
                <a:sym typeface="Open Sans"/>
              </a:rPr>
              <a:t>MB)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Open Sans"/>
              <a:buChar char="❖"/>
            </a:pPr>
            <a:r>
              <a:rPr lang="en-US" sz="2100">
                <a:latin typeface="Open Sans"/>
                <a:ea typeface="Open Sans"/>
                <a:cs typeface="Open Sans"/>
                <a:sym typeface="Open Sans"/>
              </a:rPr>
              <a:t>Pruning avec Yolo très mauvais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"/>
          <p:cNvSpPr txBox="1"/>
          <p:nvPr>
            <p:ph type="title"/>
          </p:nvPr>
        </p:nvSpPr>
        <p:spPr>
          <a:xfrm>
            <a:off x="550863" y="508635"/>
            <a:ext cx="11090274" cy="13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/>
              <a:t>TECHNIQUES USED</a:t>
            </a:r>
            <a:endParaRPr/>
          </a:p>
        </p:txBody>
      </p:sp>
      <p:sp>
        <p:nvSpPr>
          <p:cNvPr id="324" name="Google Shape;324;p2"/>
          <p:cNvSpPr txBox="1"/>
          <p:nvPr>
            <p:ph idx="1" type="body"/>
          </p:nvPr>
        </p:nvSpPr>
        <p:spPr>
          <a:xfrm>
            <a:off x="550862" y="2097175"/>
            <a:ext cx="5435600" cy="399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ResNet50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rPr lang="en-US"/>
              <a:t>YoloV8 trained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rPr lang="en-US"/>
              <a:t>YoloV8 Untrained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rPr lang="en-US"/>
              <a:t>Face recognition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rPr lang="en-US"/>
              <a:t>XAI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rPr lang="en-US"/>
              <a:t>Pruning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25" name="Google Shape;32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8056" y="2163162"/>
            <a:ext cx="3909399" cy="38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6"/>
          <p:cNvGrpSpPr/>
          <p:nvPr/>
        </p:nvGrpSpPr>
        <p:grpSpPr>
          <a:xfrm>
            <a:off x="4689246" y="551774"/>
            <a:ext cx="897877" cy="934082"/>
            <a:chOff x="5129684" y="1232940"/>
            <a:chExt cx="897877" cy="934082"/>
          </a:xfrm>
        </p:grpSpPr>
        <p:sp>
          <p:nvSpPr>
            <p:cNvPr id="331" name="Google Shape;331;p6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1E328A">
                    <a:alpha val="20000"/>
                  </a:srgbClr>
                </a:gs>
                <a:gs pos="20000">
                  <a:srgbClr val="1E328A">
                    <a:alpha val="20000"/>
                  </a:srgbClr>
                </a:gs>
                <a:gs pos="100000">
                  <a:srgbClr val="CD8AD9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6"/>
            <p:cNvSpPr/>
            <p:nvPr/>
          </p:nvSpPr>
          <p:spPr>
            <a:xfrm rot="1800000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1E328A">
                    <a:alpha val="20000"/>
                  </a:srgbClr>
                </a:gs>
                <a:gs pos="20000">
                  <a:srgbClr val="1E328A">
                    <a:alpha val="20000"/>
                  </a:srgbClr>
                </a:gs>
                <a:gs pos="100000">
                  <a:srgbClr val="CD8AD9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6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1E328A">
                    <a:alpha val="20000"/>
                  </a:srgbClr>
                </a:gs>
                <a:gs pos="20000">
                  <a:srgbClr val="1E328A">
                    <a:alpha val="20000"/>
                  </a:srgbClr>
                </a:gs>
                <a:gs pos="100000">
                  <a:srgbClr val="CD8AD9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4" name="Google Shape;334;p6"/>
          <p:cNvSpPr txBox="1"/>
          <p:nvPr>
            <p:ph type="title"/>
          </p:nvPr>
        </p:nvSpPr>
        <p:spPr>
          <a:xfrm>
            <a:off x="323710" y="239685"/>
            <a:ext cx="4899628" cy="889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/>
              <a:t>EXTRA FEATURES</a:t>
            </a:r>
            <a:endParaRPr/>
          </a:p>
        </p:txBody>
      </p:sp>
      <p:sp>
        <p:nvSpPr>
          <p:cNvPr id="335" name="Google Shape;335;p6"/>
          <p:cNvSpPr txBox="1"/>
          <p:nvPr>
            <p:ph idx="1" type="body"/>
          </p:nvPr>
        </p:nvSpPr>
        <p:spPr>
          <a:xfrm>
            <a:off x="411061" y="2146901"/>
            <a:ext cx="4917440" cy="3442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US"/>
              <a:t>Send notification when someone login/or unknown user try to login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US"/>
              <a:t>Send notification when a fire is detected or a start fire is detected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_________________________________________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US"/>
              <a:t>Possibility to only focus every x Frames (limit models use and save cpu/gpu time)</a:t>
            </a:r>
            <a:br>
              <a:rPr lang="en-US"/>
            </a:br>
            <a:endParaRPr/>
          </a:p>
        </p:txBody>
      </p:sp>
      <p:pic>
        <p:nvPicPr>
          <p:cNvPr descr="A close-up of a graph" id="336" name="Google Shape;336;p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9" r="7" t="0"/>
          <a:stretch/>
        </p:blipFill>
        <p:spPr>
          <a:xfrm>
            <a:off x="6095588" y="0"/>
            <a:ext cx="609599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6"/>
          <p:cNvSpPr/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>
            <a:gsLst>
              <a:gs pos="0">
                <a:srgbClr val="17276C"/>
              </a:gs>
              <a:gs pos="60000">
                <a:srgbClr val="17276C"/>
              </a:gs>
              <a:gs pos="100000">
                <a:srgbClr val="6178DE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8" name="Google Shape;33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061" y="1173990"/>
            <a:ext cx="1257409" cy="510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8"/>
          <p:cNvSpPr txBox="1"/>
          <p:nvPr>
            <p:ph type="title"/>
          </p:nvPr>
        </p:nvSpPr>
        <p:spPr>
          <a:xfrm>
            <a:off x="549536" y="549274"/>
            <a:ext cx="5179330" cy="2841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344" name="Google Shape;344;p8"/>
          <p:cNvSpPr txBox="1"/>
          <p:nvPr>
            <p:ph idx="1" type="body"/>
          </p:nvPr>
        </p:nvSpPr>
        <p:spPr>
          <a:xfrm>
            <a:off x="549537" y="3646704"/>
            <a:ext cx="5179330" cy="270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A close-up of a network" id="345" name="Google Shape;345;p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" l="0" r="0" t="1"/>
          <a:stretch/>
        </p:blipFill>
        <p:spPr>
          <a:xfrm>
            <a:off x="5926138" y="549275"/>
            <a:ext cx="5654675" cy="57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550863" y="550801"/>
            <a:ext cx="11090275" cy="1237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/>
              <a:t>Modèle – Reconnaissance faciale</a:t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553720" y="1917065"/>
            <a:ext cx="11087418" cy="4297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Ajout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des différentes personnes du groupe.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Plusieurs photos pour améliorer la réussite en fonction de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la luminosité.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Open Sans"/>
              <a:buChar char="❖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Ajout d’une méthode pour envoyer une notification sur un channel Slack en cas d’accès réussi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Open Sans"/>
              <a:buChar char="❖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Ajout d’une méthode pour envoyer une notification sur un channel Slack en cas de tentative d’accès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0" name="Google Shape;2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525" y="1917075"/>
            <a:ext cx="3355225" cy="20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"/>
          <p:cNvSpPr txBox="1"/>
          <p:nvPr>
            <p:ph type="title"/>
          </p:nvPr>
        </p:nvSpPr>
        <p:spPr>
          <a:xfrm>
            <a:off x="4147109" y="0"/>
            <a:ext cx="3566726" cy="1176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FIRE_DETECTION</a:t>
            </a:r>
            <a:endParaRPr/>
          </a:p>
        </p:txBody>
      </p:sp>
      <p:sp>
        <p:nvSpPr>
          <p:cNvPr id="247" name="Google Shape;247;p4"/>
          <p:cNvSpPr/>
          <p:nvPr>
            <p:ph idx="1" type="body"/>
          </p:nvPr>
        </p:nvSpPr>
        <p:spPr>
          <a:xfrm>
            <a:off x="1980355" y="2660943"/>
            <a:ext cx="1161288" cy="1161288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48" name="Google Shape;248;p4"/>
          <p:cNvSpPr txBox="1"/>
          <p:nvPr>
            <p:ph idx="2" type="body"/>
          </p:nvPr>
        </p:nvSpPr>
        <p:spPr>
          <a:xfrm>
            <a:off x="1823914" y="4817717"/>
            <a:ext cx="1796396" cy="302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lang="en-US"/>
              <a:t>CLASSIFIER</a:t>
            </a:r>
            <a:endParaRPr/>
          </a:p>
        </p:txBody>
      </p:sp>
      <p:sp>
        <p:nvSpPr>
          <p:cNvPr id="249" name="Google Shape;249;p4"/>
          <p:cNvSpPr txBox="1"/>
          <p:nvPr>
            <p:ph idx="3" type="body"/>
          </p:nvPr>
        </p:nvSpPr>
        <p:spPr>
          <a:xfrm>
            <a:off x="1823914" y="5210963"/>
            <a:ext cx="1813567" cy="706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The Image is processed to fire_model (classifier)</a:t>
            </a:r>
            <a:endParaRPr/>
          </a:p>
        </p:txBody>
      </p:sp>
      <p:sp>
        <p:nvSpPr>
          <p:cNvPr id="250" name="Google Shape;250;p4"/>
          <p:cNvSpPr/>
          <p:nvPr>
            <p:ph idx="4" type="body"/>
          </p:nvPr>
        </p:nvSpPr>
        <p:spPr>
          <a:xfrm>
            <a:off x="4279505" y="2660943"/>
            <a:ext cx="1161288" cy="1161288"/>
          </a:xfrm>
          <a:prstGeom prst="ellipse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51" name="Google Shape;251;p4"/>
          <p:cNvSpPr txBox="1"/>
          <p:nvPr>
            <p:ph idx="5" type="body"/>
          </p:nvPr>
        </p:nvSpPr>
        <p:spPr>
          <a:xfrm>
            <a:off x="4134076" y="4817717"/>
            <a:ext cx="1796396" cy="302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lang="en-US"/>
              <a:t>YOLO_FIRE</a:t>
            </a:r>
            <a:endParaRPr b="0"/>
          </a:p>
        </p:txBody>
      </p:sp>
      <p:sp>
        <p:nvSpPr>
          <p:cNvPr id="252" name="Google Shape;252;p4"/>
          <p:cNvSpPr txBox="1"/>
          <p:nvPr>
            <p:ph idx="6" type="body"/>
          </p:nvPr>
        </p:nvSpPr>
        <p:spPr>
          <a:xfrm>
            <a:off x="4134076" y="5210963"/>
            <a:ext cx="1813567" cy="706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If the image is predicted as Fire or Start Fire it is given to the Yolo Fire Model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53" name="Google Shape;253;p4"/>
          <p:cNvSpPr/>
          <p:nvPr>
            <p:ph idx="7" type="body"/>
          </p:nvPr>
        </p:nvSpPr>
        <p:spPr>
          <a:xfrm>
            <a:off x="6578655" y="2660943"/>
            <a:ext cx="1161288" cy="1161288"/>
          </a:xfrm>
          <a:prstGeom prst="ellipse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54" name="Google Shape;254;p4"/>
          <p:cNvSpPr txBox="1"/>
          <p:nvPr>
            <p:ph idx="8" type="body"/>
          </p:nvPr>
        </p:nvSpPr>
        <p:spPr>
          <a:xfrm>
            <a:off x="6444238" y="4817717"/>
            <a:ext cx="1796396" cy="302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lang="en-US"/>
              <a:t>DISPLAY AND NOTIFICATION</a:t>
            </a:r>
            <a:endParaRPr/>
          </a:p>
        </p:txBody>
      </p:sp>
      <p:sp>
        <p:nvSpPr>
          <p:cNvPr id="255" name="Google Shape;255;p4"/>
          <p:cNvSpPr txBox="1"/>
          <p:nvPr>
            <p:ph idx="9" type="body"/>
          </p:nvPr>
        </p:nvSpPr>
        <p:spPr>
          <a:xfrm>
            <a:off x="6444239" y="5408951"/>
            <a:ext cx="1796396" cy="99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The Yolo Fire model will display on the screen the zone and a notification to firefighters is send</a:t>
            </a:r>
            <a:endParaRPr/>
          </a:p>
        </p:txBody>
      </p:sp>
      <p:sp>
        <p:nvSpPr>
          <p:cNvPr id="256" name="Google Shape;256;p4"/>
          <p:cNvSpPr/>
          <p:nvPr>
            <p:ph idx="13" type="body"/>
          </p:nvPr>
        </p:nvSpPr>
        <p:spPr>
          <a:xfrm>
            <a:off x="8877805" y="2644842"/>
            <a:ext cx="1161288" cy="1161288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257" name="Google Shape;257;p4"/>
          <p:cNvSpPr txBox="1"/>
          <p:nvPr>
            <p:ph idx="14" type="body"/>
          </p:nvPr>
        </p:nvSpPr>
        <p:spPr>
          <a:xfrm>
            <a:off x="8754399" y="4817717"/>
            <a:ext cx="2193233" cy="393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lang="en-US"/>
              <a:t>YOLO NORMAL</a:t>
            </a:r>
            <a:endParaRPr/>
          </a:p>
        </p:txBody>
      </p:sp>
      <p:sp>
        <p:nvSpPr>
          <p:cNvPr id="258" name="Google Shape;258;p4"/>
          <p:cNvSpPr txBox="1"/>
          <p:nvPr>
            <p:ph idx="15" type="body"/>
          </p:nvPr>
        </p:nvSpPr>
        <p:spPr>
          <a:xfrm>
            <a:off x="8754400" y="5210963"/>
            <a:ext cx="1813567" cy="706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The Other_detector Yolo model display only a subset of selected classes.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550863" y="550801"/>
            <a:ext cx="11090275" cy="1237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/>
              <a:t>Modèle – Détection d’incendie</a:t>
            </a:r>
            <a:endParaRPr/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553720" y="1917065"/>
            <a:ext cx="11087418" cy="4297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 Choix du modèle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Open Sans"/>
              <a:buChar char="-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ResNet50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-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Xception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-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MobileNetV2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Cartoon person with many arrows pointing at his head&#10;&#10;Description automatically generated" id="265" name="Google Shape;26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8904" y="1788161"/>
            <a:ext cx="6685725" cy="4129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550863" y="550801"/>
            <a:ext cx="11090275" cy="1237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/>
              <a:t>Edge AI – Optimisation des modèles</a:t>
            </a:r>
            <a:endParaRPr/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553720" y="1917065"/>
            <a:ext cx="11087418" cy="4297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n-US" sz="21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00">
                <a:latin typeface="Open Sans"/>
                <a:ea typeface="Open Sans"/>
                <a:cs typeface="Open Sans"/>
                <a:sym typeface="Open Sans"/>
              </a:rPr>
              <a:t>Techniques utilisées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Open Sans"/>
              <a:buChar char="•"/>
            </a:pPr>
            <a:r>
              <a:rPr lang="en-US" sz="1900">
                <a:latin typeface="Open Sans"/>
                <a:ea typeface="Open Sans"/>
                <a:cs typeface="Open Sans"/>
                <a:sym typeface="Open Sans"/>
              </a:rPr>
              <a:t>Elagage (Pruning)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SzPts val="1900"/>
              <a:buFont typeface="Open Sans"/>
              <a:buChar char="•"/>
            </a:pPr>
            <a:r>
              <a:rPr lang="en-US" sz="1900">
                <a:latin typeface="Open Sans"/>
                <a:ea typeface="Open Sans"/>
                <a:cs typeface="Open Sans"/>
                <a:sym typeface="Open Sans"/>
              </a:rPr>
              <a:t>Quantification (Quantization)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Open Sans"/>
              <a:buChar char="•"/>
            </a:pPr>
            <a:r>
              <a:rPr lang="en-US" sz="1900">
                <a:latin typeface="Open Sans"/>
                <a:ea typeface="Open Sans"/>
                <a:cs typeface="Open Sans"/>
                <a:sym typeface="Open Sans"/>
              </a:rPr>
              <a:t>Distillation des connaissances (Knowledge distillation)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"/>
          <p:cNvSpPr txBox="1"/>
          <p:nvPr>
            <p:ph type="title"/>
          </p:nvPr>
        </p:nvSpPr>
        <p:spPr>
          <a:xfrm>
            <a:off x="550863" y="550801"/>
            <a:ext cx="11090275" cy="1237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/>
              <a:t>Comparaison des modèles</a:t>
            </a:r>
            <a:endParaRPr/>
          </a:p>
        </p:txBody>
      </p:sp>
      <p:sp>
        <p:nvSpPr>
          <p:cNvPr id="277" name="Google Shape;277;p3"/>
          <p:cNvSpPr txBox="1"/>
          <p:nvPr>
            <p:ph idx="1" type="body"/>
          </p:nvPr>
        </p:nvSpPr>
        <p:spPr>
          <a:xfrm>
            <a:off x="-2812555" y="2774315"/>
            <a:ext cx="2921100" cy="42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278" name="Google Shape;278;p3"/>
          <p:cNvGraphicFramePr/>
          <p:nvPr/>
        </p:nvGraphicFramePr>
        <p:xfrm>
          <a:off x="550838" y="16289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{A773ADCD-D433-411B-950F-07596F1638E5}</a:tableStyleId>
              </a:tblPr>
              <a:tblGrid>
                <a:gridCol w="4499225"/>
                <a:gridCol w="2779150"/>
                <a:gridCol w="2116125"/>
                <a:gridCol w="1500550"/>
              </a:tblGrid>
              <a:tr h="72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Model</a:t>
                      </a:r>
                      <a:endParaRPr i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Accuracy</a:t>
                      </a:r>
                      <a:endParaRPr i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Model Size .pt (MB)</a:t>
                      </a:r>
                      <a:endParaRPr i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FPS</a:t>
                      </a:r>
                      <a:endParaRPr i="0" sz="1800" u="none" cap="none" strike="noStrike"/>
                    </a:p>
                  </a:txBody>
                  <a:tcPr marT="45725" marB="45725" marR="91450" marL="91450" anchor="ctr"/>
                </a:tc>
              </a:tr>
              <a:tr h="72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« Fire Classification » Model</a:t>
                      </a:r>
                      <a:endParaRPr i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89.6</a:t>
                      </a:r>
                      <a:r>
                        <a:rPr lang="en-US" sz="1800" u="none" cap="none" strike="noStrike"/>
                        <a:t>%</a:t>
                      </a:r>
                      <a:endParaRPr i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90.380 MB</a:t>
                      </a:r>
                      <a:endParaRPr i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20</a:t>
                      </a:r>
                      <a:endParaRPr i="0" sz="1800" u="none" cap="none" strike="noStrike"/>
                    </a:p>
                  </a:txBody>
                  <a:tcPr marT="45725" marB="45725" marR="91450" marL="91450" anchor="ctr"/>
                </a:tc>
              </a:tr>
              <a:tr h="72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Pruned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« Fire Classification » Model</a:t>
                      </a:r>
                      <a:endParaRPr i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81.0%</a:t>
                      </a:r>
                      <a:endParaRPr i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71.2</a:t>
                      </a:r>
                      <a:r>
                        <a:rPr lang="en-US" sz="1800" u="none" cap="none" strike="noStrike"/>
                        <a:t> MB</a:t>
                      </a:r>
                      <a:endParaRPr i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22</a:t>
                      </a:r>
                      <a:endParaRPr i="0" sz="1800" u="none" cap="none" strike="noStrike"/>
                    </a:p>
                  </a:txBody>
                  <a:tcPr marT="45725" marB="45725" marR="91450" marL="91450" anchor="ctr"/>
                </a:tc>
              </a:tr>
              <a:tr h="72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KD </a:t>
                      </a:r>
                      <a:r>
                        <a:rPr lang="en-US" sz="1800"/>
                        <a:t>« Fire Classification » Model</a:t>
                      </a:r>
                      <a:endParaRPr i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84.3%</a:t>
                      </a:r>
                      <a:endParaRPr i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71.2 MB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22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72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Quantization </a:t>
                      </a:r>
                      <a:r>
                        <a:rPr lang="en-US" sz="1800"/>
                        <a:t>«Fire Classification  » Model </a:t>
                      </a:r>
                      <a:endParaRPr i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%</a:t>
                      </a:r>
                      <a:endParaRPr i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54</a:t>
                      </a:r>
                      <a:r>
                        <a:rPr lang="en-US" sz="1800"/>
                        <a:t>.7 MB</a:t>
                      </a:r>
                      <a:endParaRPr i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22</a:t>
                      </a:r>
                      <a:endParaRPr i="0"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79" name="Google Shape;279;p3"/>
          <p:cNvGraphicFramePr/>
          <p:nvPr/>
        </p:nvGraphicFramePr>
        <p:xfrm>
          <a:off x="550875" y="546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{9294D56D-ADA0-42D4-8BA8-EE4706675EFD}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b="1" sz="19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b="1" sz="19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Size</a:t>
                      </a:r>
                      <a:endParaRPr b="1" sz="19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Pruned « Fire Detection » Model </a:t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</a:t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de43c7bb0e_1_1"/>
          <p:cNvSpPr txBox="1"/>
          <p:nvPr>
            <p:ph idx="1" type="body"/>
          </p:nvPr>
        </p:nvSpPr>
        <p:spPr>
          <a:xfrm>
            <a:off x="-2812555" y="2774315"/>
            <a:ext cx="2921100" cy="42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85" name="Google Shape;285;g2de43c7bb0e_1_1"/>
          <p:cNvPicPr preferRelativeResize="0"/>
          <p:nvPr/>
        </p:nvPicPr>
        <p:blipFill rotWithShape="1">
          <a:blip r:embed="rId3">
            <a:alphaModFix/>
          </a:blip>
          <a:srcRect b="0" l="3100" r="0" t="10929"/>
          <a:stretch/>
        </p:blipFill>
        <p:spPr>
          <a:xfrm>
            <a:off x="152573" y="2287525"/>
            <a:ext cx="3858825" cy="349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2de43c7bb0e_1_1"/>
          <p:cNvSpPr txBox="1"/>
          <p:nvPr/>
        </p:nvSpPr>
        <p:spPr>
          <a:xfrm>
            <a:off x="242075" y="1535525"/>
            <a:ext cx="36798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Modèle basique (89.6%)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g2de43c7bb0e_1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6600" y="2291537"/>
            <a:ext cx="3858825" cy="348430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2de43c7bb0e_1_1"/>
          <p:cNvSpPr txBox="1"/>
          <p:nvPr/>
        </p:nvSpPr>
        <p:spPr>
          <a:xfrm>
            <a:off x="4256113" y="1535525"/>
            <a:ext cx="36798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Modèle “pruned” (81.0%)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2de43c7bb0e_1_1"/>
          <p:cNvSpPr txBox="1"/>
          <p:nvPr/>
        </p:nvSpPr>
        <p:spPr>
          <a:xfrm>
            <a:off x="8076126" y="1535525"/>
            <a:ext cx="39633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Après Knowledge distillation (84.3%)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g2de43c7bb0e_1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80600" y="2265550"/>
            <a:ext cx="3858826" cy="353628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2de43c7bb0e_1_1"/>
          <p:cNvSpPr txBox="1"/>
          <p:nvPr>
            <p:ph type="title"/>
          </p:nvPr>
        </p:nvSpPr>
        <p:spPr>
          <a:xfrm>
            <a:off x="242063" y="298026"/>
            <a:ext cx="11090400" cy="12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/>
              <a:t>Evolution des performances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/>
          <p:nvPr>
            <p:ph type="title"/>
          </p:nvPr>
        </p:nvSpPr>
        <p:spPr>
          <a:xfrm>
            <a:off x="550863" y="550801"/>
            <a:ext cx="11090275" cy="1237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/>
              <a:t>Modèle – Localisation</a:t>
            </a:r>
            <a:endParaRPr/>
          </a:p>
        </p:txBody>
      </p:sp>
      <p:sp>
        <p:nvSpPr>
          <p:cNvPr id="297" name="Google Shape;297;p39"/>
          <p:cNvSpPr txBox="1"/>
          <p:nvPr>
            <p:ph idx="1" type="body"/>
          </p:nvPr>
        </p:nvSpPr>
        <p:spPr>
          <a:xfrm>
            <a:off x="553720" y="1917065"/>
            <a:ext cx="11087418" cy="4297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 …..</a:t>
            </a:r>
            <a:endParaRPr/>
          </a:p>
        </p:txBody>
      </p:sp>
      <p:pic>
        <p:nvPicPr>
          <p:cNvPr id="298" name="Google Shape;29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9"/>
          <p:cNvSpPr txBox="1"/>
          <p:nvPr/>
        </p:nvSpPr>
        <p:spPr>
          <a:xfrm>
            <a:off x="5534400" y="1917075"/>
            <a:ext cx="65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9"/>
          <p:cNvSpPr txBox="1"/>
          <p:nvPr/>
        </p:nvSpPr>
        <p:spPr>
          <a:xfrm>
            <a:off x="6238100" y="4216350"/>
            <a:ext cx="110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"/>
          <p:cNvSpPr txBox="1"/>
          <p:nvPr>
            <p:ph type="title"/>
          </p:nvPr>
        </p:nvSpPr>
        <p:spPr>
          <a:xfrm>
            <a:off x="550863" y="488315"/>
            <a:ext cx="11090274" cy="13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/>
              <a:t>Comparaison FPS</a:t>
            </a:r>
            <a:endParaRPr/>
          </a:p>
        </p:txBody>
      </p:sp>
      <p:sp>
        <p:nvSpPr>
          <p:cNvPr id="306" name="Google Shape;306;p5"/>
          <p:cNvSpPr txBox="1"/>
          <p:nvPr/>
        </p:nvSpPr>
        <p:spPr>
          <a:xfrm>
            <a:off x="550843" y="2222975"/>
            <a:ext cx="2793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Modèles de base</a:t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5"/>
          <p:cNvSpPr txBox="1"/>
          <p:nvPr/>
        </p:nvSpPr>
        <p:spPr>
          <a:xfrm>
            <a:off x="5546624" y="2172525"/>
            <a:ext cx="3069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Modèles “Pruned”</a:t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5"/>
          <p:cNvSpPr txBox="1"/>
          <p:nvPr/>
        </p:nvSpPr>
        <p:spPr>
          <a:xfrm>
            <a:off x="550862" y="3032647"/>
            <a:ext cx="443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YOLO FIRE ONLY : 2</a:t>
            </a:r>
            <a:r>
              <a:rPr lang="en-US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FPS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Double YOLO : 16FPS</a:t>
            </a:r>
            <a:endParaRPr b="0" i="0" sz="2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5"/>
          <p:cNvSpPr txBox="1"/>
          <p:nvPr/>
        </p:nvSpPr>
        <p:spPr>
          <a:xfrm>
            <a:off x="5546625" y="3032622"/>
            <a:ext cx="443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YOLO FIRE ONLY : 22FPS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Double YOLO : </a:t>
            </a:r>
            <a:r>
              <a:rPr lang="en-US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b="0" i="0" lang="en-US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FPS</a:t>
            </a:r>
            <a:endParaRPr b="0" i="0" sz="2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5"/>
          <p:cNvSpPr txBox="1"/>
          <p:nvPr/>
        </p:nvSpPr>
        <p:spPr>
          <a:xfrm>
            <a:off x="9789124" y="2172525"/>
            <a:ext cx="1504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Gain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5"/>
          <p:cNvSpPr txBox="1"/>
          <p:nvPr/>
        </p:nvSpPr>
        <p:spPr>
          <a:xfrm>
            <a:off x="9644950" y="3032625"/>
            <a:ext cx="2266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+"/>
            </a:pPr>
            <a:r>
              <a:rPr lang="en-US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+"/>
            </a:pPr>
            <a:r>
              <a:rPr lang="en-US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2024-05-19T08:15:41Z</dcterms:created>
  <dc:creator>Sebastien de Tillesse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