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7200000" cx="9000000"/>
  <p:notesSz cx="6858000" cy="9144000"/>
  <p:embeddedFontLst>
    <p:embeddedFont>
      <p:font typeface="Economica"/>
      <p:regular r:id="rId10"/>
      <p:bold r:id="rId11"/>
      <p:italic r:id="rId12"/>
      <p:boldItalic r:id="rId13"/>
    </p:embeddedFont>
    <p:embeddedFont>
      <p:font typeface="Lato"/>
      <p:regular r:id="rId14"/>
      <p:bold r:id="rId15"/>
      <p:italic r:id="rId16"/>
      <p:boldItalic r:id="rId17"/>
    </p:embeddedFont>
    <p:embeddedFont>
      <p:font typeface="Open Sans"/>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268">
          <p15:clr>
            <a:srgbClr val="747775"/>
          </p15:clr>
        </p15:guide>
        <p15:guide id="2" pos="2835">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268" orient="horz"/>
        <p:guide pos="2835"/>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italic.fntdata"/><Relationship Id="rId11" Type="http://schemas.openxmlformats.org/officeDocument/2006/relationships/font" Target="fonts/Economica-bold.fntdata"/><Relationship Id="rId10" Type="http://schemas.openxmlformats.org/officeDocument/2006/relationships/font" Target="fonts/Economica-regular.fntdata"/><Relationship Id="rId21" Type="http://schemas.openxmlformats.org/officeDocument/2006/relationships/font" Target="fonts/OpenSans-boldItalic.fntdata"/><Relationship Id="rId13" Type="http://schemas.openxmlformats.org/officeDocument/2006/relationships/font" Target="fonts/Economica-boldItalic.fntdata"/><Relationship Id="rId12" Type="http://schemas.openxmlformats.org/officeDocument/2006/relationships/font" Target="fonts/Economica-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ato-bold.fntdata"/><Relationship Id="rId14" Type="http://schemas.openxmlformats.org/officeDocument/2006/relationships/font" Target="fonts/Lato-regular.fntdata"/><Relationship Id="rId17" Type="http://schemas.openxmlformats.org/officeDocument/2006/relationships/font" Target="fonts/Lato-boldItalic.fntdata"/><Relationship Id="rId16" Type="http://schemas.openxmlformats.org/officeDocument/2006/relationships/font" Target="fonts/Lato-italic.fntdata"/><Relationship Id="rId5" Type="http://schemas.openxmlformats.org/officeDocument/2006/relationships/notesMaster" Target="notesMasters/notesMaster1.xml"/><Relationship Id="rId19" Type="http://schemas.openxmlformats.org/officeDocument/2006/relationships/font" Target="fonts/OpenSans-bold.fntdata"/><Relationship Id="rId6" Type="http://schemas.openxmlformats.org/officeDocument/2006/relationships/slide" Target="slides/slide1.xml"/><Relationship Id="rId18" Type="http://schemas.openxmlformats.org/officeDocument/2006/relationships/font" Target="fonts/OpenSans-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86144" y="685800"/>
            <a:ext cx="4286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1286144" y="685800"/>
            <a:ext cx="42864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881ff39d0b_1_0:notes"/>
          <p:cNvSpPr/>
          <p:nvPr>
            <p:ph idx="2" type="sldImg"/>
          </p:nvPr>
        </p:nvSpPr>
        <p:spPr>
          <a:xfrm>
            <a:off x="1286122" y="685800"/>
            <a:ext cx="42864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881ff39d0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8816c6bcec_0_100:notes"/>
          <p:cNvSpPr/>
          <p:nvPr>
            <p:ph idx="2" type="sldImg"/>
          </p:nvPr>
        </p:nvSpPr>
        <p:spPr>
          <a:xfrm>
            <a:off x="1286122" y="685800"/>
            <a:ext cx="42864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8816c6bcec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881ff39d0b_1_4:notes"/>
          <p:cNvSpPr/>
          <p:nvPr>
            <p:ph idx="2" type="sldImg"/>
          </p:nvPr>
        </p:nvSpPr>
        <p:spPr>
          <a:xfrm>
            <a:off x="1286122" y="685800"/>
            <a:ext cx="42864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881ff39d0b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00800" y="1059248"/>
            <a:ext cx="1064643" cy="1574818"/>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234545" y="4572759"/>
            <a:ext cx="1064643" cy="1574818"/>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2996752" y="2021705"/>
            <a:ext cx="3006300" cy="21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2996752" y="4362667"/>
            <a:ext cx="3006300" cy="9819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339033" y="6527688"/>
            <a:ext cx="540000" cy="550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7063097"/>
            <a:ext cx="9000000" cy="136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06791" y="1339808"/>
            <a:ext cx="8386500" cy="29799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06791" y="4426247"/>
            <a:ext cx="8386500" cy="15000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339033" y="6527688"/>
            <a:ext cx="540000" cy="550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339033" y="6527688"/>
            <a:ext cx="540000" cy="550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476264" y="644234"/>
            <a:ext cx="1064643" cy="1574818"/>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59080" y="4980948"/>
            <a:ext cx="1064643" cy="1574818"/>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61516" y="2528714"/>
            <a:ext cx="7477200" cy="2142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339033" y="6527688"/>
            <a:ext cx="540000" cy="550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7063097"/>
            <a:ext cx="9000000" cy="136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06791" y="442240"/>
            <a:ext cx="8386500" cy="11637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06791" y="1715101"/>
            <a:ext cx="8386500" cy="4695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339033" y="6527688"/>
            <a:ext cx="540000" cy="550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06791" y="442240"/>
            <a:ext cx="8386500" cy="11637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06791" y="1715101"/>
            <a:ext cx="3936900" cy="4695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756299" y="1715101"/>
            <a:ext cx="3936900" cy="4695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339033" y="6527688"/>
            <a:ext cx="540000" cy="550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06791" y="442240"/>
            <a:ext cx="8386500" cy="11637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339033" y="6527688"/>
            <a:ext cx="540000" cy="550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06791" y="777743"/>
            <a:ext cx="2763900" cy="10578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06791" y="1958915"/>
            <a:ext cx="2763900" cy="3898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339033" y="6527688"/>
            <a:ext cx="540000" cy="550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7063097"/>
            <a:ext cx="9000000" cy="136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82530" y="630131"/>
            <a:ext cx="5786100" cy="57264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339033" y="6527688"/>
            <a:ext cx="540000" cy="550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00000" y="-35"/>
            <a:ext cx="4500000" cy="7200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4950468" y="6292913"/>
            <a:ext cx="4611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1319" y="1300822"/>
            <a:ext cx="3981300" cy="2500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1319" y="3876116"/>
            <a:ext cx="3981300" cy="220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861713" y="1013753"/>
            <a:ext cx="3776400" cy="51723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339033" y="6527688"/>
            <a:ext cx="540000" cy="5508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4469" y="5905757"/>
            <a:ext cx="5904300" cy="8382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339033" y="6527688"/>
            <a:ext cx="540000" cy="550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06791" y="442240"/>
            <a:ext cx="8386500" cy="1163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06791" y="1715101"/>
            <a:ext cx="8386500" cy="4695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339033" y="6527688"/>
            <a:ext cx="540000" cy="5508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8.png"/><Relationship Id="rId6"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title"/>
          </p:nvPr>
        </p:nvSpPr>
        <p:spPr>
          <a:xfrm>
            <a:off x="761516" y="2528714"/>
            <a:ext cx="7477200" cy="2142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t>PROJET 8 : MOCKUP </a:t>
            </a:r>
            <a:r>
              <a:rPr lang="fr"/>
              <a:t>ÉTUDE</a:t>
            </a:r>
            <a:r>
              <a:rPr lang="fr"/>
              <a:t> SUR L’EAU POTABLE DANS LE MONDE</a:t>
            </a:r>
            <a:endParaRPr/>
          </a:p>
        </p:txBody>
      </p:sp>
      <p:sp>
        <p:nvSpPr>
          <p:cNvPr id="63" name="Google Shape;63;p13"/>
          <p:cNvSpPr txBox="1"/>
          <p:nvPr>
            <p:ph idx="4294967295" type="subTitle"/>
          </p:nvPr>
        </p:nvSpPr>
        <p:spPr>
          <a:xfrm>
            <a:off x="5817174" y="5991050"/>
            <a:ext cx="2117100" cy="752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fr"/>
              <a:t>Antoine Jeambourquin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203843" y="50271"/>
            <a:ext cx="2758500" cy="643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fr"/>
              <a:t>Vue Mondiale</a:t>
            </a:r>
            <a:endParaRPr/>
          </a:p>
        </p:txBody>
      </p:sp>
      <p:sp>
        <p:nvSpPr>
          <p:cNvPr id="69" name="Google Shape;69;p14"/>
          <p:cNvSpPr txBox="1"/>
          <p:nvPr/>
        </p:nvSpPr>
        <p:spPr>
          <a:xfrm>
            <a:off x="-7429125" y="497665"/>
            <a:ext cx="2261100" cy="180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latin typeface="Lato"/>
                <a:ea typeface="Lato"/>
                <a:cs typeface="Lato"/>
                <a:sym typeface="Lato"/>
              </a:rPr>
              <a:t>Domaine 1</a:t>
            </a:r>
            <a:endParaRPr>
              <a:latin typeface="Lato"/>
              <a:ea typeface="Lato"/>
              <a:cs typeface="Lato"/>
              <a:sym typeface="Lato"/>
            </a:endParaRPr>
          </a:p>
          <a:p>
            <a:pPr indent="0" lvl="0" marL="0" rtl="0" algn="l">
              <a:spcBef>
                <a:spcPts val="0"/>
              </a:spcBef>
              <a:spcAft>
                <a:spcPts val="0"/>
              </a:spcAft>
              <a:buNone/>
            </a:pPr>
            <a:r>
              <a:rPr lang="fr">
                <a:latin typeface="Lato"/>
                <a:ea typeface="Lato"/>
                <a:cs typeface="Lato"/>
                <a:sym typeface="Lato"/>
              </a:rPr>
              <a:t> (création de services) : graphique combinant le taux d’accès à l’eau potable et le taux de population urbaine. En effet, développer des infrastructures lorsque la population est concentrée en ville n’est pas la même tâche que de le faire avec des populations rurales.</a:t>
            </a:r>
            <a:endParaRPr>
              <a:latin typeface="Lato"/>
              <a:ea typeface="Lato"/>
              <a:cs typeface="Lato"/>
              <a:sym typeface="Lato"/>
            </a:endParaRPr>
          </a:p>
        </p:txBody>
      </p:sp>
      <p:sp>
        <p:nvSpPr>
          <p:cNvPr id="70" name="Google Shape;70;p14"/>
          <p:cNvSpPr txBox="1"/>
          <p:nvPr/>
        </p:nvSpPr>
        <p:spPr>
          <a:xfrm>
            <a:off x="-2554900" y="581159"/>
            <a:ext cx="2261100" cy="278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latin typeface="Lato"/>
                <a:ea typeface="Lato"/>
                <a:cs typeface="Lato"/>
                <a:sym typeface="Lato"/>
              </a:rPr>
              <a:t>Domaine 3</a:t>
            </a:r>
            <a:endParaRPr>
              <a:latin typeface="Lato"/>
              <a:ea typeface="Lato"/>
              <a:cs typeface="Lato"/>
              <a:sym typeface="Lato"/>
            </a:endParaRPr>
          </a:p>
          <a:p>
            <a:pPr indent="0" lvl="0" marL="0" rtl="0" algn="l">
              <a:spcBef>
                <a:spcPts val="0"/>
              </a:spcBef>
              <a:spcAft>
                <a:spcPts val="0"/>
              </a:spcAft>
              <a:buNone/>
            </a:pPr>
            <a:r>
              <a:rPr lang="fr">
                <a:latin typeface="Lato"/>
                <a:ea typeface="Lato"/>
                <a:cs typeface="Lato"/>
                <a:sym typeface="Lato"/>
              </a:rPr>
              <a:t>(consulting) : besoin d’un graphique combinant l’efficacité de la politique gouvernementale d’accès à l’eau (politique efficace = taux de mortalité faible + bon accès des habitants aux services d’eau potable) ainsi que la stabilité politique (en effet, difficile de faire du consulting auprès d’une administration si la situation politique est instable).</a:t>
            </a:r>
            <a:endParaRPr>
              <a:latin typeface="Lato"/>
              <a:ea typeface="Lato"/>
              <a:cs typeface="Lato"/>
              <a:sym typeface="Lato"/>
            </a:endParaRPr>
          </a:p>
        </p:txBody>
      </p:sp>
      <p:sp>
        <p:nvSpPr>
          <p:cNvPr id="71" name="Google Shape;71;p14"/>
          <p:cNvSpPr txBox="1"/>
          <p:nvPr/>
        </p:nvSpPr>
        <p:spPr>
          <a:xfrm>
            <a:off x="-5097875" y="698820"/>
            <a:ext cx="2261100" cy="180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latin typeface="Lato"/>
                <a:ea typeface="Lato"/>
                <a:cs typeface="Lato"/>
                <a:sym typeface="Lato"/>
              </a:rPr>
              <a:t>Domaine 2</a:t>
            </a:r>
            <a:endParaRPr>
              <a:latin typeface="Lato"/>
              <a:ea typeface="Lato"/>
              <a:cs typeface="Lato"/>
              <a:sym typeface="Lato"/>
            </a:endParaRPr>
          </a:p>
          <a:p>
            <a:pPr indent="0" lvl="0" marL="0" rtl="0" algn="l">
              <a:spcBef>
                <a:spcPts val="0"/>
              </a:spcBef>
              <a:spcAft>
                <a:spcPts val="0"/>
              </a:spcAft>
              <a:buNone/>
            </a:pPr>
            <a:r>
              <a:rPr lang="fr">
                <a:latin typeface="Lato"/>
                <a:ea typeface="Lato"/>
                <a:cs typeface="Lato"/>
                <a:sym typeface="Lato"/>
              </a:rPr>
              <a:t> (modernisation des services) : besoin d’un graphique qui combine le taux de services (d’infrastructures) "basiques" et le taux d’infrastructures de qualité (qualifiées comme "safely managed" dans les données) afin d’identifier les pays qui ont un gros besoin d’améliorer la qualité de leurs services.</a:t>
            </a:r>
            <a:endParaRPr>
              <a:latin typeface="Lato"/>
              <a:ea typeface="Lato"/>
              <a:cs typeface="Lato"/>
              <a:sym typeface="Lato"/>
            </a:endParaRPr>
          </a:p>
        </p:txBody>
      </p:sp>
      <p:pic>
        <p:nvPicPr>
          <p:cNvPr id="72" name="Google Shape;72;p14" title="Graphique"/>
          <p:cNvPicPr preferRelativeResize="0"/>
          <p:nvPr/>
        </p:nvPicPr>
        <p:blipFill>
          <a:blip r:embed="rId3">
            <a:alphaModFix/>
          </a:blip>
          <a:stretch>
            <a:fillRect/>
          </a:stretch>
        </p:blipFill>
        <p:spPr>
          <a:xfrm>
            <a:off x="203850" y="1068336"/>
            <a:ext cx="3857198" cy="2386150"/>
          </a:xfrm>
          <a:prstGeom prst="rect">
            <a:avLst/>
          </a:prstGeom>
          <a:noFill/>
          <a:ln>
            <a:noFill/>
          </a:ln>
        </p:spPr>
      </p:pic>
      <p:sp>
        <p:nvSpPr>
          <p:cNvPr id="73" name="Google Shape;73;p14"/>
          <p:cNvSpPr txBox="1"/>
          <p:nvPr/>
        </p:nvSpPr>
        <p:spPr>
          <a:xfrm>
            <a:off x="272679" y="693768"/>
            <a:ext cx="40710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700">
                <a:latin typeface="Open Sans"/>
                <a:ea typeface="Open Sans"/>
                <a:cs typeface="Open Sans"/>
                <a:sym typeface="Open Sans"/>
              </a:rPr>
              <a:t>Accès à l’eau dans le monde</a:t>
            </a:r>
            <a:endParaRPr b="1" sz="1700">
              <a:latin typeface="Open Sans"/>
              <a:ea typeface="Open Sans"/>
              <a:cs typeface="Open Sans"/>
              <a:sym typeface="Open Sans"/>
            </a:endParaRPr>
          </a:p>
        </p:txBody>
      </p:sp>
      <p:pic>
        <p:nvPicPr>
          <p:cNvPr id="74" name="Google Shape;74;p14" title="Graphique"/>
          <p:cNvPicPr preferRelativeResize="0"/>
          <p:nvPr/>
        </p:nvPicPr>
        <p:blipFill>
          <a:blip r:embed="rId4">
            <a:alphaModFix/>
          </a:blip>
          <a:stretch>
            <a:fillRect/>
          </a:stretch>
        </p:blipFill>
        <p:spPr>
          <a:xfrm>
            <a:off x="4700025" y="1433188"/>
            <a:ext cx="4007304" cy="1956375"/>
          </a:xfrm>
          <a:prstGeom prst="rect">
            <a:avLst/>
          </a:prstGeom>
          <a:noFill/>
          <a:ln>
            <a:noFill/>
          </a:ln>
        </p:spPr>
      </p:pic>
      <p:sp>
        <p:nvSpPr>
          <p:cNvPr id="75" name="Google Shape;75;p14"/>
          <p:cNvSpPr txBox="1"/>
          <p:nvPr/>
        </p:nvSpPr>
        <p:spPr>
          <a:xfrm>
            <a:off x="4739096" y="871446"/>
            <a:ext cx="1626300" cy="35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2000">
                <a:latin typeface="Open Sans"/>
                <a:ea typeface="Open Sans"/>
                <a:cs typeface="Open Sans"/>
                <a:sym typeface="Open Sans"/>
              </a:rPr>
              <a:t>DATA</a:t>
            </a:r>
            <a:endParaRPr b="1" sz="2000">
              <a:latin typeface="Open Sans"/>
              <a:ea typeface="Open Sans"/>
              <a:cs typeface="Open Sans"/>
              <a:sym typeface="Open Sans"/>
            </a:endParaRPr>
          </a:p>
        </p:txBody>
      </p:sp>
      <p:pic>
        <p:nvPicPr>
          <p:cNvPr id="76" name="Google Shape;76;p14" title="Graphique"/>
          <p:cNvPicPr preferRelativeResize="0"/>
          <p:nvPr/>
        </p:nvPicPr>
        <p:blipFill>
          <a:blip r:embed="rId5">
            <a:alphaModFix/>
          </a:blip>
          <a:stretch>
            <a:fillRect/>
          </a:stretch>
        </p:blipFill>
        <p:spPr>
          <a:xfrm>
            <a:off x="-100047" y="3703800"/>
            <a:ext cx="4816434" cy="2978125"/>
          </a:xfrm>
          <a:prstGeom prst="rect">
            <a:avLst/>
          </a:prstGeom>
          <a:noFill/>
          <a:ln>
            <a:noFill/>
          </a:ln>
        </p:spPr>
      </p:pic>
      <p:pic>
        <p:nvPicPr>
          <p:cNvPr id="77" name="Google Shape;77;p14"/>
          <p:cNvPicPr preferRelativeResize="0"/>
          <p:nvPr/>
        </p:nvPicPr>
        <p:blipFill>
          <a:blip r:embed="rId6">
            <a:alphaModFix/>
          </a:blip>
          <a:stretch>
            <a:fillRect/>
          </a:stretch>
        </p:blipFill>
        <p:spPr>
          <a:xfrm>
            <a:off x="4844503" y="3974680"/>
            <a:ext cx="4272625" cy="2978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5"/>
          <p:cNvSpPr txBox="1"/>
          <p:nvPr>
            <p:ph type="title"/>
          </p:nvPr>
        </p:nvSpPr>
        <p:spPr>
          <a:xfrm>
            <a:off x="-74679" y="327987"/>
            <a:ext cx="4287600" cy="413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fr"/>
              <a:t>Vue Continentale</a:t>
            </a:r>
            <a:endParaRPr/>
          </a:p>
        </p:txBody>
      </p:sp>
      <p:sp>
        <p:nvSpPr>
          <p:cNvPr id="83" name="Google Shape;83;p15"/>
          <p:cNvSpPr txBox="1"/>
          <p:nvPr/>
        </p:nvSpPr>
        <p:spPr>
          <a:xfrm>
            <a:off x="-7797775" y="126821"/>
            <a:ext cx="2261100" cy="212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latin typeface="Lato"/>
                <a:ea typeface="Lato"/>
                <a:cs typeface="Lato"/>
                <a:sym typeface="Lato"/>
              </a:rPr>
              <a:t>Domaine 1</a:t>
            </a:r>
            <a:endParaRPr>
              <a:latin typeface="Lato"/>
              <a:ea typeface="Lato"/>
              <a:cs typeface="Lato"/>
              <a:sym typeface="Lato"/>
            </a:endParaRPr>
          </a:p>
          <a:p>
            <a:pPr indent="0" lvl="0" marL="0" rtl="0" algn="l">
              <a:spcBef>
                <a:spcPts val="0"/>
              </a:spcBef>
              <a:spcAft>
                <a:spcPts val="0"/>
              </a:spcAft>
              <a:buNone/>
            </a:pPr>
            <a:r>
              <a:rPr lang="fr">
                <a:latin typeface="Lato"/>
                <a:ea typeface="Lato"/>
                <a:cs typeface="Lato"/>
                <a:sym typeface="Lato"/>
              </a:rPr>
              <a:t> (création de services) : graphique combinant le taux d’accès à l’eau potable et le taux de population urbaine. En effet, développer des infrastructures lorsque la population est concentrée en ville n’est pas la même tâche que de le faire avec des populations rurales.</a:t>
            </a:r>
            <a:endParaRPr>
              <a:latin typeface="Lato"/>
              <a:ea typeface="Lato"/>
              <a:cs typeface="Lato"/>
              <a:sym typeface="Lato"/>
            </a:endParaRPr>
          </a:p>
        </p:txBody>
      </p:sp>
      <p:sp>
        <p:nvSpPr>
          <p:cNvPr id="84" name="Google Shape;84;p15"/>
          <p:cNvSpPr txBox="1"/>
          <p:nvPr/>
        </p:nvSpPr>
        <p:spPr>
          <a:xfrm>
            <a:off x="-2923550" y="210319"/>
            <a:ext cx="2261100" cy="272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latin typeface="Lato"/>
                <a:ea typeface="Lato"/>
                <a:cs typeface="Lato"/>
                <a:sym typeface="Lato"/>
              </a:rPr>
              <a:t>Domaine 3</a:t>
            </a:r>
            <a:endParaRPr>
              <a:latin typeface="Lato"/>
              <a:ea typeface="Lato"/>
              <a:cs typeface="Lato"/>
              <a:sym typeface="Lato"/>
            </a:endParaRPr>
          </a:p>
          <a:p>
            <a:pPr indent="0" lvl="0" marL="0" rtl="0" algn="l">
              <a:spcBef>
                <a:spcPts val="0"/>
              </a:spcBef>
              <a:spcAft>
                <a:spcPts val="0"/>
              </a:spcAft>
              <a:buNone/>
            </a:pPr>
            <a:r>
              <a:rPr lang="fr">
                <a:latin typeface="Lato"/>
                <a:ea typeface="Lato"/>
                <a:cs typeface="Lato"/>
                <a:sym typeface="Lato"/>
              </a:rPr>
              <a:t>(consulting) : besoin d’un graphique combinant l’efficacité de la politique gouvernementale d’accès à l’eau (politique efficace = taux de mortalité faible + bon accès des habitants aux services d’eau potable) ainsi que la stabilité politique (en effet, difficile de faire du consulting auprès d’une administration si la situation politique est instable).</a:t>
            </a:r>
            <a:endParaRPr>
              <a:latin typeface="Lato"/>
              <a:ea typeface="Lato"/>
              <a:cs typeface="Lato"/>
              <a:sym typeface="Lato"/>
            </a:endParaRPr>
          </a:p>
        </p:txBody>
      </p:sp>
      <p:sp>
        <p:nvSpPr>
          <p:cNvPr id="85" name="Google Shape;85;p15"/>
          <p:cNvSpPr txBox="1"/>
          <p:nvPr/>
        </p:nvSpPr>
        <p:spPr>
          <a:xfrm>
            <a:off x="-5466525" y="327983"/>
            <a:ext cx="2261100" cy="239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latin typeface="Lato"/>
                <a:ea typeface="Lato"/>
                <a:cs typeface="Lato"/>
                <a:sym typeface="Lato"/>
              </a:rPr>
              <a:t>Domaine 2</a:t>
            </a:r>
            <a:endParaRPr>
              <a:latin typeface="Lato"/>
              <a:ea typeface="Lato"/>
              <a:cs typeface="Lato"/>
              <a:sym typeface="Lato"/>
            </a:endParaRPr>
          </a:p>
          <a:p>
            <a:pPr indent="0" lvl="0" marL="0" rtl="0" algn="l">
              <a:spcBef>
                <a:spcPts val="0"/>
              </a:spcBef>
              <a:spcAft>
                <a:spcPts val="0"/>
              </a:spcAft>
              <a:buNone/>
            </a:pPr>
            <a:r>
              <a:rPr lang="fr">
                <a:latin typeface="Lato"/>
                <a:ea typeface="Lato"/>
                <a:cs typeface="Lato"/>
                <a:sym typeface="Lato"/>
              </a:rPr>
              <a:t> (modernisation des services) : besoin d’un graphique qui combine le taux de services (d’infrastructures) "basiques" et le taux d’infrastructures de qualité (qualifiées comme "safely managed" dans les données) afin d’identifier les pays qui ont un gros besoin d’améliorer la qualité de leurs services.</a:t>
            </a:r>
            <a:endParaRPr>
              <a:latin typeface="Lato"/>
              <a:ea typeface="Lato"/>
              <a:cs typeface="Lato"/>
              <a:sym typeface="Lato"/>
            </a:endParaRPr>
          </a:p>
        </p:txBody>
      </p:sp>
      <p:pic>
        <p:nvPicPr>
          <p:cNvPr id="86" name="Google Shape;86;p15" title="Graphique"/>
          <p:cNvPicPr preferRelativeResize="0"/>
          <p:nvPr/>
        </p:nvPicPr>
        <p:blipFill>
          <a:blip r:embed="rId3">
            <a:alphaModFix/>
          </a:blip>
          <a:stretch>
            <a:fillRect/>
          </a:stretch>
        </p:blipFill>
        <p:spPr>
          <a:xfrm>
            <a:off x="196425" y="1287696"/>
            <a:ext cx="4072107" cy="2519090"/>
          </a:xfrm>
          <a:prstGeom prst="rect">
            <a:avLst/>
          </a:prstGeom>
          <a:noFill/>
          <a:ln>
            <a:noFill/>
          </a:ln>
        </p:spPr>
      </p:pic>
      <p:sp>
        <p:nvSpPr>
          <p:cNvPr id="87" name="Google Shape;87;p15"/>
          <p:cNvSpPr txBox="1"/>
          <p:nvPr/>
        </p:nvSpPr>
        <p:spPr>
          <a:xfrm>
            <a:off x="131075" y="866036"/>
            <a:ext cx="2142300" cy="4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600">
                <a:latin typeface="Open Sans"/>
                <a:ea typeface="Open Sans"/>
                <a:cs typeface="Open Sans"/>
                <a:sym typeface="Open Sans"/>
              </a:rPr>
              <a:t>acces to water and political_stability</a:t>
            </a:r>
            <a:endParaRPr b="1" sz="1600">
              <a:latin typeface="Open Sans"/>
              <a:ea typeface="Open Sans"/>
              <a:cs typeface="Open Sans"/>
              <a:sym typeface="Open Sans"/>
            </a:endParaRPr>
          </a:p>
        </p:txBody>
      </p:sp>
      <p:pic>
        <p:nvPicPr>
          <p:cNvPr id="88" name="Google Shape;88;p15" title="Graphique"/>
          <p:cNvPicPr preferRelativeResize="0"/>
          <p:nvPr/>
        </p:nvPicPr>
        <p:blipFill>
          <a:blip r:embed="rId4">
            <a:alphaModFix/>
          </a:blip>
          <a:stretch>
            <a:fillRect/>
          </a:stretch>
        </p:blipFill>
        <p:spPr>
          <a:xfrm>
            <a:off x="131075" y="4157601"/>
            <a:ext cx="4654051" cy="2874851"/>
          </a:xfrm>
          <a:prstGeom prst="rect">
            <a:avLst/>
          </a:prstGeom>
          <a:noFill/>
          <a:ln>
            <a:noFill/>
          </a:ln>
        </p:spPr>
      </p:pic>
      <p:sp>
        <p:nvSpPr>
          <p:cNvPr id="89" name="Google Shape;89;p15"/>
          <p:cNvSpPr/>
          <p:nvPr/>
        </p:nvSpPr>
        <p:spPr>
          <a:xfrm>
            <a:off x="6131138" y="294623"/>
            <a:ext cx="1951500" cy="6183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Open Sans"/>
                <a:ea typeface="Open Sans"/>
                <a:cs typeface="Open Sans"/>
                <a:sym typeface="Open Sans"/>
              </a:rPr>
              <a:t>CHOOSE REGION</a:t>
            </a:r>
            <a:endParaRPr>
              <a:latin typeface="Open Sans"/>
              <a:ea typeface="Open Sans"/>
              <a:cs typeface="Open Sans"/>
              <a:sym typeface="Open Sans"/>
            </a:endParaRPr>
          </a:p>
        </p:txBody>
      </p:sp>
      <p:sp>
        <p:nvSpPr>
          <p:cNvPr id="90" name="Google Shape;90;p15"/>
          <p:cNvSpPr/>
          <p:nvPr/>
        </p:nvSpPr>
        <p:spPr>
          <a:xfrm>
            <a:off x="5015700" y="1073077"/>
            <a:ext cx="2670300" cy="1992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Open Sans"/>
                <a:ea typeface="Open Sans"/>
                <a:cs typeface="Open Sans"/>
                <a:sym typeface="Open Sans"/>
              </a:rPr>
              <a:t>Political stability</a:t>
            </a:r>
            <a:endParaRPr>
              <a:latin typeface="Open Sans"/>
              <a:ea typeface="Open Sans"/>
              <a:cs typeface="Open Sans"/>
              <a:sym typeface="Open Sans"/>
            </a:endParaRPr>
          </a:p>
        </p:txBody>
      </p:sp>
      <p:pic>
        <p:nvPicPr>
          <p:cNvPr id="91" name="Google Shape;91;p15" title="Graphique"/>
          <p:cNvPicPr preferRelativeResize="0"/>
          <p:nvPr/>
        </p:nvPicPr>
        <p:blipFill>
          <a:blip r:embed="rId5">
            <a:alphaModFix/>
          </a:blip>
          <a:stretch>
            <a:fillRect/>
          </a:stretch>
        </p:blipFill>
        <p:spPr>
          <a:xfrm>
            <a:off x="4785129" y="1432428"/>
            <a:ext cx="4074048" cy="2519075"/>
          </a:xfrm>
          <a:prstGeom prst="rect">
            <a:avLst/>
          </a:prstGeom>
          <a:noFill/>
          <a:ln>
            <a:noFill/>
          </a:ln>
        </p:spPr>
      </p:pic>
      <p:pic>
        <p:nvPicPr>
          <p:cNvPr id="92" name="Google Shape;92;p15"/>
          <p:cNvPicPr preferRelativeResize="0"/>
          <p:nvPr/>
        </p:nvPicPr>
        <p:blipFill>
          <a:blip r:embed="rId6">
            <a:alphaModFix/>
          </a:blip>
          <a:stretch>
            <a:fillRect/>
          </a:stretch>
        </p:blipFill>
        <p:spPr>
          <a:xfrm>
            <a:off x="4886413" y="4047288"/>
            <a:ext cx="4440975" cy="3095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6"/>
          <p:cNvSpPr txBox="1"/>
          <p:nvPr>
            <p:ph type="title"/>
          </p:nvPr>
        </p:nvSpPr>
        <p:spPr>
          <a:xfrm>
            <a:off x="431347" y="373970"/>
            <a:ext cx="5051700" cy="1992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fr"/>
              <a:t>Vue Nationale</a:t>
            </a:r>
            <a:endParaRPr/>
          </a:p>
        </p:txBody>
      </p:sp>
      <p:sp>
        <p:nvSpPr>
          <p:cNvPr id="98" name="Google Shape;98;p16"/>
          <p:cNvSpPr txBox="1"/>
          <p:nvPr/>
        </p:nvSpPr>
        <p:spPr>
          <a:xfrm>
            <a:off x="-8284733" y="698707"/>
            <a:ext cx="2261100" cy="393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latin typeface="Lato"/>
                <a:ea typeface="Lato"/>
                <a:cs typeface="Lato"/>
                <a:sym typeface="Lato"/>
              </a:rPr>
              <a:t>Domaine 1</a:t>
            </a:r>
            <a:endParaRPr>
              <a:latin typeface="Lato"/>
              <a:ea typeface="Lato"/>
              <a:cs typeface="Lato"/>
              <a:sym typeface="Lato"/>
            </a:endParaRPr>
          </a:p>
          <a:p>
            <a:pPr indent="0" lvl="0" marL="0" rtl="0" algn="l">
              <a:spcBef>
                <a:spcPts val="0"/>
              </a:spcBef>
              <a:spcAft>
                <a:spcPts val="0"/>
              </a:spcAft>
              <a:buNone/>
            </a:pPr>
            <a:r>
              <a:rPr lang="fr">
                <a:latin typeface="Lato"/>
                <a:ea typeface="Lato"/>
                <a:cs typeface="Lato"/>
                <a:sym typeface="Lato"/>
              </a:rPr>
              <a:t> (création de services) : graphique combinant le taux d’accès à l’eau potable et le taux de population urbaine. En effet, développer des infrastructures lorsque la population est concentrée en ville n’est pas la même tâche que de le faire avec des populations rurales.</a:t>
            </a:r>
            <a:endParaRPr>
              <a:latin typeface="Lato"/>
              <a:ea typeface="Lato"/>
              <a:cs typeface="Lato"/>
              <a:sym typeface="Lato"/>
            </a:endParaRPr>
          </a:p>
        </p:txBody>
      </p:sp>
      <p:sp>
        <p:nvSpPr>
          <p:cNvPr id="99" name="Google Shape;99;p16"/>
          <p:cNvSpPr txBox="1"/>
          <p:nvPr/>
        </p:nvSpPr>
        <p:spPr>
          <a:xfrm>
            <a:off x="-3098020" y="455382"/>
            <a:ext cx="2261100" cy="180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latin typeface="Lato"/>
                <a:ea typeface="Lato"/>
                <a:cs typeface="Lato"/>
                <a:sym typeface="Lato"/>
              </a:rPr>
              <a:t>Domaine 3</a:t>
            </a:r>
            <a:endParaRPr>
              <a:latin typeface="Lato"/>
              <a:ea typeface="Lato"/>
              <a:cs typeface="Lato"/>
              <a:sym typeface="Lato"/>
            </a:endParaRPr>
          </a:p>
          <a:p>
            <a:pPr indent="0" lvl="0" marL="0" rtl="0" algn="l">
              <a:spcBef>
                <a:spcPts val="0"/>
              </a:spcBef>
              <a:spcAft>
                <a:spcPts val="0"/>
              </a:spcAft>
              <a:buNone/>
            </a:pPr>
            <a:r>
              <a:rPr lang="fr">
                <a:latin typeface="Lato"/>
                <a:ea typeface="Lato"/>
                <a:cs typeface="Lato"/>
                <a:sym typeface="Lato"/>
              </a:rPr>
              <a:t>(consulting) : besoin d’un graphique combinant l’efficacité de la politique gouvernementale d’accès à l’eau (politique efficace = taux de mortalité faible + bon accès des habitants aux services d’eau potable) ainsi que la stabilité politique (en effet, difficile de faire du consulting auprès d’une administration si la situation politique est instable).</a:t>
            </a:r>
            <a:endParaRPr>
              <a:latin typeface="Lato"/>
              <a:ea typeface="Lato"/>
              <a:cs typeface="Lato"/>
              <a:sym typeface="Lato"/>
            </a:endParaRPr>
          </a:p>
        </p:txBody>
      </p:sp>
      <p:sp>
        <p:nvSpPr>
          <p:cNvPr id="100" name="Google Shape;100;p16"/>
          <p:cNvSpPr txBox="1"/>
          <p:nvPr/>
        </p:nvSpPr>
        <p:spPr>
          <a:xfrm>
            <a:off x="-5641007" y="573038"/>
            <a:ext cx="2261100" cy="452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latin typeface="Lato"/>
                <a:ea typeface="Lato"/>
                <a:cs typeface="Lato"/>
                <a:sym typeface="Lato"/>
              </a:rPr>
              <a:t>Domaine 2</a:t>
            </a:r>
            <a:endParaRPr>
              <a:latin typeface="Lato"/>
              <a:ea typeface="Lato"/>
              <a:cs typeface="Lato"/>
              <a:sym typeface="Lato"/>
            </a:endParaRPr>
          </a:p>
          <a:p>
            <a:pPr indent="0" lvl="0" marL="0" rtl="0" algn="l">
              <a:spcBef>
                <a:spcPts val="0"/>
              </a:spcBef>
              <a:spcAft>
                <a:spcPts val="0"/>
              </a:spcAft>
              <a:buNone/>
            </a:pPr>
            <a:r>
              <a:rPr lang="fr">
                <a:latin typeface="Lato"/>
                <a:ea typeface="Lato"/>
                <a:cs typeface="Lato"/>
                <a:sym typeface="Lato"/>
              </a:rPr>
              <a:t> (modernisation des services) : besoin d’un graphique qui combine le taux de services (d’infrastructures) "basiques" et le taux d’infrastructures de qualité (qualifiées comme "safely managed" dans les données) afin d’identifier les pays qui ont un gros besoin d’améliorer la qualité de leurs services.</a:t>
            </a:r>
            <a:endParaRPr>
              <a:latin typeface="Lato"/>
              <a:ea typeface="Lato"/>
              <a:cs typeface="Lato"/>
              <a:sym typeface="Lato"/>
            </a:endParaRPr>
          </a:p>
        </p:txBody>
      </p:sp>
      <p:pic>
        <p:nvPicPr>
          <p:cNvPr id="101" name="Google Shape;101;p16" title="Graphique"/>
          <p:cNvPicPr preferRelativeResize="0"/>
          <p:nvPr/>
        </p:nvPicPr>
        <p:blipFill>
          <a:blip r:embed="rId3">
            <a:alphaModFix/>
          </a:blip>
          <a:stretch>
            <a:fillRect/>
          </a:stretch>
        </p:blipFill>
        <p:spPr>
          <a:xfrm>
            <a:off x="510600" y="1563775"/>
            <a:ext cx="4337150" cy="2686375"/>
          </a:xfrm>
          <a:prstGeom prst="rect">
            <a:avLst/>
          </a:prstGeom>
          <a:noFill/>
          <a:ln>
            <a:noFill/>
          </a:ln>
        </p:spPr>
      </p:pic>
      <p:sp>
        <p:nvSpPr>
          <p:cNvPr id="102" name="Google Shape;102;p16"/>
          <p:cNvSpPr txBox="1"/>
          <p:nvPr/>
        </p:nvSpPr>
        <p:spPr>
          <a:xfrm>
            <a:off x="272679" y="693768"/>
            <a:ext cx="40710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700">
                <a:latin typeface="Open Sans"/>
                <a:ea typeface="Open Sans"/>
                <a:cs typeface="Open Sans"/>
                <a:sym typeface="Open Sans"/>
              </a:rPr>
              <a:t>Accès à l’eau et taux de popualtion urbaine par pays</a:t>
            </a:r>
            <a:endParaRPr b="1" sz="1700">
              <a:latin typeface="Open Sans"/>
              <a:ea typeface="Open Sans"/>
              <a:cs typeface="Open Sans"/>
              <a:sym typeface="Open Sans"/>
            </a:endParaRPr>
          </a:p>
        </p:txBody>
      </p:sp>
      <p:sp>
        <p:nvSpPr>
          <p:cNvPr id="103" name="Google Shape;103;p16"/>
          <p:cNvSpPr/>
          <p:nvPr/>
        </p:nvSpPr>
        <p:spPr>
          <a:xfrm>
            <a:off x="5099425" y="247148"/>
            <a:ext cx="1951500" cy="6183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Open Sans"/>
                <a:ea typeface="Open Sans"/>
                <a:cs typeface="Open Sans"/>
                <a:sym typeface="Open Sans"/>
              </a:rPr>
              <a:t>CHOOSE COUNTRY</a:t>
            </a:r>
            <a:endParaRPr>
              <a:latin typeface="Open Sans"/>
              <a:ea typeface="Open Sans"/>
              <a:cs typeface="Open Sans"/>
              <a:sym typeface="Open Sans"/>
            </a:endParaRPr>
          </a:p>
        </p:txBody>
      </p:sp>
      <p:sp>
        <p:nvSpPr>
          <p:cNvPr id="104" name="Google Shape;104;p16"/>
          <p:cNvSpPr/>
          <p:nvPr/>
        </p:nvSpPr>
        <p:spPr>
          <a:xfrm>
            <a:off x="4946700" y="918352"/>
            <a:ext cx="2670300" cy="1992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Open Sans"/>
                <a:ea typeface="Open Sans"/>
                <a:cs typeface="Open Sans"/>
                <a:sym typeface="Open Sans"/>
              </a:rPr>
              <a:t>Political stability</a:t>
            </a:r>
            <a:endParaRPr>
              <a:latin typeface="Open Sans"/>
              <a:ea typeface="Open Sans"/>
              <a:cs typeface="Open Sans"/>
              <a:sym typeface="Open Sans"/>
            </a:endParaRPr>
          </a:p>
        </p:txBody>
      </p:sp>
      <p:pic>
        <p:nvPicPr>
          <p:cNvPr id="105" name="Google Shape;105;p16" title="Graphique"/>
          <p:cNvPicPr preferRelativeResize="0"/>
          <p:nvPr/>
        </p:nvPicPr>
        <p:blipFill>
          <a:blip r:embed="rId4">
            <a:alphaModFix/>
          </a:blip>
          <a:stretch>
            <a:fillRect/>
          </a:stretch>
        </p:blipFill>
        <p:spPr>
          <a:xfrm>
            <a:off x="343125" y="4387077"/>
            <a:ext cx="4555400" cy="2812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