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2435-F745-24E9-3884-0101E9F03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21C32-0452-98AE-C758-FDF8028AC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EAFE-F415-995A-536A-A73DFE9C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AAB7-89AB-41EF-88F2-FDD6B150F9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318B-0FB5-69C0-1385-E88B1DE2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4351-D92A-F688-5193-FFFF0C96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B7A-E945-431E-A45D-D7976847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3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1E2F-1495-B1E4-97D2-246F34B2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310C2-D8CF-E96C-9670-F91372E02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6075-7240-9835-B461-ABD99A97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AAB7-89AB-41EF-88F2-FDD6B150F9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1E29-FAE1-02CB-BAC5-6E77C7D9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7D78-A525-7131-28FD-91C6847A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B7A-E945-431E-A45D-D7976847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778E4-4C70-EAB6-1B0A-61ACABC5C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C4753-6494-D5FC-F42A-3FA85C239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AD3D-6EBB-535E-957F-75B0CDA9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AAB7-89AB-41EF-88F2-FDD6B150F9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C4FD-A99B-B343-1475-927B1388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D9A9-5025-3DA1-2D6C-6D1A7199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B7A-E945-431E-A45D-D7976847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6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1490-842A-C0D6-6DA3-F66140A0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E92B-E37A-B231-6BF9-B569575C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548F-0FF7-B4C7-BB85-5D36CF63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AAB7-89AB-41EF-88F2-FDD6B150F9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7197-46C6-62E8-5CD3-BD90E6AB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B6E-8F26-96CD-6E2A-3A7941D3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B7A-E945-431E-A45D-D7976847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0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7560-21BA-B5A8-D4B9-FF248602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282A9-CE82-7AC2-F54C-06DF51069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5465-86FB-0A7A-1033-21BC9913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AAB7-89AB-41EF-88F2-FDD6B150F9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8D09-A24B-5364-5F05-8716DCF3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66BC-0B02-0F79-1AA6-8FBFDFAA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B7A-E945-431E-A45D-D7976847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2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5963-1C67-9496-5553-67137B44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B7D2-777A-67F4-B13F-915615B33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129EB-30A0-58D3-4127-1E5502219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E2EFD-58FA-0C59-CF38-ABA65E5E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AAB7-89AB-41EF-88F2-FDD6B150F9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0EE61-1BFA-37B9-D47B-F0048954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9E0BE-4343-D949-0B12-4C25661C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B7A-E945-431E-A45D-D7976847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DB85-66F8-3B28-9D2C-9E1B21E4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29704-432D-6202-4EDA-BBA7ED9C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66A64-99A5-B695-794E-1F1976472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96D6E-1D7C-6139-68A2-A3334DD30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E83D5-456D-0EA3-46CD-B72F5C1F2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A3425-41C7-DC95-3881-4C82DF6F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AAB7-89AB-41EF-88F2-FDD6B150F9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C7C8F-6D67-96CB-2D71-77558FBE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64E2F-4EBA-EFB3-C6E6-F4EF1142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B7A-E945-431E-A45D-D7976847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753E-F2DC-2AD2-88F0-D373F1EA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84C6C-EC29-E522-7B2F-A96DE36F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AAB7-89AB-41EF-88F2-FDD6B150F9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19A4E-6C13-0026-2927-F1258748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E9B91-8080-5DDD-B754-10CE4138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B7A-E945-431E-A45D-D7976847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0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BB6E5-206D-D0C9-8926-24C7C0D7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AAB7-89AB-41EF-88F2-FDD6B150F9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92512-5F01-94C4-C852-A6D2300D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1DC7-6C1C-A5FA-1D21-233A8884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B7A-E945-431E-A45D-D7976847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7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4B7F-D1A0-D66E-DDCC-CD966678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26E4-1C2B-9684-DDC4-29D0005A9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FBFCA-406C-BB90-D54A-6DDEF6132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01B54-6CF0-E059-A3F3-BF991957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AAB7-89AB-41EF-88F2-FDD6B150F9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D7798-D8A6-DDB0-505D-16B2A47D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7FA3F-890C-AD11-B43B-D2ABAC2E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B7A-E945-431E-A45D-D7976847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7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271C-3099-A150-9E6F-A333A299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6E256-0353-40F4-4A04-1CC1B89CD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04908-AA3E-2650-3414-DB01BAAD8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D2165-0190-672D-3E4F-ED78E8E2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2AAB7-89AB-41EF-88F2-FDD6B150F9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C9816-1B83-2192-15EB-94C03CE4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9FD6B-2781-21E0-8898-F65F7AF4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6B7A-E945-431E-A45D-D7976847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115DA-5C4E-7F4D-09FC-7E5B4277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42B6-3EB3-3540-6DB3-4EECB9CF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D4B6-0C7B-A15E-A91C-28EFF5430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2AAB7-89AB-41EF-88F2-FDD6B150F9A0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E1BB9-6D9A-1D73-637B-071E0C0F3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B7A5C-7830-5B9D-00D5-31DB86F44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6B7A-E945-431E-A45D-D7976847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DB6B0-8CD6-CEBF-3DB0-7F32859E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b="0" i="0" dirty="0">
                <a:solidFill>
                  <a:srgbClr val="FFFFFF"/>
                </a:solidFill>
                <a:effectLst/>
                <a:latin typeface="Söhne"/>
              </a:rPr>
              <a:t>Combinatorics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5AAEB-FE4D-29CF-133F-82CD1BC22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Counting the Possibilities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CB0A0-ED19-8584-D1B1-0A1804D0FC9F}"/>
              </a:ext>
            </a:extLst>
          </p:cNvPr>
          <p:cNvSpPr txBox="1"/>
          <p:nvPr/>
        </p:nvSpPr>
        <p:spPr>
          <a:xfrm>
            <a:off x="787124" y="818984"/>
            <a:ext cx="298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b="0" i="0" dirty="0">
                <a:solidFill>
                  <a:schemeClr val="bg1"/>
                </a:solidFill>
                <a:effectLst/>
                <a:latin typeface="Lato Extended"/>
              </a:rPr>
              <a:t>CS 131 : Discrete Structures</a:t>
            </a:r>
          </a:p>
          <a:p>
            <a:r>
              <a:rPr lang="en-US" dirty="0">
                <a:solidFill>
                  <a:schemeClr val="bg1"/>
                </a:solidFill>
              </a:rPr>
              <a:t>Mohsen Amiri</a:t>
            </a:r>
          </a:p>
        </p:txBody>
      </p:sp>
    </p:spTree>
    <p:extLst>
      <p:ext uri="{BB962C8B-B14F-4D97-AF65-F5344CB8AC3E}">
        <p14:creationId xmlns:p14="http://schemas.microsoft.com/office/powerpoint/2010/main" val="53560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122F8-D89C-FF5F-532D-AD393ED2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Topics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726B-4068-DB36-493B-F6C6EC2F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What is Combinatorics</a:t>
            </a:r>
          </a:p>
          <a:p>
            <a:r>
              <a:rPr lang="en-US" sz="2000" dirty="0"/>
              <a:t>Basic Principles</a:t>
            </a:r>
          </a:p>
          <a:p>
            <a:r>
              <a:rPr lang="en-US" sz="2000" dirty="0"/>
              <a:t>Permutations</a:t>
            </a:r>
          </a:p>
          <a:p>
            <a:r>
              <a:rPr lang="en-US" sz="2000" dirty="0"/>
              <a:t>Combinations</a:t>
            </a:r>
          </a:p>
          <a:p>
            <a:r>
              <a:rPr lang="en-US" sz="2000" dirty="0"/>
              <a:t>Pigeonhole</a:t>
            </a:r>
          </a:p>
          <a:p>
            <a:r>
              <a:rPr lang="en-US" sz="2000" dirty="0">
                <a:latin typeface="Söhne"/>
              </a:rPr>
              <a:t>The use of Combinatorics in daily Life</a:t>
            </a:r>
          </a:p>
          <a:p>
            <a:r>
              <a:rPr lang="en-US" sz="2000" dirty="0">
                <a:latin typeface="Söhne"/>
              </a:rPr>
              <a:t>Conclusion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250DB458-9673-D2B0-91EA-B07C4BCEBC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53" r="33211" b="-1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8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AFC3D-140D-65A8-6A24-6A32EE18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4300" dirty="0">
                <a:solidFill>
                  <a:srgbClr val="FFFFFF"/>
                </a:solidFill>
              </a:rPr>
              <a:t>What is Combinatorics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FEAE-F13B-ED4E-1748-D868DBAFF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Combinatorics is a branch of mathematics that focuses on counting, arranging, and combining objects or elements. It deals with studying the different ways in which items can be organized, selected, or grouped together.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  <a:latin typeface="Söhne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Söhne"/>
              </a:rPr>
              <a:t>D</a:t>
            </a:r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  <a:latin typeface="Söhne"/>
              </a:rPr>
              <a:t>ifferent techniques and principles to tackle Counting problems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4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92619-4600-1F3E-5F45-5B81F994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Basic Principles of Combinatorics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17AB-49C6-E346-92BF-0FDBABB1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Permutations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Combinations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Pigeonhole</a:t>
            </a:r>
          </a:p>
          <a:p>
            <a:endParaRPr lang="en-US" sz="2000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1CA3604F-28F8-7A3F-199D-9EACC6D9C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4" r="3265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809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B675-20AF-010D-9B72-0CD54F85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Permutation</a:t>
            </a:r>
          </a:p>
        </p:txBody>
      </p:sp>
      <p:pic>
        <p:nvPicPr>
          <p:cNvPr id="7" name="Picture 4" descr="Navigational compass on a blue background">
            <a:extLst>
              <a:ext uri="{FF2B5EF4-FFF2-40B4-BE49-F238E27FC236}">
                <a16:creationId xmlns:a16="http://schemas.microsoft.com/office/drawing/2014/main" id="{B2242C97-D1BB-E2FE-ABBF-B3AB8E2C5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34" r="1087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2F12-7254-7932-8482-416EBDF7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 dirty="0"/>
              <a:t>Arrangement or ordering of objects/elements in a specific sequence</a:t>
            </a:r>
          </a:p>
          <a:p>
            <a:r>
              <a:rPr lang="en-US" sz="2000" dirty="0"/>
              <a:t>ORDER MATTERS</a:t>
            </a:r>
          </a:p>
          <a:p>
            <a:pPr marL="0" indent="0">
              <a:buNone/>
            </a:pPr>
            <a:r>
              <a:rPr lang="en-US" sz="2000" dirty="0"/>
              <a:t>	- Example: Different way to arrange 3 Letters “lets say XYZ”</a:t>
            </a:r>
          </a:p>
          <a:p>
            <a:pPr marL="0" indent="0">
              <a:buNone/>
            </a:pPr>
            <a:r>
              <a:rPr lang="en-US" sz="2000" dirty="0"/>
              <a:t>	- 1</a:t>
            </a:r>
            <a:r>
              <a:rPr lang="en-US" sz="2000" baseline="30000" dirty="0"/>
              <a:t>st</a:t>
            </a:r>
            <a:r>
              <a:rPr lang="en-US" sz="2000" dirty="0"/>
              <a:t> way: XYZ</a:t>
            </a:r>
          </a:p>
          <a:p>
            <a:pPr marL="0" indent="0">
              <a:buNone/>
            </a:pPr>
            <a:r>
              <a:rPr lang="en-US" sz="2000" dirty="0"/>
              <a:t>	- 2</a:t>
            </a:r>
            <a:r>
              <a:rPr lang="en-US" sz="2000" baseline="30000" dirty="0"/>
              <a:t>nd</a:t>
            </a:r>
            <a:r>
              <a:rPr lang="en-US" sz="2000" dirty="0"/>
              <a:t> way: XZY</a:t>
            </a:r>
          </a:p>
          <a:p>
            <a:pPr marL="0" indent="0">
              <a:buNone/>
            </a:pPr>
            <a:r>
              <a:rPr lang="en-US" sz="2000" dirty="0"/>
              <a:t>	- 3</a:t>
            </a:r>
            <a:r>
              <a:rPr lang="en-US" sz="2000" baseline="30000" dirty="0"/>
              <a:t>rd</a:t>
            </a:r>
            <a:r>
              <a:rPr lang="en-US" sz="2000" dirty="0"/>
              <a:t> way: ZXY</a:t>
            </a:r>
          </a:p>
          <a:p>
            <a:pPr marL="0" indent="0">
              <a:buNone/>
            </a:pPr>
            <a:r>
              <a:rPr lang="en-US" sz="2000" dirty="0"/>
              <a:t>And so 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25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A7C28-4D29-470C-A369-32396482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Combinations	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526D-AF70-32D5-59A7-F50237AB0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Selection of objects from a set</a:t>
            </a:r>
          </a:p>
          <a:p>
            <a:r>
              <a:rPr lang="en-US" dirty="0"/>
              <a:t>ORDER DOES NOT MATTER</a:t>
            </a:r>
          </a:p>
          <a:p>
            <a:pPr marL="0" indent="0">
              <a:buNone/>
            </a:pPr>
            <a:r>
              <a:rPr lang="en-US" dirty="0"/>
              <a:t>	-	Example: Three balls are in a box, and we want to select    	two balls at random: The possible outcomes are </a:t>
            </a:r>
          </a:p>
          <a:p>
            <a:pPr marL="0" indent="0">
              <a:buNone/>
            </a:pPr>
            <a:r>
              <a:rPr lang="en-US" dirty="0"/>
              <a:t>	-	Red and Blue</a:t>
            </a:r>
          </a:p>
          <a:p>
            <a:pPr marL="0" indent="0">
              <a:buNone/>
            </a:pPr>
            <a:r>
              <a:rPr lang="en-US" dirty="0"/>
              <a:t>	-	Red and Green</a:t>
            </a:r>
          </a:p>
          <a:p>
            <a:pPr marL="0" indent="0">
              <a:buNone/>
            </a:pPr>
            <a:r>
              <a:rPr lang="en-US" dirty="0"/>
              <a:t>	-	Blue and Green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5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8C4A-87C7-CE28-1A33-A300E1DC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31C5-6D8E-5812-9EA2-BC1D2D837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If n items are put into m containers, with n &gt; m, then at least one container must contain more than one item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endParaRPr lang="en-US" dirty="0">
              <a:solidFill>
                <a:srgbClr val="202124"/>
              </a:solidFill>
              <a:latin typeface="Roboto" panose="020B0604020202020204" pitchFamily="2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Uses in real life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	-	Scheduling and time management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	-	Seat Assignments during events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9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58F6F-8EF1-23C9-EB3B-9D4C5587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uses of Combinatorics in real life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CCF-3F50-B7E7-6C7C-C349958B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Söhne"/>
              </a:rPr>
              <a:t>Permutations of Phone Numbers</a:t>
            </a:r>
          </a:p>
          <a:p>
            <a:endParaRPr lang="en-US" sz="2000">
              <a:latin typeface="Söhne"/>
            </a:endParaRPr>
          </a:p>
          <a:p>
            <a:r>
              <a:rPr lang="en-US" sz="2000" b="0" i="0">
                <a:effectLst/>
                <a:latin typeface="Söhne"/>
              </a:rPr>
              <a:t>Passwords and PIN Codes</a:t>
            </a:r>
          </a:p>
          <a:p>
            <a:endParaRPr lang="en-US" sz="2000">
              <a:latin typeface="Söhne"/>
            </a:endParaRPr>
          </a:p>
          <a:p>
            <a:r>
              <a:rPr lang="en-US" sz="2000" b="0" i="0">
                <a:effectLst/>
                <a:latin typeface="Söhne"/>
              </a:rPr>
              <a:t>Tournament Brackets</a:t>
            </a:r>
          </a:p>
          <a:p>
            <a:endParaRPr lang="en-US" sz="2000">
              <a:latin typeface="Söhne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242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B19DB5-A632-42DA-B467-8A913D1B4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11846" y="470644"/>
            <a:ext cx="4414756" cy="638735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83B2D-BF4E-4773-99DE-61834B033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804A-3472-58FB-514E-6F854120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78840" y="846523"/>
            <a:ext cx="7852095" cy="5113112"/>
          </a:xfrm>
        </p:spPr>
        <p:txBody>
          <a:bodyPr anchor="ctr">
            <a:normAutofit/>
          </a:bodyPr>
          <a:lstStyle/>
          <a:p>
            <a:pPr marL="2743200" lvl="6" indent="0">
              <a:buNone/>
            </a:pPr>
            <a:r>
              <a:rPr lang="en-US" sz="4400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50840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6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257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Lato Extended</vt:lpstr>
      <vt:lpstr>Roboto</vt:lpstr>
      <vt:lpstr>Söhne</vt:lpstr>
      <vt:lpstr>Office Theme</vt:lpstr>
      <vt:lpstr>Combinatorics</vt:lpstr>
      <vt:lpstr>Topics </vt:lpstr>
      <vt:lpstr>What is Combinatorics</vt:lpstr>
      <vt:lpstr>Basic Principles of Combinatorics</vt:lpstr>
      <vt:lpstr>Permutation</vt:lpstr>
      <vt:lpstr>Combinations </vt:lpstr>
      <vt:lpstr>Pigeonhole</vt:lpstr>
      <vt:lpstr>The uses of Combinatorics in real life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Combinatorics</dc:title>
  <dc:creator>Mohsen Amiri</dc:creator>
  <cp:lastModifiedBy>Mohsen Amiri</cp:lastModifiedBy>
  <cp:revision>3</cp:revision>
  <dcterms:created xsi:type="dcterms:W3CDTF">2023-05-24T23:52:44Z</dcterms:created>
  <dcterms:modified xsi:type="dcterms:W3CDTF">2023-05-25T02:41:51Z</dcterms:modified>
</cp:coreProperties>
</file>