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82" r:id="rId5"/>
    <p:sldId id="276" r:id="rId6"/>
    <p:sldId id="277" r:id="rId7"/>
    <p:sldId id="284" r:id="rId8"/>
    <p:sldId id="296" r:id="rId9"/>
    <p:sldId id="278" r:id="rId10"/>
    <p:sldId id="269" r:id="rId11"/>
    <p:sldId id="280" r:id="rId12"/>
    <p:sldId id="287" r:id="rId13"/>
    <p:sldId id="281" r:id="rId14"/>
    <p:sldId id="279" r:id="rId15"/>
    <p:sldId id="286" r:id="rId16"/>
    <p:sldId id="288" r:id="rId17"/>
    <p:sldId id="292" r:id="rId18"/>
    <p:sldId id="294" r:id="rId19"/>
    <p:sldId id="295" r:id="rId20"/>
    <p:sldId id="297" r:id="rId21"/>
    <p:sldId id="298" r:id="rId22"/>
    <p:sldId id="290" r:id="rId23"/>
    <p:sldId id="291" r:id="rId24"/>
    <p:sldId id="299" r:id="rId25"/>
    <p:sldId id="300" r:id="rId2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A09147-A2D6-4706-8798-167543320A4A}" v="82" dt="2023-05-24T21:22:01.0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p:cViewPr varScale="1">
        <p:scale>
          <a:sx n="122" d="100"/>
          <a:sy n="122" d="100"/>
        </p:scale>
        <p:origin x="240" y="32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5/24/23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5/24/23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5/24/23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5/24/23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5/24/23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5/24/23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5/24/23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5/24/23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5/24/23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5/24/23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5/24/23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5/24/23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5/24/23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5/24/23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mathworld.wolfram.com/ProbabilityTheory.html" TargetMode="External"/><Relationship Id="rId13" Type="http://schemas.openxmlformats.org/officeDocument/2006/relationships/hyperlink" Target="https://www.researchgate.net/figure/Block-diagram-of-the-a-transmitter-and-b-receiver-of-the-DSSS-system_fig2_329286286" TargetMode="External"/><Relationship Id="rId3" Type="http://schemas.openxmlformats.org/officeDocument/2006/relationships/hyperlink" Target="https://brilliant.org/wiki/graph-theory/" TargetMode="External"/><Relationship Id="rId7" Type="http://schemas.openxmlformats.org/officeDocument/2006/relationships/hyperlink" Target="https://brilliant.org/wiki/modular-arithmetic/" TargetMode="External"/><Relationship Id="rId12" Type="http://schemas.openxmlformats.org/officeDocument/2006/relationships/hyperlink" Target="https://www.researchgate.net/figure/Adaptive-Frequency-Hopping-AFH_fig4_320339729" TargetMode="External"/><Relationship Id="rId2" Type="http://schemas.openxmlformats.org/officeDocument/2006/relationships/hyperlink" Target="http://mathworld.wolfram.com/GraphTheory.html" TargetMode="External"/><Relationship Id="rId1" Type="http://schemas.openxmlformats.org/officeDocument/2006/relationships/slideLayout" Target="../slideLayouts/slideLayout2.xml"/><Relationship Id="rId6" Type="http://schemas.openxmlformats.org/officeDocument/2006/relationships/hyperlink" Target="http://mathworld.wolfram.com/NumberTheory.html" TargetMode="External"/><Relationship Id="rId11" Type="http://schemas.openxmlformats.org/officeDocument/2006/relationships/hyperlink" Target="https://brilliant/wiki/data-structures/" TargetMode="External"/><Relationship Id="rId5" Type="http://schemas.openxmlformats.org/officeDocument/2006/relationships/hyperlink" Target="https://brilliant.org/wiki/combinatorics/" TargetMode="External"/><Relationship Id="rId15" Type="http://schemas.openxmlformats.org/officeDocument/2006/relationships/hyperlink" Target="https://en.wikipedia.org/wiki/Frequency-hopping_spread_spectrum" TargetMode="External"/><Relationship Id="rId10" Type="http://schemas.openxmlformats.org/officeDocument/2006/relationships/hyperlink" Target="https://brilliant.org/wiki/algorithms/" TargetMode="External"/><Relationship Id="rId4" Type="http://schemas.openxmlformats.org/officeDocument/2006/relationships/hyperlink" Target="https://mathworld.wolfram.com/Combinatorics.html" TargetMode="External"/><Relationship Id="rId9" Type="http://schemas.openxmlformats.org/officeDocument/2006/relationships/hyperlink" Target="https://brilliant.org/wiki/probability/" TargetMode="External"/><Relationship Id="rId14" Type="http://schemas.openxmlformats.org/officeDocument/2006/relationships/hyperlink" Target="https://www.design-reuse.com/articles/5715/adaptive-frequency-hopping-for-reduced-interference-between-bluetooth-and-wireless-lan.html"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en.wikipedia.org/wiki/Multiplexing" TargetMode="External"/><Relationship Id="rId3" Type="http://schemas.openxmlformats.org/officeDocument/2006/relationships/hyperlink" Target="https://devopedia.org/orthogonal-frequency-division-multiplexing" TargetMode="External"/><Relationship Id="rId7" Type="http://schemas.openxmlformats.org/officeDocument/2006/relationships/hyperlink" Target="https://en.wikipedia.org/wiki/Orthogonal_frequency-division_multiplexing" TargetMode="External"/><Relationship Id="rId2" Type="http://schemas.openxmlformats.org/officeDocument/2006/relationships/hyperlink" Target="https://ipwithease.com/what-is-cdma-mobile-technology/" TargetMode="External"/><Relationship Id="rId1" Type="http://schemas.openxmlformats.org/officeDocument/2006/relationships/slideLayout" Target="../slideLayouts/slideLayout2.xml"/><Relationship Id="rId6" Type="http://schemas.openxmlformats.org/officeDocument/2006/relationships/hyperlink" Target="https://en.wikipedia.org/wiki/3GPP" TargetMode="External"/><Relationship Id="rId5" Type="http://schemas.openxmlformats.org/officeDocument/2006/relationships/hyperlink" Target="https://en.wikipedia.org/wiki/Bluetooth" TargetMode="External"/><Relationship Id="rId4" Type="http://schemas.openxmlformats.org/officeDocument/2006/relationships/hyperlink" Target="https://en.wikipedia.org/wiki/Wi-F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8DD0-3334-771A-02F5-ADB448240414}"/>
              </a:ext>
            </a:extLst>
          </p:cNvPr>
          <p:cNvSpPr>
            <a:spLocks noGrp="1"/>
          </p:cNvSpPr>
          <p:nvPr>
            <p:ph type="title"/>
          </p:nvPr>
        </p:nvSpPr>
        <p:spPr/>
        <p:txBody>
          <a:bodyPr/>
          <a:lstStyle/>
          <a:p>
            <a:r>
              <a:rPr lang="en-US" dirty="0"/>
              <a:t>Discrete Math/Structures and The Spread Spectrum</a:t>
            </a:r>
            <a:br>
              <a:rPr lang="en-US" dirty="0"/>
            </a:br>
            <a:r>
              <a:rPr lang="en-US" dirty="0"/>
              <a:t>by Eric Jorden for cs131</a:t>
            </a:r>
          </a:p>
        </p:txBody>
      </p:sp>
      <p:sp>
        <p:nvSpPr>
          <p:cNvPr id="3" name="Content Placeholder 2">
            <a:extLst>
              <a:ext uri="{FF2B5EF4-FFF2-40B4-BE49-F238E27FC236}">
                <a16:creationId xmlns:a16="http://schemas.microsoft.com/office/drawing/2014/main" id="{C51EDB97-47EB-D6C4-0630-2F8E1AAD9E55}"/>
              </a:ext>
            </a:extLst>
          </p:cNvPr>
          <p:cNvSpPr>
            <a:spLocks noGrp="1"/>
          </p:cNvSpPr>
          <p:nvPr>
            <p:ph idx="1"/>
          </p:nvPr>
        </p:nvSpPr>
        <p:spPr/>
        <p:txBody>
          <a:bodyPr/>
          <a:lstStyle/>
          <a:p>
            <a:r>
              <a:rPr lang="en-US" dirty="0"/>
              <a:t>Enhancing connections, communication, and networking between people, places and more.</a:t>
            </a:r>
          </a:p>
          <a:p>
            <a:endParaRPr lang="en-US" dirty="0"/>
          </a:p>
        </p:txBody>
      </p:sp>
    </p:spTree>
    <p:extLst>
      <p:ext uri="{BB962C8B-B14F-4D97-AF65-F5344CB8AC3E}">
        <p14:creationId xmlns:p14="http://schemas.microsoft.com/office/powerpoint/2010/main" val="352974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222EC-EA6E-5D6A-80E7-06B7E60C54A6}"/>
              </a:ext>
            </a:extLst>
          </p:cNvPr>
          <p:cNvSpPr>
            <a:spLocks noGrp="1"/>
          </p:cNvSpPr>
          <p:nvPr>
            <p:ph type="title"/>
          </p:nvPr>
        </p:nvSpPr>
        <p:spPr>
          <a:xfrm>
            <a:off x="1293812" y="0"/>
            <a:ext cx="10668000" cy="2819400"/>
          </a:xfrm>
        </p:spPr>
        <p:txBody>
          <a:bodyPr/>
          <a:lstStyle/>
          <a:p>
            <a:r>
              <a:rPr lang="en-US" dirty="0"/>
              <a:t>Variations/Improvements/ and</a:t>
            </a:r>
            <a:br>
              <a:rPr lang="en-US" dirty="0"/>
            </a:br>
            <a:r>
              <a:rPr lang="en-US" dirty="0"/>
              <a:t>Alternate Forms of The Spread Spectrum</a:t>
            </a:r>
          </a:p>
        </p:txBody>
      </p:sp>
      <p:sp>
        <p:nvSpPr>
          <p:cNvPr id="3" name="Text Placeholder 2">
            <a:extLst>
              <a:ext uri="{FF2B5EF4-FFF2-40B4-BE49-F238E27FC236}">
                <a16:creationId xmlns:a16="http://schemas.microsoft.com/office/drawing/2014/main" id="{E2E458CC-9856-9B4F-1F63-B496F5DB111A}"/>
              </a:ext>
            </a:extLst>
          </p:cNvPr>
          <p:cNvSpPr>
            <a:spLocks noGrp="1"/>
          </p:cNvSpPr>
          <p:nvPr>
            <p:ph type="body" idx="1"/>
          </p:nvPr>
        </p:nvSpPr>
        <p:spPr>
          <a:xfrm>
            <a:off x="1370012" y="3048000"/>
            <a:ext cx="7069519" cy="1220933"/>
          </a:xfrm>
        </p:spPr>
        <p:txBody>
          <a:bodyPr/>
          <a:lstStyle/>
          <a:p>
            <a:r>
              <a:rPr lang="en-US" cap="none" dirty="0"/>
              <a:t>Similarities And Differences</a:t>
            </a:r>
          </a:p>
        </p:txBody>
      </p:sp>
    </p:spTree>
    <p:extLst>
      <p:ext uri="{BB962C8B-B14F-4D97-AF65-F5344CB8AC3E}">
        <p14:creationId xmlns:p14="http://schemas.microsoft.com/office/powerpoint/2010/main" val="15226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56CA9-B464-1D43-1DAC-4165CF61158E}"/>
              </a:ext>
            </a:extLst>
          </p:cNvPr>
          <p:cNvSpPr>
            <a:spLocks noGrp="1"/>
          </p:cNvSpPr>
          <p:nvPr>
            <p:ph type="title"/>
          </p:nvPr>
        </p:nvSpPr>
        <p:spPr/>
        <p:txBody>
          <a:bodyPr>
            <a:normAutofit fontScale="90000"/>
          </a:bodyPr>
          <a:lstStyle/>
          <a:p>
            <a:r>
              <a:rPr lang="en-US" dirty="0"/>
              <a:t>Advancements and Variations of the Frequency Hopping Spread Spectrum with Multiplexing</a:t>
            </a:r>
            <a:br>
              <a:rPr lang="en-US" dirty="0"/>
            </a:br>
            <a:endParaRPr lang="en-US" dirty="0"/>
          </a:p>
        </p:txBody>
      </p:sp>
      <p:sp>
        <p:nvSpPr>
          <p:cNvPr id="3" name="Content Placeholder 2">
            <a:extLst>
              <a:ext uri="{FF2B5EF4-FFF2-40B4-BE49-F238E27FC236}">
                <a16:creationId xmlns:a16="http://schemas.microsoft.com/office/drawing/2014/main" id="{7A460516-6999-3815-1B6C-798BD6C11D64}"/>
              </a:ext>
            </a:extLst>
          </p:cNvPr>
          <p:cNvSpPr>
            <a:spLocks noGrp="1"/>
          </p:cNvSpPr>
          <p:nvPr>
            <p:ph idx="1"/>
          </p:nvPr>
        </p:nvSpPr>
        <p:spPr/>
        <p:txBody>
          <a:bodyPr>
            <a:normAutofit fontScale="55000" lnSpcReduction="20000"/>
          </a:bodyPr>
          <a:lstStyle/>
          <a:p>
            <a:r>
              <a:rPr lang="en-US" dirty="0"/>
              <a:t>Advancements and variations include DSSS, OFDM, AFH,CDMA, and multiplexing.</a:t>
            </a:r>
          </a:p>
          <a:p>
            <a:r>
              <a:rPr lang="en-US" dirty="0"/>
              <a:t>Multiplexing, used to improve the efficiency and range and alternate form, so both can be used for wireless efficiency and improvements.</a:t>
            </a:r>
          </a:p>
          <a:p>
            <a:r>
              <a:rPr lang="en-US" dirty="0"/>
              <a:t>Multiplexing is a technique for sending multiple signals over a single channel. This can be possible by dividing the channel into different frequency bands, time slots, or code sequences. Multiplexing is used in a wide variety of applications, including telecommunications, computer networking, and radar. Also, has various forms.</a:t>
            </a:r>
          </a:p>
          <a:p>
            <a:r>
              <a:rPr lang="en-US" dirty="0"/>
              <a:t>Frequency-division multiplexing (FDM) divides the channel into different frequency bands. This is used in telecommunications to send multiple voice signals over a single cable.</a:t>
            </a:r>
          </a:p>
          <a:p>
            <a:r>
              <a:rPr lang="en-US" dirty="0"/>
              <a:t>Time-division multiplexing (TDM) divides the channel into different time slots. This is used in computer networking to send multiple data streams over a single network link.</a:t>
            </a:r>
          </a:p>
          <a:p>
            <a:r>
              <a:rPr lang="en-US" dirty="0"/>
              <a:t>Code-division multiple access (CDMA) divides the channel into different code sequences. This is used in wireless communications to send multiple signals over a single radio frequency.</a:t>
            </a:r>
          </a:p>
          <a:p>
            <a:r>
              <a:rPr lang="en-US" dirty="0"/>
              <a:t>Named as </a:t>
            </a:r>
            <a:r>
              <a:rPr lang="en-US" b="0" i="0" dirty="0">
                <a:solidFill>
                  <a:srgbClr val="D1D5DB"/>
                </a:solidFill>
                <a:effectLst/>
              </a:rPr>
              <a:t>Direct Sequence Spread Spectrum, </a:t>
            </a:r>
            <a:br>
              <a:rPr lang="en-US" b="0" i="0" dirty="0">
                <a:solidFill>
                  <a:srgbClr val="D1D5DB"/>
                </a:solidFill>
                <a:effectLst/>
              </a:rPr>
            </a:br>
            <a:r>
              <a:rPr lang="en-US" b="0" i="0" dirty="0">
                <a:solidFill>
                  <a:srgbClr val="D1D5DB"/>
                </a:solidFill>
                <a:effectLst/>
              </a:rPr>
              <a:t>Orthogonal Frequency Division Multiplexing,</a:t>
            </a:r>
            <a:br>
              <a:rPr lang="en-US" b="0" i="0" dirty="0">
                <a:solidFill>
                  <a:srgbClr val="D1D5DB"/>
                </a:solidFill>
                <a:effectLst/>
              </a:rPr>
            </a:br>
            <a:r>
              <a:rPr lang="en-US" b="0" i="0" dirty="0">
                <a:solidFill>
                  <a:srgbClr val="D1D5DB"/>
                </a:solidFill>
                <a:effectLst/>
              </a:rPr>
              <a:t>Adaptive Frequency Hopping, and Code Division Multi Access.</a:t>
            </a:r>
          </a:p>
          <a:p>
            <a:r>
              <a:rPr lang="en-US" dirty="0"/>
              <a:t>All are based on the spread spectrum and modulation overall and enables many ways to create wireless connections among everyone worldwide.</a:t>
            </a:r>
          </a:p>
        </p:txBody>
      </p:sp>
    </p:spTree>
    <p:extLst>
      <p:ext uri="{BB962C8B-B14F-4D97-AF65-F5344CB8AC3E}">
        <p14:creationId xmlns:p14="http://schemas.microsoft.com/office/powerpoint/2010/main" val="3229538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FB1BC-5D3B-3C39-F661-19103DACE0B0}"/>
              </a:ext>
            </a:extLst>
          </p:cNvPr>
          <p:cNvSpPr>
            <a:spLocks noGrp="1"/>
          </p:cNvSpPr>
          <p:nvPr>
            <p:ph type="title"/>
          </p:nvPr>
        </p:nvSpPr>
        <p:spPr>
          <a:xfrm>
            <a:off x="1218883" y="38100"/>
            <a:ext cx="10360501" cy="1223963"/>
          </a:xfrm>
        </p:spPr>
        <p:txBody>
          <a:bodyPr/>
          <a:lstStyle/>
          <a:p>
            <a:r>
              <a:rPr lang="en-US" dirty="0"/>
              <a:t>Alternate forms, Improved Advancements and Variations</a:t>
            </a:r>
          </a:p>
        </p:txBody>
      </p:sp>
      <p:sp>
        <p:nvSpPr>
          <p:cNvPr id="3" name="Content Placeholder 2">
            <a:extLst>
              <a:ext uri="{FF2B5EF4-FFF2-40B4-BE49-F238E27FC236}">
                <a16:creationId xmlns:a16="http://schemas.microsoft.com/office/drawing/2014/main" id="{EBC71B25-D45D-A837-DDDE-AA0A157E064D}"/>
              </a:ext>
            </a:extLst>
          </p:cNvPr>
          <p:cNvSpPr>
            <a:spLocks noGrp="1"/>
          </p:cNvSpPr>
          <p:nvPr>
            <p:ph idx="1"/>
          </p:nvPr>
        </p:nvSpPr>
        <p:spPr>
          <a:xfrm>
            <a:off x="914161" y="1219200"/>
            <a:ext cx="10360501" cy="5334000"/>
          </a:xfrm>
        </p:spPr>
        <p:txBody>
          <a:bodyPr>
            <a:normAutofit fontScale="47500" lnSpcReduction="20000"/>
          </a:bodyPr>
          <a:lstStyle/>
          <a:p>
            <a:pPr algn="l">
              <a:buFont typeface="+mj-lt"/>
              <a:buAutoNum type="arabicPeriod"/>
            </a:pPr>
            <a:r>
              <a:rPr lang="en-US" b="0" i="0" dirty="0">
                <a:solidFill>
                  <a:srgbClr val="D1D5DB"/>
                </a:solidFill>
                <a:effectLst/>
              </a:rPr>
              <a:t>Direct Sequence Spread Spectrum </a:t>
            </a:r>
            <a:r>
              <a:rPr lang="en-US" dirty="0">
                <a:solidFill>
                  <a:srgbClr val="D1D5DB"/>
                </a:solidFill>
              </a:rPr>
              <a:t>(DSSS)</a:t>
            </a:r>
            <a:r>
              <a:rPr lang="en-US" b="0" i="0" dirty="0">
                <a:solidFill>
                  <a:srgbClr val="D1D5DB"/>
                </a:solidFill>
                <a:effectLst/>
              </a:rPr>
              <a:t>: Created by </a:t>
            </a:r>
            <a:r>
              <a:rPr lang="en-US" b="0" i="0" dirty="0">
                <a:solidFill>
                  <a:srgbClr val="E3E3E3"/>
                </a:solidFill>
                <a:effectLst/>
              </a:rPr>
              <a:t>Gustav </a:t>
            </a:r>
            <a:r>
              <a:rPr lang="en-US" b="0" i="0" dirty="0" err="1">
                <a:solidFill>
                  <a:srgbClr val="E3E3E3"/>
                </a:solidFill>
                <a:effectLst/>
              </a:rPr>
              <a:t>Guanella</a:t>
            </a:r>
            <a:r>
              <a:rPr lang="en-US" b="0" i="0" dirty="0">
                <a:solidFill>
                  <a:srgbClr val="E3E3E3"/>
                </a:solidFill>
                <a:effectLst/>
              </a:rPr>
              <a:t>,(inventor) with information and groundwork from Claude Shannon, (computer scientist/engineer/inventor)</a:t>
            </a:r>
            <a:br>
              <a:rPr lang="en-US" b="0" i="0" dirty="0">
                <a:solidFill>
                  <a:srgbClr val="E3E3E3"/>
                </a:solidFill>
                <a:effectLst/>
              </a:rPr>
            </a:br>
            <a:r>
              <a:rPr lang="en-US" b="0" i="0" dirty="0">
                <a:solidFill>
                  <a:srgbClr val="E3E3E3"/>
                </a:solidFill>
                <a:effectLst/>
              </a:rPr>
              <a:t>The idea was proposed to be an alternate form of a secret communication system like FHSS.</a:t>
            </a:r>
            <a:br>
              <a:rPr lang="en-US" b="0" i="0" dirty="0">
                <a:solidFill>
                  <a:srgbClr val="E3E3E3"/>
                </a:solidFill>
                <a:effectLst/>
              </a:rPr>
            </a:br>
            <a:r>
              <a:rPr lang="en-US" b="0" i="0" dirty="0">
                <a:solidFill>
                  <a:srgbClr val="D1D5DB"/>
                </a:solidFill>
                <a:effectLst/>
              </a:rPr>
              <a:t>DSSS is an advancement of FHSS. It is a spread spectrum technique that spreads the signal over a wider bandwidth using a spreading code. Unlike FHSS, which hops between different frequencies, DSSS spreads the signal across a wide frequency range, providing increased resistance to interference and improved reliability.</a:t>
            </a:r>
          </a:p>
          <a:p>
            <a:pPr algn="l"/>
            <a:r>
              <a:rPr lang="en-US" b="0" i="0" dirty="0">
                <a:solidFill>
                  <a:srgbClr val="D1D5DB"/>
                </a:solidFill>
                <a:effectLst/>
              </a:rPr>
              <a:t>Example: "DSSS, as an advancement of FHSS, employs a spreading code to spread the signal across a wider bandwidth, enhancing resistance to interference.“ Used to improve Wi-Fi, Satellite, and Cellular improvements</a:t>
            </a:r>
          </a:p>
          <a:p>
            <a:pPr algn="l"/>
            <a:r>
              <a:rPr lang="en-US" b="0" i="0" dirty="0">
                <a:solidFill>
                  <a:srgbClr val="D1D5DB"/>
                </a:solidFill>
                <a:effectLst/>
              </a:rPr>
              <a:t>Orthogonal Frequency Division Multiplexing</a:t>
            </a:r>
            <a:r>
              <a:rPr lang="en-US" dirty="0">
                <a:solidFill>
                  <a:srgbClr val="D1D5DB"/>
                </a:solidFill>
              </a:rPr>
              <a:t> </a:t>
            </a:r>
            <a:r>
              <a:rPr lang="en-US" b="0" i="0" dirty="0">
                <a:solidFill>
                  <a:srgbClr val="D1D5DB"/>
                </a:solidFill>
                <a:effectLst/>
              </a:rPr>
              <a:t>(OFDM): Created by Robert W Chang, (engineer) Weinstein, (engineer) Ebert (engineer) and Bell Labs.</a:t>
            </a:r>
            <a:br>
              <a:rPr lang="en-US" b="0" i="0" dirty="0">
                <a:solidFill>
                  <a:srgbClr val="D1D5DB"/>
                </a:solidFill>
                <a:effectLst/>
              </a:rPr>
            </a:br>
            <a:r>
              <a:rPr lang="en-US" b="0" i="0" dirty="0">
                <a:solidFill>
                  <a:srgbClr val="D1D5DB"/>
                </a:solidFill>
                <a:effectLst/>
              </a:rPr>
              <a:t>OFDM is a development derived from FHSS. It is a modulation technique that divides the available bandwidth into multiple subcarriers, each carrying a smaller portion of the data. By using orthogonal subcarriers, OFDM provides higher spectral efficiency and mitigates the impact of multipath interference. Also used for Wi-Fi, Satellite, and Cellular improvements</a:t>
            </a:r>
          </a:p>
          <a:p>
            <a:pPr algn="l"/>
            <a:r>
              <a:rPr lang="en-US" b="0" i="0" dirty="0">
                <a:solidFill>
                  <a:srgbClr val="D1D5DB"/>
                </a:solidFill>
                <a:effectLst/>
              </a:rPr>
              <a:t>Example: "OFDM, an evolution of FHSS, divides the available bandwidth into orthogonal subcarriers, enabling higher data rates and improved resistance to multipath interference."</a:t>
            </a:r>
          </a:p>
          <a:p>
            <a:pPr algn="l">
              <a:buFont typeface="+mj-lt"/>
              <a:buAutoNum type="arabicPeriod" startAt="3"/>
            </a:pPr>
            <a:r>
              <a:rPr lang="en-US" b="0" i="0" dirty="0">
                <a:solidFill>
                  <a:srgbClr val="D1D5DB"/>
                </a:solidFill>
                <a:effectLst/>
              </a:rPr>
              <a:t>Adaptive Frequency Hopping (AFH): Created by Robert A. Scholtz (engineer/researcher) and the Bluetooth Special Interest Group, </a:t>
            </a:r>
            <a:br>
              <a:rPr lang="en-US" b="0" i="0" dirty="0">
                <a:solidFill>
                  <a:srgbClr val="D1D5DB"/>
                </a:solidFill>
                <a:effectLst/>
              </a:rPr>
            </a:br>
            <a:r>
              <a:rPr lang="en-US" b="0" i="0" dirty="0">
                <a:solidFill>
                  <a:srgbClr val="D1D5DB"/>
                </a:solidFill>
                <a:effectLst/>
              </a:rPr>
              <a:t>AFH can be considered an enhancement of FHSS. It stands for Adaptive Frequency Hopping and is utilized in Bluetooth technology. AFH dynamically selects and avoids congested or noisy frequency channels, providing improved coexistence with other devices and minimizing interference. Used to improve Bluetooth.</a:t>
            </a:r>
          </a:p>
          <a:p>
            <a:pPr algn="l"/>
            <a:r>
              <a:rPr lang="en-US" b="0" i="0" dirty="0">
                <a:solidFill>
                  <a:srgbClr val="D1D5DB"/>
                </a:solidFill>
                <a:effectLst/>
              </a:rPr>
              <a:t>Example : "AFH, an advancement built upon FHSS, intelligently adapts the frequency hopping pattern by avoiding congested channels, leading to enhanced coexistence and reduced interference."</a:t>
            </a:r>
          </a:p>
          <a:p>
            <a:pPr algn="l"/>
            <a:r>
              <a:rPr lang="en-US" b="0" i="0" dirty="0">
                <a:solidFill>
                  <a:srgbClr val="D1D5DB"/>
                </a:solidFill>
                <a:effectLst/>
              </a:rPr>
              <a:t>These statements highlight upon  how DSSS, OFDM, and AFH have evolved from or built upon the principles of FHSS, also under the spread spectrum incorporating advancements to improve various aspects of spreading, hopping, reliable</a:t>
            </a:r>
            <a:r>
              <a:rPr lang="en-US" dirty="0">
                <a:solidFill>
                  <a:srgbClr val="D1D5DB"/>
                </a:solidFill>
              </a:rPr>
              <a:t>, </a:t>
            </a:r>
            <a:r>
              <a:rPr lang="en-US" b="0" i="0" dirty="0">
                <a:solidFill>
                  <a:srgbClr val="D1D5DB"/>
                </a:solidFill>
                <a:effectLst/>
              </a:rPr>
              <a:t>efficient secure wireless communication</a:t>
            </a:r>
            <a:r>
              <a:rPr lang="en-US" dirty="0">
                <a:solidFill>
                  <a:srgbClr val="D1D5DB"/>
                </a:solidFill>
              </a:rPr>
              <a:t> and connections. Also, while these methods were created and theorized by these engineers, inventors, scientists, and organizations. It has also had various collective contributions from many and multiple researcher and organizations too. That further increased its creation and advancements over time.</a:t>
            </a:r>
            <a:endParaRPr lang="en-US" b="0" i="0" dirty="0">
              <a:solidFill>
                <a:srgbClr val="D1D5DB"/>
              </a:solidFill>
              <a:effectLst/>
            </a:endParaRPr>
          </a:p>
          <a:p>
            <a:endParaRPr lang="en-US" dirty="0"/>
          </a:p>
        </p:txBody>
      </p:sp>
    </p:spTree>
    <p:extLst>
      <p:ext uri="{BB962C8B-B14F-4D97-AF65-F5344CB8AC3E}">
        <p14:creationId xmlns:p14="http://schemas.microsoft.com/office/powerpoint/2010/main" val="354180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A710-919F-CDE6-75D4-4C2E106B007A}"/>
              </a:ext>
            </a:extLst>
          </p:cNvPr>
          <p:cNvSpPr>
            <a:spLocks noGrp="1"/>
          </p:cNvSpPr>
          <p:nvPr>
            <p:ph type="title"/>
          </p:nvPr>
        </p:nvSpPr>
        <p:spPr/>
        <p:txBody>
          <a:bodyPr/>
          <a:lstStyle/>
          <a:p>
            <a:r>
              <a:rPr lang="en-US" dirty="0"/>
              <a:t>How the spread spectrums add to cellular networks</a:t>
            </a:r>
          </a:p>
        </p:txBody>
      </p:sp>
      <p:sp>
        <p:nvSpPr>
          <p:cNvPr id="3" name="Content Placeholder 2">
            <a:extLst>
              <a:ext uri="{FF2B5EF4-FFF2-40B4-BE49-F238E27FC236}">
                <a16:creationId xmlns:a16="http://schemas.microsoft.com/office/drawing/2014/main" id="{3B54704B-F8EA-5534-FD1C-BBF42864C815}"/>
              </a:ext>
            </a:extLst>
          </p:cNvPr>
          <p:cNvSpPr>
            <a:spLocks noGrp="1"/>
          </p:cNvSpPr>
          <p:nvPr>
            <p:ph idx="1"/>
          </p:nvPr>
        </p:nvSpPr>
        <p:spPr>
          <a:xfrm>
            <a:off x="1218883" y="1701796"/>
            <a:ext cx="10360501" cy="5003803"/>
          </a:xfrm>
        </p:spPr>
        <p:txBody>
          <a:bodyPr>
            <a:normAutofit/>
          </a:bodyPr>
          <a:lstStyle/>
          <a:p>
            <a:r>
              <a:rPr lang="en-US" sz="1400" dirty="0"/>
              <a:t>Code Division Multiple Access (CDMA): CDMA is based on spread spectrum technology, specifically the Direct Sequence Spread Spectrum (DSSS). It uses unique spreading codes to differentiate multiple users and enable simultaneous transmission over the same frequency band. Also used for earlier means of wireless telecommunication, like, 1x,2g,3g. (g stands for generation and x stands for radio transmission technology)</a:t>
            </a:r>
            <a:br>
              <a:rPr lang="en-US" sz="1400" dirty="0"/>
            </a:br>
            <a:r>
              <a:rPr lang="en-US" sz="1400" dirty="0"/>
              <a:t>Developed by Qualcomm</a:t>
            </a:r>
          </a:p>
          <a:p>
            <a:r>
              <a:rPr lang="en-US" sz="1400" dirty="0"/>
              <a:t>Long Term Evolution (LTE): LTE is a 4G technology based on the Orthogonal Frequency Division Multiplexing (OFDM) for the downlink and Single Carrier Frequency Division Multiple Access (SC-FDMA) for the uplink. While OFDM is a form of spread spectrum, LTE incorporates OFDM with other advanced techniques like MIMO (Multiple Input Multiple Output) and advanced coding schemes.</a:t>
            </a:r>
            <a:br>
              <a:rPr lang="en-US" sz="1400" dirty="0"/>
            </a:br>
            <a:r>
              <a:rPr lang="en-US" sz="1400" dirty="0"/>
              <a:t>Developed by the group, 3rd Generation Partnership Project (3GPP)</a:t>
            </a:r>
          </a:p>
          <a:p>
            <a:r>
              <a:rPr lang="en-US" sz="1400" dirty="0"/>
              <a:t>Fifth Generation (5G): 5G is a next-generation cellular technology that utilizes various advanced techniques, including Orthogonal Frequency Division Multiplexing (OFDM) in the downlink and Single Carrier Frequency Division Multiple Access (SC-FDMA) in the uplink, like LTE. While it incorporates aspects of spread spectrum through OFDM, 5G also incorporates other technologies like massive MIMO, beamforming, and advanced network architectures.</a:t>
            </a:r>
            <a:br>
              <a:rPr lang="en-US" sz="1400" dirty="0"/>
            </a:br>
            <a:r>
              <a:rPr lang="en-US" sz="1400" dirty="0"/>
              <a:t>Developed by the group 3rd Generation Partnership Project (3GPP) and International Telecommunication Union (ITU), and numerous companies also contributed as well and more.</a:t>
            </a:r>
          </a:p>
          <a:p>
            <a:r>
              <a:rPr lang="en-US" sz="1400" dirty="0"/>
              <a:t>These apply to allow cell towers to send out wireless signals that can send and receive data, like for phones, smartphones, tablets, hotspots. The companies that use these methods are called carriers or known as AT&amp;T, Verizon, T-Mobile, Sprint.</a:t>
            </a:r>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89076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3A83-00AF-4CE3-FBF9-CDE5CFBE7DE4}"/>
              </a:ext>
            </a:extLst>
          </p:cNvPr>
          <p:cNvSpPr>
            <a:spLocks noGrp="1"/>
          </p:cNvSpPr>
          <p:nvPr>
            <p:ph type="title"/>
          </p:nvPr>
        </p:nvSpPr>
        <p:spPr>
          <a:xfrm>
            <a:off x="1218883" y="0"/>
            <a:ext cx="10360501" cy="1223963"/>
          </a:xfrm>
        </p:spPr>
        <p:txBody>
          <a:bodyPr/>
          <a:lstStyle/>
          <a:p>
            <a:r>
              <a:rPr lang="en-US" dirty="0"/>
              <a:t>Advantages and Disadvantages </a:t>
            </a:r>
          </a:p>
        </p:txBody>
      </p:sp>
      <p:sp>
        <p:nvSpPr>
          <p:cNvPr id="3" name="Content Placeholder 2">
            <a:extLst>
              <a:ext uri="{FF2B5EF4-FFF2-40B4-BE49-F238E27FC236}">
                <a16:creationId xmlns:a16="http://schemas.microsoft.com/office/drawing/2014/main" id="{23B3606B-6F09-2E82-AA64-641940DE8ACD}"/>
              </a:ext>
            </a:extLst>
          </p:cNvPr>
          <p:cNvSpPr>
            <a:spLocks noGrp="1"/>
          </p:cNvSpPr>
          <p:nvPr>
            <p:ph idx="1"/>
          </p:nvPr>
        </p:nvSpPr>
        <p:spPr>
          <a:xfrm>
            <a:off x="1218883" y="1223962"/>
            <a:ext cx="10360501" cy="5634037"/>
          </a:xfrm>
        </p:spPr>
        <p:txBody>
          <a:bodyPr>
            <a:noAutofit/>
          </a:bodyPr>
          <a:lstStyle/>
          <a:p>
            <a:pPr marL="285750" indent="-285750">
              <a:buFont typeface="Arial" panose="020B0604020202020204" pitchFamily="34" charset="0"/>
              <a:buChar char="•"/>
            </a:pPr>
            <a:r>
              <a:rPr lang="en-US" sz="1200" b="0" i="0" cap="none" dirty="0">
                <a:solidFill>
                  <a:srgbClr val="ECECF1"/>
                </a:solidFill>
                <a:effectLst/>
              </a:rPr>
              <a:t>Advantages of DSSS: </a:t>
            </a:r>
          </a:p>
          <a:p>
            <a:pPr marL="285750" indent="-285750">
              <a:buFont typeface="Arial" panose="020B0604020202020204" pitchFamily="34" charset="0"/>
              <a:buChar char="•"/>
            </a:pPr>
            <a:r>
              <a:rPr lang="en-US" sz="1200" b="0" i="0" cap="none" dirty="0">
                <a:solidFill>
                  <a:srgbClr val="ECECF1"/>
                </a:solidFill>
                <a:effectLst/>
              </a:rPr>
              <a:t>Increased resistance to interference: DSSS spreads the signal over A wider </a:t>
            </a:r>
            <a:r>
              <a:rPr lang="en-US" sz="1200" cap="none" dirty="0">
                <a:solidFill>
                  <a:srgbClr val="ECECF1"/>
                </a:solidFill>
              </a:rPr>
              <a:t>b</a:t>
            </a:r>
            <a:r>
              <a:rPr lang="en-US" sz="1200" b="0" i="0" cap="none" dirty="0">
                <a:solidFill>
                  <a:srgbClr val="ECECF1"/>
                </a:solidFill>
                <a:effectLst/>
              </a:rPr>
              <a:t>andwidth, then providing increased resistance to interference and improved reliability. </a:t>
            </a:r>
          </a:p>
          <a:p>
            <a:pPr marL="285750" indent="-285750">
              <a:buFont typeface="Arial" panose="020B0604020202020204" pitchFamily="34" charset="0"/>
              <a:buChar char="•"/>
            </a:pPr>
            <a:r>
              <a:rPr lang="en-US" sz="1200" b="0" i="0" cap="none" dirty="0">
                <a:solidFill>
                  <a:srgbClr val="ECECF1"/>
                </a:solidFill>
                <a:effectLst/>
              </a:rPr>
              <a:t>Higher data rates: DSSS allows for higher data rates compared to FHSS. Simplicity: DSSS implementation is generally simpler compared to FHSS, as it doesn't require sophisticated hopping mechanisms.</a:t>
            </a:r>
          </a:p>
          <a:p>
            <a:pPr marL="285750" indent="-285750">
              <a:buFont typeface="Arial" panose="020B0604020202020204" pitchFamily="34" charset="0"/>
              <a:buChar char="•"/>
            </a:pPr>
            <a:r>
              <a:rPr lang="en-US" sz="1200" b="0" i="0" cap="none" dirty="0">
                <a:solidFill>
                  <a:srgbClr val="ECECF1"/>
                </a:solidFill>
                <a:effectLst/>
              </a:rPr>
              <a:t>Disadvantages of DSSS: </a:t>
            </a:r>
          </a:p>
          <a:p>
            <a:pPr marL="285750" indent="-285750">
              <a:buFont typeface="Arial" panose="020B0604020202020204" pitchFamily="34" charset="0"/>
              <a:buChar char="•"/>
            </a:pPr>
            <a:r>
              <a:rPr lang="en-US" sz="1200" b="0" i="0" cap="none" dirty="0">
                <a:solidFill>
                  <a:srgbClr val="ECECF1"/>
                </a:solidFill>
                <a:effectLst/>
              </a:rPr>
              <a:t>Vulnerability to interference: while DSSS offers increased resistance to interference, it can be </a:t>
            </a:r>
            <a:r>
              <a:rPr lang="en-US" sz="1200" dirty="0">
                <a:solidFill>
                  <a:srgbClr val="ECECF1"/>
                </a:solidFill>
              </a:rPr>
              <a:t>s</a:t>
            </a:r>
            <a:r>
              <a:rPr lang="en-US" sz="1200" b="0" i="0" cap="none" dirty="0">
                <a:solidFill>
                  <a:srgbClr val="ECECF1"/>
                </a:solidFill>
                <a:effectLst/>
              </a:rPr>
              <a:t>till susceptible to interference within the spread bandwidth. </a:t>
            </a:r>
          </a:p>
          <a:p>
            <a:pPr marL="285750" indent="-285750">
              <a:buFont typeface="Arial" panose="020B0604020202020204" pitchFamily="34" charset="0"/>
              <a:buChar char="•"/>
            </a:pPr>
            <a:r>
              <a:rPr lang="en-US" sz="1200" b="0" i="0" cap="none" dirty="0">
                <a:solidFill>
                  <a:srgbClr val="ECECF1"/>
                </a:solidFill>
                <a:effectLst/>
              </a:rPr>
              <a:t>Lower spectral efficiency: DSSS requires a wider bandwidth compared to other modulation techniques, resulting in lower spectral efficiency.</a:t>
            </a:r>
          </a:p>
          <a:p>
            <a:pPr marL="285750" indent="-285750">
              <a:buFont typeface="Arial" panose="020B0604020202020204" pitchFamily="34" charset="0"/>
              <a:buChar char="•"/>
            </a:pPr>
            <a:r>
              <a:rPr lang="en-US" sz="1200" b="0" i="0" cap="none" dirty="0">
                <a:solidFill>
                  <a:srgbClr val="ECECF1"/>
                </a:solidFill>
                <a:effectLst/>
              </a:rPr>
              <a:t>Advantages of OFDM: </a:t>
            </a:r>
          </a:p>
          <a:p>
            <a:pPr marL="285750" indent="-285750">
              <a:buFont typeface="Arial" panose="020B0604020202020204" pitchFamily="34" charset="0"/>
              <a:buChar char="•"/>
            </a:pPr>
            <a:r>
              <a:rPr lang="en-US" sz="1200" b="0" i="0" cap="none" dirty="0">
                <a:solidFill>
                  <a:srgbClr val="ECECF1"/>
                </a:solidFill>
                <a:effectLst/>
              </a:rPr>
              <a:t>Improves upon FDM or Frequency Division Multiplexing, by allowing multiple subcarriers to carry data, while being independent, (so no interference occurs)</a:t>
            </a:r>
          </a:p>
          <a:p>
            <a:pPr marL="285750" indent="-285750">
              <a:buFont typeface="Arial" panose="020B0604020202020204" pitchFamily="34" charset="0"/>
              <a:buChar char="•"/>
            </a:pPr>
            <a:r>
              <a:rPr lang="en-US" sz="1200" dirty="0">
                <a:solidFill>
                  <a:srgbClr val="ECECF1"/>
                </a:solidFill>
              </a:rPr>
              <a:t>H</a:t>
            </a:r>
            <a:r>
              <a:rPr lang="en-US" sz="1200" b="0" i="0" cap="none" dirty="0">
                <a:solidFill>
                  <a:srgbClr val="ECECF1"/>
                </a:solidFill>
                <a:effectLst/>
              </a:rPr>
              <a:t>igh spectral efficiency: OFDM divides the available bandwidth into multiple orthogonal subcarriers, enabling higher spectral efficiency and able to accommodate multiple data streams simultaneously. </a:t>
            </a:r>
          </a:p>
          <a:p>
            <a:pPr marL="285750" indent="-285750">
              <a:buFont typeface="Arial" panose="020B0604020202020204" pitchFamily="34" charset="0"/>
              <a:buChar char="•"/>
            </a:pPr>
            <a:r>
              <a:rPr lang="en-US" sz="1200" b="0" i="0" cap="none" dirty="0">
                <a:solidFill>
                  <a:srgbClr val="ECECF1"/>
                </a:solidFill>
                <a:effectLst/>
              </a:rPr>
              <a:t>Resistance to multipath interference: OFDM's use of orthogonal subcarriers helps mitigate the impact of multipath interference, making it more suitable for high-capacity and reliable communication.</a:t>
            </a:r>
          </a:p>
          <a:p>
            <a:pPr marL="285750" indent="-285750">
              <a:buFont typeface="Arial" panose="020B0604020202020204" pitchFamily="34" charset="0"/>
              <a:buChar char="•"/>
            </a:pPr>
            <a:r>
              <a:rPr lang="en-US" sz="1200" b="0" i="0" cap="none" dirty="0">
                <a:solidFill>
                  <a:srgbClr val="ECECF1"/>
                </a:solidFill>
                <a:effectLst/>
              </a:rPr>
              <a:t>Flexible allocation of subcarriers: OFDM allows for adaptive allocation of subcarriers, optimizing the system performance based on channel conditions. </a:t>
            </a:r>
          </a:p>
          <a:p>
            <a:pPr marL="285750" indent="-285750">
              <a:buFont typeface="Arial" panose="020B0604020202020204" pitchFamily="34" charset="0"/>
              <a:buChar char="•"/>
            </a:pPr>
            <a:r>
              <a:rPr lang="en-US" sz="1200" b="0" i="0" cap="none" dirty="0">
                <a:solidFill>
                  <a:srgbClr val="ECECF1"/>
                </a:solidFill>
                <a:effectLst/>
              </a:rPr>
              <a:t>Disadvantages of OFDM: </a:t>
            </a:r>
          </a:p>
          <a:p>
            <a:pPr marL="285750" indent="-285750">
              <a:buFont typeface="Arial" panose="020B0604020202020204" pitchFamily="34" charset="0"/>
              <a:buChar char="•"/>
            </a:pPr>
            <a:r>
              <a:rPr lang="en-US" sz="1200" b="0" i="0" cap="none" dirty="0">
                <a:solidFill>
                  <a:srgbClr val="ECECF1"/>
                </a:solidFill>
                <a:effectLst/>
              </a:rPr>
              <a:t>Sensitivity to frequency offset and timing errors: OFDM systems can be sensitive to frequency offset and timing errors, thereby requiring careful synchronization. High peak-to-average power ratio: OFDM signals can exhibit A high peak-to-average power ratio, which can result in power inefficiency and potential nonlinear distortion which may impact system or performance.</a:t>
            </a:r>
            <a:endParaRPr lang="en-US" sz="1200" cap="none" dirty="0">
              <a:cs typeface="Calibri" panose="020F0502020204030204" pitchFamily="34" charset="0"/>
            </a:endParaRPr>
          </a:p>
          <a:p>
            <a:endParaRPr lang="en-US" sz="1200" dirty="0"/>
          </a:p>
        </p:txBody>
      </p:sp>
    </p:spTree>
    <p:extLst>
      <p:ext uri="{BB962C8B-B14F-4D97-AF65-F5344CB8AC3E}">
        <p14:creationId xmlns:p14="http://schemas.microsoft.com/office/powerpoint/2010/main" val="163801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483F-692D-A33C-C12C-D5411A0FF3DA}"/>
              </a:ext>
            </a:extLst>
          </p:cNvPr>
          <p:cNvSpPr>
            <a:spLocks noGrp="1"/>
          </p:cNvSpPr>
          <p:nvPr>
            <p:ph type="title"/>
          </p:nvPr>
        </p:nvSpPr>
        <p:spPr/>
        <p:txBody>
          <a:bodyPr/>
          <a:lstStyle/>
          <a:p>
            <a:r>
              <a:rPr lang="en-US" dirty="0"/>
              <a:t>How DSSS, looks like.</a:t>
            </a:r>
          </a:p>
        </p:txBody>
      </p:sp>
      <p:sp>
        <p:nvSpPr>
          <p:cNvPr id="3" name="Content Placeholder 2">
            <a:extLst>
              <a:ext uri="{FF2B5EF4-FFF2-40B4-BE49-F238E27FC236}">
                <a16:creationId xmlns:a16="http://schemas.microsoft.com/office/drawing/2014/main" id="{F79E4B60-5164-9BB9-1B04-42B6D2569CB5}"/>
              </a:ext>
            </a:extLst>
          </p:cNvPr>
          <p:cNvSpPr>
            <a:spLocks noGrp="1"/>
          </p:cNvSpPr>
          <p:nvPr>
            <p:ph idx="1"/>
          </p:nvPr>
        </p:nvSpPr>
        <p:spPr>
          <a:xfrm>
            <a:off x="1218883" y="1701797"/>
            <a:ext cx="5637529" cy="660403"/>
          </a:xfrm>
        </p:spPr>
        <p:txBody>
          <a:bodyPr>
            <a:normAutofit fontScale="55000" lnSpcReduction="20000"/>
          </a:bodyPr>
          <a:lstStyle/>
          <a:p>
            <a:r>
              <a:rPr lang="en-US" dirty="0"/>
              <a:t>DSSS, looks like FHSS, similar transmitter, modulating and receiver concept. and can be considered an alternative.</a:t>
            </a:r>
            <a:br>
              <a:rPr lang="en-US" dirty="0"/>
            </a:br>
            <a:endParaRPr lang="en-US" dirty="0"/>
          </a:p>
        </p:txBody>
      </p:sp>
      <p:pic>
        <p:nvPicPr>
          <p:cNvPr id="3074" name="Picture 2" descr="Block diagram of the (a) transmitter and (b) receiver of the DSSS system |  Download Scientific Diagram">
            <a:extLst>
              <a:ext uri="{FF2B5EF4-FFF2-40B4-BE49-F238E27FC236}">
                <a16:creationId xmlns:a16="http://schemas.microsoft.com/office/drawing/2014/main" id="{7AF3982C-BAEB-919E-E4BC-634C68769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226" y="2743200"/>
            <a:ext cx="8096250"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1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C2AB6-F6CB-A9B2-77DF-9F51A38C1639}"/>
              </a:ext>
            </a:extLst>
          </p:cNvPr>
          <p:cNvSpPr>
            <a:spLocks noGrp="1"/>
          </p:cNvSpPr>
          <p:nvPr>
            <p:ph type="title"/>
          </p:nvPr>
        </p:nvSpPr>
        <p:spPr/>
        <p:txBody>
          <a:bodyPr/>
          <a:lstStyle/>
          <a:p>
            <a:r>
              <a:rPr lang="en-US" dirty="0"/>
              <a:t>How OFDM looks like, with multiple subcarriers carrying data.</a:t>
            </a:r>
          </a:p>
        </p:txBody>
      </p:sp>
      <p:pic>
        <p:nvPicPr>
          <p:cNvPr id="4104" name="Picture 8" descr="Orthogonal Frequency Division Multiplexing">
            <a:extLst>
              <a:ext uri="{FF2B5EF4-FFF2-40B4-BE49-F238E27FC236}">
                <a16:creationId xmlns:a16="http://schemas.microsoft.com/office/drawing/2014/main" id="{29915495-FBC0-2E17-A98C-B14AB2FC9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1498600"/>
            <a:ext cx="4181476" cy="3801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74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868A-CC0F-4045-9925-6F11F63F0A2A}"/>
              </a:ext>
            </a:extLst>
          </p:cNvPr>
          <p:cNvSpPr>
            <a:spLocks noGrp="1"/>
          </p:cNvSpPr>
          <p:nvPr>
            <p:ph type="title"/>
          </p:nvPr>
        </p:nvSpPr>
        <p:spPr>
          <a:xfrm>
            <a:off x="1218883" y="274637"/>
            <a:ext cx="10360501" cy="1223963"/>
          </a:xfrm>
        </p:spPr>
        <p:txBody>
          <a:bodyPr anchor="b">
            <a:normAutofit/>
          </a:bodyPr>
          <a:lstStyle/>
          <a:p>
            <a:r>
              <a:rPr lang="en-US" dirty="0"/>
              <a:t>How AFH looks like</a:t>
            </a:r>
          </a:p>
        </p:txBody>
      </p:sp>
      <p:sp>
        <p:nvSpPr>
          <p:cNvPr id="10" name="Content Placeholder 2">
            <a:extLst>
              <a:ext uri="{FF2B5EF4-FFF2-40B4-BE49-F238E27FC236}">
                <a16:creationId xmlns:a16="http://schemas.microsoft.com/office/drawing/2014/main" id="{B66B04EA-B2FB-6401-D183-F7502917C25A}"/>
              </a:ext>
            </a:extLst>
          </p:cNvPr>
          <p:cNvSpPr>
            <a:spLocks noGrp="1"/>
          </p:cNvSpPr>
          <p:nvPr>
            <p:ph sz="half" idx="1"/>
          </p:nvPr>
        </p:nvSpPr>
        <p:spPr>
          <a:xfrm>
            <a:off x="9523412" y="886619"/>
            <a:ext cx="2437129" cy="484982"/>
          </a:xfrm>
        </p:spPr>
        <p:txBody>
          <a:bodyPr>
            <a:normAutofit lnSpcReduction="10000"/>
          </a:bodyPr>
          <a:lstStyle/>
          <a:p>
            <a:r>
              <a:rPr lang="en-US" dirty="0"/>
              <a:t>Without AFH</a:t>
            </a:r>
          </a:p>
        </p:txBody>
      </p:sp>
      <p:sp>
        <p:nvSpPr>
          <p:cNvPr id="9" name="Content Placeholder 3">
            <a:extLst>
              <a:ext uri="{FF2B5EF4-FFF2-40B4-BE49-F238E27FC236}">
                <a16:creationId xmlns:a16="http://schemas.microsoft.com/office/drawing/2014/main" id="{0CD5BB6B-AD14-ECC0-0D98-A4319583B1FD}"/>
              </a:ext>
            </a:extLst>
          </p:cNvPr>
          <p:cNvSpPr>
            <a:spLocks noGrp="1"/>
          </p:cNvSpPr>
          <p:nvPr>
            <p:ph sz="half" idx="2"/>
          </p:nvPr>
        </p:nvSpPr>
        <p:spPr>
          <a:xfrm>
            <a:off x="6230084" y="886618"/>
            <a:ext cx="2818129" cy="617220"/>
          </a:xfrm>
        </p:spPr>
        <p:txBody>
          <a:bodyPr>
            <a:normAutofit lnSpcReduction="10000"/>
          </a:bodyPr>
          <a:lstStyle/>
          <a:p>
            <a:r>
              <a:rPr lang="en-US" dirty="0"/>
              <a:t>With AFH</a:t>
            </a:r>
          </a:p>
        </p:txBody>
      </p:sp>
      <p:pic>
        <p:nvPicPr>
          <p:cNvPr id="1028" name="Picture 4" descr="BLUETOOTH TECHNOLOGY Coexistence Of Bluetooth And Wi-Fi - ppt video online  download">
            <a:extLst>
              <a:ext uri="{FF2B5EF4-FFF2-40B4-BE49-F238E27FC236}">
                <a16:creationId xmlns:a16="http://schemas.microsoft.com/office/drawing/2014/main" id="{9DA806A0-32ED-E447-9271-3BDAA918D2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1" y="1498600"/>
            <a:ext cx="5029201" cy="37719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font, number, line&#10;&#10;Description automatically generated">
            <a:extLst>
              <a:ext uri="{FF2B5EF4-FFF2-40B4-BE49-F238E27FC236}">
                <a16:creationId xmlns:a16="http://schemas.microsoft.com/office/drawing/2014/main" id="{C5E747D4-ADC7-3E40-B56C-B7BC5F9BE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229" y="1538774"/>
            <a:ext cx="5900221" cy="2652226"/>
          </a:xfrm>
          <a:prstGeom prst="rect">
            <a:avLst/>
          </a:prstGeom>
        </p:spPr>
      </p:pic>
    </p:spTree>
    <p:extLst>
      <p:ext uri="{BB962C8B-B14F-4D97-AF65-F5344CB8AC3E}">
        <p14:creationId xmlns:p14="http://schemas.microsoft.com/office/powerpoint/2010/main" val="3753481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4F154-5EF7-2A4F-8A61-DBC9A394C0FF}"/>
              </a:ext>
            </a:extLst>
          </p:cNvPr>
          <p:cNvSpPr>
            <a:spLocks noGrp="1"/>
          </p:cNvSpPr>
          <p:nvPr>
            <p:ph type="title"/>
          </p:nvPr>
        </p:nvSpPr>
        <p:spPr/>
        <p:txBody>
          <a:bodyPr/>
          <a:lstStyle/>
          <a:p>
            <a:r>
              <a:rPr lang="en-US" dirty="0"/>
              <a:t>How CDMA looks like</a:t>
            </a:r>
          </a:p>
        </p:txBody>
      </p:sp>
      <p:pic>
        <p:nvPicPr>
          <p:cNvPr id="5" name="Content Placeholder 4" descr="A picture containing text, screenshot, line, diagram&#10;&#10;Description automatically generated">
            <a:extLst>
              <a:ext uri="{FF2B5EF4-FFF2-40B4-BE49-F238E27FC236}">
                <a16:creationId xmlns:a16="http://schemas.microsoft.com/office/drawing/2014/main" id="{AA538ED4-E422-E54E-A2C2-B4870DDCA6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212" y="1905000"/>
            <a:ext cx="5791200" cy="3064511"/>
          </a:xfrm>
        </p:spPr>
      </p:pic>
    </p:spTree>
    <p:extLst>
      <p:ext uri="{BB962C8B-B14F-4D97-AF65-F5344CB8AC3E}">
        <p14:creationId xmlns:p14="http://schemas.microsoft.com/office/powerpoint/2010/main" val="328280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92FF3-0A0C-FF54-3C1B-968CAF53A59A}"/>
              </a:ext>
            </a:extLst>
          </p:cNvPr>
          <p:cNvSpPr>
            <a:spLocks noGrp="1"/>
          </p:cNvSpPr>
          <p:nvPr>
            <p:ph type="title"/>
          </p:nvPr>
        </p:nvSpPr>
        <p:spPr>
          <a:xfrm>
            <a:off x="1243672" y="0"/>
            <a:ext cx="10360501" cy="1223963"/>
          </a:xfrm>
        </p:spPr>
        <p:txBody>
          <a:bodyPr/>
          <a:lstStyle/>
          <a:p>
            <a:r>
              <a:rPr lang="en-US" dirty="0"/>
              <a:t>Continued Advantages and Disadvantages.</a:t>
            </a:r>
          </a:p>
        </p:txBody>
      </p:sp>
      <p:sp>
        <p:nvSpPr>
          <p:cNvPr id="3" name="Content Placeholder 2">
            <a:extLst>
              <a:ext uri="{FF2B5EF4-FFF2-40B4-BE49-F238E27FC236}">
                <a16:creationId xmlns:a16="http://schemas.microsoft.com/office/drawing/2014/main" id="{C8B55ECA-B798-59D8-C173-9D0E99A8D425}"/>
              </a:ext>
            </a:extLst>
          </p:cNvPr>
          <p:cNvSpPr>
            <a:spLocks noGrp="1"/>
          </p:cNvSpPr>
          <p:nvPr>
            <p:ph idx="1"/>
          </p:nvPr>
        </p:nvSpPr>
        <p:spPr>
          <a:xfrm>
            <a:off x="1065212" y="1295400"/>
            <a:ext cx="10360501" cy="4462272"/>
          </a:xfrm>
        </p:spPr>
        <p:txBody>
          <a:bodyPr>
            <a:normAutofit fontScale="70000" lnSpcReduction="20000"/>
          </a:bodyPr>
          <a:lstStyle/>
          <a:p>
            <a:r>
              <a:rPr lang="en-US" b="0" i="0" dirty="0">
                <a:solidFill>
                  <a:srgbClr val="ECECF1"/>
                </a:solidFill>
                <a:effectLst/>
              </a:rPr>
              <a:t>Advantages of AFH: </a:t>
            </a:r>
          </a:p>
          <a:p>
            <a:r>
              <a:rPr lang="en-US" b="0" i="0" dirty="0">
                <a:solidFill>
                  <a:srgbClr val="ECECF1"/>
                </a:solidFill>
                <a:effectLst/>
              </a:rPr>
              <a:t>Improved Coexistence: AFH dynamically selects and avoids congested or noisy frequency channels, providing improved coexistence with other devices and minimizing interference. </a:t>
            </a:r>
          </a:p>
          <a:p>
            <a:r>
              <a:rPr lang="en-US" b="0" i="0" dirty="0">
                <a:solidFill>
                  <a:srgbClr val="ECECF1"/>
                </a:solidFill>
                <a:effectLst/>
              </a:rPr>
              <a:t>Adaptive and Dynamic: AFH can adapt its frequency hopping pattern based on the changing environment, allowing for optimal performance in different conditions.</a:t>
            </a:r>
          </a:p>
          <a:p>
            <a:r>
              <a:rPr lang="en-US" b="0" i="0" dirty="0">
                <a:solidFill>
                  <a:srgbClr val="ECECF1"/>
                </a:solidFill>
                <a:effectLst/>
              </a:rPr>
              <a:t>Disadvantages of AFH: </a:t>
            </a:r>
          </a:p>
          <a:p>
            <a:r>
              <a:rPr lang="en-US" b="0" i="0" dirty="0">
                <a:solidFill>
                  <a:srgbClr val="ECECF1"/>
                </a:solidFill>
                <a:effectLst/>
              </a:rPr>
              <a:t>Limited Applicability: AFH is primarily utilized in Bluetooth technology and may have limited relevance outside of Bluetooth applications. </a:t>
            </a:r>
          </a:p>
          <a:p>
            <a:r>
              <a:rPr lang="en-US" b="0" i="0" dirty="0">
                <a:solidFill>
                  <a:srgbClr val="ECECF1"/>
                </a:solidFill>
                <a:effectLst/>
              </a:rPr>
              <a:t>Complexity: Implementing AFH requires additional complexity in terms of monitoring and selecting frequency channels dynamically, which can increase system complexity and resource requirements. </a:t>
            </a:r>
          </a:p>
          <a:p>
            <a:r>
              <a:rPr lang="en-US" b="0" i="0" dirty="0">
                <a:solidFill>
                  <a:srgbClr val="ECECF1"/>
                </a:solidFill>
                <a:effectLst/>
              </a:rPr>
              <a:t>These advantages and disadvantages highlight upon the key characteristics and considerations of FHSS, DSSS, OFDM, and AFH, aiding in understanding their suitability and trade-offs in different wireless communication scenarios.</a:t>
            </a:r>
            <a:endParaRPr lang="en-US" dirty="0"/>
          </a:p>
        </p:txBody>
      </p:sp>
    </p:spTree>
    <p:extLst>
      <p:ext uri="{BB962C8B-B14F-4D97-AF65-F5344CB8AC3E}">
        <p14:creationId xmlns:p14="http://schemas.microsoft.com/office/powerpoint/2010/main" val="72310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5DEC-3AEC-A561-6278-8D2E5154B9A7}"/>
              </a:ext>
            </a:extLst>
          </p:cNvPr>
          <p:cNvSpPr>
            <a:spLocks noGrp="1"/>
          </p:cNvSpPr>
          <p:nvPr>
            <p:ph type="title"/>
          </p:nvPr>
        </p:nvSpPr>
        <p:spPr/>
        <p:txBody>
          <a:bodyPr/>
          <a:lstStyle/>
          <a:p>
            <a:r>
              <a:rPr lang="en-US" dirty="0"/>
              <a:t>What  is the spread spectrum?</a:t>
            </a:r>
          </a:p>
        </p:txBody>
      </p:sp>
      <p:sp>
        <p:nvSpPr>
          <p:cNvPr id="3" name="Content Placeholder 2">
            <a:extLst>
              <a:ext uri="{FF2B5EF4-FFF2-40B4-BE49-F238E27FC236}">
                <a16:creationId xmlns:a16="http://schemas.microsoft.com/office/drawing/2014/main" id="{525A1B71-EB23-B909-1D7D-F54B07AC2CEC}"/>
              </a:ext>
            </a:extLst>
          </p:cNvPr>
          <p:cNvSpPr>
            <a:spLocks noGrp="1"/>
          </p:cNvSpPr>
          <p:nvPr>
            <p:ph idx="1"/>
          </p:nvPr>
        </p:nvSpPr>
        <p:spPr/>
        <p:txBody>
          <a:bodyPr>
            <a:normAutofit fontScale="70000" lnSpcReduction="20000"/>
          </a:bodyPr>
          <a:lstStyle/>
          <a:p>
            <a:r>
              <a:rPr lang="en-US" sz="2000" dirty="0"/>
              <a:t>A method of sending/receiving radio signals or wireless waves, spreading around ranging from short, medium, long range that can rapidly change their carrier frequency, and adapt, creating hopping patterns, to be able to "hop” around with modulating  or modifying the signal, encoding it, spreading it and create an adaptive secure connection. Previous connections were fixed or one way, could be jammed or intercepted.</a:t>
            </a:r>
          </a:p>
          <a:p>
            <a:r>
              <a:rPr lang="en-US" sz="2000" dirty="0"/>
              <a:t>Originally developed as the frequency hopping spread spectrum by Hedy </a:t>
            </a:r>
            <a:r>
              <a:rPr lang="en-US" sz="2000" dirty="0" err="1"/>
              <a:t>Lamarr</a:t>
            </a:r>
            <a:r>
              <a:rPr lang="en-US" sz="2000" dirty="0"/>
              <a:t> (inventor/actress) and George Antheil (musician) in 1942, based on radio, originally created to increase security in wireless communication, as a secret communication system and make it more secure, private, like to reduce jamming, hacking and interference. . Also, makes it difficult to interfere with wireless connections like, being hacked, or eavesdropping. </a:t>
            </a:r>
          </a:p>
          <a:p>
            <a:r>
              <a:rPr lang="en-US" sz="2000" dirty="0"/>
              <a:t>An early example was used by the military, like in world war 2 and other military use to be able to communicate to troops, aircrafts, and  with secured radio, and reduce enemy interference, intercepting, and decoding signals</a:t>
            </a:r>
          </a:p>
          <a:p>
            <a:r>
              <a:rPr lang="en-US" sz="2000" dirty="0"/>
              <a:t>It’s generated by a transmitter and receiver, utilizing a predetermined fixed number of different waves, signals, bands, channels and frequencies. Then the transmitter changes or modulates their pattern or “channel” on the fly depending on the carrier’s frequency, channel and “wavelength”, with the receiver taking in the signals when chosen by the user. It’s also near invisible with the naked eye, so it happens in the background or discretely. Also, it  discretely structures a connection or multiple connections with a combination of multiple discrete math/structures like,  graph theory, combinatorics, number theory, modular arithmetic, probability theory, algorithms, and data structures, act as building blocks to create it, and make it possible, or function.</a:t>
            </a:r>
          </a:p>
          <a:p>
            <a:r>
              <a:rPr lang="en-US" sz="2000" dirty="0"/>
              <a:t>Similarly, enables the use of Cordless Phones, Wi-Fi, Bluetooth, Satellite, Cellular Networks and GPS, from changing to nearby faster/reliable, and different frequencies/channels, like Wi-Fi networks, Bluetooth devices, GPS navigation, Satellite communication and more. It’s also able to do it automatically or manually by the user.</a:t>
            </a:r>
            <a:br>
              <a:rPr lang="en-US" sz="2000" dirty="0"/>
            </a:br>
            <a:endParaRPr lang="en-US" sz="2000" dirty="0"/>
          </a:p>
        </p:txBody>
      </p:sp>
    </p:spTree>
    <p:extLst>
      <p:ext uri="{BB962C8B-B14F-4D97-AF65-F5344CB8AC3E}">
        <p14:creationId xmlns:p14="http://schemas.microsoft.com/office/powerpoint/2010/main" val="65197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8A96-644A-6C83-74D4-61D7077CE48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4802BA2-12A3-DB36-769C-56276612C11F}"/>
              </a:ext>
            </a:extLst>
          </p:cNvPr>
          <p:cNvSpPr>
            <a:spLocks noGrp="1"/>
          </p:cNvSpPr>
          <p:nvPr>
            <p:ph idx="1"/>
          </p:nvPr>
        </p:nvSpPr>
        <p:spPr/>
        <p:txBody>
          <a:bodyPr/>
          <a:lstStyle/>
          <a:p>
            <a:r>
              <a:rPr lang="en-US" dirty="0"/>
              <a:t>Overall, the spread spectrum </a:t>
            </a:r>
            <a:r>
              <a:rPr lang="en-US"/>
              <a:t>and discrete math/structures </a:t>
            </a:r>
            <a:r>
              <a:rPr lang="en-US" dirty="0"/>
              <a:t>allows our world to be connected more through breakthrough wireless communication and connections. A lot of discrete processing and communication of wired to wireless signals happen in the background. Yet, simplified to the users and allowing everyone and everything to be connected.</a:t>
            </a:r>
            <a:br>
              <a:rPr lang="en-US" dirty="0"/>
            </a:br>
            <a:br>
              <a:rPr lang="en-US" dirty="0"/>
            </a:br>
            <a:r>
              <a:rPr lang="en-US" dirty="0"/>
              <a:t>Also, as newer technologies are improved or created, it will further advance our digital, wireless interconnected </a:t>
            </a:r>
            <a:r>
              <a:rPr lang="en-US"/>
              <a:t>world </a:t>
            </a:r>
            <a:r>
              <a:rPr lang="en-US" dirty="0"/>
              <a:t>worldwide.</a:t>
            </a:r>
          </a:p>
        </p:txBody>
      </p:sp>
    </p:spTree>
    <p:extLst>
      <p:ext uri="{BB962C8B-B14F-4D97-AF65-F5344CB8AC3E}">
        <p14:creationId xmlns:p14="http://schemas.microsoft.com/office/powerpoint/2010/main" val="327102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A2D58-B256-4A4A-85D8-A6FBC9355434}"/>
              </a:ext>
            </a:extLst>
          </p:cNvPr>
          <p:cNvSpPr>
            <a:spLocks noGrp="1"/>
          </p:cNvSpPr>
          <p:nvPr>
            <p:ph type="title"/>
          </p:nvPr>
        </p:nvSpPr>
        <p:spPr>
          <a:xfrm>
            <a:off x="1218884" y="18393"/>
            <a:ext cx="10360501" cy="1223963"/>
          </a:xfrm>
        </p:spPr>
        <p:txBody>
          <a:bodyPr/>
          <a:lstStyle/>
          <a:p>
            <a:r>
              <a:rPr lang="en-US" dirty="0"/>
              <a:t>References and bibliography.</a:t>
            </a:r>
          </a:p>
        </p:txBody>
      </p:sp>
      <p:sp>
        <p:nvSpPr>
          <p:cNvPr id="3" name="Content Placeholder 2">
            <a:extLst>
              <a:ext uri="{FF2B5EF4-FFF2-40B4-BE49-F238E27FC236}">
                <a16:creationId xmlns:a16="http://schemas.microsoft.com/office/drawing/2014/main" id="{C99CC5F7-59B6-F847-9B53-8A153DAC970E}"/>
              </a:ext>
            </a:extLst>
          </p:cNvPr>
          <p:cNvSpPr>
            <a:spLocks noGrp="1"/>
          </p:cNvSpPr>
          <p:nvPr>
            <p:ph idx="1"/>
          </p:nvPr>
        </p:nvSpPr>
        <p:spPr>
          <a:xfrm>
            <a:off x="912813" y="1371600"/>
            <a:ext cx="10666572" cy="5486400"/>
          </a:xfrm>
        </p:spPr>
        <p:txBody>
          <a:bodyPr>
            <a:normAutofit fontScale="47500" lnSpcReduction="20000"/>
          </a:bodyPr>
          <a:lstStyle/>
          <a:p>
            <a:r>
              <a:rPr lang="en-US" b="0" i="0" dirty="0">
                <a:solidFill>
                  <a:srgbClr val="E3E3E3"/>
                </a:solidFill>
                <a:effectLst/>
                <a:latin typeface="Google Sans"/>
                <a:hlinkClick r:id="rId2"/>
              </a:rPr>
              <a:t>http://mathworld.wolfram.com/GraphTheory.html</a:t>
            </a:r>
            <a:endParaRPr lang="en-US" b="0" i="0" dirty="0">
              <a:solidFill>
                <a:srgbClr val="E3E3E3"/>
              </a:solidFill>
              <a:effectLst/>
              <a:latin typeface="Google Sans"/>
            </a:endParaRPr>
          </a:p>
          <a:p>
            <a:r>
              <a:rPr lang="en-US" b="0" i="0" dirty="0">
                <a:solidFill>
                  <a:srgbClr val="E3E3E3"/>
                </a:solidFill>
                <a:effectLst/>
                <a:latin typeface="Google Sans"/>
                <a:hlinkClick r:id="rId3"/>
              </a:rPr>
              <a:t>https://brilliant.org/wiki/graph-theory/</a:t>
            </a:r>
            <a:endParaRPr lang="en-US" b="0" i="0" dirty="0">
              <a:solidFill>
                <a:srgbClr val="E3E3E3"/>
              </a:solidFill>
              <a:effectLst/>
              <a:latin typeface="Google Sans"/>
            </a:endParaRPr>
          </a:p>
          <a:p>
            <a:r>
              <a:rPr lang="en-US" b="0" i="0" dirty="0">
                <a:solidFill>
                  <a:srgbClr val="E3E3E3"/>
                </a:solidFill>
                <a:effectLst/>
                <a:latin typeface="Google Sans"/>
                <a:hlinkClick r:id="rId4"/>
              </a:rPr>
              <a:t>https://mathworld.wolfram.com/Combinatorics.html</a:t>
            </a:r>
            <a:endParaRPr lang="en-US" b="0" i="0" dirty="0">
              <a:solidFill>
                <a:srgbClr val="E3E3E3"/>
              </a:solidFill>
              <a:effectLst/>
              <a:latin typeface="Google Sans"/>
            </a:endParaRPr>
          </a:p>
          <a:p>
            <a:r>
              <a:rPr lang="en-US" b="0" i="0" dirty="0">
                <a:solidFill>
                  <a:srgbClr val="E3E3E3"/>
                </a:solidFill>
                <a:effectLst/>
                <a:latin typeface="Google Sans"/>
                <a:hlinkClick r:id="rId5"/>
              </a:rPr>
              <a:t>https://brilliant.org/wiki/combinatorics/</a:t>
            </a:r>
            <a:endParaRPr lang="en-US" b="0" i="0" dirty="0">
              <a:solidFill>
                <a:srgbClr val="E3E3E3"/>
              </a:solidFill>
              <a:effectLst/>
              <a:latin typeface="Google Sans"/>
            </a:endParaRPr>
          </a:p>
          <a:p>
            <a:r>
              <a:rPr lang="en-US" b="0" i="0" dirty="0">
                <a:solidFill>
                  <a:srgbClr val="E3E3E3"/>
                </a:solidFill>
                <a:effectLst/>
                <a:latin typeface="Google Sans"/>
                <a:hlinkClick r:id="rId6"/>
              </a:rPr>
              <a:t>http://mathworld.wolfram.com/NumberTheory.html</a:t>
            </a:r>
            <a:endParaRPr lang="en-US" dirty="0">
              <a:solidFill>
                <a:srgbClr val="E3E3E3"/>
              </a:solidFill>
              <a:latin typeface="Google Sans"/>
            </a:endParaRPr>
          </a:p>
          <a:p>
            <a:r>
              <a:rPr lang="en-US" b="0" i="0" dirty="0">
                <a:solidFill>
                  <a:srgbClr val="E3E3E3"/>
                </a:solidFill>
                <a:effectLst/>
                <a:latin typeface="Google Sans"/>
                <a:hlinkClick r:id="rId7"/>
              </a:rPr>
              <a:t>https://brilliant.org/wiki/modular-arithmetic/</a:t>
            </a:r>
            <a:endParaRPr lang="en-US" b="0" i="0" dirty="0">
              <a:solidFill>
                <a:srgbClr val="E3E3E3"/>
              </a:solidFill>
              <a:effectLst/>
              <a:latin typeface="Google Sans"/>
            </a:endParaRPr>
          </a:p>
          <a:p>
            <a:r>
              <a:rPr lang="en-US" b="0" i="0" dirty="0">
                <a:solidFill>
                  <a:srgbClr val="E3E3E3"/>
                </a:solidFill>
                <a:effectLst/>
                <a:latin typeface="Google Sans"/>
                <a:hlinkClick r:id="rId8"/>
              </a:rPr>
              <a:t>http://mathworld.wolfram.com/ProbabilityTheory.html</a:t>
            </a:r>
            <a:endParaRPr lang="en-US" b="0" i="0" dirty="0">
              <a:solidFill>
                <a:srgbClr val="E3E3E3"/>
              </a:solidFill>
              <a:effectLst/>
              <a:latin typeface="Google Sans"/>
            </a:endParaRPr>
          </a:p>
          <a:p>
            <a:r>
              <a:rPr lang="en-US" b="0" i="0" dirty="0">
                <a:solidFill>
                  <a:srgbClr val="E3E3E3"/>
                </a:solidFill>
                <a:effectLst/>
                <a:latin typeface="Google Sans"/>
                <a:hlinkClick r:id="rId9"/>
              </a:rPr>
              <a:t>https://brilliant.org/wiki/probability/</a:t>
            </a:r>
            <a:endParaRPr lang="en-US" b="0" i="0" dirty="0">
              <a:solidFill>
                <a:srgbClr val="E3E3E3"/>
              </a:solidFill>
              <a:effectLst/>
              <a:latin typeface="Google Sans"/>
            </a:endParaRPr>
          </a:p>
          <a:p>
            <a:r>
              <a:rPr lang="en-US" b="0" i="0" dirty="0">
                <a:solidFill>
                  <a:srgbClr val="E3E3E3"/>
                </a:solidFill>
                <a:effectLst/>
                <a:latin typeface="Google Sans"/>
                <a:hlinkClick r:id="rId10"/>
              </a:rPr>
              <a:t>https://brilliant.org/wiki/algorithms/</a:t>
            </a:r>
            <a:endParaRPr lang="en-US" dirty="0">
              <a:solidFill>
                <a:srgbClr val="E3E3E3"/>
              </a:solidFill>
              <a:latin typeface="Google Sans"/>
            </a:endParaRPr>
          </a:p>
          <a:p>
            <a:r>
              <a:rPr lang="en-US" b="0" i="0" dirty="0">
                <a:solidFill>
                  <a:srgbClr val="E3E3E3"/>
                </a:solidFill>
                <a:effectLst/>
                <a:latin typeface="Google Sans"/>
                <a:hlinkClick r:id="rId11"/>
              </a:rPr>
              <a:t>https://brilliant/wiki/data-structures/</a:t>
            </a:r>
            <a:endParaRPr lang="en-US" dirty="0">
              <a:hlinkClick r:id="rId12"/>
            </a:endParaRPr>
          </a:p>
          <a:p>
            <a:r>
              <a:rPr lang="en-US" dirty="0">
                <a:hlinkClick r:id="rId12"/>
              </a:rPr>
              <a:t>https://www.researchgate.net/figure/Adaptive-Frequency-Hopping-AFH_fig4_320339729</a:t>
            </a:r>
            <a:endParaRPr lang="en-US" dirty="0"/>
          </a:p>
          <a:p>
            <a:r>
              <a:rPr lang="en-US" dirty="0">
                <a:hlinkClick r:id="rId13"/>
              </a:rPr>
              <a:t>https://www.researchgate.net/figure/Block-diagram-of-the-a-transmitter-and-b-receiver-of-the-DSSS-system_fig2_329286286</a:t>
            </a:r>
            <a:endParaRPr lang="en-US" dirty="0"/>
          </a:p>
          <a:p>
            <a:r>
              <a:rPr lang="en-US" dirty="0">
                <a:hlinkClick r:id="rId14"/>
              </a:rPr>
              <a:t>https://www.design-reuse.com/articles/5715/adaptive-frequency-hopping-for-reduced-interference-between-bluetooth-and-wireless-lan.html</a:t>
            </a:r>
            <a:endParaRPr lang="en-US" dirty="0"/>
          </a:p>
          <a:p>
            <a:r>
              <a:rPr lang="en-US" dirty="0">
                <a:hlinkClick r:id="rId15"/>
              </a:rPr>
              <a:t>https://en.wikipedia.org/wiki/Frequency-hopping_spread_spectrum</a:t>
            </a:r>
            <a:endParaRPr lang="en-US" dirty="0"/>
          </a:p>
          <a:p>
            <a:pPr marL="0" indent="0">
              <a:buNone/>
            </a:pPr>
            <a:br>
              <a:rPr lang="en-US" dirty="0"/>
            </a:br>
            <a:br>
              <a:rPr lang="en-US" dirty="0"/>
            </a:br>
            <a:endParaRPr lang="en-US" dirty="0"/>
          </a:p>
        </p:txBody>
      </p:sp>
    </p:spTree>
    <p:extLst>
      <p:ext uri="{BB962C8B-B14F-4D97-AF65-F5344CB8AC3E}">
        <p14:creationId xmlns:p14="http://schemas.microsoft.com/office/powerpoint/2010/main" val="3130550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360BA-8CF2-954E-B19B-B7B8725BA5B1}"/>
              </a:ext>
            </a:extLst>
          </p:cNvPr>
          <p:cNvSpPr>
            <a:spLocks noGrp="1"/>
          </p:cNvSpPr>
          <p:nvPr>
            <p:ph type="title"/>
          </p:nvPr>
        </p:nvSpPr>
        <p:spPr/>
        <p:txBody>
          <a:bodyPr/>
          <a:lstStyle/>
          <a:p>
            <a:r>
              <a:rPr lang="en-US" dirty="0"/>
              <a:t>References and Bibliography </a:t>
            </a:r>
          </a:p>
        </p:txBody>
      </p:sp>
      <p:sp>
        <p:nvSpPr>
          <p:cNvPr id="3" name="Content Placeholder 2">
            <a:extLst>
              <a:ext uri="{FF2B5EF4-FFF2-40B4-BE49-F238E27FC236}">
                <a16:creationId xmlns:a16="http://schemas.microsoft.com/office/drawing/2014/main" id="{143019A9-0B8B-D84F-B2D6-F4F05B08B750}"/>
              </a:ext>
            </a:extLst>
          </p:cNvPr>
          <p:cNvSpPr>
            <a:spLocks noGrp="1"/>
          </p:cNvSpPr>
          <p:nvPr>
            <p:ph idx="1"/>
          </p:nvPr>
        </p:nvSpPr>
        <p:spPr/>
        <p:txBody>
          <a:bodyPr>
            <a:normAutofit fontScale="62500" lnSpcReduction="20000"/>
          </a:bodyPr>
          <a:lstStyle/>
          <a:p>
            <a:r>
              <a:rPr lang="en-US" dirty="0">
                <a:hlinkClick r:id="rId2"/>
              </a:rPr>
              <a:t>https://en.wikipedia.org/wiki/Hedy_Lamarr</a:t>
            </a:r>
          </a:p>
          <a:p>
            <a:r>
              <a:rPr lang="en-US" dirty="0">
                <a:hlinkClick r:id="rId2"/>
              </a:rPr>
              <a:t>https://en.wikipedia.org/wiki/George_Antheil</a:t>
            </a:r>
          </a:p>
          <a:p>
            <a:r>
              <a:rPr lang="en-US" dirty="0">
                <a:hlinkClick r:id="rId2"/>
              </a:rPr>
              <a:t>https://ipwithease.com/what-is-cdma-mobile-technology/</a:t>
            </a:r>
            <a:endParaRPr lang="en-US" dirty="0"/>
          </a:p>
          <a:p>
            <a:r>
              <a:rPr lang="en-US" dirty="0">
                <a:hlinkClick r:id="rId3"/>
              </a:rPr>
              <a:t>https://devopedia.org/orthogonal-frequency-division-multiplexing</a:t>
            </a:r>
            <a:endParaRPr lang="en-US" dirty="0"/>
          </a:p>
          <a:p>
            <a:r>
              <a:rPr lang="en-US" dirty="0">
                <a:hlinkClick r:id="rId4"/>
              </a:rPr>
              <a:t>https://en.wikipedia.org/wiki/Wi-Fi</a:t>
            </a:r>
            <a:endParaRPr lang="en-US" dirty="0"/>
          </a:p>
          <a:p>
            <a:r>
              <a:rPr lang="en-US" dirty="0">
                <a:hlinkClick r:id="rId5"/>
              </a:rPr>
              <a:t>https://en.wikipedia.org/wiki/Bluetooth</a:t>
            </a:r>
            <a:endParaRPr lang="en-US" dirty="0"/>
          </a:p>
          <a:p>
            <a:r>
              <a:rPr lang="en-US" dirty="0">
                <a:hlinkClick r:id="rId6"/>
              </a:rPr>
              <a:t>https://en.wikipedia.org/wiki/3GPP</a:t>
            </a:r>
            <a:endParaRPr lang="en-US" dirty="0"/>
          </a:p>
          <a:p>
            <a:r>
              <a:rPr lang="en-US" dirty="0">
                <a:hlinkClick r:id="rId7"/>
              </a:rPr>
              <a:t>https://en.wikipedia.org/wiki/Orthogonal_frequency-division_multiplexing</a:t>
            </a:r>
            <a:endParaRPr lang="en-US" dirty="0"/>
          </a:p>
          <a:p>
            <a:r>
              <a:rPr lang="en-US" dirty="0">
                <a:hlinkClick r:id="rId8"/>
              </a:rPr>
              <a:t>https://en.wikipedia.org/wiki/Multiplexing</a:t>
            </a:r>
            <a:endParaRPr lang="en-US" dirty="0"/>
          </a:p>
          <a:p>
            <a:pPr marL="0" indent="0">
              <a:buNone/>
            </a:pPr>
            <a:endParaRPr lang="en-US" dirty="0"/>
          </a:p>
          <a:p>
            <a:r>
              <a:rPr lang="en-US" dirty="0"/>
              <a:t>Discrete Mathematics and It’s Applications Eight Edition by Kenneth H. Rosen book.</a:t>
            </a:r>
          </a:p>
          <a:p>
            <a:pPr marL="0" indent="0">
              <a:buNone/>
            </a:pPr>
            <a:endParaRPr lang="en-US" dirty="0"/>
          </a:p>
        </p:txBody>
      </p:sp>
    </p:spTree>
    <p:extLst>
      <p:ext uri="{BB962C8B-B14F-4D97-AF65-F5344CB8AC3E}">
        <p14:creationId xmlns:p14="http://schemas.microsoft.com/office/powerpoint/2010/main" val="365512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ABD7-581F-D466-C0C2-088FA22C03B1}"/>
              </a:ext>
            </a:extLst>
          </p:cNvPr>
          <p:cNvSpPr>
            <a:spLocks noGrp="1"/>
          </p:cNvSpPr>
          <p:nvPr>
            <p:ph type="title"/>
          </p:nvPr>
        </p:nvSpPr>
        <p:spPr>
          <a:xfrm>
            <a:off x="1218883" y="274637"/>
            <a:ext cx="10360501" cy="1325563"/>
          </a:xfrm>
        </p:spPr>
        <p:txBody>
          <a:bodyPr>
            <a:normAutofit fontScale="90000"/>
          </a:bodyPr>
          <a:lstStyle/>
          <a:p>
            <a:r>
              <a:rPr lang="en-US" dirty="0"/>
              <a:t>Continued: what is the spread spectrum, how it applies to everyone. everything, everywhere and allowed to be used all at once.</a:t>
            </a:r>
          </a:p>
        </p:txBody>
      </p:sp>
      <p:sp>
        <p:nvSpPr>
          <p:cNvPr id="3" name="Content Placeholder 2">
            <a:extLst>
              <a:ext uri="{FF2B5EF4-FFF2-40B4-BE49-F238E27FC236}">
                <a16:creationId xmlns:a16="http://schemas.microsoft.com/office/drawing/2014/main" id="{2E431BF8-DC18-5A6D-AE09-1FB2274E2920}"/>
              </a:ext>
            </a:extLst>
          </p:cNvPr>
          <p:cNvSpPr>
            <a:spLocks noGrp="1"/>
          </p:cNvSpPr>
          <p:nvPr>
            <p:ph idx="1"/>
          </p:nvPr>
        </p:nvSpPr>
        <p:spPr>
          <a:xfrm>
            <a:off x="1218883" y="1701796"/>
            <a:ext cx="10360501" cy="4927603"/>
          </a:xfrm>
        </p:spPr>
        <p:txBody>
          <a:bodyPr>
            <a:noAutofit/>
          </a:bodyPr>
          <a:lstStyle/>
          <a:p>
            <a:r>
              <a:rPr lang="en-US" sz="1400" dirty="0"/>
              <a:t>Hedy </a:t>
            </a:r>
            <a:r>
              <a:rPr lang="en-US" sz="1400" dirty="0" err="1"/>
              <a:t>Lamarr</a:t>
            </a:r>
            <a:r>
              <a:rPr lang="en-US" sz="1400" dirty="0"/>
              <a:t> and George Antheil created the technology based on based on the concept of how a player piano uses a roll to control the notes being played. They developed a system where the frequencies of transmission could be set and adapted, allowing for the ability to alternate frequencies and create a hopping effect. Allowing a transmitter send out a signal, adapting/encoding it, then a receiver would receive the signal securely</a:t>
            </a:r>
          </a:p>
          <a:p>
            <a:r>
              <a:rPr lang="en-US" sz="1400" dirty="0"/>
              <a:t>Alternate forms and Improvements include, DSSS, AFH, CDMA and OFDM.</a:t>
            </a:r>
          </a:p>
          <a:p>
            <a:r>
              <a:rPr lang="en-US" sz="1400" dirty="0"/>
              <a:t>The technology was later used for consumer use, becoming more common to create wireless communication, connection, networking, some examples include Wi-Fi, (Wireless Fidelity). It enables  wireless calls, internet connections, smartphones, laptops, tablet, internet of thing devices or connected devices.</a:t>
            </a:r>
            <a:br>
              <a:rPr lang="en-US" sz="1400" dirty="0"/>
            </a:br>
            <a:r>
              <a:rPr lang="en-US" sz="1400" dirty="0"/>
              <a:t> Also, CDMA  (code multiple division access),for cellular networks or GPS, (Global Positioning System) for wireless directions and navigation. How it modulates/modifies the signals to be robust, fast, secure, and able to have multiple devices have access. </a:t>
            </a:r>
          </a:p>
          <a:p>
            <a:r>
              <a:rPr lang="en-US" sz="1400" dirty="0"/>
              <a:t>Bluetooth for shorter range communication like, Bluetooth file transfer, wireless mouse/keyboard and controllers, wireless “hands free calling, like when driving, walking or not being stationary” and audio. </a:t>
            </a:r>
            <a:br>
              <a:rPr lang="en-US" sz="1400" dirty="0"/>
            </a:br>
            <a:endParaRPr lang="en-US" sz="1400" dirty="0"/>
          </a:p>
          <a:p>
            <a:r>
              <a:rPr lang="en-US" sz="1400" dirty="0"/>
              <a:t>To differentiate their range, </a:t>
            </a:r>
            <a:br>
              <a:rPr lang="en-US" sz="1400" dirty="0"/>
            </a:br>
            <a:r>
              <a:rPr lang="en-US" sz="1400" dirty="0"/>
              <a:t>Satellite/GPS = used for Long Range</a:t>
            </a:r>
            <a:br>
              <a:rPr lang="en-US" sz="1400" dirty="0"/>
            </a:br>
            <a:r>
              <a:rPr lang="en-US" sz="1400" dirty="0"/>
              <a:t>Cellular = used for Long Range</a:t>
            </a:r>
            <a:br>
              <a:rPr lang="en-US" sz="1400" dirty="0"/>
            </a:br>
            <a:r>
              <a:rPr lang="en-US" sz="1400" dirty="0"/>
              <a:t>Wi-Fi = used for Medium Range</a:t>
            </a:r>
            <a:br>
              <a:rPr lang="en-US" sz="1400" dirty="0"/>
            </a:br>
            <a:r>
              <a:rPr lang="en-US" sz="1400" dirty="0"/>
              <a:t>Bluetooth = used for Short Range</a:t>
            </a:r>
            <a:br>
              <a:rPr lang="en-US" sz="1400" dirty="0"/>
            </a:br>
            <a:r>
              <a:rPr lang="en-US" sz="1400" dirty="0"/>
              <a:t>A lot of discrete processing processes in the background, while the user can switch on the fly.</a:t>
            </a:r>
            <a:br>
              <a:rPr lang="en-US" sz="1400" dirty="0"/>
            </a:br>
            <a:r>
              <a:rPr lang="en-US" sz="1400" dirty="0"/>
              <a:t>Overall allowing less cables,  wireless connections, and makes connection/communication more convenient. </a:t>
            </a:r>
            <a:br>
              <a:rPr lang="en-US" sz="1400" dirty="0"/>
            </a:br>
            <a:r>
              <a:rPr lang="en-US" sz="1400" dirty="0"/>
              <a:t>Thereby, allowing everyone to be connected, safe and able to be wireless worldwide.</a:t>
            </a:r>
          </a:p>
          <a:p>
            <a:endParaRPr lang="en-US" sz="1400" dirty="0"/>
          </a:p>
        </p:txBody>
      </p:sp>
    </p:spTree>
    <p:extLst>
      <p:ext uri="{BB962C8B-B14F-4D97-AF65-F5344CB8AC3E}">
        <p14:creationId xmlns:p14="http://schemas.microsoft.com/office/powerpoint/2010/main" val="354418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CE10-4BCC-6876-9B7D-39416C52ECBC}"/>
              </a:ext>
            </a:extLst>
          </p:cNvPr>
          <p:cNvSpPr>
            <a:spLocks noGrp="1"/>
          </p:cNvSpPr>
          <p:nvPr>
            <p:ph type="title"/>
          </p:nvPr>
        </p:nvSpPr>
        <p:spPr>
          <a:xfrm>
            <a:off x="1142761" y="76200"/>
            <a:ext cx="10360501" cy="1066800"/>
          </a:xfrm>
        </p:spPr>
        <p:txBody>
          <a:bodyPr>
            <a:normAutofit fontScale="90000"/>
          </a:bodyPr>
          <a:lstStyle/>
          <a:p>
            <a:pPr marL="571500" indent="-571500">
              <a:buFont typeface="Arial" panose="020B0604020202020204" pitchFamily="34" charset="0"/>
              <a:buChar char="•"/>
            </a:pPr>
            <a:br>
              <a:rPr lang="en-US" dirty="0"/>
            </a:br>
            <a:br>
              <a:rPr lang="en-US" dirty="0"/>
            </a:br>
            <a:r>
              <a:rPr lang="en-US" dirty="0"/>
              <a:t>How the Spread Spectrum looks.</a:t>
            </a:r>
            <a:br>
              <a:rPr lang="en-US" dirty="0"/>
            </a:br>
            <a:r>
              <a:rPr lang="en-US" sz="2200" dirty="0"/>
              <a:t>As it gets transmitted and can vary on the frequency and modulation</a:t>
            </a:r>
            <a:r>
              <a:rPr lang="en-US" dirty="0"/>
              <a:t>.</a:t>
            </a:r>
          </a:p>
        </p:txBody>
      </p:sp>
      <p:pic>
        <p:nvPicPr>
          <p:cNvPr id="2050" name="Picture 2" descr="Spread Spectrum Communications - Definition &amp; Techniques - NI">
            <a:extLst>
              <a:ext uri="{FF2B5EF4-FFF2-40B4-BE49-F238E27FC236}">
                <a16:creationId xmlns:a16="http://schemas.microsoft.com/office/drawing/2014/main" id="{A82EC942-DE41-5FCE-3AD9-AFBDDF5E61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2812" y="4219378"/>
            <a:ext cx="68834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Understanding Spread-Spectrum RF Communication | Selected Topics |  Electronics Textbook">
            <a:extLst>
              <a:ext uri="{FF2B5EF4-FFF2-40B4-BE49-F238E27FC236}">
                <a16:creationId xmlns:a16="http://schemas.microsoft.com/office/drawing/2014/main" id="{E719D28E-CD05-89AE-563A-345D307E6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2" y="1143000"/>
            <a:ext cx="5105400" cy="3063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88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EA92-49EC-95A4-7D4F-C6E41E774DF8}"/>
              </a:ext>
            </a:extLst>
          </p:cNvPr>
          <p:cNvSpPr>
            <a:spLocks noGrp="1"/>
          </p:cNvSpPr>
          <p:nvPr>
            <p:ph type="title"/>
          </p:nvPr>
        </p:nvSpPr>
        <p:spPr/>
        <p:txBody>
          <a:bodyPr/>
          <a:lstStyle/>
          <a:p>
            <a:r>
              <a:rPr lang="en-US" dirty="0"/>
              <a:t>How Discrete math/structures apply to the spread spectrum.</a:t>
            </a:r>
          </a:p>
        </p:txBody>
      </p:sp>
      <p:sp>
        <p:nvSpPr>
          <p:cNvPr id="3" name="Content Placeholder 2">
            <a:extLst>
              <a:ext uri="{FF2B5EF4-FFF2-40B4-BE49-F238E27FC236}">
                <a16:creationId xmlns:a16="http://schemas.microsoft.com/office/drawing/2014/main" id="{11B0A284-8068-13DE-3B3B-56D38C9AD650}"/>
              </a:ext>
            </a:extLst>
          </p:cNvPr>
          <p:cNvSpPr>
            <a:spLocks noGrp="1"/>
          </p:cNvSpPr>
          <p:nvPr>
            <p:ph idx="1"/>
          </p:nvPr>
        </p:nvSpPr>
        <p:spPr/>
        <p:txBody>
          <a:bodyPr>
            <a:normAutofit fontScale="47500" lnSpcReduction="20000"/>
          </a:bodyPr>
          <a:lstStyle/>
          <a:p>
            <a:pPr algn="l">
              <a:buFont typeface="+mj-lt"/>
              <a:buAutoNum type="arabicPeriod"/>
            </a:pPr>
            <a:r>
              <a:rPr lang="en-US" b="0" i="0" dirty="0">
                <a:solidFill>
                  <a:srgbClr val="D1D5DB"/>
                </a:solidFill>
                <a:effectLst/>
                <a:latin typeface="Söhne"/>
              </a:rPr>
              <a:t>Graph Theory: Graph theory, a branch of discrete mathematics, deals with the study of graphs, which are mathematical structures used to represent relationships between objects. In the context of wireless communication, graph theory can be applied to model the connectivity and network topology of Wi-Fi and Bluetooth networks. Concepts such as vertices (representing devices) and edges (representing connections) can be used to analyze the properties and performance of wireless networks.</a:t>
            </a:r>
          </a:p>
          <a:p>
            <a:pPr algn="l">
              <a:buFont typeface="+mj-lt"/>
              <a:buAutoNum type="arabicPeriod"/>
            </a:pPr>
            <a:r>
              <a:rPr lang="en-US" b="0" i="0" dirty="0">
                <a:solidFill>
                  <a:srgbClr val="D1D5DB"/>
                </a:solidFill>
                <a:effectLst/>
                <a:latin typeface="Söhne"/>
              </a:rPr>
              <a:t>Combinatorics: Combinatorics is the branch of discrete mathematics that deals with counting, permutations, and combinations. In frequency hopping spread spectrum, the generation of hopping sequences involves the arrangement and selection of channels. Combinatorial techniques can be used to analyze the number of possible hopping sequences, determine their properties, and ensure efficient coverage of the available frequency channels.</a:t>
            </a:r>
          </a:p>
          <a:p>
            <a:pPr algn="l">
              <a:buFont typeface="+mj-lt"/>
              <a:buAutoNum type="arabicPeriod"/>
            </a:pPr>
            <a:r>
              <a:rPr lang="en-US" b="0" i="0" dirty="0">
                <a:solidFill>
                  <a:srgbClr val="D1D5DB"/>
                </a:solidFill>
                <a:effectLst/>
                <a:latin typeface="Söhne"/>
              </a:rPr>
              <a:t>Number Theory and Modular Arithmetic: Number theory is a branch of discrete mathematics that focuses on properties and relationships of integers. Modular arithmetic, a fundamental concept in number theory, is widely used in cryptography and security mechanisms employed in Wi-Fi and Bluetooth. Modulo operations and congruence relationships are applied in encryption algorithms and error detection/correction techniques.</a:t>
            </a:r>
          </a:p>
          <a:p>
            <a:pPr algn="l">
              <a:buFont typeface="+mj-lt"/>
              <a:buAutoNum type="arabicPeriod"/>
            </a:pPr>
            <a:r>
              <a:rPr lang="en-US" b="0" i="0" dirty="0">
                <a:solidFill>
                  <a:srgbClr val="D1D5DB"/>
                </a:solidFill>
                <a:effectLst/>
                <a:latin typeface="Söhne"/>
              </a:rPr>
              <a:t>Probability Theory: Probability theory plays a crucial role in analyzing the performance and reliability of wireless communication systems. In Wi-Fi and Bluetooth, understanding the probability of interference, channel capacity, and error rates is essential for designing efficient algorithms and optimizing communication protocols. Concepts like conditional probability, random variables, and Markov chains are applicable in modeling and analyzing wireless communication scenarios.</a:t>
            </a:r>
          </a:p>
          <a:p>
            <a:pPr algn="l">
              <a:buFont typeface="+mj-lt"/>
              <a:buAutoNum type="arabicPeriod"/>
            </a:pPr>
            <a:r>
              <a:rPr lang="en-US" b="0" i="0" dirty="0">
                <a:solidFill>
                  <a:srgbClr val="D1D5DB"/>
                </a:solidFill>
                <a:effectLst/>
                <a:latin typeface="Söhne"/>
              </a:rPr>
              <a:t>Algorithms and Data Structures: Discrete mathematics provides the foundation for algorithm design and analysis. Wi-Fi and Bluetooth employ various algorithms for tasks such as frequency hopping, data modulation, error correction, and signal processing. Concepts like data structures (e.g., queues, arrays) and algorithmic techniques (e.g., searching, sorting, graph algorithms) are employed in the efficient implementation of wireless communication protocols.</a:t>
            </a:r>
          </a:p>
          <a:p>
            <a:pPr algn="l"/>
            <a:r>
              <a:rPr lang="en-US" dirty="0">
                <a:solidFill>
                  <a:srgbClr val="D1D5DB"/>
                </a:solidFill>
                <a:latin typeface="Söhne"/>
              </a:rPr>
              <a:t>It's</a:t>
            </a:r>
            <a:r>
              <a:rPr lang="en-US" b="0" i="0" dirty="0">
                <a:solidFill>
                  <a:srgbClr val="D1D5DB"/>
                </a:solidFill>
                <a:effectLst/>
                <a:latin typeface="Söhne"/>
              </a:rPr>
              <a:t> concepts and techniques form the basis for understanding and analyzing the algorithms, protocols, and mathematical principles underlying Wi-Fi, Bluetooth, GPS, Satellite, Cellular </a:t>
            </a:r>
            <a:r>
              <a:rPr lang="en-US" dirty="0">
                <a:solidFill>
                  <a:srgbClr val="D1D5DB"/>
                </a:solidFill>
                <a:latin typeface="Söhne"/>
              </a:rPr>
              <a:t>networks </a:t>
            </a:r>
            <a:r>
              <a:rPr lang="en-US" b="0" i="0" dirty="0">
                <a:solidFill>
                  <a:srgbClr val="D1D5DB"/>
                </a:solidFill>
                <a:effectLst/>
                <a:latin typeface="Söhne"/>
              </a:rPr>
              <a:t>and the Spread spectru</a:t>
            </a:r>
            <a:r>
              <a:rPr lang="en-US" dirty="0">
                <a:solidFill>
                  <a:srgbClr val="D1D5DB"/>
                </a:solidFill>
                <a:latin typeface="Söhne"/>
              </a:rPr>
              <a:t>m.</a:t>
            </a:r>
            <a:endParaRPr lang="en-US" dirty="0"/>
          </a:p>
        </p:txBody>
      </p:sp>
    </p:spTree>
    <p:extLst>
      <p:ext uri="{BB962C8B-B14F-4D97-AF65-F5344CB8AC3E}">
        <p14:creationId xmlns:p14="http://schemas.microsoft.com/office/powerpoint/2010/main" val="68594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D00F-F1EF-02D2-9DD7-AEF8A2B2F388}"/>
              </a:ext>
            </a:extLst>
          </p:cNvPr>
          <p:cNvSpPr>
            <a:spLocks noGrp="1"/>
          </p:cNvSpPr>
          <p:nvPr>
            <p:ph type="title"/>
          </p:nvPr>
        </p:nvSpPr>
        <p:spPr>
          <a:xfrm>
            <a:off x="1523127" y="-6353"/>
            <a:ext cx="10056972" cy="812803"/>
          </a:xfrm>
        </p:spPr>
        <p:txBody>
          <a:bodyPr>
            <a:normAutofit/>
          </a:bodyPr>
          <a:lstStyle/>
          <a:p>
            <a:r>
              <a:rPr lang="en-US" sz="3200" dirty="0"/>
              <a:t>How Frequency Hopping Spread Spectrum looks</a:t>
            </a:r>
          </a:p>
        </p:txBody>
      </p:sp>
      <p:sp>
        <p:nvSpPr>
          <p:cNvPr id="3" name="Content Placeholder 2">
            <a:extLst>
              <a:ext uri="{FF2B5EF4-FFF2-40B4-BE49-F238E27FC236}">
                <a16:creationId xmlns:a16="http://schemas.microsoft.com/office/drawing/2014/main" id="{788AE227-5F56-1F39-EBE4-C297277D6372}"/>
              </a:ext>
            </a:extLst>
          </p:cNvPr>
          <p:cNvSpPr>
            <a:spLocks noGrp="1"/>
          </p:cNvSpPr>
          <p:nvPr>
            <p:ph idx="1"/>
          </p:nvPr>
        </p:nvSpPr>
        <p:spPr>
          <a:xfrm>
            <a:off x="1371362" y="820610"/>
            <a:ext cx="10360501" cy="812803"/>
          </a:xfrm>
        </p:spPr>
        <p:txBody>
          <a:bodyPr>
            <a:normAutofit fontScale="55000" lnSpcReduction="20000"/>
          </a:bodyPr>
          <a:lstStyle/>
          <a:p>
            <a:r>
              <a:rPr lang="en-US" dirty="0"/>
              <a:t>Instead of a fixed spread connection  (one-way signals), less security. effective</a:t>
            </a:r>
            <a:br>
              <a:rPr lang="en-US" dirty="0"/>
            </a:br>
            <a:r>
              <a:rPr lang="en-US" dirty="0"/>
              <a:t>The frequency hopping spread spectrum can hop around and modulate, and change frequencies/signals/waves/channels between the transmitter (sender) and receiver. (one way, two way, or multi node) more security. effective</a:t>
            </a:r>
          </a:p>
        </p:txBody>
      </p:sp>
      <p:pic>
        <p:nvPicPr>
          <p:cNvPr id="4" name="Picture 3">
            <a:extLst>
              <a:ext uri="{FF2B5EF4-FFF2-40B4-BE49-F238E27FC236}">
                <a16:creationId xmlns:a16="http://schemas.microsoft.com/office/drawing/2014/main" id="{607EB10A-DBFB-40AD-C774-ECD868EA15D0}"/>
              </a:ext>
            </a:extLst>
          </p:cNvPr>
          <p:cNvPicPr>
            <a:picLocks noChangeAspect="1"/>
          </p:cNvPicPr>
          <p:nvPr/>
        </p:nvPicPr>
        <p:blipFill>
          <a:blip r:embed="rId2"/>
          <a:stretch>
            <a:fillRect/>
          </a:stretch>
        </p:blipFill>
        <p:spPr>
          <a:xfrm>
            <a:off x="6883741" y="3657600"/>
            <a:ext cx="4892733" cy="3166696"/>
          </a:xfrm>
          <a:prstGeom prst="rect">
            <a:avLst/>
          </a:prstGeom>
        </p:spPr>
      </p:pic>
      <p:sp>
        <p:nvSpPr>
          <p:cNvPr id="6" name="AutoShape 2" descr="Frequency hopping spread spectrum">
            <a:extLst>
              <a:ext uri="{FF2B5EF4-FFF2-40B4-BE49-F238E27FC236}">
                <a16:creationId xmlns:a16="http://schemas.microsoft.com/office/drawing/2014/main" id="{BDB2E030-DA37-9F02-DF2A-A505F8B8EE8E}"/>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Frequency hopping spread spectrum">
            <a:extLst>
              <a:ext uri="{FF2B5EF4-FFF2-40B4-BE49-F238E27FC236}">
                <a16:creationId xmlns:a16="http://schemas.microsoft.com/office/drawing/2014/main" id="{F5487F80-F4E1-BA7D-CD40-575355535670}"/>
              </a:ext>
            </a:extLst>
          </p:cNvPr>
          <p:cNvSpPr>
            <a:spLocks noChangeAspect="1" noChangeArrowheads="1"/>
          </p:cNvSpPr>
          <p:nvPr/>
        </p:nvSpPr>
        <p:spPr bwMode="auto">
          <a:xfrm>
            <a:off x="6094413"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Frequency hopping spread spectrum">
            <a:extLst>
              <a:ext uri="{FF2B5EF4-FFF2-40B4-BE49-F238E27FC236}">
                <a16:creationId xmlns:a16="http://schemas.microsoft.com/office/drawing/2014/main" id="{2412D908-1265-F8AA-4AA3-1D8855AF8784}"/>
              </a:ext>
            </a:extLst>
          </p:cNvPr>
          <p:cNvSpPr>
            <a:spLocks noChangeAspect="1" noChangeArrowheads="1"/>
          </p:cNvSpPr>
          <p:nvPr/>
        </p:nvSpPr>
        <p:spPr bwMode="auto">
          <a:xfrm>
            <a:off x="684212" y="3437792"/>
            <a:ext cx="2133600" cy="31916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Frequency hopping spread spectrum">
            <a:extLst>
              <a:ext uri="{FF2B5EF4-FFF2-40B4-BE49-F238E27FC236}">
                <a16:creationId xmlns:a16="http://schemas.microsoft.com/office/drawing/2014/main" id="{DFCB3460-FD5D-6351-3C38-4C50729E26A7}"/>
              </a:ext>
            </a:extLst>
          </p:cNvPr>
          <p:cNvSpPr>
            <a:spLocks noChangeAspect="1" noChangeArrowheads="1"/>
          </p:cNvSpPr>
          <p:nvPr/>
        </p:nvSpPr>
        <p:spPr bwMode="auto">
          <a:xfrm>
            <a:off x="6246813" y="3581400"/>
            <a:ext cx="304800" cy="1676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FFCFCEA4-071B-BB10-8B55-DE2D73B49694}"/>
              </a:ext>
            </a:extLst>
          </p:cNvPr>
          <p:cNvPicPr>
            <a:picLocks noChangeAspect="1"/>
          </p:cNvPicPr>
          <p:nvPr/>
        </p:nvPicPr>
        <p:blipFill>
          <a:blip r:embed="rId3"/>
          <a:stretch>
            <a:fillRect/>
          </a:stretch>
        </p:blipFill>
        <p:spPr>
          <a:xfrm>
            <a:off x="1751012" y="3657600"/>
            <a:ext cx="5122594" cy="3166696"/>
          </a:xfrm>
          <a:prstGeom prst="rect">
            <a:avLst/>
          </a:prstGeom>
        </p:spPr>
      </p:pic>
      <p:pic>
        <p:nvPicPr>
          <p:cNvPr id="1036" name="Picture 12" descr="Spread Spectrum Modulation">
            <a:extLst>
              <a:ext uri="{FF2B5EF4-FFF2-40B4-BE49-F238E27FC236}">
                <a16:creationId xmlns:a16="http://schemas.microsoft.com/office/drawing/2014/main" id="{FCECF29C-85D8-5521-508D-1E5AF1D0C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012" y="1647573"/>
            <a:ext cx="3231914" cy="202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014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283" y="9293"/>
            <a:ext cx="5789929" cy="1223963"/>
          </a:xfrm>
        </p:spPr>
        <p:txBody>
          <a:bodyPr>
            <a:normAutofit/>
          </a:bodyPr>
          <a:lstStyle/>
          <a:p>
            <a:r>
              <a:rPr lang="en-US" sz="3200" dirty="0"/>
              <a:t>Overview on how it applies  to Wi-Fi, and Bluetooth.</a:t>
            </a:r>
          </a:p>
        </p:txBody>
      </p:sp>
      <p:sp>
        <p:nvSpPr>
          <p:cNvPr id="3" name="Content Placeholder 2"/>
          <p:cNvSpPr>
            <a:spLocks noGrp="1"/>
          </p:cNvSpPr>
          <p:nvPr>
            <p:ph sz="half" idx="1"/>
          </p:nvPr>
        </p:nvSpPr>
        <p:spPr>
          <a:xfrm>
            <a:off x="1522412" y="1109159"/>
            <a:ext cx="5078412" cy="5806440"/>
          </a:xfrm>
        </p:spPr>
        <p:txBody>
          <a:bodyPr>
            <a:noAutofit/>
          </a:bodyPr>
          <a:lstStyle/>
          <a:p>
            <a:r>
              <a:rPr lang="en-US" sz="1200" dirty="0"/>
              <a:t>The spread spectrum algorithm, is used for Wi-Fi and Bluetooth discretely from sight, (near invisible), advancements made over time with DSS, OFDM, and AFH. Signals can hop around and change/modulate based on the user choice manually or automatic.</a:t>
            </a:r>
          </a:p>
          <a:p>
            <a:r>
              <a:rPr lang="en-US" sz="1200" dirty="0"/>
              <a:t>Wi-Fi was created by by Dr. Vic Hayes</a:t>
            </a:r>
            <a:br>
              <a:rPr lang="en-US" sz="1200" dirty="0"/>
            </a:br>
            <a:r>
              <a:rPr lang="en-US" sz="1200" dirty="0"/>
              <a:t>(Also, inventor/scientist, considered to be “father of Wi-Fi”)</a:t>
            </a:r>
            <a:br>
              <a:rPr lang="en-US" sz="1200" dirty="0"/>
            </a:br>
            <a:r>
              <a:rPr lang="en-US" sz="1200" dirty="0"/>
              <a:t>Also, helped create the Institute of Electrical and Electronics Engineers (IEEE) for future Wi-Fi development, improvements.</a:t>
            </a:r>
            <a:br>
              <a:rPr lang="en-US" sz="1200" dirty="0"/>
            </a:br>
            <a:r>
              <a:rPr lang="en-US" sz="1200" dirty="0"/>
              <a:t>Bluetooth was invented by </a:t>
            </a:r>
            <a:br>
              <a:rPr lang="en-US" sz="1200" dirty="0"/>
            </a:br>
            <a:r>
              <a:rPr lang="en-US" sz="1200" dirty="0"/>
              <a:t>Dr. Jaap </a:t>
            </a:r>
            <a:r>
              <a:rPr lang="en-US" sz="1200" dirty="0" err="1"/>
              <a:t>Haartsen</a:t>
            </a:r>
            <a:r>
              <a:rPr lang="en-US" sz="1200" dirty="0"/>
              <a:t>, an Ericsson engineer and his team.</a:t>
            </a:r>
            <a:br>
              <a:rPr lang="en-US" sz="1200" dirty="0"/>
            </a:br>
            <a:r>
              <a:rPr lang="en-US" sz="1200" dirty="0"/>
              <a:t>Later, Including the Bluetooth Special Interest Group.</a:t>
            </a:r>
            <a:br>
              <a:rPr lang="en-US" sz="1200" dirty="0"/>
            </a:br>
            <a:r>
              <a:rPr lang="en-US" sz="1200" dirty="0"/>
              <a:t>Also theorized by Jim </a:t>
            </a:r>
            <a:r>
              <a:rPr lang="en-US" sz="1200" dirty="0" err="1"/>
              <a:t>Kardach</a:t>
            </a:r>
            <a:r>
              <a:rPr lang="en-US" sz="1200" dirty="0"/>
              <a:t>.</a:t>
            </a:r>
            <a:br>
              <a:rPr lang="en-US" sz="1200" dirty="0"/>
            </a:br>
            <a:r>
              <a:rPr lang="en-US" sz="1200" dirty="0"/>
              <a:t>(Inventor/Scientist)</a:t>
            </a:r>
            <a:br>
              <a:rPr lang="en-US" sz="1200" dirty="0"/>
            </a:br>
            <a:r>
              <a:rPr lang="en-US" sz="1200" dirty="0"/>
              <a:t>Bluetooth was later improved to use less energy, (Low Energy) to be more power efficient.</a:t>
            </a:r>
            <a:br>
              <a:rPr lang="en-US" sz="1200" dirty="0"/>
            </a:br>
            <a:endParaRPr lang="en-US" sz="1200" dirty="0"/>
          </a:p>
          <a:p>
            <a:r>
              <a:rPr lang="en-US" sz="1200" dirty="0"/>
              <a:t>All use a similar concept of transmitter and receiver to send/receive data. changing frequencies and modulating.</a:t>
            </a:r>
            <a:br>
              <a:rPr lang="en-US" sz="1200" dirty="0"/>
            </a:br>
            <a:r>
              <a:rPr lang="en-US" sz="1200" dirty="0"/>
              <a:t>Other wavelengths/bands/frequency that are used are </a:t>
            </a:r>
            <a:br>
              <a:rPr lang="en-US" sz="1200" dirty="0"/>
            </a:br>
            <a:r>
              <a:rPr lang="en-US" sz="1200" dirty="0"/>
              <a:t>Original Wi-Fi 802.11b  = FHSS</a:t>
            </a:r>
            <a:br>
              <a:rPr lang="en-US" sz="1200" dirty="0"/>
            </a:br>
            <a:r>
              <a:rPr lang="en-US" sz="1200" dirty="0"/>
              <a:t>Improved Modulation, Speeds, Frequencies Range, and Security.</a:t>
            </a:r>
            <a:br>
              <a:rPr lang="en-US" sz="1200" dirty="0"/>
            </a:br>
            <a:r>
              <a:rPr lang="en-US" sz="1200" dirty="0"/>
              <a:t>Improved 802.11b/g/n/ = DSSS</a:t>
            </a:r>
            <a:br>
              <a:rPr lang="en-US" sz="1200" dirty="0"/>
            </a:br>
            <a:r>
              <a:rPr lang="en-US" sz="1200" dirty="0"/>
              <a:t>Additional Improvement 802.11b/a/g/n/ac/ax/ay/be. = OFDM</a:t>
            </a:r>
            <a:br>
              <a:rPr lang="en-US" sz="1200" dirty="0"/>
            </a:br>
            <a:r>
              <a:rPr lang="en-US" sz="1200" dirty="0"/>
              <a:t>For longer/faster speeds. It can range from 2.4-5ghz and 6ghz (Wi-Fi 1,2,3,4,5 and Wi-Fi 6), and in future improvements, Wi-Fi 7, and beyond.</a:t>
            </a:r>
            <a:br>
              <a:rPr lang="en-US" sz="1200" dirty="0"/>
            </a:br>
            <a:r>
              <a:rPr lang="en-US" sz="1200" dirty="0"/>
              <a:t>2.4ghz supports 14 channels and can be 5-20mhz.</a:t>
            </a:r>
            <a:br>
              <a:rPr lang="en-US" sz="1200" dirty="0"/>
            </a:br>
            <a:r>
              <a:rPr lang="en-US" sz="1200" dirty="0"/>
              <a:t>5ghz supports 36-165 channels and can be 20-160mhz (a = 5ghz Wi-Fi). More Improvements can be possible over time, like faster or different like 6ghz and more.</a:t>
            </a:r>
          </a:p>
          <a:p>
            <a:r>
              <a:rPr lang="en-US" sz="1200" dirty="0"/>
              <a:t>Wi-Fi devices can choose different frequencies or networks to connect to, and routers choosing the best channel or frequency for a better</a:t>
            </a:r>
            <a:br>
              <a:rPr lang="en-US" sz="1200" dirty="0"/>
            </a:br>
            <a:endParaRPr lang="en-US" sz="1200"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688686790"/>
              </p:ext>
            </p:extLst>
          </p:nvPr>
        </p:nvGraphicFramePr>
        <p:xfrm>
          <a:off x="7075371" y="0"/>
          <a:ext cx="5078412" cy="6949440"/>
        </p:xfrm>
        <a:graphic>
          <a:graphicData uri="http://schemas.openxmlformats.org/drawingml/2006/table">
            <a:tbl>
              <a:tblPr firstRow="1" bandRow="1">
                <a:tableStyleId>{5C22544A-7EE6-4342-B048-85BDC9FD1C3A}</a:tableStyleId>
              </a:tblPr>
              <a:tblGrid>
                <a:gridCol w="1692804">
                  <a:extLst>
                    <a:ext uri="{9D8B030D-6E8A-4147-A177-3AD203B41FA5}">
                      <a16:colId xmlns:a16="http://schemas.microsoft.com/office/drawing/2014/main" val="20000"/>
                    </a:ext>
                  </a:extLst>
                </a:gridCol>
                <a:gridCol w="1692804">
                  <a:extLst>
                    <a:ext uri="{9D8B030D-6E8A-4147-A177-3AD203B41FA5}">
                      <a16:colId xmlns:a16="http://schemas.microsoft.com/office/drawing/2014/main" val="20001"/>
                    </a:ext>
                  </a:extLst>
                </a:gridCol>
                <a:gridCol w="1692804">
                  <a:extLst>
                    <a:ext uri="{9D8B030D-6E8A-4147-A177-3AD203B41FA5}">
                      <a16:colId xmlns:a16="http://schemas.microsoft.com/office/drawing/2014/main" val="20002"/>
                    </a:ext>
                  </a:extLst>
                </a:gridCol>
              </a:tblGrid>
              <a:tr h="1158455">
                <a:tc>
                  <a:txBody>
                    <a:bodyPr/>
                    <a:lstStyle/>
                    <a:p>
                      <a:r>
                        <a:rPr lang="en-US"/>
                        <a:t>Class</a:t>
                      </a:r>
                    </a:p>
                  </a:txBody>
                  <a:tcPr anchor="ctr">
                    <a:solidFill>
                      <a:srgbClr val="008282"/>
                    </a:solidFill>
                  </a:tcPr>
                </a:tc>
                <a:tc>
                  <a:txBody>
                    <a:bodyPr/>
                    <a:lstStyle/>
                    <a:p>
                      <a:pPr algn="ctr"/>
                      <a:r>
                        <a:rPr lang="en-US"/>
                        <a:t>Frequency Bands</a:t>
                      </a:r>
                    </a:p>
                  </a:txBody>
                  <a:tcPr anchor="ctr">
                    <a:solidFill>
                      <a:srgbClr val="008282"/>
                    </a:solidFill>
                  </a:tcPr>
                </a:tc>
                <a:tc>
                  <a:txBody>
                    <a:bodyPr/>
                    <a:lstStyle/>
                    <a:p>
                      <a:pPr algn="ctr"/>
                      <a:r>
                        <a:rPr lang="en-US"/>
                        <a:t>Wave</a:t>
                      </a:r>
                      <a:br>
                        <a:rPr lang="en-US"/>
                      </a:br>
                      <a:r>
                        <a:rPr lang="en-US"/>
                        <a:t>Lengths</a:t>
                      </a:r>
                      <a:br>
                        <a:rPr lang="en-US"/>
                      </a:br>
                      <a:r>
                        <a:rPr lang="en-US"/>
                        <a:t>Versions</a:t>
                      </a:r>
                    </a:p>
                  </a:txBody>
                  <a:tcPr anchor="ctr">
                    <a:solidFill>
                      <a:srgbClr val="008282"/>
                    </a:solidFill>
                  </a:tcPr>
                </a:tc>
                <a:extLst>
                  <a:ext uri="{0D108BD9-81ED-4DB2-BD59-A6C34878D82A}">
                    <a16:rowId xmlns:a16="http://schemas.microsoft.com/office/drawing/2014/main" val="10000"/>
                  </a:ext>
                </a:extLst>
              </a:tr>
              <a:tr h="1871351">
                <a:tc>
                  <a:txBody>
                    <a:bodyPr/>
                    <a:lstStyle/>
                    <a:p>
                      <a:r>
                        <a:rPr lang="en-US"/>
                        <a:t>Wi-Fi Frequency Bands</a:t>
                      </a:r>
                    </a:p>
                  </a:txBody>
                  <a:tcPr anchor="ctr"/>
                </a:tc>
                <a:tc>
                  <a:txBody>
                    <a:bodyPr/>
                    <a:lstStyle/>
                    <a:p>
                      <a:pPr algn="ctr"/>
                      <a:r>
                        <a:rPr lang="en-US"/>
                        <a:t>2.4-5ghz and possibly more.</a:t>
                      </a:r>
                    </a:p>
                  </a:txBody>
                  <a:tcPr anchor="ctr"/>
                </a:tc>
                <a:tc>
                  <a:txBody>
                    <a:bodyPr/>
                    <a:lstStyle/>
                    <a:p>
                      <a:pPr algn="ctr"/>
                      <a:r>
                        <a:rPr lang="en-US"/>
                        <a:t>b/a/g/n/ac/ax/ay/be</a:t>
                      </a:r>
                      <a:br>
                        <a:rPr lang="en-US"/>
                      </a:br>
                      <a:r>
                        <a:rPr lang="en-US"/>
                        <a:t>From 11mbps up to 10gbps</a:t>
                      </a:r>
                    </a:p>
                  </a:txBody>
                  <a:tcPr anchor="ctr"/>
                </a:tc>
                <a:extLst>
                  <a:ext uri="{0D108BD9-81ED-4DB2-BD59-A6C34878D82A}">
                    <a16:rowId xmlns:a16="http://schemas.microsoft.com/office/drawing/2014/main" val="10001"/>
                  </a:ext>
                </a:extLst>
              </a:tr>
              <a:tr h="1514903">
                <a:tc>
                  <a:txBody>
                    <a:bodyPr/>
                    <a:lstStyle/>
                    <a:p>
                      <a:r>
                        <a:rPr lang="en-US"/>
                        <a:t>Bluetooth Bands</a:t>
                      </a:r>
                    </a:p>
                  </a:txBody>
                  <a:tcPr anchor="ctr"/>
                </a:tc>
                <a:tc>
                  <a:txBody>
                    <a:bodyPr/>
                    <a:lstStyle/>
                    <a:p>
                      <a:pPr algn="ctr"/>
                      <a:r>
                        <a:rPr lang="en-US"/>
                        <a:t>2.4-2.48ghz</a:t>
                      </a:r>
                    </a:p>
                  </a:txBody>
                  <a:tcPr anchor="ctr"/>
                </a:tc>
                <a:tc>
                  <a:txBody>
                    <a:bodyPr/>
                    <a:lstStyle/>
                    <a:p>
                      <a:pPr algn="ctr"/>
                      <a:r>
                        <a:rPr lang="en-US"/>
                        <a:t>Versions From 1.0-2.0-3.0-4.0-5.0, and LE</a:t>
                      </a:r>
                    </a:p>
                  </a:txBody>
                  <a:tcPr anchor="ctr"/>
                </a:tc>
                <a:extLst>
                  <a:ext uri="{0D108BD9-81ED-4DB2-BD59-A6C34878D82A}">
                    <a16:rowId xmlns:a16="http://schemas.microsoft.com/office/drawing/2014/main" val="10002"/>
                  </a:ext>
                </a:extLst>
              </a:tr>
              <a:tr h="2227798">
                <a:tc>
                  <a:txBody>
                    <a:bodyPr/>
                    <a:lstStyle/>
                    <a:p>
                      <a:r>
                        <a:rPr lang="en-US"/>
                        <a:t>Speeds</a:t>
                      </a:r>
                    </a:p>
                  </a:txBody>
                  <a:tcPr anchor="ctr"/>
                </a:tc>
                <a:tc>
                  <a:txBody>
                    <a:bodyPr/>
                    <a:lstStyle/>
                    <a:p>
                      <a:pPr algn="ctr"/>
                      <a:r>
                        <a:rPr lang="en-US"/>
                        <a:t>Wi-Fi = 11mbps up to 10gbps and possibly more.</a:t>
                      </a:r>
                    </a:p>
                  </a:txBody>
                  <a:tcPr anchor="ctr"/>
                </a:tc>
                <a:tc>
                  <a:txBody>
                    <a:bodyPr/>
                    <a:lstStyle/>
                    <a:p>
                      <a:pPr algn="ctr"/>
                      <a:r>
                        <a:rPr lang="en-US"/>
                        <a:t>Bluetooth</a:t>
                      </a:r>
                      <a:br>
                        <a:rPr lang="en-US"/>
                      </a:br>
                      <a:r>
                        <a:rPr lang="en-US"/>
                        <a:t>125kbps-2mbps,and possibly more.</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1104-C7D0-2281-7DED-A77C0B8A5920}"/>
              </a:ext>
            </a:extLst>
          </p:cNvPr>
          <p:cNvSpPr>
            <a:spLocks noGrp="1"/>
          </p:cNvSpPr>
          <p:nvPr>
            <p:ph type="title"/>
          </p:nvPr>
        </p:nvSpPr>
        <p:spPr/>
        <p:txBody>
          <a:bodyPr/>
          <a:lstStyle/>
          <a:p>
            <a:r>
              <a:rPr lang="en-US" dirty="0"/>
              <a:t>Continued overview of Wi-Fi and Bluetooth</a:t>
            </a:r>
          </a:p>
        </p:txBody>
      </p:sp>
      <p:sp>
        <p:nvSpPr>
          <p:cNvPr id="3" name="Content Placeholder 2">
            <a:extLst>
              <a:ext uri="{FF2B5EF4-FFF2-40B4-BE49-F238E27FC236}">
                <a16:creationId xmlns:a16="http://schemas.microsoft.com/office/drawing/2014/main" id="{5B91EE21-DA00-5821-8512-ADBB95D12728}"/>
              </a:ext>
            </a:extLst>
          </p:cNvPr>
          <p:cNvSpPr>
            <a:spLocks noGrp="1"/>
          </p:cNvSpPr>
          <p:nvPr>
            <p:ph sz="half" idx="1"/>
          </p:nvPr>
        </p:nvSpPr>
        <p:spPr/>
        <p:txBody>
          <a:bodyPr>
            <a:normAutofit fontScale="55000" lnSpcReduction="20000"/>
          </a:bodyPr>
          <a:lstStyle/>
          <a:p>
            <a:r>
              <a:rPr lang="en-US" dirty="0"/>
              <a:t>Groups created/dedicated to both were created to further improve and aid in development.</a:t>
            </a:r>
            <a:br>
              <a:rPr lang="en-US" dirty="0"/>
            </a:br>
            <a:r>
              <a:rPr lang="en-US" dirty="0"/>
              <a:t>Wi-Fi Alliance and,</a:t>
            </a:r>
            <a:br>
              <a:rPr lang="en-US" dirty="0"/>
            </a:br>
            <a:r>
              <a:rPr lang="en-US" dirty="0"/>
              <a:t>Bluetooth Special Interest Group.</a:t>
            </a:r>
            <a:br>
              <a:rPr lang="en-US" dirty="0"/>
            </a:br>
            <a:endParaRPr lang="en-US" dirty="0"/>
          </a:p>
          <a:p>
            <a:r>
              <a:rPr lang="en-US" dirty="0"/>
              <a:t>Wi-Fi is used for medium range, signal degrades when further away, good for homes, offices, café’s, libraries. (can get spotty or slower the further away).</a:t>
            </a:r>
          </a:p>
          <a:p>
            <a:br>
              <a:rPr lang="en-US" dirty="0"/>
            </a:br>
            <a:r>
              <a:rPr lang="en-US" dirty="0"/>
              <a:t>Bluetooth is used for short range, </a:t>
            </a:r>
            <a:br>
              <a:rPr lang="en-US" dirty="0"/>
            </a:br>
            <a:r>
              <a:rPr lang="en-US" dirty="0"/>
              <a:t>file transfer between devices next to each other, audio, hands free calling.</a:t>
            </a:r>
            <a:br>
              <a:rPr lang="en-US" dirty="0"/>
            </a:br>
            <a:r>
              <a:rPr lang="en-US" dirty="0"/>
              <a:t>So, it can also get spotty or slower, the further away.</a:t>
            </a:r>
          </a:p>
          <a:p>
            <a:r>
              <a:rPr lang="en-US" dirty="0"/>
              <a:t>Both are under the IEEE  Institute of Electrical and Electronics Engineers (IEEE).</a:t>
            </a:r>
            <a:br>
              <a:rPr lang="en-US" dirty="0"/>
            </a:br>
            <a:r>
              <a:rPr lang="en-US" dirty="0"/>
              <a:t>Wi-Fi is under 802.11.</a:t>
            </a:r>
            <a:br>
              <a:rPr lang="en-US" dirty="0"/>
            </a:br>
            <a:r>
              <a:rPr lang="en-US" dirty="0"/>
              <a:t>Bluetooth is under 802.15.1.</a:t>
            </a:r>
            <a:br>
              <a:rPr lang="en-US" dirty="0"/>
            </a:br>
            <a:r>
              <a:rPr lang="en-US" dirty="0"/>
              <a:t>Both are different enough to avoid interference from each other and coexist.</a:t>
            </a:r>
          </a:p>
          <a:p>
            <a:endParaRPr lang="en-US" dirty="0"/>
          </a:p>
        </p:txBody>
      </p:sp>
      <p:pic>
        <p:nvPicPr>
          <p:cNvPr id="2050" name="Picture 2" descr="1,563,100+ Wifi Symbol Stock Photos, Pictures &amp; Royalty-Free Images -  iStock | Wifi icon, Wifi symbol isolated, Wifi">
            <a:extLst>
              <a:ext uri="{FF2B5EF4-FFF2-40B4-BE49-F238E27FC236}">
                <a16:creationId xmlns:a16="http://schemas.microsoft.com/office/drawing/2014/main" id="{043F252D-ACEF-214C-1304-8A993AA66A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5412" y="2743200"/>
            <a:ext cx="2457450" cy="2457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luetooth icon - Download on Iconfinder on Iconfinder">
            <a:extLst>
              <a:ext uri="{FF2B5EF4-FFF2-40B4-BE49-F238E27FC236}">
                <a16:creationId xmlns:a16="http://schemas.microsoft.com/office/drawing/2014/main" id="{E3866368-28D3-FC24-94B3-2853F8B3D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4956" y="2819399"/>
            <a:ext cx="2402982" cy="2381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21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22CA-ECE4-BF8B-563F-6C8698DF8104}"/>
              </a:ext>
            </a:extLst>
          </p:cNvPr>
          <p:cNvSpPr>
            <a:spLocks noGrp="1"/>
          </p:cNvSpPr>
          <p:nvPr>
            <p:ph type="title"/>
          </p:nvPr>
        </p:nvSpPr>
        <p:spPr/>
        <p:txBody>
          <a:bodyPr/>
          <a:lstStyle/>
          <a:p>
            <a:r>
              <a:rPr lang="en-US" dirty="0"/>
              <a:t>Advantages and Disadvantages of the spread spectrum</a:t>
            </a:r>
          </a:p>
        </p:txBody>
      </p:sp>
      <p:sp>
        <p:nvSpPr>
          <p:cNvPr id="3" name="Content Placeholder 2">
            <a:extLst>
              <a:ext uri="{FF2B5EF4-FFF2-40B4-BE49-F238E27FC236}">
                <a16:creationId xmlns:a16="http://schemas.microsoft.com/office/drawing/2014/main" id="{F33FFBAF-0DBF-8FF2-E547-066727DC54F3}"/>
              </a:ext>
            </a:extLst>
          </p:cNvPr>
          <p:cNvSpPr>
            <a:spLocks noGrp="1"/>
          </p:cNvSpPr>
          <p:nvPr>
            <p:ph idx="1"/>
          </p:nvPr>
        </p:nvSpPr>
        <p:spPr>
          <a:xfrm>
            <a:off x="1218883" y="1701796"/>
            <a:ext cx="10360501" cy="5156203"/>
          </a:xfrm>
        </p:spPr>
        <p:txBody>
          <a:bodyPr>
            <a:noAutofit/>
          </a:bodyPr>
          <a:lstStyle/>
          <a:p>
            <a:pPr marL="0" indent="0" algn="l">
              <a:buNone/>
            </a:pPr>
            <a:br>
              <a:rPr lang="en-US" sz="1200" b="0" i="0" dirty="0">
                <a:solidFill>
                  <a:srgbClr val="D1D5DB"/>
                </a:solidFill>
                <a:effectLst/>
              </a:rPr>
            </a:br>
            <a:r>
              <a:rPr lang="en-US" sz="1200" b="0" i="0" dirty="0">
                <a:solidFill>
                  <a:srgbClr val="D1D5DB"/>
                </a:solidFill>
                <a:effectLst/>
              </a:rPr>
              <a:t>Advantages of Spread Spectrum:</a:t>
            </a:r>
          </a:p>
          <a:p>
            <a:pPr algn="l">
              <a:buFont typeface="+mj-lt"/>
              <a:buAutoNum type="arabicPeriod"/>
            </a:pPr>
            <a:r>
              <a:rPr lang="en-US" sz="1200" b="0" i="0" dirty="0">
                <a:solidFill>
                  <a:srgbClr val="D1D5DB"/>
                </a:solidFill>
                <a:effectLst/>
              </a:rPr>
              <a:t>Resistance to Interference: Spread spectrum techniques can spread the signal over a wider bandwidth, making it more resistant to narrowband interference and improving overall reliability.</a:t>
            </a:r>
          </a:p>
          <a:p>
            <a:pPr algn="l">
              <a:buFont typeface="+mj-lt"/>
              <a:buAutoNum type="arabicPeriod"/>
            </a:pPr>
            <a:r>
              <a:rPr lang="en-US" sz="1200" b="0" i="0" dirty="0">
                <a:solidFill>
                  <a:srgbClr val="D1D5DB"/>
                </a:solidFill>
                <a:effectLst/>
              </a:rPr>
              <a:t>Security: Spread spectrum also provides a level of security by spreading the signal using a pseudorandom sequence or code, making it difficult for unauthorized parties to intercept or interfere with the communication.</a:t>
            </a:r>
          </a:p>
          <a:p>
            <a:pPr algn="l">
              <a:buFont typeface="+mj-lt"/>
              <a:buAutoNum type="arabicPeriod"/>
            </a:pPr>
            <a:r>
              <a:rPr lang="en-US" sz="1200" b="0" i="0" dirty="0">
                <a:solidFill>
                  <a:srgbClr val="D1D5DB"/>
                </a:solidFill>
                <a:effectLst/>
              </a:rPr>
              <a:t>Coexistence: Spread spectrum allows multiple systems to coexist in the same frequency band without significant interference, enabling efficient spectrum utilization and supporting multiple users or devices simultaneously.</a:t>
            </a:r>
          </a:p>
          <a:p>
            <a:pPr algn="l">
              <a:buFont typeface="+mj-lt"/>
              <a:buAutoNum type="arabicPeriod"/>
            </a:pPr>
            <a:r>
              <a:rPr lang="en-US" sz="1200" b="0" i="0" dirty="0">
                <a:solidFill>
                  <a:srgbClr val="D1D5DB"/>
                </a:solidFill>
                <a:effectLst/>
              </a:rPr>
              <a:t>Robustness: Spread spectrum techniques are robust against various sources of interference, like, multipath fading, frequency-selective fading, and other forms of signal degradation, ensuring reliable communication even in challenging environments.</a:t>
            </a:r>
          </a:p>
          <a:p>
            <a:pPr algn="l"/>
            <a:r>
              <a:rPr lang="en-US" sz="1200" b="0" i="0" dirty="0">
                <a:solidFill>
                  <a:srgbClr val="D1D5DB"/>
                </a:solidFill>
                <a:effectLst/>
              </a:rPr>
              <a:t>Disadvantages of Spread Spectrum:</a:t>
            </a:r>
          </a:p>
          <a:p>
            <a:pPr algn="l">
              <a:buFont typeface="+mj-lt"/>
              <a:buAutoNum type="arabicPeriod"/>
            </a:pPr>
            <a:r>
              <a:rPr lang="en-US" sz="1200" b="0" i="0" dirty="0">
                <a:solidFill>
                  <a:srgbClr val="D1D5DB"/>
                </a:solidFill>
                <a:effectLst/>
              </a:rPr>
              <a:t>Increased Bandwidth Requirements: Spread spectrum techniques typically require a wider bandwidth compared to other modulation techniques, which can limit their suitability in applications with limited bandwidth availability</a:t>
            </a:r>
          </a:p>
          <a:p>
            <a:pPr algn="l">
              <a:buFont typeface="+mj-lt"/>
              <a:buAutoNum type="arabicPeriod"/>
            </a:pPr>
            <a:r>
              <a:rPr lang="en-US" sz="1200" b="0" i="0" dirty="0">
                <a:solidFill>
                  <a:srgbClr val="D1D5DB"/>
                </a:solidFill>
                <a:effectLst/>
              </a:rPr>
              <a:t>Complexity: Implementing spread spectrum systems can involve additional complexity in terms of signal processing, synchronization, and code generation. This complexity can impact system design, implementation, and resource requirements.</a:t>
            </a:r>
          </a:p>
          <a:p>
            <a:pPr algn="l">
              <a:buFont typeface="+mj-lt"/>
              <a:buAutoNum type="arabicPeriod"/>
            </a:pPr>
            <a:r>
              <a:rPr lang="en-US" sz="1200" b="0" i="0" dirty="0">
                <a:solidFill>
                  <a:srgbClr val="D1D5DB"/>
                </a:solidFill>
                <a:effectLst/>
              </a:rPr>
              <a:t>Lower Spectral Efficiency: Spread spectrum techniques may have lower spectral efficiency compared to other modulation techniques, as they spread the signal energy over a wider bandwidth. This can affect the overall data rate, speed or capacity, range of the system.</a:t>
            </a:r>
          </a:p>
          <a:p>
            <a:pPr marL="0" indent="0" algn="l">
              <a:buNone/>
            </a:pPr>
            <a:r>
              <a:rPr lang="en-US" sz="1200" dirty="0">
                <a:solidFill>
                  <a:srgbClr val="D1D5DB"/>
                </a:solidFill>
              </a:rPr>
              <a:t>Also, depending the spectrum used, it can have its advantages and disadvantages as well.</a:t>
            </a:r>
            <a:endParaRPr lang="en-US" sz="1200" b="0" i="0" dirty="0">
              <a:solidFill>
                <a:srgbClr val="D1D5DB"/>
              </a:solidFill>
              <a:effectLst/>
            </a:endParaRPr>
          </a:p>
          <a:p>
            <a:pPr marL="0" indent="0">
              <a:buNone/>
            </a:pPr>
            <a:endParaRPr lang="en-US" sz="1200" dirty="0"/>
          </a:p>
        </p:txBody>
      </p:sp>
    </p:spTree>
    <p:extLst>
      <p:ext uri="{BB962C8B-B14F-4D97-AF65-F5344CB8AC3E}">
        <p14:creationId xmlns:p14="http://schemas.microsoft.com/office/powerpoint/2010/main" val="223623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B1A2CAE0FD3B4085F38C798077F790" ma:contentTypeVersion="7" ma:contentTypeDescription="Create a new document." ma:contentTypeScope="" ma:versionID="fd8939e76ea3f7259f59f79331c8ea63">
  <xsd:schema xmlns:xsd="http://www.w3.org/2001/XMLSchema" xmlns:xs="http://www.w3.org/2001/XMLSchema" xmlns:p="http://schemas.microsoft.com/office/2006/metadata/properties" xmlns:ns3="7a419a66-3bb0-471f-a3b0-612d1c52997e" xmlns:ns4="5ab1c37a-1c17-4a99-a99e-a1a50c661a66" targetNamespace="http://schemas.microsoft.com/office/2006/metadata/properties" ma:root="true" ma:fieldsID="5e9e3948941f6f4db5c0b0f4578761f5" ns3:_="" ns4:_="">
    <xsd:import namespace="7a419a66-3bb0-471f-a3b0-612d1c52997e"/>
    <xsd:import namespace="5ab1c37a-1c17-4a99-a99e-a1a50c661a6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419a66-3bb0-471f-a3b0-612d1c52997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b1c37a-1c17-4a99-a99e-a1a50c661a66"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http://purl.org/dc/terms/"/>
    <ds:schemaRef ds:uri="http://purl.org/dc/dcmitype/"/>
    <ds:schemaRef ds:uri="http://purl.org/dc/elements/1.1/"/>
    <ds:schemaRef ds:uri="http://www.w3.org/XML/1998/namespace"/>
    <ds:schemaRef ds:uri="http://schemas.openxmlformats.org/package/2006/metadata/core-properties"/>
    <ds:schemaRef ds:uri="5ab1c37a-1c17-4a99-a99e-a1a50c661a66"/>
    <ds:schemaRef ds:uri="http://schemas.microsoft.com/office/infopath/2007/PartnerControls"/>
    <ds:schemaRef ds:uri="http://schemas.microsoft.com/office/2006/documentManagement/types"/>
    <ds:schemaRef ds:uri="7a419a66-3bb0-471f-a3b0-612d1c52997e"/>
    <ds:schemaRef ds:uri="http://schemas.microsoft.com/office/2006/metadata/properties"/>
  </ds:schemaRefs>
</ds:datastoreItem>
</file>

<file path=customXml/itemProps2.xml><?xml version="1.0" encoding="utf-8"?>
<ds:datastoreItem xmlns:ds="http://schemas.openxmlformats.org/officeDocument/2006/customXml" ds:itemID="{568FEF38-49CF-4828-9270-79EB827AC335}">
  <ds:schemaRefs>
    <ds:schemaRef ds:uri="http://schemas.microsoft.com/sharepoint/v3/contenttype/forms"/>
  </ds:schemaRefs>
</ds:datastoreItem>
</file>

<file path=customXml/itemProps3.xml><?xml version="1.0" encoding="utf-8"?>
<ds:datastoreItem xmlns:ds="http://schemas.openxmlformats.org/officeDocument/2006/customXml" ds:itemID="{5EA31DD9-556B-4C69-AD42-4A1765160676}">
  <ds:schemaRefs>
    <ds:schemaRef ds:uri="5ab1c37a-1c17-4a99-a99e-a1a50c661a66"/>
    <ds:schemaRef ds:uri="7a419a66-3bb0-471f-a3b0-612d1c52997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2813</TotalTime>
  <Words>3980</Words>
  <Application>Microsoft Macintosh PowerPoint</Application>
  <PresentationFormat>Custom</PresentationFormat>
  <Paragraphs>143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Google Sans</vt:lpstr>
      <vt:lpstr>Söhne</vt:lpstr>
      <vt:lpstr>Tech 16x9</vt:lpstr>
      <vt:lpstr>Discrete Math/Structures and The Spread Spectrum by Eric Jorden for cs131</vt:lpstr>
      <vt:lpstr>What  is the spread spectrum?</vt:lpstr>
      <vt:lpstr>Continued: what is the spread spectrum, how it applies to everyone. everything, everywhere and allowed to be used all at once.</vt:lpstr>
      <vt:lpstr>  How the Spread Spectrum looks. As it gets transmitted and can vary on the frequency and modulation.</vt:lpstr>
      <vt:lpstr>How Discrete math/structures apply to the spread spectrum.</vt:lpstr>
      <vt:lpstr>How Frequency Hopping Spread Spectrum looks</vt:lpstr>
      <vt:lpstr>Overview on how it applies  to Wi-Fi, and Bluetooth.</vt:lpstr>
      <vt:lpstr>Continued overview of Wi-Fi and Bluetooth</vt:lpstr>
      <vt:lpstr>Advantages and Disadvantages of the spread spectrum</vt:lpstr>
      <vt:lpstr>Variations/Improvements/ and Alternate Forms of The Spread Spectrum</vt:lpstr>
      <vt:lpstr>Advancements and Variations of the Frequency Hopping Spread Spectrum with Multiplexing </vt:lpstr>
      <vt:lpstr>Alternate forms, Improved Advancements and Variations</vt:lpstr>
      <vt:lpstr>How the spread spectrums add to cellular networks</vt:lpstr>
      <vt:lpstr>Advantages and Disadvantages </vt:lpstr>
      <vt:lpstr>How DSSS, looks like.</vt:lpstr>
      <vt:lpstr>How OFDM looks like, with multiple subcarriers carrying data.</vt:lpstr>
      <vt:lpstr>How AFH looks like</vt:lpstr>
      <vt:lpstr>How CDMA looks like</vt:lpstr>
      <vt:lpstr>Continued Advantages and Disadvantages.</vt:lpstr>
      <vt:lpstr>Conclusion</vt:lpstr>
      <vt:lpstr>References and bibliography.</vt:lpstr>
      <vt:lpstr>References and Bibliography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Frequency Hopping Spectrum</dc:title>
  <dc:creator>Eric Jorden</dc:creator>
  <cp:lastModifiedBy>Eric Jorden</cp:lastModifiedBy>
  <cp:revision>20</cp:revision>
  <dcterms:created xsi:type="dcterms:W3CDTF">2023-05-16T04:46:22Z</dcterms:created>
  <dcterms:modified xsi:type="dcterms:W3CDTF">2023-05-25T05:19:44Z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0x010100F4B1A2CAE0FD3B4085F38C798077F790</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