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63" r:id="rId4"/>
    <p:sldId id="262" r:id="rId5"/>
    <p:sldId id="286" r:id="rId6"/>
    <p:sldId id="261" r:id="rId7"/>
    <p:sldId id="265" r:id="rId8"/>
    <p:sldId id="266" r:id="rId9"/>
    <p:sldId id="282" r:id="rId10"/>
    <p:sldId id="269" r:id="rId11"/>
    <p:sldId id="283" r:id="rId12"/>
    <p:sldId id="268" r:id="rId13"/>
    <p:sldId id="258" r:id="rId14"/>
    <p:sldId id="270" r:id="rId15"/>
    <p:sldId id="271" r:id="rId16"/>
    <p:sldId id="272" r:id="rId17"/>
    <p:sldId id="277" r:id="rId18"/>
    <p:sldId id="278" r:id="rId19"/>
    <p:sldId id="279" r:id="rId20"/>
    <p:sldId id="276" r:id="rId21"/>
    <p:sldId id="280" r:id="rId22"/>
    <p:sldId id="281" r:id="rId23"/>
    <p:sldId id="288" r:id="rId24"/>
    <p:sldId id="287" r:id="rId25"/>
    <p:sldId id="267" r:id="rId26"/>
    <p:sldId id="289" r:id="rId27"/>
    <p:sldId id="290" r:id="rId28"/>
    <p:sldId id="275" r:id="rId29"/>
    <p:sldId id="285" r:id="rId30"/>
  </p:sldIdLst>
  <p:sldSz cx="9144000" cy="5143500" type="screen16x9"/>
  <p:notesSz cx="6858000" cy="9144000"/>
  <p:embeddedFontLst>
    <p:embeddedFont>
      <p:font typeface="Maven Pro" pitchFamily="2" charset="77"/>
      <p:regular r:id="rId32"/>
      <p:bold r:id="rId33"/>
    </p:embeddedFont>
    <p:embeddedFont>
      <p:font typeface="Nunito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820"/>
    <a:srgbClr val="8CD23E"/>
    <a:srgbClr val="005986"/>
    <a:srgbClr val="E7F5D7"/>
    <a:srgbClr val="D2D2D2"/>
    <a:srgbClr val="F4CCCC"/>
    <a:srgbClr val="599191"/>
    <a:srgbClr val="84ADAD"/>
    <a:srgbClr val="90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 autoAdjust="0"/>
    <p:restoredTop sz="84817" autoAdjust="0"/>
  </p:normalViewPr>
  <p:slideViewPr>
    <p:cSldViewPr snapToGrid="0">
      <p:cViewPr>
        <p:scale>
          <a:sx n="159" d="100"/>
          <a:sy n="159" d="100"/>
        </p:scale>
        <p:origin x="232" y="-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77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3a87bf3b6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3a87bf3b6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312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taille du marché, de 30 240 contrats par an en 2022 établi en slide 7 correspond ici à la multiplication 0,7*0,08*0,1*45%*12 000 000.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30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026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a87bf3b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a87bf3b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09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Parking : nb de voitures maximum * prix annuel d’une place en région parisienne : 4000 * 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Marketing: revenu 2025 * 10%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Salaire: revenu 2025* 30%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IT : revenu 2025* 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L’idée est de calculer nos couts approximatifs à partir d’une estimation de nos revenus de long terme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137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Acquisition: prix moyen avec 40% de zoé, 40% de tesla model 3 et 20% de véhicules plus chères + un rabais de 15% environ parce qu’achat direct au producteur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(0.4 * 32k + 0.4 * 42k + 0.2 * 60k) * 0.85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Repairing</a:t>
            </a:r>
            <a:r>
              <a:rPr lang="fr-FR" dirty="0"/>
              <a:t> lié aux accidents: ~ 15% du prix d’une voiture sur toute sa durée de vie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Reconditionning</a:t>
            </a:r>
            <a:r>
              <a:rPr lang="fr-FR" dirty="0"/>
              <a:t>: 25% du prix du véhicule, seulement pour les véhicules non achetés en fin de contrat</a:t>
            </a:r>
          </a:p>
        </p:txBody>
      </p:sp>
    </p:spTree>
    <p:extLst>
      <p:ext uri="{BB962C8B-B14F-4D97-AF65-F5344CB8AC3E}">
        <p14:creationId xmlns:p14="http://schemas.microsoft.com/office/powerpoint/2010/main" val="195332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Leasing revenue per unit = 36 (</a:t>
            </a:r>
            <a:r>
              <a:rPr lang="fr-FR" dirty="0" err="1"/>
              <a:t>months</a:t>
            </a:r>
            <a:r>
              <a:rPr lang="fr-FR" dirty="0"/>
              <a:t>) *550€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198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34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a87bf3b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a87bf3b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82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8019e0b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8019e0b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5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Limite pour le NLP: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fr-FR" dirty="0" err="1"/>
              <a:t>Scrapping</a:t>
            </a:r>
            <a:r>
              <a:rPr lang="fr-FR" dirty="0"/>
              <a:t> d’un unique forum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Différence de nombre de messages entre chaque type de modèle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Nécessité de réaliser des analyses plus détaillés que des simples </a:t>
            </a:r>
            <a:r>
              <a:rPr lang="fr-FR" dirty="0" err="1"/>
              <a:t>wordClouds</a:t>
            </a: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448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119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806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07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a87bf3b6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3a87bf3b6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8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a87bf3b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a87bf3b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4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8019e0bfb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118019e0bfb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a87bf3b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a87bf3b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03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a87bf3b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a87bf3b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58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1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87bf3b6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87bf3b6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9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a87bf3b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a87bf3b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le point 1), l’idée c’est d’être capable de vendre la voiture à la fin du contrat sans perdre de temps et de ressources. Pour cela il faut que le client soit satisfait tout au long de son contrat de leasing, grâce à une expérience client forte, que la voiture corresponde parfaitement à ses attentes, aucun défauts dans la voiture, etc.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73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esnumeriques.com/voiture/marche-automobile-francais-pas-de-reprise-miracle-en-2021-l-electrique-poursuit-son-ascension-n173851.html" TargetMode="External"/><Relationship Id="rId4" Type="http://schemas.openxmlformats.org/officeDocument/2006/relationships/hyperlink" Target="https://www.20minutes.fr/economie/3208347-20211231-automobile-marche-francais-plus-bas-2021-vehicules-electriques-plus-hau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ur.org/fr/nos-travaux/evolution-mobilites-grand-paris-tendances-historiques-evolutions-cours-emergen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direct-assurance.fr/infospratiques/grand-paris-fin-de-circulation-des-voitures-moteur-thermiq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Green leasing offer presentation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224800"/>
            <a:ext cx="46779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Antoine Mellerio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Clément Girault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Pierre de Boisredon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Ruben Viscaino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Sylvain Delgendre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Zidi Yang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33B7EE-7C57-4696-A7E3-D9F804704A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665482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Brand positioning and strategy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2C6012-8586-41E7-BE52-7BC5D6B396EB}"/>
              </a:ext>
            </a:extLst>
          </p:cNvPr>
          <p:cNvSpPr txBox="1"/>
          <p:nvPr/>
        </p:nvSpPr>
        <p:spPr>
          <a:xfrm>
            <a:off x="200722" y="1412488"/>
            <a:ext cx="5992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Our strategy and brand positioning revolves around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three key points</a:t>
            </a:r>
            <a:r>
              <a:rPr lang="en-US" dirty="0">
                <a:latin typeface="Maven Pro" panose="020B0604020202020204" charset="0"/>
              </a:rPr>
              <a:t> :</a:t>
            </a:r>
          </a:p>
        </p:txBody>
      </p:sp>
      <p:sp>
        <p:nvSpPr>
          <p:cNvPr id="8" name="Google Shape;304;p15">
            <a:extLst>
              <a:ext uri="{FF2B5EF4-FFF2-40B4-BE49-F238E27FC236}">
                <a16:creationId xmlns:a16="http://schemas.microsoft.com/office/drawing/2014/main" id="{68C315E9-C29B-41BE-9AF0-9C78A837F783}"/>
              </a:ext>
            </a:extLst>
          </p:cNvPr>
          <p:cNvSpPr/>
          <p:nvPr/>
        </p:nvSpPr>
        <p:spPr>
          <a:xfrm>
            <a:off x="241678" y="1851101"/>
            <a:ext cx="2758406" cy="3025699"/>
          </a:xfrm>
          <a:prstGeom prst="roundRect">
            <a:avLst>
              <a:gd name="adj" fmla="val 16667"/>
            </a:avLst>
          </a:prstGeom>
          <a:solidFill>
            <a:srgbClr val="568820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5;p15">
            <a:extLst>
              <a:ext uri="{FF2B5EF4-FFF2-40B4-BE49-F238E27FC236}">
                <a16:creationId xmlns:a16="http://schemas.microsoft.com/office/drawing/2014/main" id="{28D8374E-E64E-4F54-BF82-86C6C60D6626}"/>
              </a:ext>
            </a:extLst>
          </p:cNvPr>
          <p:cNvSpPr txBox="1"/>
          <p:nvPr/>
        </p:nvSpPr>
        <p:spPr>
          <a:xfrm>
            <a:off x="324226" y="1942826"/>
            <a:ext cx="2592037" cy="310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A just-in-time strategy</a:t>
            </a:r>
          </a:p>
          <a:p>
            <a:r>
              <a:rPr lang="en-US" sz="1200" dirty="0">
                <a:latin typeface="Maven Pro" panose="020B0604020202020204" charset="0"/>
              </a:rPr>
              <a:t>Develop both LLD and LOA contracts while </a:t>
            </a:r>
            <a:r>
              <a:rPr lang="en-US" sz="1200" b="1" dirty="0">
                <a:latin typeface="Maven Pro" panose="020B0604020202020204" charset="0"/>
              </a:rPr>
              <a:t>optimizing the buyouts or renewals</a:t>
            </a:r>
            <a:r>
              <a:rPr lang="en-US" sz="1200" dirty="0">
                <a:latin typeface="Maven Pro" panose="020B0604020202020204" charset="0"/>
              </a:rPr>
              <a:t> at the end of the contracts. </a:t>
            </a:r>
            <a:r>
              <a:rPr lang="en-US" sz="1200" b="1" dirty="0">
                <a:latin typeface="Maven Pro" panose="020B0604020202020204" charset="0"/>
              </a:rPr>
              <a:t>Little time and resources are spent to sell the used cars.</a:t>
            </a:r>
            <a:r>
              <a:rPr lang="en-US" sz="1200" dirty="0">
                <a:latin typeface="Maven Pro" panose="020B0604020202020204" charset="0"/>
              </a:rPr>
              <a:t> </a:t>
            </a:r>
          </a:p>
          <a:p>
            <a:endParaRPr lang="en-US" sz="1200" dirty="0">
              <a:latin typeface="Maven Pro" panose="020B0604020202020204" charset="0"/>
            </a:endParaRPr>
          </a:p>
          <a:p>
            <a:r>
              <a:rPr lang="en-US" sz="1200" dirty="0">
                <a:latin typeface="Maven Pro" panose="020B0604020202020204" charset="0"/>
              </a:rPr>
              <a:t>Implementing this strategy relies on an </a:t>
            </a:r>
            <a:r>
              <a:rPr lang="en-US" sz="1200" b="1" dirty="0">
                <a:latin typeface="Maven Pro" panose="020B0604020202020204" charset="0"/>
              </a:rPr>
              <a:t>outstanding customer service</a:t>
            </a:r>
            <a:r>
              <a:rPr lang="en-US" sz="1200" dirty="0">
                <a:latin typeface="Maven Pro" panose="020B0604020202020204" charset="0"/>
              </a:rPr>
              <a:t>. 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304;p15">
            <a:extLst>
              <a:ext uri="{FF2B5EF4-FFF2-40B4-BE49-F238E27FC236}">
                <a16:creationId xmlns:a16="http://schemas.microsoft.com/office/drawing/2014/main" id="{167C2368-189E-4458-AE7D-AA31BDC0A20F}"/>
              </a:ext>
            </a:extLst>
          </p:cNvPr>
          <p:cNvSpPr/>
          <p:nvPr/>
        </p:nvSpPr>
        <p:spPr>
          <a:xfrm>
            <a:off x="3107891" y="1851100"/>
            <a:ext cx="2758406" cy="3025700"/>
          </a:xfrm>
          <a:prstGeom prst="roundRect">
            <a:avLst>
              <a:gd name="adj" fmla="val 16667"/>
            </a:avLst>
          </a:prstGeom>
          <a:solidFill>
            <a:srgbClr val="005986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4;p15">
            <a:extLst>
              <a:ext uri="{FF2B5EF4-FFF2-40B4-BE49-F238E27FC236}">
                <a16:creationId xmlns:a16="http://schemas.microsoft.com/office/drawing/2014/main" id="{44C516CF-F6E2-4413-A4C9-7195589D4F97}"/>
              </a:ext>
            </a:extLst>
          </p:cNvPr>
          <p:cNvSpPr/>
          <p:nvPr/>
        </p:nvSpPr>
        <p:spPr>
          <a:xfrm>
            <a:off x="5974104" y="1851100"/>
            <a:ext cx="2758406" cy="3025700"/>
          </a:xfrm>
          <a:prstGeom prst="roundRect">
            <a:avLst>
              <a:gd name="adj" fmla="val 16667"/>
            </a:avLst>
          </a:prstGeom>
          <a:solidFill>
            <a:srgbClr val="F4CCCC">
              <a:alpha val="90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14" name="Google Shape;325;p15">
            <a:extLst>
              <a:ext uri="{FF2B5EF4-FFF2-40B4-BE49-F238E27FC236}">
                <a16:creationId xmlns:a16="http://schemas.microsoft.com/office/drawing/2014/main" id="{9B873771-B144-4F32-9210-73D104471541}"/>
              </a:ext>
            </a:extLst>
          </p:cNvPr>
          <p:cNvSpPr txBox="1"/>
          <p:nvPr/>
        </p:nvSpPr>
        <p:spPr>
          <a:xfrm>
            <a:off x="3232986" y="1915921"/>
            <a:ext cx="2592037" cy="262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A targeted offer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1200" dirty="0">
                <a:latin typeface="Maven Pro" panose="020B0604020202020204" charset="0"/>
              </a:rPr>
              <a:t>Develop an offer that sticks to the </a:t>
            </a:r>
            <a:r>
              <a:rPr lang="en-US" sz="1200" b="1" dirty="0">
                <a:latin typeface="Maven Pro" panose="020B0604020202020204" charset="0"/>
              </a:rPr>
              <a:t>Ile de France</a:t>
            </a:r>
            <a:r>
              <a:rPr lang="en-US" sz="1200" dirty="0">
                <a:latin typeface="Maven Pro" panose="020B0604020202020204" charset="0"/>
              </a:rPr>
              <a:t> demand : </a:t>
            </a:r>
          </a:p>
          <a:p>
            <a:pPr marL="171450" indent="-171450">
              <a:lnSpc>
                <a:spcPct val="9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small and cheap electric cars for Intramuros travels. Typical model : Renault </a:t>
            </a:r>
            <a:r>
              <a:rPr lang="en-US" sz="1200" dirty="0" err="1">
                <a:latin typeface="Maven Pro" panose="020B0604020202020204" charset="0"/>
              </a:rPr>
              <a:t>Zoé</a:t>
            </a:r>
            <a:r>
              <a:rPr lang="en-US" sz="1200" dirty="0">
                <a:latin typeface="Maven Pro" panose="020B0604020202020204" charset="0"/>
              </a:rPr>
              <a:t>.</a:t>
            </a:r>
          </a:p>
          <a:p>
            <a:pPr marL="171450" indent="-171450">
              <a:lnSpc>
                <a:spcPct val="9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premium electric cars for longer travels. Typical model : Tesla model 3.  </a:t>
            </a: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sz="1200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An offer that targets both </a:t>
            </a:r>
            <a:r>
              <a:rPr lang="fr" sz="1200" b="1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companies and individuals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16" name="Google Shape;325;p15">
            <a:extLst>
              <a:ext uri="{FF2B5EF4-FFF2-40B4-BE49-F238E27FC236}">
                <a16:creationId xmlns:a16="http://schemas.microsoft.com/office/drawing/2014/main" id="{0B86B87B-B74B-4C18-A37A-9C9FE6F5854C}"/>
              </a:ext>
            </a:extLst>
          </p:cNvPr>
          <p:cNvSpPr txBox="1"/>
          <p:nvPr/>
        </p:nvSpPr>
        <p:spPr>
          <a:xfrm>
            <a:off x="6081911" y="1939268"/>
            <a:ext cx="2592037" cy="262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3.  Generating synergies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1200" dirty="0">
                <a:latin typeface="Maven Pro" panose="020B0604020202020204" charset="0"/>
              </a:rPr>
              <a:t>Develop attractive packages to benefit from </a:t>
            </a:r>
            <a:r>
              <a:rPr lang="en-US" sz="1200" b="1" dirty="0">
                <a:latin typeface="Maven Pro" panose="020B0604020202020204" charset="0"/>
              </a:rPr>
              <a:t>the bank’s existing offers</a:t>
            </a:r>
            <a:r>
              <a:rPr lang="en-US" sz="1200" dirty="0">
                <a:latin typeface="Maven Pro" panose="020B0604020202020204" charset="0"/>
              </a:rPr>
              <a:t> : </a:t>
            </a:r>
          </a:p>
          <a:p>
            <a:pPr marL="171450" indent="-171450">
              <a:lnSpc>
                <a:spcPct val="9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Insurance at preferential rates</a:t>
            </a:r>
          </a:p>
          <a:p>
            <a:pPr marL="171450" indent="-171450">
              <a:lnSpc>
                <a:spcPct val="9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Loan at preferential rates for a potential buyout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1200" b="1" dirty="0">
                <a:latin typeface="Maven Pro" panose="020B0604020202020204" charset="0"/>
              </a:rPr>
              <a:t>Utilize the bank’s client base</a:t>
            </a:r>
            <a:r>
              <a:rPr lang="en-US" sz="1200" dirty="0">
                <a:latin typeface="Maven Pro" panose="020B0604020202020204" charset="0"/>
              </a:rPr>
              <a:t> as a mean for customer acquisition at launch. 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en-US" sz="1200" dirty="0">
              <a:latin typeface="Maven Pro" panose="020B0604020202020204" charset="0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en-US" sz="1200" dirty="0">
              <a:latin typeface="Maven Pro" panose="020B0604020202020204" charset="0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1200" dirty="0">
                <a:latin typeface="Maven Pro" panose="020B0604020202020204" charset="0"/>
              </a:rPr>
              <a:t>  </a:t>
            </a: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1EE77E-E559-463A-BF7C-D53A2F13B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88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Roadmap</a:t>
            </a:r>
            <a:endParaRPr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50089109-FB70-40CF-A41B-7F5429757775}"/>
              </a:ext>
            </a:extLst>
          </p:cNvPr>
          <p:cNvSpPr/>
          <p:nvPr/>
        </p:nvSpPr>
        <p:spPr>
          <a:xfrm>
            <a:off x="673330" y="2844338"/>
            <a:ext cx="8129847" cy="648393"/>
          </a:xfrm>
          <a:prstGeom prst="rightArrow">
            <a:avLst/>
          </a:prstGeom>
          <a:solidFill>
            <a:srgbClr val="568820">
              <a:alpha val="19000"/>
            </a:srgbClr>
          </a:solidFill>
          <a:ln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488DC88-3898-46CA-9A7C-43AAEB188E79}"/>
              </a:ext>
            </a:extLst>
          </p:cNvPr>
          <p:cNvCxnSpPr/>
          <p:nvPr/>
        </p:nvCxnSpPr>
        <p:spPr>
          <a:xfrm>
            <a:off x="2446020" y="3013710"/>
            <a:ext cx="0" cy="323850"/>
          </a:xfrm>
          <a:prstGeom prst="line">
            <a:avLst/>
          </a:prstGeom>
          <a:ln>
            <a:solidFill>
              <a:srgbClr val="568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FAF72CC-4F6C-40F7-B9AC-307728BE46AD}"/>
              </a:ext>
            </a:extLst>
          </p:cNvPr>
          <p:cNvCxnSpPr/>
          <p:nvPr/>
        </p:nvCxnSpPr>
        <p:spPr>
          <a:xfrm>
            <a:off x="673330" y="3006609"/>
            <a:ext cx="0" cy="323850"/>
          </a:xfrm>
          <a:prstGeom prst="line">
            <a:avLst/>
          </a:prstGeom>
          <a:ln>
            <a:solidFill>
              <a:srgbClr val="568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7C50901-DDAC-4F2F-A510-DD72CCDCE279}"/>
              </a:ext>
            </a:extLst>
          </p:cNvPr>
          <p:cNvCxnSpPr/>
          <p:nvPr/>
        </p:nvCxnSpPr>
        <p:spPr>
          <a:xfrm>
            <a:off x="4218710" y="3020811"/>
            <a:ext cx="0" cy="323850"/>
          </a:xfrm>
          <a:prstGeom prst="line">
            <a:avLst/>
          </a:prstGeom>
          <a:ln>
            <a:solidFill>
              <a:srgbClr val="568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03675FA-3AC3-41F2-A929-1DF18508A09A}"/>
              </a:ext>
            </a:extLst>
          </p:cNvPr>
          <p:cNvCxnSpPr/>
          <p:nvPr/>
        </p:nvCxnSpPr>
        <p:spPr>
          <a:xfrm>
            <a:off x="5991400" y="3013710"/>
            <a:ext cx="0" cy="323850"/>
          </a:xfrm>
          <a:prstGeom prst="line">
            <a:avLst/>
          </a:prstGeom>
          <a:ln>
            <a:solidFill>
              <a:srgbClr val="568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7F75460-2C7F-4191-BA9F-2FFFDCC1A9E7}"/>
              </a:ext>
            </a:extLst>
          </p:cNvPr>
          <p:cNvCxnSpPr/>
          <p:nvPr/>
        </p:nvCxnSpPr>
        <p:spPr>
          <a:xfrm>
            <a:off x="4218710" y="3006609"/>
            <a:ext cx="0" cy="323850"/>
          </a:xfrm>
          <a:prstGeom prst="line">
            <a:avLst/>
          </a:prstGeom>
          <a:ln>
            <a:solidFill>
              <a:srgbClr val="5688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AF63FED-02ED-4A90-87A2-8FFF1EB1D7EC}"/>
              </a:ext>
            </a:extLst>
          </p:cNvPr>
          <p:cNvSpPr txBox="1"/>
          <p:nvPr/>
        </p:nvSpPr>
        <p:spPr>
          <a:xfrm>
            <a:off x="1253341" y="302268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2022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DD2041E-CE07-4C97-8875-AB744C6C311C}"/>
              </a:ext>
            </a:extLst>
          </p:cNvPr>
          <p:cNvSpPr txBox="1"/>
          <p:nvPr/>
        </p:nvSpPr>
        <p:spPr>
          <a:xfrm>
            <a:off x="3024051" y="300660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3CEE7E-D656-44A5-9D07-B55AA817CA54}"/>
              </a:ext>
            </a:extLst>
          </p:cNvPr>
          <p:cNvSpPr txBox="1"/>
          <p:nvPr/>
        </p:nvSpPr>
        <p:spPr>
          <a:xfrm>
            <a:off x="4791892" y="300660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2024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4471899-A003-4DFA-819C-F1B11430DA92}"/>
              </a:ext>
            </a:extLst>
          </p:cNvPr>
          <p:cNvSpPr txBox="1"/>
          <p:nvPr/>
        </p:nvSpPr>
        <p:spPr>
          <a:xfrm>
            <a:off x="6871716" y="3006608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2025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1B49972-DF26-4A54-AE27-975F6DB6F322}"/>
              </a:ext>
            </a:extLst>
          </p:cNvPr>
          <p:cNvCxnSpPr/>
          <p:nvPr/>
        </p:nvCxnSpPr>
        <p:spPr>
          <a:xfrm>
            <a:off x="2232660" y="3337560"/>
            <a:ext cx="0" cy="381000"/>
          </a:xfrm>
          <a:prstGeom prst="line">
            <a:avLst/>
          </a:prstGeom>
          <a:ln w="9525" cap="flat" cmpd="sng" algn="ctr">
            <a:solidFill>
              <a:srgbClr val="56882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749B375-60F5-4FEB-9AB3-A8D0FBC3F7CE}"/>
              </a:ext>
            </a:extLst>
          </p:cNvPr>
          <p:cNvSpPr txBox="1"/>
          <p:nvPr/>
        </p:nvSpPr>
        <p:spPr>
          <a:xfrm>
            <a:off x="955270" y="3718560"/>
            <a:ext cx="1772690" cy="954107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Marketing campaign broadcasting ads on TV.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A941A55-5349-483A-A60C-A6CA689AFA6A}"/>
              </a:ext>
            </a:extLst>
          </p:cNvPr>
          <p:cNvCxnSpPr/>
          <p:nvPr/>
        </p:nvCxnSpPr>
        <p:spPr>
          <a:xfrm>
            <a:off x="1958340" y="2625608"/>
            <a:ext cx="0" cy="381000"/>
          </a:xfrm>
          <a:prstGeom prst="line">
            <a:avLst/>
          </a:prstGeom>
          <a:ln w="9525" cap="flat" cmpd="sng" algn="ctr">
            <a:solidFill>
              <a:srgbClr val="56882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720DCA-67C7-4CA2-A7CD-92BBFF65DB0F}"/>
              </a:ext>
            </a:extLst>
          </p:cNvPr>
          <p:cNvSpPr txBox="1"/>
          <p:nvPr/>
        </p:nvSpPr>
        <p:spPr>
          <a:xfrm>
            <a:off x="399010" y="1659789"/>
            <a:ext cx="1772690" cy="954107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Launch of the Tesla model 3 and Renault </a:t>
            </a:r>
            <a:r>
              <a:rPr lang="en-US" dirty="0" err="1"/>
              <a:t>Zoé</a:t>
            </a:r>
            <a:r>
              <a:rPr lang="en-US" dirty="0"/>
              <a:t> green leasing offer.  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A1366ED-45AF-4406-9948-258B411F2B69}"/>
              </a:ext>
            </a:extLst>
          </p:cNvPr>
          <p:cNvCxnSpPr>
            <a:cxnSpLocks/>
          </p:cNvCxnSpPr>
          <p:nvPr/>
        </p:nvCxnSpPr>
        <p:spPr>
          <a:xfrm>
            <a:off x="2705100" y="2398453"/>
            <a:ext cx="0" cy="592915"/>
          </a:xfrm>
          <a:prstGeom prst="line">
            <a:avLst/>
          </a:prstGeom>
          <a:ln w="9525" cap="flat" cmpd="sng" algn="ctr">
            <a:solidFill>
              <a:srgbClr val="56882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6289CEC-3A07-4ED0-95D8-06CB387DBF8E}"/>
              </a:ext>
            </a:extLst>
          </p:cNvPr>
          <p:cNvSpPr txBox="1"/>
          <p:nvPr/>
        </p:nvSpPr>
        <p:spPr>
          <a:xfrm>
            <a:off x="2554678" y="1659789"/>
            <a:ext cx="1392482" cy="738664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 on </a:t>
            </a:r>
            <a:r>
              <a:rPr lang="en-US" dirty="0" err="1"/>
              <a:t>crit’air</a:t>
            </a:r>
            <a:r>
              <a:rPr lang="en-US" dirty="0"/>
              <a:t> 3 </a:t>
            </a:r>
            <a:r>
              <a:rPr lang="en-US" dirty="0" err="1"/>
              <a:t>vehicules</a:t>
            </a:r>
            <a:r>
              <a:rPr lang="en-US" dirty="0"/>
              <a:t> in Paris.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09C27A-C27F-410A-8565-19CEC28FAEAB}"/>
              </a:ext>
            </a:extLst>
          </p:cNvPr>
          <p:cNvCxnSpPr>
            <a:cxnSpLocks/>
          </p:cNvCxnSpPr>
          <p:nvPr/>
        </p:nvCxnSpPr>
        <p:spPr>
          <a:xfrm>
            <a:off x="5406163" y="2613896"/>
            <a:ext cx="0" cy="381000"/>
          </a:xfrm>
          <a:prstGeom prst="line">
            <a:avLst/>
          </a:prstGeom>
          <a:ln w="9525" cap="flat" cmpd="sng" algn="ctr">
            <a:solidFill>
              <a:srgbClr val="56882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F8228FD-288D-4031-AFB3-35058CCF7998}"/>
              </a:ext>
            </a:extLst>
          </p:cNvPr>
          <p:cNvSpPr txBox="1"/>
          <p:nvPr/>
        </p:nvSpPr>
        <p:spPr>
          <a:xfrm>
            <a:off x="4572000" y="2048530"/>
            <a:ext cx="1772690" cy="523220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offer reaches its breakeven point.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EE77866-B58E-462A-868B-F509C5222A10}"/>
              </a:ext>
            </a:extLst>
          </p:cNvPr>
          <p:cNvCxnSpPr>
            <a:cxnSpLocks/>
          </p:cNvCxnSpPr>
          <p:nvPr/>
        </p:nvCxnSpPr>
        <p:spPr>
          <a:xfrm>
            <a:off x="3726180" y="3337560"/>
            <a:ext cx="0" cy="381000"/>
          </a:xfrm>
          <a:prstGeom prst="line">
            <a:avLst/>
          </a:prstGeom>
          <a:ln w="9525" cap="flat" cmpd="sng" algn="ctr">
            <a:solidFill>
              <a:srgbClr val="56882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486FB67-5FA9-46BB-B01A-882C296A00ED}"/>
              </a:ext>
            </a:extLst>
          </p:cNvPr>
          <p:cNvSpPr txBox="1"/>
          <p:nvPr/>
        </p:nvSpPr>
        <p:spPr>
          <a:xfrm>
            <a:off x="3228059" y="3718560"/>
            <a:ext cx="1772690" cy="738664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Launch of new models of green leasing contracts.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8D3610C-5D65-4482-AEA2-1DF461567849}"/>
              </a:ext>
            </a:extLst>
          </p:cNvPr>
          <p:cNvCxnSpPr>
            <a:cxnSpLocks/>
          </p:cNvCxnSpPr>
          <p:nvPr/>
        </p:nvCxnSpPr>
        <p:spPr>
          <a:xfrm>
            <a:off x="7170420" y="3330461"/>
            <a:ext cx="0" cy="381000"/>
          </a:xfrm>
          <a:prstGeom prst="line">
            <a:avLst/>
          </a:prstGeom>
          <a:ln w="9525" cap="flat" cmpd="sng" algn="ctr">
            <a:solidFill>
              <a:srgbClr val="56882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A00E50E-F837-4439-8165-EBC6967830EC}"/>
              </a:ext>
            </a:extLst>
          </p:cNvPr>
          <p:cNvSpPr txBox="1"/>
          <p:nvPr/>
        </p:nvSpPr>
        <p:spPr>
          <a:xfrm>
            <a:off x="6672299" y="3711461"/>
            <a:ext cx="1772690" cy="738664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Launch of green leasing offers nationwide.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93A37D-8F85-4935-B432-F39801B0E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9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9D9A1-E4D3-4EF6-8E08-55D18FC8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1635300"/>
            <a:ext cx="5732917" cy="1872900"/>
          </a:xfrm>
        </p:spPr>
        <p:txBody>
          <a:bodyPr/>
          <a:lstStyle/>
          <a:p>
            <a:pPr algn="ctr"/>
            <a:r>
              <a:rPr lang="en-US" dirty="0"/>
              <a:t>Capabilities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890F23-780B-47F0-9FF6-7A5BAC92B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Selection of KPIs</a:t>
            </a:r>
            <a:endParaRPr dirty="0"/>
          </a:p>
        </p:txBody>
      </p:sp>
      <p:sp>
        <p:nvSpPr>
          <p:cNvPr id="304" name="Google Shape;304;p15"/>
          <p:cNvSpPr/>
          <p:nvPr/>
        </p:nvSpPr>
        <p:spPr>
          <a:xfrm>
            <a:off x="241678" y="1457171"/>
            <a:ext cx="2758406" cy="3516274"/>
          </a:xfrm>
          <a:prstGeom prst="roundRect">
            <a:avLst>
              <a:gd name="adj" fmla="val 16667"/>
            </a:avLst>
          </a:prstGeom>
          <a:solidFill>
            <a:srgbClr val="568820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502492" y="1566763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Market KPIs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324226" y="2039470"/>
            <a:ext cx="2592037" cy="262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Market share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Reach 20% of the market share among bank competitors by 2025.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Carbon emissions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Reach less than 30g of carbon emission per kilometer* 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800" b="0" i="0" dirty="0">
                <a:solidFill>
                  <a:schemeClr val="bg2"/>
                </a:solidFill>
                <a:effectLst/>
                <a:latin typeface="Maven Pro" panose="020B0604020202020204" charset="0"/>
              </a:rPr>
              <a:t>*Electric models currently emit </a:t>
            </a:r>
            <a:r>
              <a:rPr lang="en-US" sz="800" b="1" i="0" dirty="0">
                <a:solidFill>
                  <a:schemeClr val="bg2"/>
                </a:solidFill>
                <a:effectLst/>
                <a:latin typeface="Maven Pro" panose="020B0604020202020204" charset="0"/>
              </a:rPr>
              <a:t>around 33 grams of CO</a:t>
            </a:r>
            <a:r>
              <a:rPr lang="en-US" sz="800" b="1" i="0" baseline="-25000" dirty="0">
                <a:solidFill>
                  <a:schemeClr val="bg2"/>
                </a:solidFill>
                <a:effectLst/>
                <a:latin typeface="Maven Pro" panose="020B0604020202020204" charset="0"/>
              </a:rPr>
              <a:t>2</a:t>
            </a:r>
            <a:r>
              <a:rPr lang="en-US" sz="800" b="1" i="0" dirty="0">
                <a:solidFill>
                  <a:schemeClr val="bg2"/>
                </a:solidFill>
                <a:effectLst/>
                <a:latin typeface="Maven Pro" panose="020B0604020202020204" charset="0"/>
              </a:rPr>
              <a:t> per km driven</a:t>
            </a:r>
            <a:r>
              <a:rPr lang="en-US" sz="800" b="0" i="0" dirty="0">
                <a:solidFill>
                  <a:schemeClr val="bg2"/>
                </a:solidFill>
                <a:effectLst/>
                <a:latin typeface="Maven Pro" panose="020B0604020202020204" charset="0"/>
              </a:rPr>
              <a:t>, which is one quarter that of the most popular conventional vehicle, a 2019 Ford Fiesta.</a:t>
            </a:r>
            <a:endParaRPr lang="fr" sz="800" dirty="0">
              <a:solidFill>
                <a:schemeClr val="bg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28" name="Google Shape;304;p15">
            <a:extLst>
              <a:ext uri="{FF2B5EF4-FFF2-40B4-BE49-F238E27FC236}">
                <a16:creationId xmlns:a16="http://schemas.microsoft.com/office/drawing/2014/main" id="{D948E219-C8FC-40B7-92BF-755CB37C8B8C}"/>
              </a:ext>
            </a:extLst>
          </p:cNvPr>
          <p:cNvSpPr/>
          <p:nvPr/>
        </p:nvSpPr>
        <p:spPr>
          <a:xfrm>
            <a:off x="3165527" y="1457171"/>
            <a:ext cx="2758406" cy="3516274"/>
          </a:xfrm>
          <a:prstGeom prst="roundRect">
            <a:avLst>
              <a:gd name="adj" fmla="val 16667"/>
            </a:avLst>
          </a:prstGeom>
          <a:solidFill>
            <a:srgbClr val="005986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04;p15">
            <a:extLst>
              <a:ext uri="{FF2B5EF4-FFF2-40B4-BE49-F238E27FC236}">
                <a16:creationId xmlns:a16="http://schemas.microsoft.com/office/drawing/2014/main" id="{BFE331A1-A4C7-49AD-A82B-BC599CDFA32D}"/>
              </a:ext>
            </a:extLst>
          </p:cNvPr>
          <p:cNvSpPr/>
          <p:nvPr/>
        </p:nvSpPr>
        <p:spPr>
          <a:xfrm>
            <a:off x="6089376" y="1457171"/>
            <a:ext cx="2758406" cy="3516274"/>
          </a:xfrm>
          <a:prstGeom prst="roundRect">
            <a:avLst>
              <a:gd name="adj" fmla="val 16667"/>
            </a:avLst>
          </a:prstGeom>
          <a:solidFill>
            <a:srgbClr val="F4CCCC">
              <a:alpha val="90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0" name="Google Shape;315;p15">
            <a:extLst>
              <a:ext uri="{FF2B5EF4-FFF2-40B4-BE49-F238E27FC236}">
                <a16:creationId xmlns:a16="http://schemas.microsoft.com/office/drawing/2014/main" id="{420E642A-4F91-4486-9275-C53C62C538D7}"/>
              </a:ext>
            </a:extLst>
          </p:cNvPr>
          <p:cNvSpPr txBox="1"/>
          <p:nvPr/>
        </p:nvSpPr>
        <p:spPr>
          <a:xfrm>
            <a:off x="3426341" y="1566763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Financial KPIs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1" name="Google Shape;325;p15">
            <a:extLst>
              <a:ext uri="{FF2B5EF4-FFF2-40B4-BE49-F238E27FC236}">
                <a16:creationId xmlns:a16="http://schemas.microsoft.com/office/drawing/2014/main" id="{9E8160D3-2B71-49B3-A786-BBBFA28E2E43}"/>
              </a:ext>
            </a:extLst>
          </p:cNvPr>
          <p:cNvSpPr txBox="1"/>
          <p:nvPr/>
        </p:nvSpPr>
        <p:spPr>
          <a:xfrm>
            <a:off x="3275981" y="2039470"/>
            <a:ext cx="2592037" cy="262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Growth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Reach a growth in sales of +50% per year while remaining profitable.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Margin per contract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Reach a net margin per contract of 3000€/unit. 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2" name="Google Shape;315;p15">
            <a:extLst>
              <a:ext uri="{FF2B5EF4-FFF2-40B4-BE49-F238E27FC236}">
                <a16:creationId xmlns:a16="http://schemas.microsoft.com/office/drawing/2014/main" id="{9327BBAB-B78E-4C5E-8B79-C825DE675D4F}"/>
              </a:ext>
            </a:extLst>
          </p:cNvPr>
          <p:cNvSpPr txBox="1"/>
          <p:nvPr/>
        </p:nvSpPr>
        <p:spPr>
          <a:xfrm>
            <a:off x="6462704" y="1566763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Customer KPIs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" name="Google Shape;325;p15">
            <a:extLst>
              <a:ext uri="{FF2B5EF4-FFF2-40B4-BE49-F238E27FC236}">
                <a16:creationId xmlns:a16="http://schemas.microsoft.com/office/drawing/2014/main" id="{C28308C2-32B5-4C2C-9B2B-8F40ED778F71}"/>
              </a:ext>
            </a:extLst>
          </p:cNvPr>
          <p:cNvSpPr txBox="1"/>
          <p:nvPr/>
        </p:nvSpPr>
        <p:spPr>
          <a:xfrm>
            <a:off x="6197183" y="2035913"/>
            <a:ext cx="2592037" cy="262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Service renewal rate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Reach a buyout ratio of 25% at the end of the contract.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Reach a renewal rate of 50% for a new leasing contract at the end of each contract.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Satisfaction rate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Reach a satisfaction rate of 95% of clients. 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275D5D-076F-4D94-86BE-76E96F4FB579}"/>
              </a:ext>
            </a:extLst>
          </p:cNvPr>
          <p:cNvSpPr txBox="1"/>
          <p:nvPr/>
        </p:nvSpPr>
        <p:spPr>
          <a:xfrm>
            <a:off x="2286000" y="24189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</a:rPr>
              <a:t> 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6BAF-3706-48AC-A914-D4B656F4E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Revenue analysis and predictions</a:t>
            </a:r>
            <a:endParaRPr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9D8927-1A06-48B7-9998-FD95DABF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1" y="2038180"/>
            <a:ext cx="7166517" cy="162875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A4908E-4864-42AC-9700-FABB88E07B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63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Revenue analysis and predictions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0F9D9-942E-4711-8F4E-2C2C42D7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0" y="1315843"/>
            <a:ext cx="1217570" cy="631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4B4767-38F2-4DEE-9871-560ACE51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00" y="1315843"/>
            <a:ext cx="2443010" cy="25229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87DE80-31D9-4B2E-9A41-EC50515B2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92" y="1358871"/>
            <a:ext cx="8521402" cy="367376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253D4A-DD7D-46C7-8CC9-52070D358D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14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Revenue analysis and predictions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69AF8-33FA-4DD1-A4BF-841F3DA6E362}"/>
              </a:ext>
            </a:extLst>
          </p:cNvPr>
          <p:cNvSpPr/>
          <p:nvPr/>
        </p:nvSpPr>
        <p:spPr>
          <a:xfrm>
            <a:off x="1343950" y="1159259"/>
            <a:ext cx="2390972" cy="394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6EA9ED6-C354-4D7A-B39C-505DFA61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3" y="1344777"/>
            <a:ext cx="8541834" cy="37930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1D3F0-6280-4348-BB4A-C523B21CC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15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Cost analysis and prediction</a:t>
            </a:r>
            <a:endParaRPr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CB99B9-08FD-4F1D-81E7-DDBAD9F1D69C}"/>
              </a:ext>
            </a:extLst>
          </p:cNvPr>
          <p:cNvSpPr txBox="1"/>
          <p:nvPr/>
        </p:nvSpPr>
        <p:spPr>
          <a:xfrm>
            <a:off x="118952" y="1354776"/>
            <a:ext cx="854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We differentiate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two different kind of costs:</a:t>
            </a:r>
            <a:r>
              <a:rPr lang="en-US" dirty="0">
                <a:latin typeface="Maven Pro" panose="020B060402020202020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00AEF-202C-4BE5-82AC-49CD60845AA4}"/>
              </a:ext>
            </a:extLst>
          </p:cNvPr>
          <p:cNvSpPr/>
          <p:nvPr/>
        </p:nvSpPr>
        <p:spPr>
          <a:xfrm>
            <a:off x="118952" y="1774813"/>
            <a:ext cx="3729148" cy="3040566"/>
          </a:xfrm>
          <a:prstGeom prst="rect">
            <a:avLst/>
          </a:prstGeom>
          <a:noFill/>
          <a:ln w="12700"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D29D10-C613-4D7D-93C7-F0D83ECF3BBE}"/>
              </a:ext>
            </a:extLst>
          </p:cNvPr>
          <p:cNvSpPr/>
          <p:nvPr/>
        </p:nvSpPr>
        <p:spPr>
          <a:xfrm>
            <a:off x="5269880" y="1774813"/>
            <a:ext cx="3729148" cy="3040566"/>
          </a:xfrm>
          <a:prstGeom prst="rect">
            <a:avLst/>
          </a:prstGeom>
          <a:noFill/>
          <a:ln w="12700">
            <a:solidFill>
              <a:srgbClr val="8CD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D92B5C-1B0D-4B19-9574-70127564466F}"/>
              </a:ext>
            </a:extLst>
          </p:cNvPr>
          <p:cNvSpPr txBox="1"/>
          <p:nvPr/>
        </p:nvSpPr>
        <p:spPr>
          <a:xfrm>
            <a:off x="144972" y="1858537"/>
            <a:ext cx="283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Variable costs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EB15D2-ABC3-4715-81EA-2A314C27A0AE}"/>
              </a:ext>
            </a:extLst>
          </p:cNvPr>
          <p:cNvSpPr txBox="1"/>
          <p:nvPr/>
        </p:nvSpPr>
        <p:spPr>
          <a:xfrm>
            <a:off x="5269880" y="1858537"/>
            <a:ext cx="283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CD23E"/>
                </a:solidFill>
                <a:latin typeface="Maven Pro" panose="020B0604020202020204" charset="0"/>
              </a:rPr>
              <a:t>Fixed costs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0FA6CE-B474-4988-85A7-DF1EDA9E001F}"/>
              </a:ext>
            </a:extLst>
          </p:cNvPr>
          <p:cNvSpPr txBox="1"/>
          <p:nvPr/>
        </p:nvSpPr>
        <p:spPr>
          <a:xfrm>
            <a:off x="144972" y="2259980"/>
            <a:ext cx="27543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Insurance costs: repairing leased cars insured through our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Car reconditioning for unbought vehicles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Car acquisitions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97CAB-DD87-4825-B9E3-944F27F0C8CA}"/>
              </a:ext>
            </a:extLst>
          </p:cNvPr>
          <p:cNvSpPr txBox="1"/>
          <p:nvPr/>
        </p:nvSpPr>
        <p:spPr>
          <a:xfrm>
            <a:off x="5347939" y="2259980"/>
            <a:ext cx="27543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Parking lots rental</a:t>
            </a:r>
          </a:p>
          <a:p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Salaries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IT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148C48-89A1-400F-9029-E84FAADE17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43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Cost analysis and prediction</a:t>
            </a:r>
            <a:endParaRPr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1997130" y="3757202"/>
            <a:ext cx="119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0.4M</a:t>
            </a:r>
            <a:endParaRPr sz="34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3363154" y="3757202"/>
            <a:ext cx="1250177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0.8M</a:t>
            </a:r>
            <a:endParaRPr sz="34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4729180" y="3757202"/>
            <a:ext cx="1190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2.4M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         </a:t>
            </a:r>
            <a:endParaRPr sz="10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095203" y="3757202"/>
            <a:ext cx="119039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0.4M</a:t>
            </a:r>
            <a:endParaRPr sz="34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cxnSp>
        <p:nvCxnSpPr>
          <p:cNvPr id="337" name="Google Shape;337;p16"/>
          <p:cNvCxnSpPr>
            <a:cxnSpLocks/>
          </p:cNvCxnSpPr>
          <p:nvPr/>
        </p:nvCxnSpPr>
        <p:spPr>
          <a:xfrm flipV="1">
            <a:off x="2516130" y="3185000"/>
            <a:ext cx="0" cy="572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16"/>
          <p:cNvSpPr txBox="1"/>
          <p:nvPr/>
        </p:nvSpPr>
        <p:spPr>
          <a:xfrm>
            <a:off x="1880430" y="2569477"/>
            <a:ext cx="1271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Parking lots rental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3269580" y="2627302"/>
            <a:ext cx="127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Marketing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648180" y="2621846"/>
            <a:ext cx="127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Salaries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6"/>
          <p:cNvSpPr txBox="1"/>
          <p:nvPr/>
        </p:nvSpPr>
        <p:spPr>
          <a:xfrm>
            <a:off x="5866605" y="2627302"/>
            <a:ext cx="127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IT costs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3090480" y="3813323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Maven Pro" panose="020B0604020202020204" charset="0"/>
                <a:ea typeface="Nunito"/>
                <a:cs typeface="Nunito"/>
                <a:sym typeface="Nunito"/>
              </a:rPr>
              <a:t>+</a:t>
            </a:r>
            <a:endParaRPr sz="2400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6"/>
          <p:cNvSpPr txBox="1"/>
          <p:nvPr/>
        </p:nvSpPr>
        <p:spPr>
          <a:xfrm>
            <a:off x="4460885" y="3818702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Maven Pro" panose="020B0604020202020204" charset="0"/>
                <a:ea typeface="Nunito"/>
                <a:cs typeface="Nunito"/>
                <a:sym typeface="Nunito"/>
              </a:rPr>
              <a:t>+</a:t>
            </a:r>
            <a:endParaRPr sz="2400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5773655" y="3818702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Maven Pro" panose="020B0604020202020204" charset="0"/>
                <a:ea typeface="Nunito"/>
                <a:cs typeface="Nunito"/>
                <a:sym typeface="Nunito"/>
              </a:rPr>
              <a:t>+</a:t>
            </a:r>
            <a:endParaRPr sz="2400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571051" y="1585803"/>
            <a:ext cx="41677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Total estimated fixed costs :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4648180" y="1644537"/>
            <a:ext cx="3551683" cy="677078"/>
          </a:xfrm>
          <a:prstGeom prst="rect">
            <a:avLst/>
          </a:prstGeom>
          <a:solidFill>
            <a:srgbClr val="56882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4 Millions €/year</a:t>
            </a:r>
            <a:endParaRPr sz="3400" b="1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024DE2-D330-4C7A-AFB6-092A87492D71}"/>
              </a:ext>
            </a:extLst>
          </p:cNvPr>
          <p:cNvSpPr/>
          <p:nvPr/>
        </p:nvSpPr>
        <p:spPr>
          <a:xfrm>
            <a:off x="661639" y="1390185"/>
            <a:ext cx="7909933" cy="36055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58960D1C-B091-46A1-A22A-9858C31A85EC}"/>
              </a:ext>
            </a:extLst>
          </p:cNvPr>
          <p:cNvCxnSpPr>
            <a:cxnSpLocks/>
          </p:cNvCxnSpPr>
          <p:nvPr/>
        </p:nvCxnSpPr>
        <p:spPr>
          <a:xfrm flipV="1">
            <a:off x="3998566" y="3185000"/>
            <a:ext cx="0" cy="572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337;p16">
            <a:extLst>
              <a:ext uri="{FF2B5EF4-FFF2-40B4-BE49-F238E27FC236}">
                <a16:creationId xmlns:a16="http://schemas.microsoft.com/office/drawing/2014/main" id="{EDDFFA55-40A5-47D9-AD6A-62B95AFF7CB3}"/>
              </a:ext>
            </a:extLst>
          </p:cNvPr>
          <p:cNvCxnSpPr>
            <a:cxnSpLocks/>
          </p:cNvCxnSpPr>
          <p:nvPr/>
        </p:nvCxnSpPr>
        <p:spPr>
          <a:xfrm flipV="1">
            <a:off x="5323060" y="3185000"/>
            <a:ext cx="0" cy="572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37;p16">
            <a:extLst>
              <a:ext uri="{FF2B5EF4-FFF2-40B4-BE49-F238E27FC236}">
                <a16:creationId xmlns:a16="http://schemas.microsoft.com/office/drawing/2014/main" id="{D4AEA395-87B3-421D-8AE3-8E2F4E0F0D8F}"/>
              </a:ext>
            </a:extLst>
          </p:cNvPr>
          <p:cNvCxnSpPr>
            <a:cxnSpLocks/>
          </p:cNvCxnSpPr>
          <p:nvPr/>
        </p:nvCxnSpPr>
        <p:spPr>
          <a:xfrm flipV="1">
            <a:off x="6503468" y="3185000"/>
            <a:ext cx="0" cy="572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95D184-C839-43EF-9D43-C0FE27432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7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Cost analysis and prediction</a:t>
            </a:r>
            <a:endParaRPr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2408748" y="3755803"/>
            <a:ext cx="119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35k</a:t>
            </a:r>
            <a:endParaRPr sz="34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4081412" y="3755803"/>
            <a:ext cx="1250177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4k</a:t>
            </a:r>
            <a:endParaRPr sz="34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5410716" y="3755803"/>
            <a:ext cx="1190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7k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         </a:t>
            </a:r>
            <a:endParaRPr sz="10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cxnSp>
        <p:nvCxnSpPr>
          <p:cNvPr id="337" name="Google Shape;337;p16"/>
          <p:cNvCxnSpPr>
            <a:cxnSpLocks/>
          </p:cNvCxnSpPr>
          <p:nvPr/>
        </p:nvCxnSpPr>
        <p:spPr>
          <a:xfrm flipV="1">
            <a:off x="2949507" y="3183601"/>
            <a:ext cx="0" cy="572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16"/>
          <p:cNvSpPr txBox="1"/>
          <p:nvPr/>
        </p:nvSpPr>
        <p:spPr>
          <a:xfrm>
            <a:off x="2365807" y="2620447"/>
            <a:ext cx="127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Acquisition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3702957" y="2625903"/>
            <a:ext cx="127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Repairing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819050" y="2620447"/>
            <a:ext cx="16362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Reconditionning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3420048" y="3832681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Maven Pro" panose="020B0604020202020204" charset="0"/>
                <a:ea typeface="Nunito"/>
                <a:cs typeface="Nunito"/>
                <a:sym typeface="Nunito"/>
              </a:rPr>
              <a:t>+</a:t>
            </a:r>
            <a:endParaRPr sz="2400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6"/>
          <p:cNvSpPr txBox="1"/>
          <p:nvPr/>
        </p:nvSpPr>
        <p:spPr>
          <a:xfrm>
            <a:off x="4894262" y="3817303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Maven Pro" panose="020B0604020202020204" charset="0"/>
                <a:ea typeface="Nunito"/>
                <a:cs typeface="Nunito"/>
                <a:sym typeface="Nunito"/>
              </a:rPr>
              <a:t>+</a:t>
            </a:r>
            <a:endParaRPr sz="2400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571051" y="1585803"/>
            <a:ext cx="41677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Total estimated variable costs by car: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4648180" y="1644537"/>
            <a:ext cx="3551683" cy="677078"/>
          </a:xfrm>
          <a:prstGeom prst="rect">
            <a:avLst/>
          </a:prstGeom>
          <a:solidFill>
            <a:srgbClr val="56882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46,000 €/car</a:t>
            </a:r>
            <a:endParaRPr sz="3400" b="1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024DE2-D330-4C7A-AFB6-092A87492D71}"/>
              </a:ext>
            </a:extLst>
          </p:cNvPr>
          <p:cNvSpPr/>
          <p:nvPr/>
        </p:nvSpPr>
        <p:spPr>
          <a:xfrm>
            <a:off x="661639" y="1390185"/>
            <a:ext cx="7909933" cy="36055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58960D1C-B091-46A1-A22A-9858C31A85EC}"/>
              </a:ext>
            </a:extLst>
          </p:cNvPr>
          <p:cNvCxnSpPr>
            <a:cxnSpLocks/>
          </p:cNvCxnSpPr>
          <p:nvPr/>
        </p:nvCxnSpPr>
        <p:spPr>
          <a:xfrm flipV="1">
            <a:off x="4431943" y="3183601"/>
            <a:ext cx="0" cy="572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337;p16">
            <a:extLst>
              <a:ext uri="{FF2B5EF4-FFF2-40B4-BE49-F238E27FC236}">
                <a16:creationId xmlns:a16="http://schemas.microsoft.com/office/drawing/2014/main" id="{EDDFFA55-40A5-47D9-AD6A-62B95AFF7CB3}"/>
              </a:ext>
            </a:extLst>
          </p:cNvPr>
          <p:cNvCxnSpPr>
            <a:cxnSpLocks/>
          </p:cNvCxnSpPr>
          <p:nvPr/>
        </p:nvCxnSpPr>
        <p:spPr>
          <a:xfrm flipV="1">
            <a:off x="5756437" y="3183601"/>
            <a:ext cx="0" cy="5722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25BF81-C7A6-4220-B863-12407E842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57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Summary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F9E434-6E9D-4418-952C-C2D058EBC34C}"/>
              </a:ext>
            </a:extLst>
          </p:cNvPr>
          <p:cNvSpPr txBox="1"/>
          <p:nvPr/>
        </p:nvSpPr>
        <p:spPr>
          <a:xfrm>
            <a:off x="1245216" y="1427358"/>
            <a:ext cx="86310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rgbClr val="599191"/>
              </a:buClr>
              <a:buAutoNum type="romanUcPeriod"/>
            </a:pPr>
            <a:r>
              <a:rPr lang="en-US" b="1" dirty="0">
                <a:solidFill>
                  <a:srgbClr val="599191"/>
                </a:solidFill>
                <a:latin typeface="Maven Pro" panose="020B0604020202020204" charset="0"/>
              </a:rPr>
              <a:t>Vision and planning</a:t>
            </a: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Clr>
                <a:srgbClr val="568820"/>
              </a:buClr>
              <a:buAutoNum type="romanUcPeriod"/>
            </a:pP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Capabilities</a:t>
            </a: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AutoNum type="romanUcPeriod"/>
            </a:pPr>
            <a:endParaRPr lang="en-US" dirty="0">
              <a:latin typeface="Maven Pro" panose="020B0604020202020204" charset="0"/>
            </a:endParaRPr>
          </a:p>
          <a:p>
            <a:pPr marL="400050" indent="-400050">
              <a:buClr>
                <a:srgbClr val="005986"/>
              </a:buClr>
              <a:buAutoNum type="romanUcPeriod"/>
            </a:pPr>
            <a:endParaRPr lang="en-US" b="1" dirty="0">
              <a:solidFill>
                <a:srgbClr val="005986"/>
              </a:solidFill>
              <a:latin typeface="Maven Pro" panose="020B0604020202020204" charset="0"/>
            </a:endParaRPr>
          </a:p>
          <a:p>
            <a:pPr marL="400050" indent="-400050">
              <a:buClr>
                <a:srgbClr val="005986"/>
              </a:buClr>
              <a:buAutoNum type="romanUcPeriod"/>
            </a:pPr>
            <a:r>
              <a:rPr lang="en-US" b="1" dirty="0">
                <a:solidFill>
                  <a:srgbClr val="005986"/>
                </a:solidFill>
                <a:latin typeface="Maven Pro" panose="020B0604020202020204" charset="0"/>
              </a:rPr>
              <a:t>Delivery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E3EC5D-D1ED-4CE0-8879-4B263C34D808}"/>
              </a:ext>
            </a:extLst>
          </p:cNvPr>
          <p:cNvSpPr txBox="1"/>
          <p:nvPr/>
        </p:nvSpPr>
        <p:spPr>
          <a:xfrm>
            <a:off x="1468238" y="1709390"/>
            <a:ext cx="484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599191"/>
              </a:buClr>
              <a:buFont typeface="+mj-lt"/>
              <a:buAutoNum type="arabicPeriod"/>
            </a:pPr>
            <a:r>
              <a:rPr lang="en-US" dirty="0">
                <a:solidFill>
                  <a:srgbClr val="599191"/>
                </a:solidFill>
                <a:latin typeface="Maven Pro" panose="020B0604020202020204" charset="0"/>
              </a:rPr>
              <a:t>General context (Why?)</a:t>
            </a:r>
          </a:p>
          <a:p>
            <a:pPr marL="342900" indent="-342900">
              <a:buClr>
                <a:srgbClr val="599191"/>
              </a:buClr>
              <a:buFont typeface="+mj-lt"/>
              <a:buAutoNum type="arabicPeriod"/>
            </a:pPr>
            <a:r>
              <a:rPr lang="en-US" dirty="0">
                <a:solidFill>
                  <a:srgbClr val="599191"/>
                </a:solidFill>
                <a:latin typeface="Maven Pro" panose="020B0604020202020204" charset="0"/>
              </a:rPr>
              <a:t>Market analysis and opportunities (Why now?) </a:t>
            </a:r>
          </a:p>
          <a:p>
            <a:pPr marL="342900" indent="-342900">
              <a:buClr>
                <a:srgbClr val="599191"/>
              </a:buClr>
              <a:buFont typeface="+mj-lt"/>
              <a:buAutoNum type="arabicPeriod"/>
            </a:pPr>
            <a:r>
              <a:rPr lang="en-US" dirty="0">
                <a:solidFill>
                  <a:srgbClr val="599191"/>
                </a:solidFill>
                <a:latin typeface="Maven Pro" panose="020B0604020202020204" charset="0"/>
              </a:rPr>
              <a:t>Brand positioning and strategy (What ?) </a:t>
            </a:r>
          </a:p>
          <a:p>
            <a:pPr marL="342900" indent="-342900">
              <a:buClr>
                <a:srgbClr val="599191"/>
              </a:buClr>
              <a:buFont typeface="+mj-lt"/>
              <a:buAutoNum type="arabicPeriod"/>
            </a:pPr>
            <a:r>
              <a:rPr lang="en-US" dirty="0">
                <a:solidFill>
                  <a:srgbClr val="599191"/>
                </a:solidFill>
                <a:latin typeface="Maven Pro" panose="020B0604020202020204" charset="0"/>
              </a:rPr>
              <a:t>Roadmap (When?)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FEFCD4B-BBCA-4ABC-A076-4145F98DAC0B}"/>
              </a:ext>
            </a:extLst>
          </p:cNvPr>
          <p:cNvSpPr txBox="1"/>
          <p:nvPr/>
        </p:nvSpPr>
        <p:spPr>
          <a:xfrm>
            <a:off x="1468238" y="2981629"/>
            <a:ext cx="4841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568820"/>
              </a:buClr>
              <a:buFont typeface="+mj-lt"/>
              <a:buAutoNum type="arabicPeriod"/>
            </a:pPr>
            <a:r>
              <a:rPr lang="en-US" dirty="0">
                <a:solidFill>
                  <a:srgbClr val="568820"/>
                </a:solidFill>
                <a:latin typeface="Maven Pro" panose="020B0604020202020204" charset="0"/>
              </a:rPr>
              <a:t>Selection of KPIs (How ?)</a:t>
            </a:r>
          </a:p>
          <a:p>
            <a:pPr marL="342900" indent="-342900">
              <a:buClr>
                <a:srgbClr val="568820"/>
              </a:buClr>
              <a:buFont typeface="+mj-lt"/>
              <a:buAutoNum type="arabicPeriod"/>
            </a:pPr>
            <a:r>
              <a:rPr lang="en-US" dirty="0">
                <a:solidFill>
                  <a:srgbClr val="568820"/>
                </a:solidFill>
                <a:latin typeface="Maven Pro" panose="020B0604020202020204" charset="0"/>
              </a:rPr>
              <a:t>Revenue analysis and predictions (Set-up &amp; run)</a:t>
            </a:r>
          </a:p>
          <a:p>
            <a:pPr marL="342900" indent="-342900">
              <a:buClr>
                <a:srgbClr val="568820"/>
              </a:buClr>
              <a:buFont typeface="+mj-lt"/>
              <a:buAutoNum type="arabicPeriod"/>
            </a:pPr>
            <a:r>
              <a:rPr lang="en-US" dirty="0">
                <a:solidFill>
                  <a:srgbClr val="568820"/>
                </a:solidFill>
                <a:latin typeface="Maven Pro" panose="020B0604020202020204" charset="0"/>
              </a:rPr>
              <a:t>Costs analysis and predictions (Set-up &amp; run)</a:t>
            </a:r>
          </a:p>
          <a:p>
            <a:pPr marL="342900" indent="-342900">
              <a:buClr>
                <a:srgbClr val="568820"/>
              </a:buClr>
              <a:buFont typeface="+mj-lt"/>
              <a:buAutoNum type="arabicPeriod"/>
            </a:pPr>
            <a:r>
              <a:rPr lang="en-US" dirty="0">
                <a:solidFill>
                  <a:srgbClr val="568820"/>
                </a:solidFill>
                <a:latin typeface="Maven Pro" panose="020B0604020202020204" charset="0"/>
              </a:rPr>
              <a:t>Margin analysis (Set-up &amp; run)</a:t>
            </a:r>
          </a:p>
          <a:p>
            <a:pPr marL="342900" indent="-342900">
              <a:buClr>
                <a:srgbClr val="568820"/>
              </a:buClr>
              <a:buFont typeface="+mj-lt"/>
              <a:buAutoNum type="arabicPeriod"/>
            </a:pPr>
            <a:r>
              <a:rPr lang="en-US" dirty="0">
                <a:solidFill>
                  <a:srgbClr val="568820"/>
                </a:solidFill>
                <a:latin typeface="Maven Pro" panose="020B0604020202020204" charset="0"/>
              </a:rPr>
              <a:t>NLP methodology (How ?)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A33F73-609F-4C62-8CBF-63A32B109647}"/>
              </a:ext>
            </a:extLst>
          </p:cNvPr>
          <p:cNvSpPr txBox="1"/>
          <p:nvPr/>
        </p:nvSpPr>
        <p:spPr>
          <a:xfrm>
            <a:off x="1468238" y="4417522"/>
            <a:ext cx="3757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5986"/>
              </a:buClr>
              <a:buFont typeface="+mj-lt"/>
              <a:buAutoNum type="arabicPeriod"/>
            </a:pPr>
            <a:r>
              <a:rPr lang="en-US" dirty="0">
                <a:solidFill>
                  <a:srgbClr val="005986"/>
                </a:solidFill>
                <a:latin typeface="Maven Pro" panose="020B0604020202020204" charset="0"/>
              </a:rPr>
              <a:t>NLP results (Prototype and validate)</a:t>
            </a:r>
          </a:p>
          <a:p>
            <a:pPr marL="342900" indent="-342900">
              <a:buClr>
                <a:srgbClr val="005986"/>
              </a:buClr>
              <a:buFont typeface="+mj-lt"/>
              <a:buAutoNum type="arabicPeriod"/>
            </a:pPr>
            <a:r>
              <a:rPr lang="en-US" dirty="0">
                <a:solidFill>
                  <a:srgbClr val="005986"/>
                </a:solidFill>
                <a:latin typeface="Maven Pro" panose="020B0604020202020204" charset="0"/>
              </a:rPr>
              <a:t>Data next steps</a:t>
            </a:r>
          </a:p>
          <a:p>
            <a:pPr marL="342900" indent="-342900">
              <a:buClr>
                <a:srgbClr val="005986"/>
              </a:buClr>
              <a:buFont typeface="+mj-lt"/>
              <a:buAutoNum type="arabicPeriod"/>
            </a:pPr>
            <a:r>
              <a:rPr lang="en-US" dirty="0">
                <a:solidFill>
                  <a:srgbClr val="005986"/>
                </a:solidFill>
                <a:latin typeface="Maven Pro" panose="020B0604020202020204" charset="0"/>
              </a:rPr>
              <a:t>Risks and next steps for the project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F69D30-13C7-4D63-A147-7E64E9CBCB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Margin analysis</a:t>
            </a:r>
            <a:endParaRPr dirty="0"/>
          </a:p>
        </p:txBody>
      </p:sp>
      <p:sp>
        <p:nvSpPr>
          <p:cNvPr id="7" name="Google Shape;351;p16">
            <a:extLst>
              <a:ext uri="{FF2B5EF4-FFF2-40B4-BE49-F238E27FC236}">
                <a16:creationId xmlns:a16="http://schemas.microsoft.com/office/drawing/2014/main" id="{560EFA2D-79DB-42E7-A9B7-146A01BF8A7A}"/>
              </a:ext>
            </a:extLst>
          </p:cNvPr>
          <p:cNvSpPr txBox="1"/>
          <p:nvPr/>
        </p:nvSpPr>
        <p:spPr>
          <a:xfrm>
            <a:off x="1208285" y="4245463"/>
            <a:ext cx="41677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Breakeven : 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352;p16">
            <a:extLst>
              <a:ext uri="{FF2B5EF4-FFF2-40B4-BE49-F238E27FC236}">
                <a16:creationId xmlns:a16="http://schemas.microsoft.com/office/drawing/2014/main" id="{6A3F7A0E-2B7F-4156-B1E8-CE6CDF667034}"/>
              </a:ext>
            </a:extLst>
          </p:cNvPr>
          <p:cNvSpPr txBox="1"/>
          <p:nvPr/>
        </p:nvSpPr>
        <p:spPr>
          <a:xfrm>
            <a:off x="3986898" y="4199297"/>
            <a:ext cx="3153736" cy="492412"/>
          </a:xfrm>
          <a:prstGeom prst="rect">
            <a:avLst/>
          </a:prstGeom>
          <a:solidFill>
            <a:srgbClr val="E7F5D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bg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1052 contracts per year</a:t>
            </a:r>
            <a:endParaRPr sz="2400" b="1" dirty="0">
              <a:solidFill>
                <a:schemeClr val="bg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336BF-F643-438A-BCDE-7312C4C0F825}"/>
              </a:ext>
            </a:extLst>
          </p:cNvPr>
          <p:cNvSpPr/>
          <p:nvPr/>
        </p:nvSpPr>
        <p:spPr>
          <a:xfrm>
            <a:off x="393909" y="4131425"/>
            <a:ext cx="8356181" cy="66501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60A29D-B82D-448B-8ACD-BA82E37D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8" y="1597875"/>
            <a:ext cx="8766904" cy="213781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E10A3F-CDF0-4BC7-BD54-E508CC554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Limits of our model</a:t>
            </a:r>
            <a:endParaRPr dirty="0"/>
          </a:p>
        </p:txBody>
      </p:sp>
      <p:sp>
        <p:nvSpPr>
          <p:cNvPr id="7" name="Google Shape;351;p16">
            <a:extLst>
              <a:ext uri="{FF2B5EF4-FFF2-40B4-BE49-F238E27FC236}">
                <a16:creationId xmlns:a16="http://schemas.microsoft.com/office/drawing/2014/main" id="{560EFA2D-79DB-42E7-A9B7-146A01BF8A7A}"/>
              </a:ext>
            </a:extLst>
          </p:cNvPr>
          <p:cNvSpPr txBox="1"/>
          <p:nvPr/>
        </p:nvSpPr>
        <p:spPr>
          <a:xfrm>
            <a:off x="522621" y="1994368"/>
            <a:ext cx="36669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568820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Requires huge investments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336BF-F643-438A-BCDE-7312C4C0F825}"/>
              </a:ext>
            </a:extLst>
          </p:cNvPr>
          <p:cNvSpPr/>
          <p:nvPr/>
        </p:nvSpPr>
        <p:spPr>
          <a:xfrm>
            <a:off x="354356" y="1911927"/>
            <a:ext cx="4003524" cy="3009208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2AE23D-FE5A-4A52-A6AF-386602A11471}"/>
              </a:ext>
            </a:extLst>
          </p:cNvPr>
          <p:cNvSpPr txBox="1"/>
          <p:nvPr/>
        </p:nvSpPr>
        <p:spPr>
          <a:xfrm>
            <a:off x="267777" y="1443986"/>
            <a:ext cx="389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We have identified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two limits</a:t>
            </a:r>
            <a:r>
              <a:rPr lang="en-US" dirty="0">
                <a:latin typeface="Maven Pro" panose="020B0604020202020204" charset="0"/>
              </a:rPr>
              <a:t> to our model : </a:t>
            </a:r>
          </a:p>
        </p:txBody>
      </p:sp>
      <p:sp>
        <p:nvSpPr>
          <p:cNvPr id="11" name="Google Shape;351;p16">
            <a:extLst>
              <a:ext uri="{FF2B5EF4-FFF2-40B4-BE49-F238E27FC236}">
                <a16:creationId xmlns:a16="http://schemas.microsoft.com/office/drawing/2014/main" id="{EF4FA13E-A53C-4935-9567-17BD94764031}"/>
              </a:ext>
            </a:extLst>
          </p:cNvPr>
          <p:cNvSpPr txBox="1"/>
          <p:nvPr/>
        </p:nvSpPr>
        <p:spPr>
          <a:xfrm>
            <a:off x="4889574" y="1994368"/>
            <a:ext cx="36669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005986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A gap in time between cash 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9DEE3-B9E5-4B96-BC14-27032E3DEB07}"/>
              </a:ext>
            </a:extLst>
          </p:cNvPr>
          <p:cNvSpPr/>
          <p:nvPr/>
        </p:nvSpPr>
        <p:spPr>
          <a:xfrm>
            <a:off x="4721309" y="1911927"/>
            <a:ext cx="4003524" cy="3009208"/>
          </a:xfrm>
          <a:prstGeom prst="rect">
            <a:avLst/>
          </a:prstGeom>
          <a:noFill/>
          <a:ln>
            <a:solidFill>
              <a:srgbClr val="005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51;p16">
            <a:extLst>
              <a:ext uri="{FF2B5EF4-FFF2-40B4-BE49-F238E27FC236}">
                <a16:creationId xmlns:a16="http://schemas.microsoft.com/office/drawing/2014/main" id="{1A6D0163-2FCA-4ABF-9D03-82E04635F5AC}"/>
              </a:ext>
            </a:extLst>
          </p:cNvPr>
          <p:cNvSpPr txBox="1"/>
          <p:nvPr/>
        </p:nvSpPr>
        <p:spPr>
          <a:xfrm>
            <a:off x="354357" y="2521543"/>
            <a:ext cx="400352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Despite being a profitable market, this business requires </a:t>
            </a:r>
            <a:r>
              <a:rPr lang="fr" b="1" dirty="0">
                <a:solidFill>
                  <a:srgbClr val="568820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heavy investments and liquidities to cover the acquisition costs</a:t>
            </a: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For instance, the cash required to acquire enough cars to cover the demand of 2025 amounts to 46000€ * 2117 = </a:t>
            </a:r>
            <a:r>
              <a:rPr lang="fr" b="1" dirty="0">
                <a:solidFill>
                  <a:srgbClr val="568820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97M€</a:t>
            </a: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  </a:t>
            </a:r>
          </a:p>
        </p:txBody>
      </p:sp>
      <p:sp>
        <p:nvSpPr>
          <p:cNvPr id="14" name="Google Shape;351;p16">
            <a:extLst>
              <a:ext uri="{FF2B5EF4-FFF2-40B4-BE49-F238E27FC236}">
                <a16:creationId xmlns:a16="http://schemas.microsoft.com/office/drawing/2014/main" id="{75372DD8-40B9-4879-9C15-B4890103E4F0}"/>
              </a:ext>
            </a:extLst>
          </p:cNvPr>
          <p:cNvSpPr txBox="1"/>
          <p:nvPr/>
        </p:nvSpPr>
        <p:spPr>
          <a:xfrm>
            <a:off x="5084739" y="3769550"/>
            <a:ext cx="400352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15" name="Google Shape;351;p16">
            <a:extLst>
              <a:ext uri="{FF2B5EF4-FFF2-40B4-BE49-F238E27FC236}">
                <a16:creationId xmlns:a16="http://schemas.microsoft.com/office/drawing/2014/main" id="{68102389-83B3-4CBE-AE6D-629264BF2A27}"/>
              </a:ext>
            </a:extLst>
          </p:cNvPr>
          <p:cNvSpPr txBox="1"/>
          <p:nvPr/>
        </p:nvSpPr>
        <p:spPr>
          <a:xfrm>
            <a:off x="4721309" y="2386516"/>
            <a:ext cx="4003523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An important part of our revenue comes from buyouts at the end of the contract, hence a </a:t>
            </a:r>
            <a:r>
              <a:rPr lang="fr" b="1" dirty="0">
                <a:solidFill>
                  <a:srgbClr val="005986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delay</a:t>
            </a: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 between the moment we buy the car and the moment the car is sold. To limit this risk 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Utilizing synergies, by taking advantage of the bank’s huge liquidities to cover this gap.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A just-in-time logic so as to sell the car as soon as the contract ends.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DD4544-6BAC-44AD-A803-ADB09A906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9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NLP Methodology</a:t>
            </a:r>
            <a:endParaRPr dirty="0"/>
          </a:p>
        </p:txBody>
      </p:sp>
      <p:sp>
        <p:nvSpPr>
          <p:cNvPr id="28" name="Google Shape;304;p15">
            <a:extLst>
              <a:ext uri="{FF2B5EF4-FFF2-40B4-BE49-F238E27FC236}">
                <a16:creationId xmlns:a16="http://schemas.microsoft.com/office/drawing/2014/main" id="{36A7A106-2F0F-4280-8395-226D38C6FB98}"/>
              </a:ext>
            </a:extLst>
          </p:cNvPr>
          <p:cNvSpPr/>
          <p:nvPr/>
        </p:nvSpPr>
        <p:spPr>
          <a:xfrm>
            <a:off x="1261266" y="1457171"/>
            <a:ext cx="2758406" cy="3516274"/>
          </a:xfrm>
          <a:prstGeom prst="roundRect">
            <a:avLst>
              <a:gd name="adj" fmla="val 16667"/>
            </a:avLst>
          </a:prstGeom>
          <a:solidFill>
            <a:srgbClr val="568820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15;p15">
            <a:extLst>
              <a:ext uri="{FF2B5EF4-FFF2-40B4-BE49-F238E27FC236}">
                <a16:creationId xmlns:a16="http://schemas.microsoft.com/office/drawing/2014/main" id="{D06D567A-6614-4D79-B243-AB7A42A9C494}"/>
              </a:ext>
            </a:extLst>
          </p:cNvPr>
          <p:cNvSpPr txBox="1"/>
          <p:nvPr/>
        </p:nvSpPr>
        <p:spPr>
          <a:xfrm>
            <a:off x="1522080" y="1566763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Methodology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0" name="Google Shape;325;p15">
            <a:extLst>
              <a:ext uri="{FF2B5EF4-FFF2-40B4-BE49-F238E27FC236}">
                <a16:creationId xmlns:a16="http://schemas.microsoft.com/office/drawing/2014/main" id="{8153D91C-8B76-4E41-B855-6F2E3B2986D0}"/>
              </a:ext>
            </a:extLst>
          </p:cNvPr>
          <p:cNvSpPr txBox="1"/>
          <p:nvPr/>
        </p:nvSpPr>
        <p:spPr>
          <a:xfrm>
            <a:off x="1344449" y="1898155"/>
            <a:ext cx="2592037" cy="29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Web scrapping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Scrapped caradisiac forum for interesting models: </a:t>
            </a:r>
            <a:r>
              <a:rPr lang="fr" sz="1200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Tesla model 3, Renault Zoé and Peugeot e-2008</a:t>
            </a: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 WordClouds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Created </a:t>
            </a:r>
            <a:r>
              <a:rPr lang="fr" sz="1200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wordcloud</a:t>
            </a: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 based on word importance for each brand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3. Sentiment analysis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Used </a:t>
            </a:r>
            <a:r>
              <a:rPr lang="fr" sz="1200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Vader</a:t>
            </a: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 to extract sentiments for relevant models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1" name="Google Shape;304;p15">
            <a:extLst>
              <a:ext uri="{FF2B5EF4-FFF2-40B4-BE49-F238E27FC236}">
                <a16:creationId xmlns:a16="http://schemas.microsoft.com/office/drawing/2014/main" id="{2424E5E2-C6CA-458D-9716-EA128F702915}"/>
              </a:ext>
            </a:extLst>
          </p:cNvPr>
          <p:cNvSpPr/>
          <p:nvPr/>
        </p:nvSpPr>
        <p:spPr>
          <a:xfrm>
            <a:off x="5081794" y="1459615"/>
            <a:ext cx="2758406" cy="3516274"/>
          </a:xfrm>
          <a:prstGeom prst="roundRect">
            <a:avLst>
              <a:gd name="adj" fmla="val 16667"/>
            </a:avLst>
          </a:prstGeom>
          <a:solidFill>
            <a:srgbClr val="F4CCCC">
              <a:alpha val="90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2" name="Google Shape;315;p15">
            <a:extLst>
              <a:ext uri="{FF2B5EF4-FFF2-40B4-BE49-F238E27FC236}">
                <a16:creationId xmlns:a16="http://schemas.microsoft.com/office/drawing/2014/main" id="{5A90CB21-3625-4328-A81A-5C01F8D3816F}"/>
              </a:ext>
            </a:extLst>
          </p:cNvPr>
          <p:cNvSpPr txBox="1"/>
          <p:nvPr/>
        </p:nvSpPr>
        <p:spPr>
          <a:xfrm>
            <a:off x="5455122" y="1569207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Limits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25;p15">
            <a:extLst>
              <a:ext uri="{FF2B5EF4-FFF2-40B4-BE49-F238E27FC236}">
                <a16:creationId xmlns:a16="http://schemas.microsoft.com/office/drawing/2014/main" id="{7FEA3CBA-AFF3-42B4-B4EE-195CBF63FCAA}"/>
              </a:ext>
            </a:extLst>
          </p:cNvPr>
          <p:cNvSpPr txBox="1"/>
          <p:nvPr/>
        </p:nvSpPr>
        <p:spPr>
          <a:xfrm>
            <a:off x="5189601" y="1897042"/>
            <a:ext cx="2592037" cy="293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Unique forum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All of our data come from a </a:t>
            </a:r>
            <a:r>
              <a:rPr lang="fr" sz="1200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unique forum </a:t>
            </a: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so they might be biased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Bias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The forum is mostly used to talk about car problems which implies a </a:t>
            </a:r>
            <a:r>
              <a:rPr lang="fr" sz="1200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bias</a:t>
            </a: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 in the data</a:t>
            </a:r>
            <a:endParaRPr lang="fr" sz="1200"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342900" indent="-342900">
              <a:lnSpc>
                <a:spcPct val="95000"/>
              </a:lnSpc>
              <a:spcAft>
                <a:spcPts val="1200"/>
              </a:spcAft>
              <a:buAutoNum type="arabicPeriod" startAt="3"/>
            </a:pPr>
            <a:r>
              <a:rPr lang="fr-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D</a:t>
            </a: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ata imbalance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The quantity of data available for each model is widely </a:t>
            </a:r>
            <a:r>
              <a:rPr lang="fr" sz="1200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variable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EFEEC2-444F-4DAB-BBD3-DC9F6B276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6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9D9A1-E4D3-4EF6-8E08-55D18FC8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1635300"/>
            <a:ext cx="5732917" cy="1872900"/>
          </a:xfrm>
        </p:spPr>
        <p:txBody>
          <a:bodyPr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890F23-780B-47F0-9FF6-7A5BAC92B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8019e0bfb_1_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 </a:t>
            </a:r>
            <a:endParaRPr dirty="0"/>
          </a:p>
        </p:txBody>
      </p:sp>
      <p:pic>
        <p:nvPicPr>
          <p:cNvPr id="554" name="Google Shape;554;g118019e0bf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75" y="1326948"/>
            <a:ext cx="3390100" cy="331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g118019e0bfb_1_0"/>
          <p:cNvGrpSpPr/>
          <p:nvPr/>
        </p:nvGrpSpPr>
        <p:grpSpPr>
          <a:xfrm>
            <a:off x="4512300" y="1424400"/>
            <a:ext cx="3967501" cy="2592475"/>
            <a:chOff x="4572000" y="1875588"/>
            <a:chExt cx="3967501" cy="2592475"/>
          </a:xfrm>
        </p:grpSpPr>
        <p:pic>
          <p:nvPicPr>
            <p:cNvPr id="556" name="Google Shape;556;g118019e0bfb_1_0"/>
            <p:cNvPicPr preferRelativeResize="0"/>
            <p:nvPr/>
          </p:nvPicPr>
          <p:blipFill rotWithShape="1">
            <a:blip r:embed="rId4">
              <a:alphaModFix/>
            </a:blip>
            <a:srcRect t="7655"/>
            <a:stretch/>
          </p:blipFill>
          <p:spPr>
            <a:xfrm>
              <a:off x="4572000" y="2198675"/>
              <a:ext cx="3967501" cy="151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Google Shape;557;g118019e0bfb_1_0"/>
            <p:cNvSpPr txBox="1"/>
            <p:nvPr/>
          </p:nvSpPr>
          <p:spPr>
            <a:xfrm>
              <a:off x="4977450" y="1875588"/>
              <a:ext cx="3156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Nunito"/>
                  <a:ea typeface="Nunito"/>
                  <a:cs typeface="Nunito"/>
                  <a:sym typeface="Nunito"/>
                </a:rPr>
                <a:t>Repartition of the number of words per comment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8" name="Google Shape;558;g118019e0bfb_1_0"/>
            <p:cNvSpPr txBox="1"/>
            <p:nvPr/>
          </p:nvSpPr>
          <p:spPr>
            <a:xfrm>
              <a:off x="4631700" y="3867763"/>
              <a:ext cx="37158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Nunito"/>
                  <a:ea typeface="Nunito"/>
                  <a:cs typeface="Nunito"/>
                  <a:sym typeface="Nunito"/>
                </a:rPr>
                <a:t>→ median of 43</a:t>
              </a:r>
              <a:endParaRPr sz="900" dirty="0"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Nunito"/>
                  <a:ea typeface="Nunito"/>
                  <a:cs typeface="Nunito"/>
                  <a:sym typeface="Nunito"/>
                </a:rPr>
                <a:t>→ we can remove the comments too short on which sentiment analysis will be hard to execute</a:t>
              </a:r>
              <a:endParaRPr sz="900" dirty="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59" name="Google Shape;559;g118019e0bfb_1_0"/>
          <p:cNvSpPr txBox="1"/>
          <p:nvPr/>
        </p:nvSpPr>
        <p:spPr>
          <a:xfrm>
            <a:off x="1070075" y="4553450"/>
            <a:ext cx="332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Nunito"/>
                <a:ea typeface="Nunito"/>
                <a:cs typeface="Nunito"/>
                <a:sym typeface="Nunito"/>
              </a:rPr>
              <a:t>→ Tesla model is much more discussed hence it would be good to have it available</a:t>
            </a:r>
            <a:endParaRPr sz="9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1592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Wordclouds for different car models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CEFA58-3381-4A4F-8A9D-E129093A7277}"/>
              </a:ext>
            </a:extLst>
          </p:cNvPr>
          <p:cNvSpPr txBox="1"/>
          <p:nvPr/>
        </p:nvSpPr>
        <p:spPr>
          <a:xfrm>
            <a:off x="238730" y="1353955"/>
            <a:ext cx="854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We created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word clouds </a:t>
            </a:r>
            <a:r>
              <a:rPr lang="en-US" dirty="0">
                <a:latin typeface="Maven Pro" panose="020B0604020202020204" charset="0"/>
              </a:rPr>
              <a:t>for each potential car based on specialized forums: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093905-6CFD-4F99-8161-08D6F29E6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6" t="2852"/>
          <a:stretch/>
        </p:blipFill>
        <p:spPr>
          <a:xfrm>
            <a:off x="3107202" y="2084773"/>
            <a:ext cx="2859947" cy="21596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07A8D-D6A1-4826-B2E8-788E08C06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6" t="2852"/>
          <a:stretch/>
        </p:blipFill>
        <p:spPr>
          <a:xfrm>
            <a:off x="238730" y="2084773"/>
            <a:ext cx="2859947" cy="21596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A86FBC-78DC-4411-B0D3-2A40F972C9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6" t="2852"/>
          <a:stretch/>
        </p:blipFill>
        <p:spPr>
          <a:xfrm>
            <a:off x="6045322" y="2027424"/>
            <a:ext cx="2859947" cy="22170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DADFD1-B044-4C1D-910B-9233EA1E98F0}"/>
              </a:ext>
            </a:extLst>
          </p:cNvPr>
          <p:cNvSpPr txBox="1"/>
          <p:nvPr/>
        </p:nvSpPr>
        <p:spPr>
          <a:xfrm>
            <a:off x="349135" y="1708225"/>
            <a:ext cx="2582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Maven Pro" panose="020B0604020202020204" charset="0"/>
              </a:rPr>
              <a:t>Word Cloud for the Tesla Model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9A079-CEAF-415A-956C-54C33964E5DF}"/>
              </a:ext>
            </a:extLst>
          </p:cNvPr>
          <p:cNvSpPr txBox="1"/>
          <p:nvPr/>
        </p:nvSpPr>
        <p:spPr>
          <a:xfrm>
            <a:off x="2958441" y="1708225"/>
            <a:ext cx="294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Maven Pro" panose="020B0604020202020204" charset="0"/>
              </a:rPr>
              <a:t>Word Cloud for the Peugeot e-2008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2D36DF-9224-4DB9-B20B-F86973537A59}"/>
              </a:ext>
            </a:extLst>
          </p:cNvPr>
          <p:cNvSpPr txBox="1"/>
          <p:nvPr/>
        </p:nvSpPr>
        <p:spPr>
          <a:xfrm>
            <a:off x="5723533" y="1708225"/>
            <a:ext cx="294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Maven Pro" panose="020B0604020202020204" charset="0"/>
              </a:rPr>
              <a:t>Word Cloud for the Renault Zoé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04AA5-6F32-495E-A8FC-B906B715E446}"/>
              </a:ext>
            </a:extLst>
          </p:cNvPr>
          <p:cNvSpPr/>
          <p:nvPr/>
        </p:nvSpPr>
        <p:spPr>
          <a:xfrm>
            <a:off x="244261" y="4483331"/>
            <a:ext cx="769892" cy="266007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89592-846A-4119-A957-9AE898BE4D2E}"/>
              </a:ext>
            </a:extLst>
          </p:cNvPr>
          <p:cNvSpPr/>
          <p:nvPr/>
        </p:nvSpPr>
        <p:spPr>
          <a:xfrm>
            <a:off x="6045323" y="4483331"/>
            <a:ext cx="769892" cy="26600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DFDA47-ED74-461C-BA09-1F6CFB1BD428}"/>
              </a:ext>
            </a:extLst>
          </p:cNvPr>
          <p:cNvSpPr/>
          <p:nvPr/>
        </p:nvSpPr>
        <p:spPr>
          <a:xfrm>
            <a:off x="3172567" y="4485643"/>
            <a:ext cx="769892" cy="26600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B80A7A-F4AF-4AAE-86F9-133B9573A019}"/>
              </a:ext>
            </a:extLst>
          </p:cNvPr>
          <p:cNvSpPr txBox="1"/>
          <p:nvPr/>
        </p:nvSpPr>
        <p:spPr>
          <a:xfrm>
            <a:off x="975371" y="4483331"/>
            <a:ext cx="195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aven Pro" panose="020B0604020202020204" charset="0"/>
              </a:rPr>
              <a:t>Positive </a:t>
            </a:r>
            <a:r>
              <a:rPr lang="fr-FR" sz="1200" dirty="0" err="1">
                <a:latin typeface="Maven Pro" panose="020B0604020202020204" charset="0"/>
              </a:rPr>
              <a:t>words</a:t>
            </a:r>
            <a:endParaRPr lang="fr-FR" sz="1200" dirty="0">
              <a:latin typeface="Maven Pro" panose="020B060402020202020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7075651-6707-40AE-93E2-86F43D475C15}"/>
              </a:ext>
            </a:extLst>
          </p:cNvPr>
          <p:cNvSpPr txBox="1"/>
          <p:nvPr/>
        </p:nvSpPr>
        <p:spPr>
          <a:xfrm>
            <a:off x="3942459" y="4466061"/>
            <a:ext cx="203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Maven Pro" panose="020B0604020202020204" charset="0"/>
              </a:rPr>
              <a:t>Words</a:t>
            </a:r>
            <a:r>
              <a:rPr lang="fr-FR" sz="1200" dirty="0">
                <a:latin typeface="Maven Pro" panose="020B0604020202020204" charset="0"/>
              </a:rPr>
              <a:t> </a:t>
            </a:r>
            <a:r>
              <a:rPr lang="fr-FR" sz="1200" dirty="0" err="1">
                <a:latin typeface="Maven Pro" panose="020B0604020202020204" charset="0"/>
              </a:rPr>
              <a:t>linked</a:t>
            </a:r>
            <a:r>
              <a:rPr lang="fr-FR" sz="1200" dirty="0">
                <a:latin typeface="Maven Pro" panose="020B0604020202020204" charset="0"/>
              </a:rPr>
              <a:t> to </a:t>
            </a:r>
            <a:r>
              <a:rPr lang="fr-FR" sz="1200" dirty="0" err="1">
                <a:latin typeface="Maven Pro" panose="020B0604020202020204" charset="0"/>
              </a:rPr>
              <a:t>electricity</a:t>
            </a:r>
            <a:endParaRPr lang="fr-FR" sz="1200" dirty="0">
              <a:latin typeface="Maven Pro" panose="020B060402020202020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43CA44-3B0B-456C-B881-0D34D7B36F52}"/>
              </a:ext>
            </a:extLst>
          </p:cNvPr>
          <p:cNvSpPr txBox="1"/>
          <p:nvPr/>
        </p:nvSpPr>
        <p:spPr>
          <a:xfrm>
            <a:off x="6879335" y="4469225"/>
            <a:ext cx="203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Maven Pro" panose="020B0604020202020204" charset="0"/>
              </a:rPr>
              <a:t>Negative</a:t>
            </a:r>
            <a:r>
              <a:rPr lang="fr-FR" sz="1200" dirty="0">
                <a:latin typeface="Maven Pro" panose="020B0604020202020204" charset="0"/>
              </a:rPr>
              <a:t> </a:t>
            </a:r>
            <a:r>
              <a:rPr lang="fr-FR" sz="1200" dirty="0" err="1">
                <a:latin typeface="Maven Pro" panose="020B0604020202020204" charset="0"/>
              </a:rPr>
              <a:t>words</a:t>
            </a:r>
            <a:endParaRPr lang="fr-FR" sz="1200" dirty="0">
              <a:latin typeface="Maven Pro" panose="020B060402020202020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72337B-6405-4DEE-919B-2A2BEC31C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7AE127-A394-4E23-8DA6-FFB94DC7ACA5}"/>
              </a:ext>
            </a:extLst>
          </p:cNvPr>
          <p:cNvSpPr/>
          <p:nvPr/>
        </p:nvSpPr>
        <p:spPr>
          <a:xfrm>
            <a:off x="479041" y="3217026"/>
            <a:ext cx="2023089" cy="662248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11AF-BF38-4A4D-9544-B258535B141E}"/>
              </a:ext>
            </a:extLst>
          </p:cNvPr>
          <p:cNvSpPr/>
          <p:nvPr/>
        </p:nvSpPr>
        <p:spPr>
          <a:xfrm>
            <a:off x="3624015" y="3516284"/>
            <a:ext cx="1596378" cy="506537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D0301-6008-4021-8219-02E68D8474A9}"/>
              </a:ext>
            </a:extLst>
          </p:cNvPr>
          <p:cNvSpPr/>
          <p:nvPr/>
        </p:nvSpPr>
        <p:spPr>
          <a:xfrm>
            <a:off x="6248821" y="2350917"/>
            <a:ext cx="1008190" cy="365872"/>
          </a:xfrm>
          <a:prstGeom prst="rect">
            <a:avLst/>
          </a:prstGeom>
          <a:noFill/>
          <a:ln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DFD358-87DD-4CED-8E61-FB0847007D71}"/>
              </a:ext>
            </a:extLst>
          </p:cNvPr>
          <p:cNvSpPr/>
          <p:nvPr/>
        </p:nvSpPr>
        <p:spPr>
          <a:xfrm>
            <a:off x="3302176" y="2350917"/>
            <a:ext cx="2600952" cy="4988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926645-1057-468E-ABF4-73D05C8AFF17}"/>
              </a:ext>
            </a:extLst>
          </p:cNvPr>
          <p:cNvSpPr/>
          <p:nvPr/>
        </p:nvSpPr>
        <p:spPr>
          <a:xfrm>
            <a:off x="4053385" y="2849792"/>
            <a:ext cx="1050630" cy="2216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3AD8A9-E6B1-477C-8234-E7194391C6E8}"/>
              </a:ext>
            </a:extLst>
          </p:cNvPr>
          <p:cNvSpPr/>
          <p:nvPr/>
        </p:nvSpPr>
        <p:spPr>
          <a:xfrm>
            <a:off x="6269390" y="2846654"/>
            <a:ext cx="2518607" cy="37037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55A7CD-6DFD-4E50-B39E-D693D5F5A301}"/>
              </a:ext>
            </a:extLst>
          </p:cNvPr>
          <p:cNvSpPr/>
          <p:nvPr/>
        </p:nvSpPr>
        <p:spPr>
          <a:xfrm>
            <a:off x="7153597" y="3715790"/>
            <a:ext cx="1634399" cy="2964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C31646-0D45-41BA-B170-8839147802D1}"/>
              </a:ext>
            </a:extLst>
          </p:cNvPr>
          <p:cNvSpPr/>
          <p:nvPr/>
        </p:nvSpPr>
        <p:spPr>
          <a:xfrm>
            <a:off x="328804" y="3879274"/>
            <a:ext cx="1549871" cy="3155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48C2B-C078-482E-8961-D6A00E38469B}"/>
              </a:ext>
            </a:extLst>
          </p:cNvPr>
          <p:cNvSpPr/>
          <p:nvPr/>
        </p:nvSpPr>
        <p:spPr>
          <a:xfrm>
            <a:off x="1953323" y="3879274"/>
            <a:ext cx="1075705" cy="26600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D127A-30AB-4AB1-9B95-E8E46074FD54}"/>
              </a:ext>
            </a:extLst>
          </p:cNvPr>
          <p:cNvSpPr/>
          <p:nvPr/>
        </p:nvSpPr>
        <p:spPr>
          <a:xfrm>
            <a:off x="8202538" y="3209638"/>
            <a:ext cx="711256" cy="17118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8F2AAB-7E49-4F40-BF54-5BDB9803A1BB}"/>
              </a:ext>
            </a:extLst>
          </p:cNvPr>
          <p:cNvSpPr/>
          <p:nvPr/>
        </p:nvSpPr>
        <p:spPr>
          <a:xfrm>
            <a:off x="3452652" y="4037068"/>
            <a:ext cx="703712" cy="20737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16BBF-C00A-41DC-BDE8-2953B5536E3F}"/>
              </a:ext>
            </a:extLst>
          </p:cNvPr>
          <p:cNvSpPr/>
          <p:nvPr/>
        </p:nvSpPr>
        <p:spPr>
          <a:xfrm>
            <a:off x="1184921" y="2691825"/>
            <a:ext cx="843384" cy="1548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F5122F-89F7-4B8E-8268-DE358054A8B2}"/>
              </a:ext>
            </a:extLst>
          </p:cNvPr>
          <p:cNvSpPr/>
          <p:nvPr/>
        </p:nvSpPr>
        <p:spPr>
          <a:xfrm>
            <a:off x="7335184" y="2492938"/>
            <a:ext cx="1452812" cy="25720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09922E-C6BA-475D-9E46-BE375B794A2B}"/>
              </a:ext>
            </a:extLst>
          </p:cNvPr>
          <p:cNvSpPr/>
          <p:nvPr/>
        </p:nvSpPr>
        <p:spPr>
          <a:xfrm>
            <a:off x="7715045" y="2242754"/>
            <a:ext cx="1151123" cy="25720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E2D61-5AB4-479A-95A6-321A2B425F4C}"/>
              </a:ext>
            </a:extLst>
          </p:cNvPr>
          <p:cNvSpPr/>
          <p:nvPr/>
        </p:nvSpPr>
        <p:spPr>
          <a:xfrm>
            <a:off x="4149958" y="4037068"/>
            <a:ext cx="762864" cy="2002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0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Sentiment analysis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6D706B-3493-4E31-A5C8-D452693A4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5187671-8BEB-734A-B398-95B94048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08"/>
          <a:stretch/>
        </p:blipFill>
        <p:spPr>
          <a:xfrm>
            <a:off x="809700" y="1597875"/>
            <a:ext cx="769846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9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 next steps</a:t>
            </a:r>
            <a:endParaRPr dirty="0"/>
          </a:p>
        </p:txBody>
      </p:sp>
      <p:sp>
        <p:nvSpPr>
          <p:cNvPr id="28" name="Google Shape;304;p15">
            <a:extLst>
              <a:ext uri="{FF2B5EF4-FFF2-40B4-BE49-F238E27FC236}">
                <a16:creationId xmlns:a16="http://schemas.microsoft.com/office/drawing/2014/main" id="{36A7A106-2F0F-4280-8395-226D38C6FB98}"/>
              </a:ext>
            </a:extLst>
          </p:cNvPr>
          <p:cNvSpPr/>
          <p:nvPr/>
        </p:nvSpPr>
        <p:spPr>
          <a:xfrm>
            <a:off x="1261266" y="1457171"/>
            <a:ext cx="2758406" cy="3516274"/>
          </a:xfrm>
          <a:prstGeom prst="roundRect">
            <a:avLst>
              <a:gd name="adj" fmla="val 16667"/>
            </a:avLst>
          </a:prstGeom>
          <a:solidFill>
            <a:srgbClr val="568820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15;p15">
            <a:extLst>
              <a:ext uri="{FF2B5EF4-FFF2-40B4-BE49-F238E27FC236}">
                <a16:creationId xmlns:a16="http://schemas.microsoft.com/office/drawing/2014/main" id="{D06D567A-6614-4D79-B243-AB7A42A9C494}"/>
              </a:ext>
            </a:extLst>
          </p:cNvPr>
          <p:cNvSpPr txBox="1"/>
          <p:nvPr/>
        </p:nvSpPr>
        <p:spPr>
          <a:xfrm>
            <a:off x="1522080" y="1566763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Increase income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0" name="Google Shape;325;p15">
            <a:extLst>
              <a:ext uri="{FF2B5EF4-FFF2-40B4-BE49-F238E27FC236}">
                <a16:creationId xmlns:a16="http://schemas.microsoft.com/office/drawing/2014/main" id="{8153D91C-8B76-4E41-B855-6F2E3B2986D0}"/>
              </a:ext>
            </a:extLst>
          </p:cNvPr>
          <p:cNvSpPr txBox="1"/>
          <p:nvPr/>
        </p:nvSpPr>
        <p:spPr>
          <a:xfrm>
            <a:off x="1344449" y="1898155"/>
            <a:ext cx="2592037" cy="29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Selling data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Selling data about car usage would bring mid-term revenues</a:t>
            </a:r>
          </a:p>
          <a:p>
            <a:pPr marL="342900" indent="-342900">
              <a:lnSpc>
                <a:spcPct val="95000"/>
              </a:lnSpc>
              <a:spcAft>
                <a:spcPts val="1200"/>
              </a:spcAft>
              <a:buAutoNum type="arabicPeriod" startAt="2"/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Data marketing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-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U</a:t>
            </a: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sing digital marketing with the bank’s data can speed-up client acquisition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marL="342900" indent="-342900">
              <a:lnSpc>
                <a:spcPct val="95000"/>
              </a:lnSpc>
              <a:spcAft>
                <a:spcPts val="1200"/>
              </a:spcAft>
              <a:buAutoNum type="arabicPeriod" startAt="2"/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1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1" name="Google Shape;304;p15">
            <a:extLst>
              <a:ext uri="{FF2B5EF4-FFF2-40B4-BE49-F238E27FC236}">
                <a16:creationId xmlns:a16="http://schemas.microsoft.com/office/drawing/2014/main" id="{2424E5E2-C6CA-458D-9716-EA128F702915}"/>
              </a:ext>
            </a:extLst>
          </p:cNvPr>
          <p:cNvSpPr/>
          <p:nvPr/>
        </p:nvSpPr>
        <p:spPr>
          <a:xfrm>
            <a:off x="5081794" y="1459615"/>
            <a:ext cx="2758406" cy="3516274"/>
          </a:xfrm>
          <a:prstGeom prst="roundRect">
            <a:avLst>
              <a:gd name="adj" fmla="val 16667"/>
            </a:avLst>
          </a:prstGeom>
          <a:solidFill>
            <a:srgbClr val="F4CCCC">
              <a:alpha val="90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2" name="Google Shape;315;p15">
            <a:extLst>
              <a:ext uri="{FF2B5EF4-FFF2-40B4-BE49-F238E27FC236}">
                <a16:creationId xmlns:a16="http://schemas.microsoft.com/office/drawing/2014/main" id="{5A90CB21-3625-4328-A81A-5C01F8D3816F}"/>
              </a:ext>
            </a:extLst>
          </p:cNvPr>
          <p:cNvSpPr txBox="1"/>
          <p:nvPr/>
        </p:nvSpPr>
        <p:spPr>
          <a:xfrm>
            <a:off x="5455122" y="1569207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Limit costs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25;p15">
            <a:extLst>
              <a:ext uri="{FF2B5EF4-FFF2-40B4-BE49-F238E27FC236}">
                <a16:creationId xmlns:a16="http://schemas.microsoft.com/office/drawing/2014/main" id="{7FEA3CBA-AFF3-42B4-B4EE-195CBF63FCAA}"/>
              </a:ext>
            </a:extLst>
          </p:cNvPr>
          <p:cNvSpPr txBox="1"/>
          <p:nvPr/>
        </p:nvSpPr>
        <p:spPr>
          <a:xfrm>
            <a:off x="5189601" y="1897042"/>
            <a:ext cx="2592037" cy="293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1.  Churn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By using a prediction model we can detect churn and try to keep clients via marketing methods</a:t>
            </a: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fr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2.  Detect problems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fr" sz="1200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By using NLP over customer feedbacks, we can detect issues with our product and improve it quickly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endParaRPr lang="fr" sz="2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  <a:p>
            <a:pPr lvl="0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endParaRPr lang="fr" sz="1000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EFEEC2-444F-4DAB-BBD3-DC9F6B276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3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Risks and next steps for the project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2DC1F7-D6CD-432F-B1EF-ACD0AE17589C}"/>
              </a:ext>
            </a:extLst>
          </p:cNvPr>
          <p:cNvSpPr txBox="1"/>
          <p:nvPr/>
        </p:nvSpPr>
        <p:spPr>
          <a:xfrm>
            <a:off x="453483" y="1680117"/>
            <a:ext cx="82890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The green leasing market in the Ile de France region is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profitable</a:t>
            </a:r>
            <a:r>
              <a:rPr lang="en-US" dirty="0">
                <a:latin typeface="Maven Pro" panose="020B0604020202020204" charset="0"/>
              </a:rPr>
              <a:t>. However, profits only emerge after a few years, since an important proportion of the income comes from buyouts. </a:t>
            </a:r>
          </a:p>
          <a:p>
            <a:endParaRPr lang="en-US" dirty="0">
              <a:latin typeface="Maven Pro" panose="020B0604020202020204" charset="0"/>
            </a:endParaRPr>
          </a:p>
          <a:p>
            <a:r>
              <a:rPr lang="en-US" dirty="0">
                <a:latin typeface="Maven Pro" panose="020B0604020202020204" charset="0"/>
              </a:rPr>
              <a:t>This cash flow gap implies a significant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cash requirement </a:t>
            </a:r>
            <a:r>
              <a:rPr lang="en-US" dirty="0">
                <a:solidFill>
                  <a:schemeClr val="bg2"/>
                </a:solidFill>
                <a:latin typeface="Maven Pro" panose="020B0604020202020204" charset="0"/>
              </a:rPr>
              <a:t>for the bank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 </a:t>
            </a:r>
            <a:r>
              <a:rPr lang="en-US" dirty="0">
                <a:latin typeface="Maven Pro" panose="020B0604020202020204" charset="0"/>
              </a:rPr>
              <a:t>until the business is profitable, which can be a source of risk and additional financial costs. Utilizing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synergies </a:t>
            </a:r>
            <a:r>
              <a:rPr lang="en-US" dirty="0">
                <a:latin typeface="Maven Pro" panose="020B0604020202020204" charset="0"/>
              </a:rPr>
              <a:t>can limit this risk. </a:t>
            </a:r>
          </a:p>
          <a:p>
            <a:endParaRPr lang="en-US" dirty="0">
              <a:latin typeface="Maven Pro" panose="020B0604020202020204" charset="0"/>
            </a:endParaRPr>
          </a:p>
          <a:p>
            <a:r>
              <a:rPr lang="en-US" b="1" dirty="0">
                <a:latin typeface="Maven Pro" panose="020B0604020202020204" charset="0"/>
              </a:rPr>
              <a:t>Next steps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Consider other income 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Measure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Segmentate the financial analysis by car (Renault </a:t>
            </a:r>
            <a:r>
              <a:rPr lang="en-US" dirty="0" err="1">
                <a:latin typeface="Maven Pro" panose="020B0604020202020204" charset="0"/>
              </a:rPr>
              <a:t>Zoé</a:t>
            </a:r>
            <a:r>
              <a:rPr lang="en-US" dirty="0">
                <a:latin typeface="Maven Pro" panose="020B0604020202020204" charset="0"/>
              </a:rPr>
              <a:t> vs Tesla)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Measure the impact of the cash flow gap</a:t>
            </a:r>
          </a:p>
          <a:p>
            <a:endParaRPr lang="en-US" dirty="0">
              <a:latin typeface="Maven Pro" panose="020B060402020202020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5D128E-5BA4-46EC-AA99-28413B0F6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6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FC55F4-F735-4068-89B8-08A0AECBC708}"/>
              </a:ext>
            </a:extLst>
          </p:cNvPr>
          <p:cNvSpPr/>
          <p:nvPr/>
        </p:nvSpPr>
        <p:spPr>
          <a:xfrm>
            <a:off x="1005840" y="1706880"/>
            <a:ext cx="364236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completer : </a:t>
            </a:r>
            <a:r>
              <a:rPr lang="en-US" dirty="0">
                <a:latin typeface="Maven Pro" panose="020B0604020202020204" charset="0"/>
              </a:rPr>
              <a:t>Model type chosen, profitability, etc.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6D706B-3493-4E31-A5C8-D452693A4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1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9D9A1-E4D3-4EF6-8E08-55D18FC8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73" y="1635300"/>
            <a:ext cx="5732917" cy="1872900"/>
          </a:xfrm>
        </p:spPr>
        <p:txBody>
          <a:bodyPr/>
          <a:lstStyle/>
          <a:p>
            <a:pPr algn="ctr"/>
            <a:r>
              <a:rPr lang="en-US" dirty="0"/>
              <a:t>Vision and planning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8A01AB-34AD-42FC-A211-39A9B00A94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0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665482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General context</a:t>
            </a:r>
            <a:endParaRPr dirty="0"/>
          </a:p>
        </p:txBody>
      </p:sp>
      <p:pic>
        <p:nvPicPr>
          <p:cNvPr id="5" name="Image 4" descr="Une image contenant voiture&#10;&#10;Description générée automatiquement">
            <a:extLst>
              <a:ext uri="{FF2B5EF4-FFF2-40B4-BE49-F238E27FC236}">
                <a16:creationId xmlns:a16="http://schemas.microsoft.com/office/drawing/2014/main" id="{FDA5D9CD-0AF9-4373-86A7-F92F0C6F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0" y="1936376"/>
            <a:ext cx="3910362" cy="2409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C104B6-5CA6-4909-BA1C-4FFB13EBE12C}"/>
              </a:ext>
            </a:extLst>
          </p:cNvPr>
          <p:cNvSpPr/>
          <p:nvPr/>
        </p:nvSpPr>
        <p:spPr>
          <a:xfrm>
            <a:off x="208157" y="1390185"/>
            <a:ext cx="8593872" cy="35014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BCFD3E-D4F7-4ED4-BF77-605C621E29B1}"/>
              </a:ext>
            </a:extLst>
          </p:cNvPr>
          <p:cNvSpPr txBox="1"/>
          <p:nvPr/>
        </p:nvSpPr>
        <p:spPr>
          <a:xfrm>
            <a:off x="4460488" y="2125263"/>
            <a:ext cx="4341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The client, a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French bank</a:t>
            </a:r>
            <a:r>
              <a:rPr lang="en-US" dirty="0">
                <a:latin typeface="Maven Pro" panose="020B0604020202020204" charset="0"/>
              </a:rPr>
              <a:t>, has noticed that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leasing</a:t>
            </a:r>
            <a:r>
              <a:rPr lang="en-US" dirty="0">
                <a:latin typeface="Maven Pro" panose="020B0604020202020204" charset="0"/>
              </a:rPr>
              <a:t> has become a fast growing and profitable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To differentiate from its competitor, our client wants to develop a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leasing offer for green cars</a:t>
            </a:r>
            <a:r>
              <a:rPr lang="en-US" dirty="0">
                <a:latin typeface="Maven Pro" panose="020B0604020202020204" charset="0"/>
              </a:rPr>
              <a:t>, focused on electric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The initial target is the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Ile de France region</a:t>
            </a:r>
            <a:r>
              <a:rPr lang="en-US" dirty="0">
                <a:latin typeface="Maven Pro" panose="020B060402020202020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70BE24-D136-4C1A-9224-912A30C07C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8019e0bfb_2_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General context</a:t>
            </a:r>
            <a:endParaRPr dirty="0"/>
          </a:p>
        </p:txBody>
      </p:sp>
      <p:sp>
        <p:nvSpPr>
          <p:cNvPr id="318" name="Google Shape;318;g118019e0bfb_2_301"/>
          <p:cNvSpPr/>
          <p:nvPr/>
        </p:nvSpPr>
        <p:spPr>
          <a:xfrm>
            <a:off x="241678" y="1398981"/>
            <a:ext cx="2758500" cy="3303885"/>
          </a:xfrm>
          <a:prstGeom prst="roundRect">
            <a:avLst>
              <a:gd name="adj" fmla="val 16667"/>
            </a:avLst>
          </a:prstGeom>
          <a:solidFill>
            <a:srgbClr val="568820">
              <a:alpha val="1882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18019e0bfb_2_301"/>
          <p:cNvSpPr txBox="1"/>
          <p:nvPr/>
        </p:nvSpPr>
        <p:spPr>
          <a:xfrm>
            <a:off x="502492" y="1508573"/>
            <a:ext cx="22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Grand Paris Express</a:t>
            </a:r>
            <a:endParaRPr sz="1400" b="1" i="0" u="none" strike="noStrike" cap="none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0" name="Google Shape;320;g118019e0bfb_2_301"/>
          <p:cNvSpPr txBox="1"/>
          <p:nvPr/>
        </p:nvSpPr>
        <p:spPr>
          <a:xfrm>
            <a:off x="324226" y="1981280"/>
            <a:ext cx="2592000" cy="2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1.  </a:t>
            </a:r>
            <a:r>
              <a:rPr lang="en-US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New subway lines</a:t>
            </a:r>
            <a:endParaRPr sz="1200" b="0" i="0" u="none" strike="noStrike" cap="none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2.  </a:t>
            </a:r>
            <a:r>
              <a:rPr lang="en-US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Green subway stops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0" i="0" u="none" strike="noStrike" cap="none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g118019e0bfb_2_301"/>
          <p:cNvSpPr/>
          <p:nvPr/>
        </p:nvSpPr>
        <p:spPr>
          <a:xfrm>
            <a:off x="3165527" y="1398981"/>
            <a:ext cx="2758500" cy="3303885"/>
          </a:xfrm>
          <a:prstGeom prst="roundRect">
            <a:avLst>
              <a:gd name="adj" fmla="val 16667"/>
            </a:avLst>
          </a:prstGeom>
          <a:solidFill>
            <a:srgbClr val="005986">
              <a:alpha val="1882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18019e0bfb_2_301"/>
          <p:cNvSpPr/>
          <p:nvPr/>
        </p:nvSpPr>
        <p:spPr>
          <a:xfrm>
            <a:off x="6061274" y="1398981"/>
            <a:ext cx="2758500" cy="3303885"/>
          </a:xfrm>
          <a:prstGeom prst="roundRect">
            <a:avLst>
              <a:gd name="adj" fmla="val 16667"/>
            </a:avLst>
          </a:prstGeom>
          <a:solidFill>
            <a:srgbClr val="F4CCCC">
              <a:alpha val="898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18019e0bfb_2_301"/>
          <p:cNvSpPr txBox="1"/>
          <p:nvPr/>
        </p:nvSpPr>
        <p:spPr>
          <a:xfrm>
            <a:off x="3426341" y="1508573"/>
            <a:ext cx="22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Crit’air</a:t>
            </a:r>
            <a:endParaRPr sz="1400" b="1" i="0" u="none" strike="noStrike" cap="none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4" name="Google Shape;324;g118019e0bfb_2_301"/>
          <p:cNvSpPr txBox="1"/>
          <p:nvPr/>
        </p:nvSpPr>
        <p:spPr>
          <a:xfrm>
            <a:off x="3275981" y="1981280"/>
            <a:ext cx="2592000" cy="2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1. </a:t>
            </a:r>
            <a:r>
              <a:rPr lang="en-US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 Ban on old cars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By 2025 10+ years old diesel cars and 15+ year old fuel cars will be banned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2.  </a:t>
            </a:r>
            <a:r>
              <a:rPr lang="en-US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Restriction for polluting cars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During pollution peaks, only green cars can driven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g118019e0bfb_2_301"/>
          <p:cNvSpPr txBox="1"/>
          <p:nvPr/>
        </p:nvSpPr>
        <p:spPr>
          <a:xfrm>
            <a:off x="6374783" y="1539685"/>
            <a:ext cx="22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Green car sector</a:t>
            </a:r>
            <a:endParaRPr sz="1400" b="1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6" name="Google Shape;326;g118019e0bfb_2_301"/>
          <p:cNvSpPr txBox="1"/>
          <p:nvPr/>
        </p:nvSpPr>
        <p:spPr>
          <a:xfrm>
            <a:off x="6197183" y="1977723"/>
            <a:ext cx="2592000" cy="26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1.  </a:t>
            </a:r>
            <a:r>
              <a:rPr lang="en-US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Electric cars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+45% of sales in France </a:t>
            </a:r>
            <a:r>
              <a:rPr lang="fr-FR" sz="1200" dirty="0" err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between</a:t>
            </a:r>
            <a:r>
              <a:rPr lang="fr-FR" sz="1200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 2020 and 2021</a:t>
            </a:r>
            <a:endParaRPr sz="12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342900" marR="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AutoNum type="arabicPeriod" startAt="2"/>
            </a:pPr>
            <a:r>
              <a:rPr lang="fr-FR" sz="1400" b="0" i="0" u="none" strike="noStrike" cap="none" dirty="0" err="1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Hybrid</a:t>
            </a:r>
            <a:r>
              <a:rPr lang="fr-FR" sz="1400" b="0" i="0" u="none" strike="noStrike" cap="none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 cars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1200" dirty="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+70% of sales in France between 2020 and 2021</a:t>
            </a:r>
            <a:endParaRPr lang="en-US" sz="12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</a:pP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0" i="0" u="none" strike="noStrike" cap="none" dirty="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7" name="Google Shape;327;g118019e0bfb_2_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6" y="2771498"/>
            <a:ext cx="2374300" cy="15324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4042A8-6563-4F1B-A137-38F4D3B06C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324B55-C3E1-433D-9AC5-02A32427F059}"/>
              </a:ext>
            </a:extLst>
          </p:cNvPr>
          <p:cNvSpPr txBox="1"/>
          <p:nvPr/>
        </p:nvSpPr>
        <p:spPr>
          <a:xfrm>
            <a:off x="144254" y="4685629"/>
            <a:ext cx="7535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hlinkClick r:id="rId4"/>
              </a:rPr>
              <a:t>https://www.20minutes.fr/economie/3208347-20211231-automobile-marche-francais-plus-bas-2021-vehicules-electriques-plus-haut</a:t>
            </a:r>
            <a:endParaRPr lang="fr-FR" sz="800" dirty="0"/>
          </a:p>
          <a:p>
            <a:r>
              <a:rPr lang="fr-FR" sz="800" dirty="0">
                <a:hlinkClick r:id="rId5"/>
              </a:rPr>
              <a:t>https://www.lesnumeriques.com/voiture/marche-automobile-francais-pas-de-reprise-miracle-en-2021-l-electrique-poursuit-son-ascension-n173851.html</a:t>
            </a:r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Market analysis and opportunities</a:t>
            </a:r>
            <a:endParaRPr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CB99B9-08FD-4F1D-81E7-DDBAD9F1D69C}"/>
              </a:ext>
            </a:extLst>
          </p:cNvPr>
          <p:cNvSpPr txBox="1"/>
          <p:nvPr/>
        </p:nvSpPr>
        <p:spPr>
          <a:xfrm>
            <a:off x="118952" y="1354776"/>
            <a:ext cx="854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The market is made of </a:t>
            </a: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three groups</a:t>
            </a:r>
            <a:r>
              <a:rPr lang="en-US" dirty="0">
                <a:latin typeface="Maven Pro" panose="020B0604020202020204" charset="0"/>
              </a:rPr>
              <a:t> of competitors 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00AEF-202C-4BE5-82AC-49CD60845AA4}"/>
              </a:ext>
            </a:extLst>
          </p:cNvPr>
          <p:cNvSpPr/>
          <p:nvPr/>
        </p:nvSpPr>
        <p:spPr>
          <a:xfrm>
            <a:off x="118952" y="1774813"/>
            <a:ext cx="2884445" cy="3040566"/>
          </a:xfrm>
          <a:prstGeom prst="rect">
            <a:avLst/>
          </a:prstGeom>
          <a:noFill/>
          <a:ln w="12700">
            <a:solidFill>
              <a:srgbClr val="568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9B410B-D1A7-4F4B-81A9-C53BD5F0A69A}"/>
              </a:ext>
            </a:extLst>
          </p:cNvPr>
          <p:cNvSpPr/>
          <p:nvPr/>
        </p:nvSpPr>
        <p:spPr>
          <a:xfrm>
            <a:off x="3126064" y="1774813"/>
            <a:ext cx="2884445" cy="3040566"/>
          </a:xfrm>
          <a:prstGeom prst="rect">
            <a:avLst/>
          </a:prstGeom>
          <a:noFill/>
          <a:ln w="12700">
            <a:solidFill>
              <a:srgbClr val="005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D29D10-C613-4D7D-93C7-F0D83ECF3BBE}"/>
              </a:ext>
            </a:extLst>
          </p:cNvPr>
          <p:cNvSpPr/>
          <p:nvPr/>
        </p:nvSpPr>
        <p:spPr>
          <a:xfrm>
            <a:off x="6133176" y="1774813"/>
            <a:ext cx="2884445" cy="3040566"/>
          </a:xfrm>
          <a:prstGeom prst="rect">
            <a:avLst/>
          </a:prstGeom>
          <a:noFill/>
          <a:ln w="12700">
            <a:solidFill>
              <a:srgbClr val="8CD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D92B5C-1B0D-4B19-9574-70127564466F}"/>
              </a:ext>
            </a:extLst>
          </p:cNvPr>
          <p:cNvSpPr txBox="1"/>
          <p:nvPr/>
        </p:nvSpPr>
        <p:spPr>
          <a:xfrm>
            <a:off x="144972" y="1858537"/>
            <a:ext cx="283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Specialized actors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7D82FB-B3B8-44B5-95B5-E7F2E77954CF}"/>
              </a:ext>
            </a:extLst>
          </p:cNvPr>
          <p:cNvSpPr txBox="1"/>
          <p:nvPr/>
        </p:nvSpPr>
        <p:spPr>
          <a:xfrm>
            <a:off x="3178105" y="1858536"/>
            <a:ext cx="283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5986"/>
                </a:solidFill>
                <a:latin typeface="Maven Pro" panose="020B0604020202020204" charset="0"/>
              </a:rPr>
              <a:t>Car manufacturers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EB15D2-ABC3-4715-81EA-2A314C27A0AE}"/>
              </a:ext>
            </a:extLst>
          </p:cNvPr>
          <p:cNvSpPr txBox="1"/>
          <p:nvPr/>
        </p:nvSpPr>
        <p:spPr>
          <a:xfrm>
            <a:off x="6192644" y="1858535"/>
            <a:ext cx="283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CD23E"/>
                </a:solidFill>
                <a:latin typeface="Maven Pro" panose="020B0604020202020204" charset="0"/>
              </a:rPr>
              <a:t>Banks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0FA6CE-B474-4988-85A7-DF1EDA9E001F}"/>
              </a:ext>
            </a:extLst>
          </p:cNvPr>
          <p:cNvSpPr txBox="1"/>
          <p:nvPr/>
        </p:nvSpPr>
        <p:spPr>
          <a:xfrm>
            <a:off x="144972" y="2259980"/>
            <a:ext cx="2754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Competitors specialized exclusively in car leasing offers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Both green and ordinary cars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</p:txBody>
      </p:sp>
      <p:pic>
        <p:nvPicPr>
          <p:cNvPr id="30" name="Google Shape;295;p14">
            <a:extLst>
              <a:ext uri="{FF2B5EF4-FFF2-40B4-BE49-F238E27FC236}">
                <a16:creationId xmlns:a16="http://schemas.microsoft.com/office/drawing/2014/main" id="{68AE13C0-73E1-4AB4-B1B1-2052A291E9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53" y="3722353"/>
            <a:ext cx="897360" cy="34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92;p14">
            <a:extLst>
              <a:ext uri="{FF2B5EF4-FFF2-40B4-BE49-F238E27FC236}">
                <a16:creationId xmlns:a16="http://schemas.microsoft.com/office/drawing/2014/main" id="{23DA75A9-ACB3-48E3-8DE9-47ACCC217C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626" y="3612995"/>
            <a:ext cx="897361" cy="90265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61195C8-5464-45B3-A874-F153C377A81D}"/>
              </a:ext>
            </a:extLst>
          </p:cNvPr>
          <p:cNvSpPr txBox="1"/>
          <p:nvPr/>
        </p:nvSpPr>
        <p:spPr>
          <a:xfrm>
            <a:off x="3178105" y="2244782"/>
            <a:ext cx="2754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Selling cars was historically their core business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Leasing contracts has become predominant and is now proposed by most car manufacturers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</p:txBody>
      </p:sp>
      <p:pic>
        <p:nvPicPr>
          <p:cNvPr id="5" name="Image 4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F9DF66FE-D3B8-4B81-9411-7D851C565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882" y="3561808"/>
            <a:ext cx="1281109" cy="7216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C8C408-8C4C-451E-B0B9-67499734B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948" y="3804134"/>
            <a:ext cx="1079545" cy="75928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C597CAB-DD87-4825-B9E3-944F27F0C8CA}"/>
              </a:ext>
            </a:extLst>
          </p:cNvPr>
          <p:cNvSpPr txBox="1"/>
          <p:nvPr/>
        </p:nvSpPr>
        <p:spPr>
          <a:xfrm>
            <a:off x="6207518" y="2259980"/>
            <a:ext cx="2754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Leasing is not part of their original offers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Maven Pro" panose="020B0604020202020204" charset="0"/>
              </a:rPr>
              <a:t>Take advantage of the synergies that exist with their different offers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Maven Pro" panose="020B0604020202020204" charset="0"/>
            </a:endParaRPr>
          </a:p>
        </p:txBody>
      </p:sp>
      <p:pic>
        <p:nvPicPr>
          <p:cNvPr id="38" name="Google Shape;288;p14">
            <a:extLst>
              <a:ext uri="{FF2B5EF4-FFF2-40B4-BE49-F238E27FC236}">
                <a16:creationId xmlns:a16="http://schemas.microsoft.com/office/drawing/2014/main" id="{19BD6F91-50F0-4CD6-B3B3-435816EB7B1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7518" y="3561808"/>
            <a:ext cx="1531428" cy="45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87;p14">
            <a:extLst>
              <a:ext uri="{FF2B5EF4-FFF2-40B4-BE49-F238E27FC236}">
                <a16:creationId xmlns:a16="http://schemas.microsoft.com/office/drawing/2014/main" id="{4C33C009-3F99-481E-A51B-004DB4A907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03467" y="4160320"/>
            <a:ext cx="1564753" cy="4165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CE225-A6F5-435E-B906-CCFB85CCD4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64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Market analysis and opportunities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5CF988-5888-4DD0-B02B-D6610E12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1" y="1900543"/>
            <a:ext cx="2910033" cy="26884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831B96-FBC9-4170-B636-A6F5F79B88C7}"/>
              </a:ext>
            </a:extLst>
          </p:cNvPr>
          <p:cNvSpPr txBox="1"/>
          <p:nvPr/>
        </p:nvSpPr>
        <p:spPr>
          <a:xfrm>
            <a:off x="1853384" y="1463469"/>
            <a:ext cx="5562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rgbClr val="C0791B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2"/>
                </a:solidFill>
                <a:latin typeface="Maven Pro" panose="020B0604020202020204" charset="0"/>
              </a:rPr>
              <a:t>Car leasing</a:t>
            </a:r>
            <a:r>
              <a:rPr lang="en-US" b="1" baseline="0" dirty="0">
                <a:solidFill>
                  <a:schemeClr val="bg2"/>
                </a:solidFill>
                <a:latin typeface="Maven Pro" panose="020B0604020202020204" charset="0"/>
              </a:rPr>
              <a:t> market share in France by category of competitors</a:t>
            </a:r>
            <a:endParaRPr lang="en-US" b="1" dirty="0">
              <a:solidFill>
                <a:schemeClr val="bg2"/>
              </a:solidFill>
              <a:latin typeface="Maven Pro" panose="020B060402020202020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8A9081-1430-4222-8F13-5DDABAB08353}"/>
              </a:ext>
            </a:extLst>
          </p:cNvPr>
          <p:cNvSpPr/>
          <p:nvPr/>
        </p:nvSpPr>
        <p:spPr>
          <a:xfrm>
            <a:off x="661639" y="1390185"/>
            <a:ext cx="7909933" cy="35014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D68BD6-9B2A-449F-9E90-4662390329C2}"/>
              </a:ext>
            </a:extLst>
          </p:cNvPr>
          <p:cNvSpPr txBox="1"/>
          <p:nvPr/>
        </p:nvSpPr>
        <p:spPr>
          <a:xfrm>
            <a:off x="3992759" y="2229109"/>
            <a:ext cx="4341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8820"/>
                </a:solidFill>
                <a:latin typeface="Maven Pro" panose="020B0604020202020204" charset="0"/>
              </a:rPr>
              <a:t>65%</a:t>
            </a:r>
            <a:r>
              <a:rPr lang="en-US" dirty="0">
                <a:latin typeface="Maven Pro" panose="020B0604020202020204" charset="0"/>
              </a:rPr>
              <a:t> of the market is held by car manufacturers.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986"/>
                </a:solidFill>
                <a:latin typeface="Maven Pro" panose="020B0604020202020204" charset="0"/>
              </a:rPr>
              <a:t>20% of the market is held by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CD23E"/>
                </a:solidFill>
                <a:latin typeface="Maven Pro" panose="020B0604020202020204" charset="0"/>
              </a:rPr>
              <a:t>15%</a:t>
            </a:r>
            <a:r>
              <a:rPr lang="en-US" dirty="0">
                <a:latin typeface="Maven Pro" panose="020B0604020202020204" charset="0"/>
              </a:rPr>
              <a:t> of the market is held by specialized actors.</a:t>
            </a:r>
          </a:p>
          <a:p>
            <a:endParaRPr lang="en-US" dirty="0">
              <a:latin typeface="Maven Pro" panose="020B0604020202020204" charset="0"/>
            </a:endParaRPr>
          </a:p>
          <a:p>
            <a:endParaRPr lang="en-US" dirty="0"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aven Pro" panose="020B0604020202020204" charset="0"/>
              </a:rPr>
              <a:t>How much is the total market worth ?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258934-3E1D-49C4-987A-B0ABC0705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Market analysis and opportunities </a:t>
            </a:r>
            <a:endParaRPr dirty="0"/>
          </a:p>
        </p:txBody>
      </p:sp>
      <p:sp>
        <p:nvSpPr>
          <p:cNvPr id="332" name="Google Shape;332;p16"/>
          <p:cNvSpPr txBox="1"/>
          <p:nvPr/>
        </p:nvSpPr>
        <p:spPr>
          <a:xfrm>
            <a:off x="1506025" y="3948837"/>
            <a:ext cx="119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12M</a:t>
            </a:r>
            <a:endParaRPr sz="34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2872050" y="3948837"/>
            <a:ext cx="119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latin typeface="Maven Pro" panose="020B0604020202020204" charset="0"/>
                <a:ea typeface="Nunito"/>
                <a:cs typeface="Nunito"/>
                <a:sym typeface="Nunito"/>
              </a:rPr>
              <a:t>45%</a:t>
            </a:r>
            <a:endParaRPr sz="3400" b="1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4238075" y="3948837"/>
            <a:ext cx="1190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1/10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latin typeface="Maven Pro" panose="020B0604020202020204" charset="0"/>
                <a:ea typeface="Nunito"/>
                <a:cs typeface="Nunito"/>
                <a:sym typeface="Nunito"/>
              </a:rPr>
              <a:t>         years</a:t>
            </a:r>
            <a:endParaRPr sz="1000" b="1"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5604100" y="3948837"/>
            <a:ext cx="814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latin typeface="Maven Pro" panose="020B0604020202020204" charset="0"/>
                <a:ea typeface="Nunito"/>
                <a:cs typeface="Nunito"/>
                <a:sym typeface="Nunito"/>
              </a:rPr>
              <a:t>8%</a:t>
            </a:r>
            <a:endParaRPr sz="3400" b="1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6670125" y="3948837"/>
            <a:ext cx="119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latin typeface="Maven Pro" panose="020B0604020202020204" charset="0"/>
                <a:ea typeface="Nunito"/>
                <a:cs typeface="Nunito"/>
                <a:sym typeface="Nunito"/>
              </a:rPr>
              <a:t>70%</a:t>
            </a:r>
            <a:endParaRPr sz="3400" b="1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cxnSp>
        <p:nvCxnSpPr>
          <p:cNvPr id="337" name="Google Shape;337;p16"/>
          <p:cNvCxnSpPr>
            <a:cxnSpLocks/>
            <a:endCxn id="342" idx="2"/>
          </p:cNvCxnSpPr>
          <p:nvPr/>
        </p:nvCxnSpPr>
        <p:spPr>
          <a:xfrm flipV="1">
            <a:off x="2025025" y="3807522"/>
            <a:ext cx="0" cy="141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16"/>
          <p:cNvCxnSpPr>
            <a:cxnSpLocks/>
          </p:cNvCxnSpPr>
          <p:nvPr/>
        </p:nvCxnSpPr>
        <p:spPr>
          <a:xfrm rot="10800000">
            <a:off x="3414175" y="3521337"/>
            <a:ext cx="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16"/>
          <p:cNvCxnSpPr>
            <a:cxnSpLocks/>
          </p:cNvCxnSpPr>
          <p:nvPr/>
        </p:nvCxnSpPr>
        <p:spPr>
          <a:xfrm rot="10800000">
            <a:off x="4833275" y="3521337"/>
            <a:ext cx="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16"/>
          <p:cNvCxnSpPr>
            <a:cxnSpLocks/>
          </p:cNvCxnSpPr>
          <p:nvPr/>
        </p:nvCxnSpPr>
        <p:spPr>
          <a:xfrm rot="10800000">
            <a:off x="6011200" y="3521337"/>
            <a:ext cx="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16"/>
          <p:cNvCxnSpPr>
            <a:cxnSpLocks/>
          </p:cNvCxnSpPr>
          <p:nvPr/>
        </p:nvCxnSpPr>
        <p:spPr>
          <a:xfrm rot="10800000">
            <a:off x="7189125" y="3521337"/>
            <a:ext cx="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16"/>
          <p:cNvSpPr txBox="1"/>
          <p:nvPr/>
        </p:nvSpPr>
        <p:spPr>
          <a:xfrm>
            <a:off x="1389325" y="2761112"/>
            <a:ext cx="1271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Population of Ile-de-France region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2778475" y="2818937"/>
            <a:ext cx="127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 panose="020B0604020202020204" charset="0"/>
                <a:ea typeface="Nunito"/>
                <a:cs typeface="Nunito"/>
                <a:sym typeface="Nunito"/>
              </a:rPr>
              <a:t>Motorization rate</a:t>
            </a:r>
            <a:endParaRPr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167625" y="2818937"/>
            <a:ext cx="127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 panose="020B0604020202020204" charset="0"/>
                <a:ea typeface="Nunito"/>
                <a:cs typeface="Nunito"/>
                <a:sym typeface="Nunito"/>
              </a:rPr>
              <a:t>Renewal frequency</a:t>
            </a:r>
            <a:endParaRPr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6"/>
          <p:cNvSpPr txBox="1"/>
          <p:nvPr/>
        </p:nvSpPr>
        <p:spPr>
          <a:xfrm>
            <a:off x="5375500" y="2818937"/>
            <a:ext cx="127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 panose="020B0604020202020204" charset="0"/>
                <a:ea typeface="Nunito"/>
                <a:cs typeface="Nunito"/>
                <a:sym typeface="Nunito"/>
              </a:rPr>
              <a:t>Share of green cars</a:t>
            </a:r>
            <a:endParaRPr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6553425" y="2818937"/>
            <a:ext cx="127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Share of leased cars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2513850" y="4010337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aven Pro" panose="020B0604020202020204" charset="0"/>
                <a:ea typeface="Nunito"/>
                <a:cs typeface="Nunito"/>
                <a:sym typeface="Nunito"/>
              </a:rPr>
              <a:t>×</a:t>
            </a:r>
            <a:endParaRPr sz="240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6"/>
          <p:cNvSpPr txBox="1"/>
          <p:nvPr/>
        </p:nvSpPr>
        <p:spPr>
          <a:xfrm>
            <a:off x="3894963" y="4010337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aven Pro" panose="020B0604020202020204" charset="0"/>
                <a:ea typeface="Nunito"/>
                <a:cs typeface="Nunito"/>
                <a:sym typeface="Nunito"/>
              </a:rPr>
              <a:t>×</a:t>
            </a:r>
            <a:endParaRPr sz="240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5282550" y="4010337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aven Pro" panose="020B0604020202020204" charset="0"/>
                <a:ea typeface="Nunito"/>
                <a:cs typeface="Nunito"/>
                <a:sym typeface="Nunito"/>
              </a:rPr>
              <a:t>×</a:t>
            </a:r>
            <a:endParaRPr sz="240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>
            <a:off x="6342100" y="4010337"/>
            <a:ext cx="35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aven Pro" panose="020B0604020202020204" charset="0"/>
                <a:ea typeface="Nunito"/>
                <a:cs typeface="Nunito"/>
                <a:sym typeface="Nunito"/>
              </a:rPr>
              <a:t>×</a:t>
            </a:r>
            <a:endParaRPr sz="240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633015" y="1586427"/>
            <a:ext cx="416771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  <a:ea typeface="Nunito"/>
                <a:cs typeface="Nunito"/>
                <a:sym typeface="Nunito"/>
              </a:rPr>
              <a:t>Total estimated yearly demand in green car leasing contracts in the Ile de France region (2022) 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4648180" y="1644537"/>
            <a:ext cx="3551683" cy="677078"/>
          </a:xfrm>
          <a:prstGeom prst="rect">
            <a:avLst/>
          </a:prstGeom>
          <a:solidFill>
            <a:srgbClr val="56882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30 240 contracts</a:t>
            </a:r>
            <a:endParaRPr sz="3400" b="1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3" name="Google Shape;353;p16"/>
          <p:cNvCxnSpPr>
            <a:cxnSpLocks/>
          </p:cNvCxnSpPr>
          <p:nvPr/>
        </p:nvCxnSpPr>
        <p:spPr>
          <a:xfrm rot="10800000" flipH="1">
            <a:off x="5791600" y="4564437"/>
            <a:ext cx="219600" cy="2313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16"/>
          <p:cNvSpPr txBox="1"/>
          <p:nvPr/>
        </p:nvSpPr>
        <p:spPr>
          <a:xfrm>
            <a:off x="6939938" y="4510937"/>
            <a:ext cx="3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 panose="020B0604020202020204" charset="0"/>
              </a:rPr>
              <a:t>≈</a:t>
            </a:r>
            <a:endParaRPr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4587256" y="4610087"/>
            <a:ext cx="3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aven Pro" panose="020B0604020202020204" charset="0"/>
              </a:rPr>
              <a:t>≈</a:t>
            </a:r>
            <a:endParaRPr dirty="0"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1820038" y="4564437"/>
            <a:ext cx="3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aven Pro" panose="020B0604020202020204" charset="0"/>
              </a:rPr>
              <a:t>≈</a:t>
            </a:r>
            <a:endParaRPr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cxnSp>
        <p:nvCxnSpPr>
          <p:cNvPr id="357" name="Google Shape;357;p16"/>
          <p:cNvCxnSpPr>
            <a:cxnSpLocks/>
          </p:cNvCxnSpPr>
          <p:nvPr/>
        </p:nvCxnSpPr>
        <p:spPr>
          <a:xfrm>
            <a:off x="3264400" y="4610087"/>
            <a:ext cx="226200" cy="210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024DE2-D330-4C7A-AFB6-092A87492D71}"/>
              </a:ext>
            </a:extLst>
          </p:cNvPr>
          <p:cNvSpPr/>
          <p:nvPr/>
        </p:nvSpPr>
        <p:spPr>
          <a:xfrm>
            <a:off x="661639" y="1390185"/>
            <a:ext cx="7909933" cy="36055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F1ED40-270E-483E-AFA1-4EF9DC723E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22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Market analysis and opportunities </a:t>
            </a:r>
            <a:endParaRPr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024DE2-D330-4C7A-AFB6-092A87492D71}"/>
              </a:ext>
            </a:extLst>
          </p:cNvPr>
          <p:cNvSpPr/>
          <p:nvPr/>
        </p:nvSpPr>
        <p:spPr>
          <a:xfrm>
            <a:off x="661639" y="1390185"/>
            <a:ext cx="7909933" cy="36055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30150C-74D2-4D67-B167-1C95544D71BF}"/>
              </a:ext>
            </a:extLst>
          </p:cNvPr>
          <p:cNvSpPr txBox="1"/>
          <p:nvPr/>
        </p:nvSpPr>
        <p:spPr>
          <a:xfrm>
            <a:off x="730370" y="1443986"/>
            <a:ext cx="769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aven Pro" panose="020B0604020202020204" charset="0"/>
              </a:rPr>
              <a:t>The legal context and the renovation projects influence the development of a green leasing offer :</a:t>
            </a:r>
          </a:p>
        </p:txBody>
      </p:sp>
      <p:sp>
        <p:nvSpPr>
          <p:cNvPr id="32" name="Google Shape;304;p15">
            <a:extLst>
              <a:ext uri="{FF2B5EF4-FFF2-40B4-BE49-F238E27FC236}">
                <a16:creationId xmlns:a16="http://schemas.microsoft.com/office/drawing/2014/main" id="{1ACC05E3-768D-4BEB-B1B1-92DB3D6ABE73}"/>
              </a:ext>
            </a:extLst>
          </p:cNvPr>
          <p:cNvSpPr/>
          <p:nvPr/>
        </p:nvSpPr>
        <p:spPr>
          <a:xfrm>
            <a:off x="765375" y="1972561"/>
            <a:ext cx="3806625" cy="2782317"/>
          </a:xfrm>
          <a:prstGeom prst="roundRect">
            <a:avLst>
              <a:gd name="adj" fmla="val 16667"/>
            </a:avLst>
          </a:prstGeom>
          <a:solidFill>
            <a:srgbClr val="568820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15;p15">
            <a:extLst>
              <a:ext uri="{FF2B5EF4-FFF2-40B4-BE49-F238E27FC236}">
                <a16:creationId xmlns:a16="http://schemas.microsoft.com/office/drawing/2014/main" id="{B9F04BA4-A037-4C69-AB44-1321BDE51291}"/>
              </a:ext>
            </a:extLst>
          </p:cNvPr>
          <p:cNvSpPr txBox="1"/>
          <p:nvPr/>
        </p:nvSpPr>
        <p:spPr>
          <a:xfrm>
            <a:off x="1507597" y="1972560"/>
            <a:ext cx="2236777" cy="41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Legal context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15;p15">
            <a:extLst>
              <a:ext uri="{FF2B5EF4-FFF2-40B4-BE49-F238E27FC236}">
                <a16:creationId xmlns:a16="http://schemas.microsoft.com/office/drawing/2014/main" id="{4D1CC9AF-9ECF-4E7E-AE13-550E5E5B30A1}"/>
              </a:ext>
            </a:extLst>
          </p:cNvPr>
          <p:cNvSpPr txBox="1"/>
          <p:nvPr/>
        </p:nvSpPr>
        <p:spPr>
          <a:xfrm>
            <a:off x="5562711" y="1972560"/>
            <a:ext cx="223677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rgbClr val="424242"/>
                </a:solidFill>
                <a:latin typeface="Maven Pro" panose="020B0604020202020204" charset="0"/>
                <a:ea typeface="Nunito"/>
                <a:cs typeface="Nunito"/>
                <a:sym typeface="Nunito"/>
              </a:rPr>
              <a:t>Renovation projects</a:t>
            </a:r>
            <a:endParaRPr b="1" dirty="0">
              <a:solidFill>
                <a:srgbClr val="424242"/>
              </a:solidFill>
              <a:latin typeface="Maven Pr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304;p15">
            <a:extLst>
              <a:ext uri="{FF2B5EF4-FFF2-40B4-BE49-F238E27FC236}">
                <a16:creationId xmlns:a16="http://schemas.microsoft.com/office/drawing/2014/main" id="{71DA7018-81A7-4372-BF6B-39117C1AE99F}"/>
              </a:ext>
            </a:extLst>
          </p:cNvPr>
          <p:cNvSpPr/>
          <p:nvPr/>
        </p:nvSpPr>
        <p:spPr>
          <a:xfrm>
            <a:off x="4675736" y="1972560"/>
            <a:ext cx="3806625" cy="2782317"/>
          </a:xfrm>
          <a:prstGeom prst="roundRect">
            <a:avLst>
              <a:gd name="adj" fmla="val 16667"/>
            </a:avLst>
          </a:prstGeom>
          <a:solidFill>
            <a:srgbClr val="005986">
              <a:alpha val="19000"/>
            </a:srgbClr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34AF3F-AE39-430F-8C5C-29702E22A290}"/>
              </a:ext>
            </a:extLst>
          </p:cNvPr>
          <p:cNvSpPr txBox="1"/>
          <p:nvPr/>
        </p:nvSpPr>
        <p:spPr>
          <a:xfrm>
            <a:off x="789057" y="2356771"/>
            <a:ext cx="3599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Electric cars benefit from environmental measures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June 2021 : ban of </a:t>
            </a:r>
            <a:r>
              <a:rPr lang="en-US" dirty="0" err="1">
                <a:latin typeface="Maven Pro" panose="020B0604020202020204" charset="0"/>
              </a:rPr>
              <a:t>crit’air</a:t>
            </a:r>
            <a:r>
              <a:rPr lang="en-US" dirty="0">
                <a:latin typeface="Maven Pro" panose="020B0604020202020204" charset="0"/>
              </a:rPr>
              <a:t> 4 and 5 vehicles in Paris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2023 : ban of </a:t>
            </a:r>
            <a:r>
              <a:rPr lang="en-US" dirty="0" err="1">
                <a:latin typeface="Maven Pro" panose="020B0604020202020204" charset="0"/>
              </a:rPr>
              <a:t>crit’air</a:t>
            </a:r>
            <a:r>
              <a:rPr lang="en-US" dirty="0">
                <a:latin typeface="Maven Pro" panose="020B0604020202020204" charset="0"/>
              </a:rPr>
              <a:t> 3 vehicles in Paris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99% of the current car fleet banned in Paris by 2030 according to a study by Direct Assurance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2491B6C-E0BF-4A62-A7F0-82316674CE2B}"/>
              </a:ext>
            </a:extLst>
          </p:cNvPr>
          <p:cNvSpPr txBox="1"/>
          <p:nvPr/>
        </p:nvSpPr>
        <p:spPr>
          <a:xfrm>
            <a:off x="4755532" y="2292664"/>
            <a:ext cx="35994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ven Pro" panose="020B0604020202020204" charset="0"/>
              </a:rPr>
              <a:t>The Grand Paris project well encourage travels by public transport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In the long-term, we consider a decrease in the motorization rate in Paris, from 39% in 2017 to 34% in 2030 according to a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ven Pro" panose="020B0604020202020204" charset="0"/>
              </a:rPr>
              <a:t>However, this project will have little impact in the whole region, with a motorization rate dropping from 81% to 80% in 2030 according to this same study.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ECA7A1-3B21-4A41-933B-57C170E755DA}"/>
              </a:ext>
            </a:extLst>
          </p:cNvPr>
          <p:cNvSpPr txBox="1"/>
          <p:nvPr/>
        </p:nvSpPr>
        <p:spPr>
          <a:xfrm>
            <a:off x="4473577" y="4795631"/>
            <a:ext cx="41633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" dirty="0"/>
              <a:t>Source : </a:t>
            </a:r>
            <a:r>
              <a:rPr lang="en-US" sz="550" dirty="0">
                <a:hlinkClick r:id="rId3"/>
              </a:rPr>
              <a:t>https://www.apur.org/fr/nos-travaux/evolution-mobilites-grand-paris-tendances-historiques-evolutions-cours-emergentes</a:t>
            </a:r>
            <a:endParaRPr lang="en-US" sz="550" dirty="0"/>
          </a:p>
          <a:p>
            <a:endParaRPr lang="en-US" sz="5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772C341-F672-45E8-ABE0-47D7EA524D85}"/>
              </a:ext>
            </a:extLst>
          </p:cNvPr>
          <p:cNvSpPr txBox="1"/>
          <p:nvPr/>
        </p:nvSpPr>
        <p:spPr>
          <a:xfrm>
            <a:off x="765375" y="4781770"/>
            <a:ext cx="3751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" dirty="0"/>
              <a:t>Source : </a:t>
            </a:r>
            <a:r>
              <a:rPr lang="en-US" sz="550" dirty="0">
                <a:hlinkClick r:id="rId4"/>
              </a:rPr>
              <a:t>https://blog.direct-assurance.fr/infospratiques/grand-paris-fin-de-circulation-des-voitures-moteur-thermique</a:t>
            </a:r>
            <a:endParaRPr lang="en-US" sz="550" dirty="0"/>
          </a:p>
          <a:p>
            <a:endParaRPr lang="en-US" sz="5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950476-0D8A-4DE2-A77F-75BB7DEB17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0047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1952</Words>
  <Application>Microsoft Macintosh PowerPoint</Application>
  <PresentationFormat>On-screen Show (16:9)</PresentationFormat>
  <Paragraphs>359</Paragraphs>
  <Slides>29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Maven Pro</vt:lpstr>
      <vt:lpstr>Arial</vt:lpstr>
      <vt:lpstr>Nunito</vt:lpstr>
      <vt:lpstr>Momentum</vt:lpstr>
      <vt:lpstr>Green leasing offer presentation</vt:lpstr>
      <vt:lpstr>Summary</vt:lpstr>
      <vt:lpstr>Vision and planning</vt:lpstr>
      <vt:lpstr>General context</vt:lpstr>
      <vt:lpstr>General context</vt:lpstr>
      <vt:lpstr>Market analysis and opportunities</vt:lpstr>
      <vt:lpstr>Market analysis and opportunities</vt:lpstr>
      <vt:lpstr>Market analysis and opportunities </vt:lpstr>
      <vt:lpstr>Market analysis and opportunities </vt:lpstr>
      <vt:lpstr>Brand positioning and strategy</vt:lpstr>
      <vt:lpstr>Roadmap</vt:lpstr>
      <vt:lpstr>Capabilities</vt:lpstr>
      <vt:lpstr>Selection of KPIs</vt:lpstr>
      <vt:lpstr>Revenue analysis and predictions</vt:lpstr>
      <vt:lpstr>Revenue analysis and predictions</vt:lpstr>
      <vt:lpstr>Revenue analysis and predictions</vt:lpstr>
      <vt:lpstr>Cost analysis and prediction</vt:lpstr>
      <vt:lpstr>Cost analysis and prediction</vt:lpstr>
      <vt:lpstr>Cost analysis and prediction</vt:lpstr>
      <vt:lpstr>Margin analysis</vt:lpstr>
      <vt:lpstr>Limits of our model</vt:lpstr>
      <vt:lpstr>NLP Methodology</vt:lpstr>
      <vt:lpstr>Delivery</vt:lpstr>
      <vt:lpstr>Data exploration </vt:lpstr>
      <vt:lpstr>Wordclouds for different car models</vt:lpstr>
      <vt:lpstr>Sentiment analysis</vt:lpstr>
      <vt:lpstr>Data next steps</vt:lpstr>
      <vt:lpstr>Risks and next steps for the project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committee</dc:title>
  <dc:creator>Ruben</dc:creator>
  <cp:lastModifiedBy>Sylvain Delgendre  X2019</cp:lastModifiedBy>
  <cp:revision>50</cp:revision>
  <dcterms:modified xsi:type="dcterms:W3CDTF">2022-03-14T14:10:41Z</dcterms:modified>
</cp:coreProperties>
</file>