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b="0" sz="60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1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e du titre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b="0" sz="60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30" name="Texte niveau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9" name="Texte niveau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8" name="Texte niveau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9" name="Espace réservé du texte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 du titre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b="0"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73" name="Texte niveau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Espace réservé du texte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e du titre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b="0"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83" name="Espace réservé pour une image 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Texte niveau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chemeClr val="accent2">
              <a:satOff val="-18194"/>
              <a:lumOff val="-11215"/>
            </a:schemeClr>
          </a:solidFill>
          <a:uFillTx/>
          <a:latin typeface="Carlito"/>
          <a:ea typeface="Carlito"/>
          <a:cs typeface="Carlito"/>
          <a:sym typeface="Carlito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chemeClr val="accent2">
              <a:satOff val="-18194"/>
              <a:lumOff val="-11215"/>
            </a:schemeClr>
          </a:solidFill>
          <a:uFillTx/>
          <a:latin typeface="Carlito"/>
          <a:ea typeface="Carlito"/>
          <a:cs typeface="Carlito"/>
          <a:sym typeface="Carlito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chemeClr val="accent2">
              <a:satOff val="-18194"/>
              <a:lumOff val="-11215"/>
            </a:schemeClr>
          </a:solidFill>
          <a:uFillTx/>
          <a:latin typeface="Carlito"/>
          <a:ea typeface="Carlito"/>
          <a:cs typeface="Carlito"/>
          <a:sym typeface="Carlito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chemeClr val="accent2">
              <a:satOff val="-18194"/>
              <a:lumOff val="-11215"/>
            </a:schemeClr>
          </a:solidFill>
          <a:uFillTx/>
          <a:latin typeface="Carlito"/>
          <a:ea typeface="Carlito"/>
          <a:cs typeface="Carlito"/>
          <a:sym typeface="Carlito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chemeClr val="accent2">
              <a:satOff val="-18194"/>
              <a:lumOff val="-11215"/>
            </a:schemeClr>
          </a:solidFill>
          <a:uFillTx/>
          <a:latin typeface="Carlito"/>
          <a:ea typeface="Carlito"/>
          <a:cs typeface="Carlito"/>
          <a:sym typeface="Carlito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chemeClr val="accent2">
              <a:satOff val="-18194"/>
              <a:lumOff val="-11215"/>
            </a:schemeClr>
          </a:solidFill>
          <a:uFillTx/>
          <a:latin typeface="Carlito"/>
          <a:ea typeface="Carlito"/>
          <a:cs typeface="Carlito"/>
          <a:sym typeface="Carlito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chemeClr val="accent2">
              <a:satOff val="-18194"/>
              <a:lumOff val="-11215"/>
            </a:schemeClr>
          </a:solidFill>
          <a:uFillTx/>
          <a:latin typeface="Carlito"/>
          <a:ea typeface="Carlito"/>
          <a:cs typeface="Carlito"/>
          <a:sym typeface="Carlito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chemeClr val="accent2">
              <a:satOff val="-18194"/>
              <a:lumOff val="-11215"/>
            </a:schemeClr>
          </a:solidFill>
          <a:uFillTx/>
          <a:latin typeface="Carlito"/>
          <a:ea typeface="Carlito"/>
          <a:cs typeface="Carlito"/>
          <a:sym typeface="Carlito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chemeClr val="accent2">
              <a:satOff val="-18194"/>
              <a:lumOff val="-11215"/>
            </a:schemeClr>
          </a:solidFill>
          <a:uFillTx/>
          <a:latin typeface="Carlito"/>
          <a:ea typeface="Carlito"/>
          <a:cs typeface="Carlito"/>
          <a:sym typeface="Carlito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re 1"/>
          <p:cNvSpPr txBox="1"/>
          <p:nvPr>
            <p:ph type="ctrTitle"/>
          </p:nvPr>
        </p:nvSpPr>
        <p:spPr>
          <a:xfrm>
            <a:off x="1524000" y="806447"/>
            <a:ext cx="9144000" cy="2387601"/>
          </a:xfrm>
          <a:prstGeom prst="rect">
            <a:avLst/>
          </a:prstGeom>
          <a:ln w="139700">
            <a:solidFill>
              <a:srgbClr val="EC7D31"/>
            </a:solidFill>
          </a:ln>
        </p:spPr>
        <p:txBody>
          <a:bodyPr anchor="ctr"/>
          <a:lstStyle>
            <a:lvl1pPr>
              <a:defRPr b="1" sz="4400">
                <a:solidFill>
                  <a:srgbClr val="EC7D31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pPr/>
            <a:r>
              <a:t>STATISTICAL LEARNING</a:t>
            </a:r>
          </a:p>
        </p:txBody>
      </p:sp>
      <p:sp>
        <p:nvSpPr>
          <p:cNvPr id="95" name="Sous-titre 2"/>
          <p:cNvSpPr txBox="1"/>
          <p:nvPr>
            <p:ph type="subTitle" sz="quarter" idx="1"/>
          </p:nvPr>
        </p:nvSpPr>
        <p:spPr>
          <a:xfrm>
            <a:off x="1524000" y="3730744"/>
            <a:ext cx="9144000" cy="1655762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50000"/>
              </a:lnSpc>
              <a:spcBef>
                <a:spcPts val="0"/>
              </a:spcBef>
              <a:defRPr sz="4400"/>
            </a:pPr>
            <a:r>
              <a:rPr b="1"/>
              <a:t>Facial recognizer</a:t>
            </a:r>
            <a:r>
              <a:t> </a:t>
            </a:r>
          </a:p>
          <a:p>
            <a:pPr>
              <a:lnSpc>
                <a:spcPct val="50000"/>
              </a:lnSpc>
              <a:spcBef>
                <a:spcPts val="0"/>
              </a:spcBef>
              <a:defRPr i="1" sz="4400"/>
            </a:pPr>
            <a:r>
              <a:t>—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4100"/>
            </a:pPr>
            <a:r>
              <a:t>Fischer discriminant analysis</a:t>
            </a:r>
          </a:p>
        </p:txBody>
      </p:sp>
      <p:sp>
        <p:nvSpPr>
          <p:cNvPr id="96" name="GUÉNA Vincent   -   MELLERIO Antoine"/>
          <p:cNvSpPr txBox="1"/>
          <p:nvPr/>
        </p:nvSpPr>
        <p:spPr>
          <a:xfrm>
            <a:off x="4480323" y="6274623"/>
            <a:ext cx="365257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GUÉNA Vincent   -   MELLERIO Antoine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duce the size of the database while preserving the variance…"/>
          <p:cNvSpPr txBox="1"/>
          <p:nvPr>
            <p:ph type="body" sz="half" idx="4294967295"/>
          </p:nvPr>
        </p:nvSpPr>
        <p:spPr>
          <a:xfrm>
            <a:off x="838200" y="1825625"/>
            <a:ext cx="10896972" cy="2642275"/>
          </a:xfrm>
          <a:prstGeom prst="rect">
            <a:avLst/>
          </a:prstGeom>
        </p:spPr>
        <p:txBody>
          <a:bodyPr/>
          <a:lstStyle/>
          <a:p>
            <a:pPr/>
            <a:r>
              <a:t>reduce the size of the database while preserving the variance</a:t>
            </a:r>
          </a:p>
          <a:p>
            <a:pPr>
              <a:spcBef>
                <a:spcPts val="1400"/>
              </a:spcBef>
            </a:pPr>
            <a:r>
              <a:t>minimizing the within class variance</a:t>
            </a:r>
          </a:p>
          <a:p>
            <a:pPr lvl="8" marL="0" indent="3657600">
              <a:spcBef>
                <a:spcPts val="0"/>
              </a:spcBef>
              <a:buSzTx/>
              <a:buNone/>
            </a:pPr>
            <a:r>
              <a:t>&amp; maximizing the between class variance  </a:t>
            </a:r>
          </a:p>
          <a:p>
            <a:pPr>
              <a:spcBef>
                <a:spcPts val="2900"/>
              </a:spcBef>
            </a:pPr>
            <a:r>
              <a:t>eigen vectors of                  where :</a:t>
            </a:r>
          </a:p>
        </p:txBody>
      </p:sp>
      <p:sp>
        <p:nvSpPr>
          <p:cNvPr id="210" name="Titre 1"/>
          <p:cNvSpPr/>
          <p:nvPr/>
        </p:nvSpPr>
        <p:spPr>
          <a:xfrm>
            <a:off x="4762" y="5286"/>
            <a:ext cx="12381020" cy="1396727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defRPr b="1" sz="3900">
                <a:solidFill>
                  <a:srgbClr val="FFFFFF"/>
                </a:solidFill>
              </a:defRPr>
            </a:pPr>
            <a:r>
              <a:t>FISCHER DISCRIMINANT ANALYSIS    -    </a:t>
            </a:r>
            <a:r>
              <a:rPr i="1"/>
              <a:t>details</a:t>
            </a:r>
          </a:p>
        </p:txBody>
      </p:sp>
      <p:pic>
        <p:nvPicPr>
          <p:cNvPr id="211" name="Capture d’écran 2020-12-03 à 13.15.35.png" descr="Capture d’écran 2020-12-03 à 13.15.35.png"/>
          <p:cNvPicPr>
            <a:picLocks noChangeAspect="1"/>
          </p:cNvPicPr>
          <p:nvPr/>
        </p:nvPicPr>
        <p:blipFill>
          <a:blip r:embed="rId2">
            <a:extLst/>
          </a:blip>
          <a:srcRect l="0" t="11672" r="0" b="0"/>
          <a:stretch>
            <a:fillRect/>
          </a:stretch>
        </p:blipFill>
        <p:spPr>
          <a:xfrm>
            <a:off x="3610823" y="3505431"/>
            <a:ext cx="1016785" cy="545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Capture d’écran 2020-12-03 à 13.11.49.png" descr="Capture d’écran 2020-12-03 à 13.11.49.png"/>
          <p:cNvPicPr>
            <a:picLocks noChangeAspect="1"/>
          </p:cNvPicPr>
          <p:nvPr/>
        </p:nvPicPr>
        <p:blipFill>
          <a:blip r:embed="rId3">
            <a:extLst/>
          </a:blip>
          <a:srcRect l="0" t="3472" r="0" b="5036"/>
          <a:stretch>
            <a:fillRect/>
          </a:stretch>
        </p:blipFill>
        <p:spPr>
          <a:xfrm>
            <a:off x="3243514" y="4137021"/>
            <a:ext cx="5903493" cy="205731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Numéro de diapositive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Ligne"/>
          <p:cNvSpPr/>
          <p:nvPr/>
        </p:nvSpPr>
        <p:spPr>
          <a:xfrm flipV="1">
            <a:off x="10526902" y="-129824"/>
            <a:ext cx="1278733" cy="1666947"/>
          </a:xfrm>
          <a:prstGeom prst="line">
            <a:avLst/>
          </a:prstGeom>
          <a:ln w="2540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Ligne"/>
          <p:cNvSpPr/>
          <p:nvPr/>
        </p:nvSpPr>
        <p:spPr>
          <a:xfrm flipV="1">
            <a:off x="10896871" y="-129824"/>
            <a:ext cx="1278732" cy="1666947"/>
          </a:xfrm>
          <a:prstGeom prst="line">
            <a:avLst/>
          </a:prstGeom>
          <a:ln w="1016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Ligne"/>
          <p:cNvSpPr/>
          <p:nvPr/>
        </p:nvSpPr>
        <p:spPr>
          <a:xfrm flipV="1">
            <a:off x="11023871" y="-40924"/>
            <a:ext cx="1278732" cy="1666947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re 1"/>
          <p:cNvSpPr txBox="1"/>
          <p:nvPr>
            <p:ph type="title"/>
          </p:nvPr>
        </p:nvSpPr>
        <p:spPr>
          <a:xfrm>
            <a:off x="4762" y="5286"/>
            <a:ext cx="12381020" cy="1396727"/>
          </a:xfrm>
          <a:prstGeom prst="rect">
            <a:avLst/>
          </a:prstGeom>
          <a:solidFill>
            <a:schemeClr val="accent2"/>
          </a:solidFill>
          <a:ln>
            <a:solidFill>
              <a:srgbClr val="AD5B24"/>
            </a:solidFill>
            <a:miter lim="800000"/>
          </a:ln>
        </p:spPr>
        <p:txBody>
          <a:bodyPr/>
          <a:lstStyle>
            <a:lvl1pPr>
              <a:lnSpc>
                <a:spcPct val="100000"/>
              </a:lnSpc>
              <a:defRPr sz="3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INTRODUCTION</a:t>
            </a:r>
          </a:p>
        </p:txBody>
      </p:sp>
      <p:pic>
        <p:nvPicPr>
          <p:cNvPr id="99" name="Capture d’écran 2020-12-02 à 15.30.11.png" descr="Capture d’écran 2020-12-02 à 15.30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2870" y="1861654"/>
            <a:ext cx="8286018" cy="2027638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Dataset :"/>
          <p:cNvSpPr txBox="1"/>
          <p:nvPr/>
        </p:nvSpPr>
        <p:spPr>
          <a:xfrm>
            <a:off x="908639" y="2474661"/>
            <a:ext cx="169541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/>
            </a:lvl1pPr>
          </a:lstStyle>
          <a:p>
            <a:pPr/>
            <a:r>
              <a:t>Dataset : </a:t>
            </a:r>
          </a:p>
        </p:txBody>
      </p:sp>
      <p:pic>
        <p:nvPicPr>
          <p:cNvPr id="101" name="Capture d’écran 2020-12-08 à 20.37.42.png" descr="Capture d’écran 2020-12-08 à 20.37.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4656" y="4729165"/>
            <a:ext cx="8286018" cy="1049942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Process :"/>
          <p:cNvSpPr txBox="1"/>
          <p:nvPr/>
        </p:nvSpPr>
        <p:spPr>
          <a:xfrm>
            <a:off x="908639" y="4979468"/>
            <a:ext cx="1673186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/>
            </a:lvl1pPr>
          </a:lstStyle>
          <a:p>
            <a:pPr/>
            <a:r>
              <a:t>Process : </a:t>
            </a:r>
          </a:p>
        </p:txBody>
      </p:sp>
      <p:sp>
        <p:nvSpPr>
          <p:cNvPr id="103" name="Ligne"/>
          <p:cNvSpPr/>
          <p:nvPr/>
        </p:nvSpPr>
        <p:spPr>
          <a:xfrm>
            <a:off x="2587872" y="4361633"/>
            <a:ext cx="7016257" cy="1"/>
          </a:xfrm>
          <a:prstGeom prst="line">
            <a:avLst/>
          </a:prstGeom>
          <a:ln w="381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Numéro de diapositive"/>
          <p:cNvSpPr txBox="1"/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Ligne"/>
          <p:cNvSpPr/>
          <p:nvPr/>
        </p:nvSpPr>
        <p:spPr>
          <a:xfrm flipV="1">
            <a:off x="10526902" y="-129824"/>
            <a:ext cx="1278733" cy="1666947"/>
          </a:xfrm>
          <a:prstGeom prst="line">
            <a:avLst/>
          </a:prstGeom>
          <a:ln w="2540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Ligne"/>
          <p:cNvSpPr/>
          <p:nvPr/>
        </p:nvSpPr>
        <p:spPr>
          <a:xfrm flipV="1">
            <a:off x="10896871" y="-129824"/>
            <a:ext cx="1278732" cy="1666947"/>
          </a:xfrm>
          <a:prstGeom prst="line">
            <a:avLst/>
          </a:prstGeom>
          <a:ln w="1016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Ligne"/>
          <p:cNvSpPr/>
          <p:nvPr/>
        </p:nvSpPr>
        <p:spPr>
          <a:xfrm flipV="1">
            <a:off x="11023871" y="-2824"/>
            <a:ext cx="1278732" cy="1666947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Espace réservé du contenu 2"/>
          <p:cNvSpPr txBox="1"/>
          <p:nvPr>
            <p:ph type="body" sz="quarter" idx="1"/>
          </p:nvPr>
        </p:nvSpPr>
        <p:spPr>
          <a:xfrm>
            <a:off x="838200" y="1825625"/>
            <a:ext cx="4513311" cy="6217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b="1" sz="2500"/>
            </a:lvl1pPr>
          </a:lstStyle>
          <a:p>
            <a:pPr/>
            <a:r>
              <a:t>1 - conversion into black &amp; white</a:t>
            </a:r>
          </a:p>
        </p:txBody>
      </p:sp>
      <p:sp>
        <p:nvSpPr>
          <p:cNvPr id="110" name="Titre 1"/>
          <p:cNvSpPr/>
          <p:nvPr/>
        </p:nvSpPr>
        <p:spPr>
          <a:xfrm>
            <a:off x="4762" y="5286"/>
            <a:ext cx="12381020" cy="1396727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z="3900">
                <a:solidFill>
                  <a:srgbClr val="FFFFFF"/>
                </a:solidFill>
              </a:defRPr>
            </a:lvl1pPr>
          </a:lstStyle>
          <a:p>
            <a:pPr/>
            <a:r>
              <a:t>PREPROCESSING</a:t>
            </a:r>
          </a:p>
        </p:txBody>
      </p:sp>
      <p:grpSp>
        <p:nvGrpSpPr>
          <p:cNvPr id="128" name="Grouper"/>
          <p:cNvGrpSpPr/>
          <p:nvPr/>
        </p:nvGrpSpPr>
        <p:grpSpPr>
          <a:xfrm>
            <a:off x="3753273" y="3255878"/>
            <a:ext cx="5950386" cy="3196602"/>
            <a:chOff x="0" y="0"/>
            <a:chExt cx="5950384" cy="3196600"/>
          </a:xfrm>
        </p:grpSpPr>
        <p:sp>
          <p:nvSpPr>
            <p:cNvPr id="111" name="Connecteur droit avec flèche 6"/>
            <p:cNvSpPr/>
            <p:nvPr/>
          </p:nvSpPr>
          <p:spPr>
            <a:xfrm>
              <a:off x="1372011" y="981966"/>
              <a:ext cx="766490" cy="238037"/>
            </a:xfrm>
            <a:prstGeom prst="line">
              <a:avLst/>
            </a:prstGeom>
            <a:noFill/>
            <a:ln w="5715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4" name="Grouper"/>
            <p:cNvGrpSpPr/>
            <p:nvPr/>
          </p:nvGrpSpPr>
          <p:grpSpPr>
            <a:xfrm>
              <a:off x="653" y="0"/>
              <a:ext cx="1228303" cy="1193346"/>
              <a:chOff x="0" y="0"/>
              <a:chExt cx="1228302" cy="1193345"/>
            </a:xfrm>
          </p:grpSpPr>
          <p:sp>
            <p:nvSpPr>
              <p:cNvPr id="112" name="Rectangle 3"/>
              <p:cNvSpPr/>
              <p:nvPr/>
            </p:nvSpPr>
            <p:spPr>
              <a:xfrm>
                <a:off x="0" y="0"/>
                <a:ext cx="1228303" cy="119334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3" name="ZoneTexte 7"/>
              <p:cNvSpPr txBox="1"/>
              <p:nvPr/>
            </p:nvSpPr>
            <p:spPr>
              <a:xfrm>
                <a:off x="90376" y="430129"/>
                <a:ext cx="1047550" cy="3005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1600"/>
                </a:pPr>
                <a:r>
                  <a:t>200 </a:t>
                </a:r>
                <a:r>
                  <a:t>×</a:t>
                </a:r>
                <a:r>
                  <a:t> 180</a:t>
                </a:r>
              </a:p>
            </p:txBody>
          </p:sp>
        </p:grpSp>
        <p:grpSp>
          <p:nvGrpSpPr>
            <p:cNvPr id="117" name="Grouper"/>
            <p:cNvGrpSpPr/>
            <p:nvPr/>
          </p:nvGrpSpPr>
          <p:grpSpPr>
            <a:xfrm>
              <a:off x="2273734" y="1169385"/>
              <a:ext cx="3676651" cy="300595"/>
              <a:chOff x="0" y="0"/>
              <a:chExt cx="3676650" cy="300593"/>
            </a:xfrm>
          </p:grpSpPr>
          <p:sp>
            <p:nvSpPr>
              <p:cNvPr id="115" name="Rectangle 4"/>
              <p:cNvSpPr/>
              <p:nvPr/>
            </p:nvSpPr>
            <p:spPr>
              <a:xfrm>
                <a:off x="0" y="50284"/>
                <a:ext cx="3676650" cy="20002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6" name="ZoneTexte 9"/>
              <p:cNvSpPr txBox="1"/>
              <p:nvPr/>
            </p:nvSpPr>
            <p:spPr>
              <a:xfrm>
                <a:off x="1314549" y="-1"/>
                <a:ext cx="1047551" cy="3005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1 x 3600</a:t>
                </a:r>
              </a:p>
            </p:txBody>
          </p:sp>
        </p:grpSp>
        <p:sp>
          <p:nvSpPr>
            <p:cNvPr id="118" name="Grouper"/>
            <p:cNvSpPr/>
            <p:nvPr/>
          </p:nvSpPr>
          <p:spPr>
            <a:xfrm>
              <a:off x="3588285" y="1511641"/>
              <a:ext cx="10475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700">
                  <a:solidFill>
                    <a:schemeClr val="accent2"/>
                  </a:solidFill>
                </a:defRPr>
              </a:lvl1pPr>
            </a:lstStyle>
            <a:p>
              <a:pPr/>
              <a:r>
                <a:t>…</a:t>
              </a:r>
            </a:p>
          </p:txBody>
        </p:sp>
        <p:grpSp>
          <p:nvGrpSpPr>
            <p:cNvPr id="121" name="Grouper"/>
            <p:cNvGrpSpPr/>
            <p:nvPr/>
          </p:nvGrpSpPr>
          <p:grpSpPr>
            <a:xfrm>
              <a:off x="2273734" y="1721196"/>
              <a:ext cx="3676651" cy="300595"/>
              <a:chOff x="0" y="0"/>
              <a:chExt cx="3676650" cy="300593"/>
            </a:xfrm>
          </p:grpSpPr>
          <p:sp>
            <p:nvSpPr>
              <p:cNvPr id="119" name="Rectangle 4"/>
              <p:cNvSpPr/>
              <p:nvPr/>
            </p:nvSpPr>
            <p:spPr>
              <a:xfrm>
                <a:off x="0" y="50284"/>
                <a:ext cx="3676650" cy="20002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0" name="ZoneTexte 9"/>
              <p:cNvSpPr txBox="1"/>
              <p:nvPr/>
            </p:nvSpPr>
            <p:spPr>
              <a:xfrm>
                <a:off x="1314549" y="-1"/>
                <a:ext cx="1047551" cy="3005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1 x 3600</a:t>
                </a:r>
              </a:p>
            </p:txBody>
          </p:sp>
        </p:grpSp>
        <p:sp>
          <p:nvSpPr>
            <p:cNvPr id="122" name="ZoneTexte 7"/>
            <p:cNvSpPr txBox="1"/>
            <p:nvPr/>
          </p:nvSpPr>
          <p:spPr>
            <a:xfrm>
              <a:off x="91029" y="1257324"/>
              <a:ext cx="1047550" cy="559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700">
                  <a:solidFill>
                    <a:schemeClr val="accent2"/>
                  </a:solidFill>
                </a:defRPr>
              </a:lvl1pPr>
            </a:lstStyle>
            <a:p>
              <a:pPr/>
              <a:r>
                <a:t>…</a:t>
              </a:r>
            </a:p>
          </p:txBody>
        </p:sp>
        <p:grpSp>
          <p:nvGrpSpPr>
            <p:cNvPr id="125" name="Grouper"/>
            <p:cNvGrpSpPr/>
            <p:nvPr/>
          </p:nvGrpSpPr>
          <p:grpSpPr>
            <a:xfrm>
              <a:off x="0" y="2003254"/>
              <a:ext cx="1228303" cy="1193347"/>
              <a:chOff x="0" y="0"/>
              <a:chExt cx="1228302" cy="1193345"/>
            </a:xfrm>
          </p:grpSpPr>
          <p:sp>
            <p:nvSpPr>
              <p:cNvPr id="123" name="Rectangle 3"/>
              <p:cNvSpPr/>
              <p:nvPr/>
            </p:nvSpPr>
            <p:spPr>
              <a:xfrm>
                <a:off x="0" y="0"/>
                <a:ext cx="1228303" cy="119334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" name="ZoneTexte 7"/>
              <p:cNvSpPr txBox="1"/>
              <p:nvPr/>
            </p:nvSpPr>
            <p:spPr>
              <a:xfrm>
                <a:off x="90376" y="430129"/>
                <a:ext cx="1047550" cy="3005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1600"/>
                </a:pPr>
                <a:r>
                  <a:t>200 </a:t>
                </a:r>
                <a:r>
                  <a:t>×</a:t>
                </a:r>
                <a:r>
                  <a:t> 180</a:t>
                </a:r>
              </a:p>
            </p:txBody>
          </p:sp>
        </p:grpSp>
        <p:sp>
          <p:nvSpPr>
            <p:cNvPr id="126" name="Connecteur droit avec flèche 6"/>
            <p:cNvSpPr/>
            <p:nvPr/>
          </p:nvSpPr>
          <p:spPr>
            <a:xfrm>
              <a:off x="1281398" y="1591333"/>
              <a:ext cx="939242" cy="1"/>
            </a:xfrm>
            <a:prstGeom prst="line">
              <a:avLst/>
            </a:prstGeom>
            <a:noFill/>
            <a:ln w="5715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Connecteur droit avec flèche 6"/>
            <p:cNvSpPr/>
            <p:nvPr/>
          </p:nvSpPr>
          <p:spPr>
            <a:xfrm flipV="1">
              <a:off x="1372641" y="1953279"/>
              <a:ext cx="765890" cy="258409"/>
            </a:xfrm>
            <a:prstGeom prst="line">
              <a:avLst/>
            </a:prstGeom>
            <a:noFill/>
            <a:ln w="5715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9" name="Espace réservé du contenu 2"/>
          <p:cNvSpPr txBox="1"/>
          <p:nvPr/>
        </p:nvSpPr>
        <p:spPr>
          <a:xfrm>
            <a:off x="838200" y="2540751"/>
            <a:ext cx="4513311" cy="621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150000"/>
              </a:lnSpc>
              <a:spcBef>
                <a:spcPts val="1000"/>
              </a:spcBef>
              <a:defRPr b="1" sz="2500"/>
            </a:lvl1pPr>
          </a:lstStyle>
          <a:p>
            <a:pPr/>
            <a:r>
              <a:t>2 - grouping into one matrice : </a:t>
            </a:r>
          </a:p>
        </p:txBody>
      </p:sp>
      <p:sp>
        <p:nvSpPr>
          <p:cNvPr id="130" name="Ligne"/>
          <p:cNvSpPr/>
          <p:nvPr/>
        </p:nvSpPr>
        <p:spPr>
          <a:xfrm flipV="1">
            <a:off x="9902447" y="4421735"/>
            <a:ext cx="1" cy="864888"/>
          </a:xfrm>
          <a:prstGeom prst="line">
            <a:avLst/>
          </a:prstGeom>
          <a:ln w="38100">
            <a:solidFill>
              <a:srgbClr val="000000"/>
            </a:solidFill>
            <a:miter/>
            <a:headEnd type="triangle" len="sm"/>
            <a:tailEnd type="triangle" len="sm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150"/>
          <p:cNvSpPr txBox="1"/>
          <p:nvPr/>
        </p:nvSpPr>
        <p:spPr>
          <a:xfrm>
            <a:off x="10011842" y="4687635"/>
            <a:ext cx="45172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150</a:t>
            </a:r>
          </a:p>
        </p:txBody>
      </p:sp>
      <p:sp>
        <p:nvSpPr>
          <p:cNvPr id="132" name="Numéro de diapositive"/>
          <p:cNvSpPr txBox="1"/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Ligne"/>
          <p:cNvSpPr/>
          <p:nvPr/>
        </p:nvSpPr>
        <p:spPr>
          <a:xfrm flipV="1">
            <a:off x="10526902" y="-129824"/>
            <a:ext cx="1278733" cy="1666947"/>
          </a:xfrm>
          <a:prstGeom prst="line">
            <a:avLst/>
          </a:prstGeom>
          <a:ln w="2540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Ligne"/>
          <p:cNvSpPr/>
          <p:nvPr/>
        </p:nvSpPr>
        <p:spPr>
          <a:xfrm flipV="1">
            <a:off x="10896871" y="-129824"/>
            <a:ext cx="1278732" cy="1666947"/>
          </a:xfrm>
          <a:prstGeom prst="line">
            <a:avLst/>
          </a:prstGeom>
          <a:ln w="1016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Ligne"/>
          <p:cNvSpPr/>
          <p:nvPr/>
        </p:nvSpPr>
        <p:spPr>
          <a:xfrm flipV="1">
            <a:off x="11023871" y="-2824"/>
            <a:ext cx="1278732" cy="1666947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ous-titre 2"/>
          <p:cNvSpPr txBox="1"/>
          <p:nvPr>
            <p:ph type="subTitle" sz="quarter" idx="1"/>
          </p:nvPr>
        </p:nvSpPr>
        <p:spPr>
          <a:xfrm>
            <a:off x="844884" y="1828591"/>
            <a:ext cx="7727848" cy="549994"/>
          </a:xfrm>
          <a:prstGeom prst="rect">
            <a:avLst/>
          </a:prstGeom>
        </p:spPr>
        <p:txBody>
          <a:bodyPr anchor="ctr"/>
          <a:lstStyle>
            <a:lvl1pPr algn="l">
              <a:buFont typeface="Arial"/>
              <a:defRPr b="1"/>
            </a:lvl1pPr>
          </a:lstStyle>
          <a:p>
            <a:pPr/>
            <a:r>
              <a:t>for the FDA :   number of classes - 1 = 24 eigenvectors</a:t>
            </a:r>
          </a:p>
        </p:txBody>
      </p:sp>
      <p:pic>
        <p:nvPicPr>
          <p:cNvPr id="138" name="Image 4" descr="Imag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8853" y="2606617"/>
            <a:ext cx="6886095" cy="377148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itre 1"/>
          <p:cNvSpPr/>
          <p:nvPr/>
        </p:nvSpPr>
        <p:spPr>
          <a:xfrm>
            <a:off x="4762" y="5286"/>
            <a:ext cx="12381020" cy="1396727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z="3900">
                <a:solidFill>
                  <a:srgbClr val="FFFFFF"/>
                </a:solidFill>
              </a:defRPr>
            </a:lvl1pPr>
          </a:lstStyle>
          <a:p>
            <a:pPr/>
            <a:r>
              <a:t>PRINCIPAL COMPONENT ANALYSIS</a:t>
            </a:r>
          </a:p>
        </p:txBody>
      </p:sp>
      <p:sp>
        <p:nvSpPr>
          <p:cNvPr id="140" name="—&gt; 94% of the variance"/>
          <p:cNvSpPr txBox="1"/>
          <p:nvPr/>
        </p:nvSpPr>
        <p:spPr>
          <a:xfrm>
            <a:off x="5604700" y="5041982"/>
            <a:ext cx="3432979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b="1" sz="2400"/>
            </a:lvl1pPr>
          </a:lstStyle>
          <a:p>
            <a:pPr/>
            <a:r>
              <a:t>—&gt; 94% of the variance</a:t>
            </a:r>
          </a:p>
        </p:txBody>
      </p:sp>
      <p:sp>
        <p:nvSpPr>
          <p:cNvPr id="141" name="Numéro de diapositive"/>
          <p:cNvSpPr txBox="1"/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Ligne"/>
          <p:cNvSpPr/>
          <p:nvPr/>
        </p:nvSpPr>
        <p:spPr>
          <a:xfrm flipV="1">
            <a:off x="10526902" y="-129824"/>
            <a:ext cx="1278733" cy="1666947"/>
          </a:xfrm>
          <a:prstGeom prst="line">
            <a:avLst/>
          </a:prstGeom>
          <a:ln w="2540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Ligne"/>
          <p:cNvSpPr/>
          <p:nvPr/>
        </p:nvSpPr>
        <p:spPr>
          <a:xfrm flipV="1">
            <a:off x="10896871" y="-129824"/>
            <a:ext cx="1278732" cy="1666947"/>
          </a:xfrm>
          <a:prstGeom prst="line">
            <a:avLst/>
          </a:prstGeom>
          <a:ln w="1016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Ligne"/>
          <p:cNvSpPr/>
          <p:nvPr/>
        </p:nvSpPr>
        <p:spPr>
          <a:xfrm flipV="1">
            <a:off x="11023871" y="-2824"/>
            <a:ext cx="1278732" cy="1666947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re 1"/>
          <p:cNvSpPr/>
          <p:nvPr/>
        </p:nvSpPr>
        <p:spPr>
          <a:xfrm>
            <a:off x="4762" y="5286"/>
            <a:ext cx="12381020" cy="1396727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z="3900">
                <a:solidFill>
                  <a:srgbClr val="FFFFFF"/>
                </a:solidFill>
              </a:defRPr>
            </a:lvl1pPr>
          </a:lstStyle>
          <a:p>
            <a:pPr/>
            <a:r>
              <a:t>FISCHER DISCRIMINANT ANALYSIS</a:t>
            </a:r>
          </a:p>
        </p:txBody>
      </p:sp>
      <p:grpSp>
        <p:nvGrpSpPr>
          <p:cNvPr id="152" name="Grouper"/>
          <p:cNvGrpSpPr/>
          <p:nvPr/>
        </p:nvGrpSpPr>
        <p:grpSpPr>
          <a:xfrm>
            <a:off x="3544338" y="1773954"/>
            <a:ext cx="5301869" cy="3760830"/>
            <a:chOff x="0" y="0"/>
            <a:chExt cx="5301867" cy="3760829"/>
          </a:xfrm>
        </p:grpSpPr>
        <p:pic>
          <p:nvPicPr>
            <p:cNvPr id="147" name="Capture d’écran 2020-12-03 à 18.44.40.png" descr="Capture d’écran 2020-12-03 à 18.44.4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04043" y="0"/>
              <a:ext cx="4897825" cy="37608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Ligne"/>
            <p:cNvSpPr/>
            <p:nvPr/>
          </p:nvSpPr>
          <p:spPr>
            <a:xfrm flipV="1">
              <a:off x="3774309" y="491033"/>
              <a:ext cx="1" cy="2929352"/>
            </a:xfrm>
            <a:prstGeom prst="line">
              <a:avLst/>
            </a:prstGeom>
            <a:noFill/>
            <a:ln w="12700" cap="flat">
              <a:solidFill>
                <a:srgbClr val="EE220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457200">
                <a:defRPr sz="1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49" name="Ligne"/>
            <p:cNvSpPr/>
            <p:nvPr/>
          </p:nvSpPr>
          <p:spPr>
            <a:xfrm>
              <a:off x="469246" y="474730"/>
              <a:ext cx="3327191" cy="1"/>
            </a:xfrm>
            <a:prstGeom prst="line">
              <a:avLst/>
            </a:prstGeom>
            <a:noFill/>
            <a:ln w="12700" cap="flat">
              <a:solidFill>
                <a:srgbClr val="EE220C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457200">
                <a:defRPr sz="1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50" name="0,992"/>
            <p:cNvSpPr txBox="1"/>
            <p:nvPr/>
          </p:nvSpPr>
          <p:spPr>
            <a:xfrm>
              <a:off x="0" y="311993"/>
              <a:ext cx="546752" cy="332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800">
                  <a:solidFill>
                    <a:srgbClr val="EE220C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0,992</a:t>
              </a:r>
            </a:p>
          </p:txBody>
        </p:sp>
        <p:sp>
          <p:nvSpPr>
            <p:cNvPr id="151" name="17"/>
            <p:cNvSpPr txBox="1"/>
            <p:nvPr/>
          </p:nvSpPr>
          <p:spPr>
            <a:xfrm>
              <a:off x="3635008" y="3361721"/>
              <a:ext cx="546753" cy="332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800">
                  <a:solidFill>
                    <a:srgbClr val="EE220C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17</a:t>
              </a:r>
            </a:p>
          </p:txBody>
        </p:sp>
      </p:grpSp>
      <p:sp>
        <p:nvSpPr>
          <p:cNvPr id="153" name="Sous-titre 2"/>
          <p:cNvSpPr txBox="1"/>
          <p:nvPr/>
        </p:nvSpPr>
        <p:spPr>
          <a:xfrm>
            <a:off x="857032" y="5764688"/>
            <a:ext cx="7727849" cy="549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/>
              <a:defRPr b="1" sz="2400"/>
            </a:lvl1pPr>
          </a:lstStyle>
          <a:p>
            <a:pPr/>
            <a:r>
              <a:t>99% of the variance —&gt; 17 eigenvectors</a:t>
            </a:r>
          </a:p>
        </p:txBody>
      </p:sp>
      <p:sp>
        <p:nvSpPr>
          <p:cNvPr id="154" name="Numéro de diapositive"/>
          <p:cNvSpPr txBox="1"/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Ligne"/>
          <p:cNvSpPr/>
          <p:nvPr/>
        </p:nvSpPr>
        <p:spPr>
          <a:xfrm flipV="1">
            <a:off x="10526902" y="-129824"/>
            <a:ext cx="1278733" cy="1666947"/>
          </a:xfrm>
          <a:prstGeom prst="line">
            <a:avLst/>
          </a:prstGeom>
          <a:ln w="2540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Ligne"/>
          <p:cNvSpPr/>
          <p:nvPr/>
        </p:nvSpPr>
        <p:spPr>
          <a:xfrm flipV="1">
            <a:off x="10896871" y="-129824"/>
            <a:ext cx="1278732" cy="1666947"/>
          </a:xfrm>
          <a:prstGeom prst="line">
            <a:avLst/>
          </a:prstGeom>
          <a:ln w="1016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Ligne"/>
          <p:cNvSpPr/>
          <p:nvPr/>
        </p:nvSpPr>
        <p:spPr>
          <a:xfrm flipV="1">
            <a:off x="11023871" y="-2824"/>
            <a:ext cx="1278732" cy="1666947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re 1"/>
          <p:cNvSpPr/>
          <p:nvPr/>
        </p:nvSpPr>
        <p:spPr>
          <a:xfrm>
            <a:off x="4762" y="5286"/>
            <a:ext cx="12381020" cy="1396727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z="3900">
                <a:solidFill>
                  <a:srgbClr val="FFFFFF"/>
                </a:solidFill>
              </a:defRPr>
            </a:lvl1pPr>
          </a:lstStyle>
          <a:p>
            <a:pPr/>
            <a:r>
              <a:t>K-NN CLASSIFIER</a:t>
            </a:r>
          </a:p>
        </p:txBody>
      </p:sp>
      <p:sp>
        <p:nvSpPr>
          <p:cNvPr id="160" name="Sous-titre 2"/>
          <p:cNvSpPr txBox="1"/>
          <p:nvPr/>
        </p:nvSpPr>
        <p:spPr>
          <a:xfrm>
            <a:off x="819484" y="1686133"/>
            <a:ext cx="7727848" cy="385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20842" indent="-320842">
              <a:lnSpc>
                <a:spcPct val="200000"/>
              </a:lnSpc>
              <a:spcBef>
                <a:spcPts val="1000"/>
              </a:spcBef>
              <a:buSzPct val="100000"/>
              <a:buAutoNum type="arabicPeriod" startAt="1"/>
              <a:defRPr b="1" sz="2400"/>
            </a:lvl1pPr>
          </a:lstStyle>
          <a:p>
            <a:pPr/>
            <a:r>
              <a:t>    N_neighbor = N_class = 6</a:t>
            </a:r>
          </a:p>
        </p:txBody>
      </p:sp>
      <p:grpSp>
        <p:nvGrpSpPr>
          <p:cNvPr id="163" name="Grouper"/>
          <p:cNvGrpSpPr/>
          <p:nvPr/>
        </p:nvGrpSpPr>
        <p:grpSpPr>
          <a:xfrm>
            <a:off x="1236249" y="2520314"/>
            <a:ext cx="6578652" cy="4050981"/>
            <a:chOff x="0" y="0"/>
            <a:chExt cx="6578651" cy="4050979"/>
          </a:xfrm>
        </p:grpSpPr>
        <p:pic>
          <p:nvPicPr>
            <p:cNvPr id="161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793" b="0"/>
            <a:stretch>
              <a:fillRect/>
            </a:stretch>
          </p:blipFill>
          <p:spPr>
            <a:xfrm>
              <a:off x="0" y="0"/>
              <a:ext cx="6578652" cy="40509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Distances between new pictures of each class and all the dataset"/>
            <p:cNvSpPr txBox="1"/>
            <p:nvPr/>
          </p:nvSpPr>
          <p:spPr>
            <a:xfrm>
              <a:off x="3522660" y="2247304"/>
              <a:ext cx="2964659" cy="1089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457200">
                <a:defRPr b="1" sz="1900" u="sng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Distances between new pictures of each class and all the dataset</a:t>
              </a:r>
            </a:p>
          </p:txBody>
        </p:sp>
      </p:grpSp>
      <p:graphicFrame>
        <p:nvGraphicFramePr>
          <p:cNvPr id="164" name="Tableau"/>
          <p:cNvGraphicFramePr/>
          <p:nvPr/>
        </p:nvGraphicFramePr>
        <p:xfrm>
          <a:off x="8293100" y="3340100"/>
          <a:ext cx="3390543" cy="18261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120346"/>
                <a:gridCol w="2265751"/>
              </a:tblGrid>
              <a:tr h="591601">
                <a:tc>
                  <a:txBody>
                    <a:bodyPr/>
                    <a:lstStyle/>
                    <a:p>
                      <a:pPr algn="ctr" defTabSz="457200">
                        <a:defRPr sz="15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FF1D0C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 of overlapping distances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FF1D0C"/>
                      </a:solidFill>
                      <a:miter lim="400000"/>
                    </a:lnB>
                    <a:solidFill>
                      <a:srgbClr val="75D5D7"/>
                    </a:solidFill>
                  </a:tcPr>
                </a:tc>
              </a:tr>
              <a:tr h="411339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Euclidean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FF1D0C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FF1D0C"/>
                      </a:solidFill>
                      <a:miter lim="400000"/>
                    </a:lnT>
                    <a:lnB w="50800">
                      <a:solidFill>
                        <a:srgbClr val="FF1D0C"/>
                      </a:solidFill>
                      <a:miter lim="400000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FF1D0C"/>
                      </a:solidFill>
                      <a:miter lim="400000"/>
                    </a:lnR>
                    <a:lnT w="50800">
                      <a:solidFill>
                        <a:srgbClr val="FF1D0C"/>
                      </a:solidFill>
                      <a:miter lim="400000"/>
                    </a:lnT>
                    <a:lnB w="50800">
                      <a:solidFill>
                        <a:srgbClr val="FF1D0C"/>
                      </a:solidFill>
                      <a:miter lim="400000"/>
                    </a:lnB>
                    <a:noFill/>
                  </a:tcPr>
                </a:tc>
              </a:tr>
              <a:tr h="409387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Manhattan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FF1D0C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37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FF1D0C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409387">
                <a:tc>
                  <a:txBody>
                    <a:bodyPr/>
                    <a:lstStyle/>
                    <a:p>
                      <a:pPr algn="ctr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Canberra</a:t>
                      </a:r>
                    </a:p>
                  </a:txBody>
                  <a:tcPr marL="50800" marR="50800" marT="50800" marB="50800" anchor="ctr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968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104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5" name="Ligne"/>
          <p:cNvSpPr/>
          <p:nvPr/>
        </p:nvSpPr>
        <p:spPr>
          <a:xfrm>
            <a:off x="-5499" y="2280146"/>
            <a:ext cx="12401543" cy="1"/>
          </a:xfrm>
          <a:prstGeom prst="line">
            <a:avLst/>
          </a:prstGeom>
          <a:ln w="127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66" name="Capture d’écran 2020-12-08 à 22.15.08.png" descr="Capture d’écran 2020-12-08 à 22.15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6899" y="2671162"/>
            <a:ext cx="1725126" cy="498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Capture d’écran 2020-12-08 à 22.15.56.png" descr="Capture d’écran 2020-12-08 à 22.15.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16950" y="4745554"/>
            <a:ext cx="1396970" cy="45615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Numéro de diapositive"/>
          <p:cNvSpPr txBox="1"/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Ligne"/>
          <p:cNvSpPr/>
          <p:nvPr/>
        </p:nvSpPr>
        <p:spPr>
          <a:xfrm flipV="1">
            <a:off x="10526902" y="-129824"/>
            <a:ext cx="1278733" cy="1666947"/>
          </a:xfrm>
          <a:prstGeom prst="line">
            <a:avLst/>
          </a:prstGeom>
          <a:ln w="2540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Ligne"/>
          <p:cNvSpPr/>
          <p:nvPr/>
        </p:nvSpPr>
        <p:spPr>
          <a:xfrm flipV="1">
            <a:off x="10896871" y="-129824"/>
            <a:ext cx="1278732" cy="1666947"/>
          </a:xfrm>
          <a:prstGeom prst="line">
            <a:avLst/>
          </a:prstGeom>
          <a:ln w="1016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Ligne"/>
          <p:cNvSpPr/>
          <p:nvPr/>
        </p:nvSpPr>
        <p:spPr>
          <a:xfrm flipV="1">
            <a:off x="11023871" y="-2824"/>
            <a:ext cx="1278732" cy="1666947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re 1"/>
          <p:cNvSpPr/>
          <p:nvPr/>
        </p:nvSpPr>
        <p:spPr>
          <a:xfrm>
            <a:off x="4762" y="5286"/>
            <a:ext cx="12381020" cy="1396727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z="3900">
                <a:solidFill>
                  <a:srgbClr val="FFFFFF"/>
                </a:solidFill>
              </a:defRPr>
            </a:lvl1pPr>
          </a:lstStyle>
          <a:p>
            <a:pPr/>
            <a:r>
              <a:t>K-NN CLASSIFIER</a:t>
            </a:r>
          </a:p>
        </p:txBody>
      </p:sp>
      <p:grpSp>
        <p:nvGrpSpPr>
          <p:cNvPr id="179" name="Grouper"/>
          <p:cNvGrpSpPr/>
          <p:nvPr/>
        </p:nvGrpSpPr>
        <p:grpSpPr>
          <a:xfrm>
            <a:off x="1505473" y="1548748"/>
            <a:ext cx="6364879" cy="4438104"/>
            <a:chOff x="0" y="0"/>
            <a:chExt cx="6364878" cy="4438103"/>
          </a:xfrm>
        </p:grpSpPr>
        <p:grpSp>
          <p:nvGrpSpPr>
            <p:cNvPr id="176" name="Grouper"/>
            <p:cNvGrpSpPr/>
            <p:nvPr/>
          </p:nvGrpSpPr>
          <p:grpSpPr>
            <a:xfrm>
              <a:off x="-1" y="0"/>
              <a:ext cx="6364880" cy="4438104"/>
              <a:chOff x="0" y="0"/>
              <a:chExt cx="6364878" cy="4438103"/>
            </a:xfrm>
          </p:grpSpPr>
          <p:pic>
            <p:nvPicPr>
              <p:cNvPr id="174" name="image2.png" descr="image2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49685" b="49417"/>
              <a:stretch>
                <a:fillRect/>
              </a:stretch>
            </p:blipFill>
            <p:spPr>
              <a:xfrm>
                <a:off x="0" y="619130"/>
                <a:ext cx="6218370" cy="38189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5" name="Distances between new pictures of each class and all the dataset"/>
              <p:cNvSpPr txBox="1"/>
              <p:nvPr/>
            </p:nvSpPr>
            <p:spPr>
              <a:xfrm>
                <a:off x="1613941" y="0"/>
                <a:ext cx="4750938" cy="10778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457200">
                  <a:defRPr b="1" sz="2100" u="sng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/>
                <a:r>
                  <a:t>Distances between new pictures of each class and all the dataset</a:t>
                </a:r>
              </a:p>
            </p:txBody>
          </p:sp>
        </p:grpSp>
        <p:sp>
          <p:nvSpPr>
            <p:cNvPr id="177" name="Ligne"/>
            <p:cNvSpPr/>
            <p:nvPr/>
          </p:nvSpPr>
          <p:spPr>
            <a:xfrm flipV="1">
              <a:off x="2208635" y="997104"/>
              <a:ext cx="1" cy="2386844"/>
            </a:xfrm>
            <a:prstGeom prst="line">
              <a:avLst/>
            </a:prstGeom>
            <a:noFill/>
            <a:ln w="25400" cap="flat">
              <a:solidFill>
                <a:srgbClr val="D4187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457200">
                <a:defRPr sz="11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78" name="800"/>
            <p:cNvSpPr txBox="1"/>
            <p:nvPr/>
          </p:nvSpPr>
          <p:spPr>
            <a:xfrm>
              <a:off x="1821138" y="3149751"/>
              <a:ext cx="743548" cy="42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b="1" sz="1100">
                  <a:solidFill>
                    <a:srgbClr val="970E53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800</a:t>
              </a:r>
            </a:p>
          </p:txBody>
        </p:sp>
      </p:grpSp>
      <p:sp>
        <p:nvSpPr>
          <p:cNvPr id="180" name="Sous-titre 2"/>
          <p:cNvSpPr txBox="1"/>
          <p:nvPr/>
        </p:nvSpPr>
        <p:spPr>
          <a:xfrm>
            <a:off x="819484" y="1686133"/>
            <a:ext cx="2552080" cy="161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20842" indent="-320842">
              <a:lnSpc>
                <a:spcPct val="200000"/>
              </a:lnSpc>
              <a:spcBef>
                <a:spcPts val="1000"/>
              </a:spcBef>
              <a:buSzPct val="100000"/>
              <a:buAutoNum type="arabicPeriod" startAt="3"/>
              <a:defRPr b="1" sz="2400"/>
            </a:lvl1pPr>
          </a:lstStyle>
          <a:p>
            <a:pPr/>
            <a:r>
              <a:t> </a:t>
            </a:r>
          </a:p>
        </p:txBody>
      </p:sp>
      <p:sp>
        <p:nvSpPr>
          <p:cNvPr id="181" name="10 errors —&gt; threshold = 800…"/>
          <p:cNvSpPr txBox="1"/>
          <p:nvPr/>
        </p:nvSpPr>
        <p:spPr>
          <a:xfrm>
            <a:off x="6828482" y="5244972"/>
            <a:ext cx="4229359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2" indent="457200" algn="ctr">
              <a:defRPr b="1" sz="2400"/>
            </a:pPr>
            <a:r>
              <a:t>10 errors —&gt; threshold = 800</a:t>
            </a:r>
          </a:p>
          <a:p>
            <a:pPr lvl="2" indent="457200" algn="ctr">
              <a:defRPr b="1" i="1" sz="2400" u="sng"/>
            </a:pPr>
            <a:r>
              <a:t>accuracy = 96%</a:t>
            </a:r>
          </a:p>
        </p:txBody>
      </p:sp>
      <p:sp>
        <p:nvSpPr>
          <p:cNvPr id="182" name="Numéro de diapositive"/>
          <p:cNvSpPr txBox="1"/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Ligne"/>
          <p:cNvSpPr/>
          <p:nvPr/>
        </p:nvSpPr>
        <p:spPr>
          <a:xfrm flipV="1">
            <a:off x="10526902" y="-129824"/>
            <a:ext cx="1278733" cy="1666947"/>
          </a:xfrm>
          <a:prstGeom prst="line">
            <a:avLst/>
          </a:prstGeom>
          <a:ln w="2540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Ligne"/>
          <p:cNvSpPr/>
          <p:nvPr/>
        </p:nvSpPr>
        <p:spPr>
          <a:xfrm flipV="1">
            <a:off x="10896871" y="-129824"/>
            <a:ext cx="1278732" cy="1666947"/>
          </a:xfrm>
          <a:prstGeom prst="line">
            <a:avLst/>
          </a:prstGeom>
          <a:ln w="1016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Ligne"/>
          <p:cNvSpPr/>
          <p:nvPr/>
        </p:nvSpPr>
        <p:spPr>
          <a:xfrm flipV="1">
            <a:off x="11023871" y="-2824"/>
            <a:ext cx="1278732" cy="1666947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re 1"/>
          <p:cNvSpPr/>
          <p:nvPr/>
        </p:nvSpPr>
        <p:spPr>
          <a:xfrm>
            <a:off x="4762" y="5286"/>
            <a:ext cx="12381020" cy="1396727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b="1" sz="3900">
                <a:solidFill>
                  <a:srgbClr val="FFFFFF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88" name="Sous-titre 2"/>
          <p:cNvSpPr txBox="1"/>
          <p:nvPr/>
        </p:nvSpPr>
        <p:spPr>
          <a:xfrm>
            <a:off x="819484" y="1686133"/>
            <a:ext cx="5414882" cy="226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50000"/>
              </a:lnSpc>
              <a:defRPr b="1" sz="2700"/>
            </a:pPr>
            <a:r>
              <a:rPr u="sng"/>
              <a:t>Parameters :</a:t>
            </a:r>
          </a:p>
          <a:p>
            <a:pPr marL="320842" indent="-320842">
              <a:lnSpc>
                <a:spcPct val="150000"/>
              </a:lnSpc>
              <a:buSzPct val="100000"/>
              <a:buAutoNum type="arabicPeriod" startAt="1"/>
              <a:defRPr b="1" sz="2400"/>
            </a:pPr>
            <a:r>
              <a:t> PCA :      Number of components = 24</a:t>
            </a:r>
          </a:p>
          <a:p>
            <a:pPr marL="320842" indent="-320842">
              <a:lnSpc>
                <a:spcPct val="150000"/>
              </a:lnSpc>
              <a:buSzPct val="100000"/>
              <a:buAutoNum type="arabicPeriod" startAt="1"/>
              <a:defRPr b="1" sz="2400"/>
            </a:pPr>
            <a:r>
              <a:t> FDA :      Number of components = 17</a:t>
            </a:r>
          </a:p>
          <a:p>
            <a:pPr marL="320842" indent="-320842">
              <a:buSzPct val="100000"/>
              <a:buAutoNum type="arabicPeriod" startAt="1"/>
              <a:defRPr b="1" sz="2400"/>
            </a:pPr>
            <a:r>
              <a:t> K-NN :  </a:t>
            </a:r>
          </a:p>
        </p:txBody>
      </p:sp>
      <p:sp>
        <p:nvSpPr>
          <p:cNvPr id="189" name="Number of neighbors = 6…"/>
          <p:cNvSpPr txBox="1"/>
          <p:nvPr/>
        </p:nvSpPr>
        <p:spPr>
          <a:xfrm>
            <a:off x="1844685" y="3361180"/>
            <a:ext cx="5721609" cy="1159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825500" indent="-342900">
              <a:buSzPct val="100000"/>
              <a:buChar char="•"/>
              <a:defRPr b="1" sz="2400"/>
            </a:pPr>
            <a:r>
              <a:t>Number of neighbors = 6</a:t>
            </a:r>
          </a:p>
          <a:p>
            <a:pPr marL="825500" indent="-342900">
              <a:lnSpc>
                <a:spcPct val="110000"/>
              </a:lnSpc>
              <a:buSzPct val="100000"/>
              <a:buChar char="•"/>
              <a:defRPr b="1" sz="2400"/>
            </a:pPr>
            <a:r>
              <a:t>Similarity metric = euclidean distance </a:t>
            </a:r>
          </a:p>
          <a:p>
            <a:pPr marL="825500" indent="-342900">
              <a:lnSpc>
                <a:spcPct val="110000"/>
              </a:lnSpc>
              <a:buSzPct val="100000"/>
              <a:buChar char="•"/>
              <a:defRPr b="1" sz="2400"/>
            </a:pPr>
            <a:r>
              <a:t>Identifying threshold = 800</a:t>
            </a:r>
          </a:p>
        </p:txBody>
      </p:sp>
      <p:sp>
        <p:nvSpPr>
          <p:cNvPr id="190" name="}"/>
          <p:cNvSpPr txBox="1"/>
          <p:nvPr/>
        </p:nvSpPr>
        <p:spPr>
          <a:xfrm>
            <a:off x="7437560" y="1564245"/>
            <a:ext cx="944214" cy="390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0">
                <a:solidFill>
                  <a:schemeClr val="accent2"/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91" name="accuracy = 96%"/>
          <p:cNvSpPr txBox="1"/>
          <p:nvPr/>
        </p:nvSpPr>
        <p:spPr>
          <a:xfrm>
            <a:off x="8818228" y="3266442"/>
            <a:ext cx="267331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3200" u="sng"/>
            </a:lvl1pPr>
          </a:lstStyle>
          <a:p>
            <a:pPr/>
            <a:r>
              <a:t>accuracy = 96%</a:t>
            </a:r>
          </a:p>
        </p:txBody>
      </p:sp>
      <p:sp>
        <p:nvSpPr>
          <p:cNvPr id="192" name="Sous-titre 2"/>
          <p:cNvSpPr txBox="1"/>
          <p:nvPr/>
        </p:nvSpPr>
        <p:spPr>
          <a:xfrm>
            <a:off x="722296" y="5701820"/>
            <a:ext cx="5414883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50000"/>
              </a:lnSpc>
              <a:defRPr b="1" sz="2700"/>
            </a:pPr>
            <a:r>
              <a:t> </a:t>
            </a:r>
            <a:r>
              <a:rPr u="sng"/>
              <a:t>Possible Improvements :</a:t>
            </a:r>
          </a:p>
        </p:txBody>
      </p:sp>
      <p:sp>
        <p:nvSpPr>
          <p:cNvPr id="193" name="more components after the FDA…"/>
          <p:cNvSpPr txBox="1"/>
          <p:nvPr/>
        </p:nvSpPr>
        <p:spPr>
          <a:xfrm>
            <a:off x="5011773" y="5569958"/>
            <a:ext cx="6417548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20842" indent="-320842">
              <a:buSzPct val="100000"/>
              <a:buAutoNum type="arabicPeriod" startAt="1"/>
              <a:defRPr b="1" sz="2400"/>
            </a:pPr>
            <a:r>
              <a:t>more components after the FDA</a:t>
            </a:r>
          </a:p>
          <a:p>
            <a:pPr marL="320842" indent="-320842">
              <a:buSzPct val="100000"/>
              <a:buAutoNum type="arabicPeriod" startAt="1"/>
              <a:defRPr b="1" sz="2400"/>
            </a:pPr>
            <a:r>
              <a:t>bigger, more complete and more varied dataset</a:t>
            </a:r>
          </a:p>
        </p:txBody>
      </p:sp>
      <p:sp>
        <p:nvSpPr>
          <p:cNvPr id="194" name="Ligne"/>
          <p:cNvSpPr/>
          <p:nvPr/>
        </p:nvSpPr>
        <p:spPr>
          <a:xfrm>
            <a:off x="5187936" y="5255609"/>
            <a:ext cx="1816128" cy="1"/>
          </a:xfrm>
          <a:prstGeom prst="line">
            <a:avLst/>
          </a:prstGeom>
          <a:ln w="381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Numéro de diapositive"/>
          <p:cNvSpPr txBox="1"/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Ligne"/>
          <p:cNvSpPr/>
          <p:nvPr/>
        </p:nvSpPr>
        <p:spPr>
          <a:xfrm flipV="1">
            <a:off x="10526902" y="-129824"/>
            <a:ext cx="1278733" cy="1666947"/>
          </a:xfrm>
          <a:prstGeom prst="line">
            <a:avLst/>
          </a:prstGeom>
          <a:ln w="2540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Ligne"/>
          <p:cNvSpPr/>
          <p:nvPr/>
        </p:nvSpPr>
        <p:spPr>
          <a:xfrm flipV="1">
            <a:off x="10896871" y="-129824"/>
            <a:ext cx="1278732" cy="1666947"/>
          </a:xfrm>
          <a:prstGeom prst="line">
            <a:avLst/>
          </a:prstGeom>
          <a:ln w="1016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Ligne"/>
          <p:cNvSpPr/>
          <p:nvPr/>
        </p:nvSpPr>
        <p:spPr>
          <a:xfrm flipV="1">
            <a:off x="11023871" y="-2824"/>
            <a:ext cx="1278732" cy="1666947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space réservé du contenu 2"/>
          <p:cNvSpPr txBox="1"/>
          <p:nvPr>
            <p:ph type="body" idx="1"/>
          </p:nvPr>
        </p:nvSpPr>
        <p:spPr>
          <a:xfrm>
            <a:off x="838200" y="1825625"/>
            <a:ext cx="10515600" cy="3206750"/>
          </a:xfrm>
          <a:prstGeom prst="rect">
            <a:avLst/>
          </a:prstGeom>
        </p:spPr>
        <p:txBody>
          <a:bodyPr/>
          <a:lstStyle/>
          <a:p>
            <a:pPr marL="279400" indent="-279400"/>
            <a:r>
              <a:t>applying the PCA in order to reduce the size of the database while preserving maximum of variance</a:t>
            </a:r>
          </a:p>
          <a:p>
            <a:pPr marL="279400" indent="-279400"/>
            <a:r>
              <a:t>the variance covariance matrix is too large (size 3600</a:t>
            </a:r>
            <a:r>
              <a:t>×3600=13Mbit)</a:t>
            </a:r>
          </a:p>
          <a:p>
            <a:pPr marL="279400" indent="-279400">
              <a:lnSpc>
                <a:spcPct val="60000"/>
              </a:lnSpc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𝐺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xmlns:a="http://schemas.openxmlformats.org/drawingml/2006/main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xmlns:a="http://schemas.openxmlformats.org/drawingml/2006/main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sub>
                </m:sSub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µ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 		</a:t>
            </a:r>
            <a14:m>
              <m:oMath>
                <m:sSub>
                  <m:e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sub>
                </m:sSub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 element of the database,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marL="0" indent="0">
              <a:lnSpc>
                <a:spcPct val="60000"/>
              </a:lnSpc>
              <a:spcBef>
                <a:spcPts val="1500"/>
              </a:spcBef>
              <a:buSzTx/>
              <a:buNone/>
            </a:pPr>
            <a:r>
              <a:t>				</a:t>
            </a:r>
            <a14:m>
              <m:oMath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µ</m:t>
                </m:r>
              </m:oMath>
            </a14:m>
            <a:r>
              <a:t> mean of the database</a:t>
            </a:r>
          </a:p>
          <a:p>
            <a:pPr marL="279400" indent="-279400">
              <a:spcBef>
                <a:spcPts val="900"/>
              </a:spcBef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e>
                  <m:sub>
                    <m:r>
                      <a:rPr xmlns:a="http://schemas.openxmlformats.org/drawingml/2006/mai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sub>
                </m:sSub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 the eigenvectors of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𝛴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sub>
                </m:sSub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     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     </a:t>
            </a:r>
            <a14:m>
              <m:oMath>
                <m:sSup>
                  <m:e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e>
                  <m:sup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p>
                </m:sSup>
                <m:sSub>
                  <m:e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e>
                  <m:sub>
                    <m:r>
                      <a:rPr xmlns:a="http://schemas.openxmlformats.org/drawingml/2006/main" sz="3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sub>
                </m:sSub>
              </m:oMath>
            </a14:m>
            <a:r>
              <a:rPr>
                <a:latin typeface="+mj-lt"/>
                <a:ea typeface="+mj-ea"/>
                <a:cs typeface="+mj-cs"/>
                <a:sym typeface="Calibri"/>
              </a:rPr>
              <a:t> the eigenvectors of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𝛴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sub>
                </m:sSub>
              </m:oMath>
            </a14:m>
          </a:p>
        </p:txBody>
      </p:sp>
      <p:pic>
        <p:nvPicPr>
          <p:cNvPr id="201" name="Image 4" descr="Image 4"/>
          <p:cNvPicPr>
            <a:picLocks noChangeAspect="1"/>
          </p:cNvPicPr>
          <p:nvPr/>
        </p:nvPicPr>
        <p:blipFill>
          <a:blip r:embed="rId2">
            <a:extLst/>
          </a:blip>
          <a:srcRect l="0" t="7082" r="0" b="0"/>
          <a:stretch>
            <a:fillRect/>
          </a:stretch>
        </p:blipFill>
        <p:spPr>
          <a:xfrm>
            <a:off x="4101756" y="4882936"/>
            <a:ext cx="4186923" cy="1665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itre 1"/>
          <p:cNvSpPr/>
          <p:nvPr/>
        </p:nvSpPr>
        <p:spPr>
          <a:xfrm>
            <a:off x="4762" y="5286"/>
            <a:ext cx="12381020" cy="1396727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defRPr b="1" sz="3900">
                <a:solidFill>
                  <a:srgbClr val="FFFFFF"/>
                </a:solidFill>
              </a:defRPr>
            </a:pPr>
            <a:r>
              <a:t>PRINCIPAL COMPONENT ANALYSIS    -    </a:t>
            </a:r>
            <a:r>
              <a:rPr i="1"/>
              <a:t>details</a:t>
            </a:r>
          </a:p>
        </p:txBody>
      </p:sp>
      <p:sp>
        <p:nvSpPr>
          <p:cNvPr id="203" name="Numéro de diapositive"/>
          <p:cNvSpPr txBox="1"/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Ligne"/>
          <p:cNvSpPr/>
          <p:nvPr/>
        </p:nvSpPr>
        <p:spPr>
          <a:xfrm flipV="1">
            <a:off x="4385303" y="3457277"/>
            <a:ext cx="1" cy="733723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Ligne"/>
          <p:cNvSpPr/>
          <p:nvPr/>
        </p:nvSpPr>
        <p:spPr>
          <a:xfrm flipV="1">
            <a:off x="10526902" y="-129824"/>
            <a:ext cx="1278733" cy="1666947"/>
          </a:xfrm>
          <a:prstGeom prst="line">
            <a:avLst/>
          </a:prstGeom>
          <a:ln w="2540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Ligne"/>
          <p:cNvSpPr/>
          <p:nvPr/>
        </p:nvSpPr>
        <p:spPr>
          <a:xfrm flipV="1">
            <a:off x="10896871" y="-129824"/>
            <a:ext cx="1278732" cy="1666947"/>
          </a:xfrm>
          <a:prstGeom prst="line">
            <a:avLst/>
          </a:prstGeom>
          <a:ln w="1016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Ligne"/>
          <p:cNvSpPr/>
          <p:nvPr/>
        </p:nvSpPr>
        <p:spPr>
          <a:xfrm flipV="1">
            <a:off x="11023871" y="-2824"/>
            <a:ext cx="1278732" cy="1666947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