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66" r:id="rId21"/>
    <p:sldId id="267" r:id="rId22"/>
    <p:sldId id="262" r:id="rId23"/>
    <p:sldId id="263" r:id="rId24"/>
    <p:sldId id="264" r:id="rId25"/>
    <p:sldId id="265" r:id="rId26"/>
    <p:sldId id="284" r:id="rId27"/>
    <p:sldId id="258" r:id="rId28"/>
    <p:sldId id="259" r:id="rId29"/>
    <p:sldId id="268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F85A3F-2C97-4626-A311-4FAA65BD5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CD426E-6BE5-47F4-9ED9-A6DE567C7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EB75-3312-4A48-96EC-7BCF987C3AE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48CDE-B2FE-4F3B-9E0E-94EB8B441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2E9E9E-CF2B-4978-AC77-E6F3AF103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70B0-FE68-4028-B367-495A1F7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E3326CD-9AAE-4A93-8BA3-909470821364}"/>
              </a:ext>
            </a:extLst>
          </p:cNvPr>
          <p:cNvSpPr/>
          <p:nvPr userDrawn="1"/>
        </p:nvSpPr>
        <p:spPr>
          <a:xfrm>
            <a:off x="0" y="552450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25835-BEF6-4ECB-A9F1-E509298E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785A-83A0-4C07-B04A-578DF91C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9B8F0-45AF-414B-9205-ABB083A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BD2FF-13C6-44B1-8017-369B631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2C12D0-CB82-454F-AE05-AE1FDBFAD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23" y="1850953"/>
            <a:ext cx="4802353" cy="123363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C8FAC07-4FBF-464A-B547-B98445B589D4}"/>
              </a:ext>
            </a:extLst>
          </p:cNvPr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C8B4-80BC-4CDE-BEB8-BF03A2B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446D4-668F-40EB-B836-39B4E7CE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25A94-4EB9-4A7C-95BD-BABDF1AD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BD9D-8E09-42EB-92C3-7BBF3066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A8E9D-9EC9-428D-B97A-C5AB2F4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41589-41A8-439D-867D-E054413A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80580-E2B2-4944-A40B-E4D1B28D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38BEC-C888-4EE5-B0E3-319CF43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C0FB-6FF7-4EA5-BD0A-8036BA1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4FF0A-2E7E-455B-A861-6F1C8F6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60E5-EA21-449D-BEEB-751BF04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8F927-259D-4687-A165-86E43F3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A372B-3A74-44C2-938D-76BF7E6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216E6-63F7-44B8-AC2F-8AD121D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6989-9F14-459E-ADF5-40E065A7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4C8B-B0B1-46DF-A61C-288E5D0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0D31F-7A45-410E-BFBD-08A009BF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7837-E3CD-4FE0-AC8E-37A23136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85938-E942-4262-94EA-AAC62E42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F472B-26A5-41FA-906A-8B7B3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F24C-02AE-4044-91F4-F1B003B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7A982-7B06-43C4-A638-39406A6A1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853E8-5F1F-4A22-A4EB-3D4E6068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A082E-7223-48C6-8AFB-3328E19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398CB-D9F4-4011-9020-D9727E2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E96C8-78A0-4552-A4D4-627A8BB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C70E-6F19-4BA1-9B50-278A802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23CD2-721B-468E-8629-D7652696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D8DEB-27BF-40E2-9B3B-F8CA3B4C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7068F2-8ACE-4504-9CC3-861AD8183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71324-A5EC-4D5C-9324-3FC61756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6D2EC6-5D87-4CC0-B7EE-64FC9BB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6C4C1-274A-493B-B950-A209B120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53C150-FFE9-4E77-B876-E4FDE356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8FBF-5E47-4529-B7F6-0B6CEBD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BE2E69-4C9B-44BB-8070-3E10402D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175C-A4C1-4801-828B-6D185AA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85C93-9C68-4D60-A25E-80D5217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FDBEC-3EF4-4E0B-87FD-4652E5E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C89E33-97D9-4A72-9F96-648FD7EC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BF5F1-CC00-4580-8C4C-9187EC9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A76E-B3EF-49EE-BC10-FF6616C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9A99-142F-4D32-B17E-0859F988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BB107-1629-4B85-9AF6-466484E0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303D9-0FAC-450E-B617-2C2AED4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D4A87-5B10-4033-AFA0-0B5F50E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A3F2B-5391-45B2-ABF9-8328776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BE8E-33CB-4BBF-B5AB-DE661D4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FDC3D-3CBC-4193-AFEB-8A88938E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5A830-AF77-4183-BE28-04AC5D69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9C0FD-A914-4F63-8633-90F31DFE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AEB0A-B076-4262-84A6-080BE17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AC49F4-AC8B-47B0-B614-B249EB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E6C17C-DDF2-410F-B75F-8DE1EC1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EDF27-57D9-46E3-8929-96902A94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164E-BE06-4FE4-BC55-DE6FDC80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EE14B-DB0D-4C0C-85D3-A46C2148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F3DE9-08F3-4D84-9639-27E72E25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140C89-978B-4DB1-8DE2-210E26655C2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B8D93D5-AC86-4B85-BBD4-2F710DB58322}"/>
              </a:ext>
            </a:extLst>
          </p:cNvPr>
          <p:cNvCxnSpPr/>
          <p:nvPr userDrawn="1"/>
        </p:nvCxnSpPr>
        <p:spPr>
          <a:xfrm>
            <a:off x="838200" y="1290638"/>
            <a:ext cx="10515600" cy="0"/>
          </a:xfrm>
          <a:prstGeom prst="line">
            <a:avLst/>
          </a:prstGeom>
          <a:ln>
            <a:solidFill>
              <a:srgbClr val="F44E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DA50D8-3E44-4B0F-AA4E-AC510C0D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0875"/>
            <a:ext cx="9144000" cy="208597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Software </a:t>
            </a:r>
            <a:r>
              <a:rPr lang="pt-BR" b="1" dirty="0" err="1"/>
              <a:t>Engineering</a:t>
            </a:r>
            <a:r>
              <a:rPr lang="pt-BR" b="1" dirty="0"/>
              <a:t> Project / MAIA Master</a:t>
            </a:r>
          </a:p>
          <a:p>
            <a:pPr algn="l"/>
            <a:r>
              <a:rPr lang="pt-BR" b="1" dirty="0" err="1"/>
              <a:t>Group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Antoine </a:t>
            </a:r>
            <a:r>
              <a:rPr lang="pt-BR" dirty="0" err="1"/>
              <a:t>Merlet</a:t>
            </a:r>
            <a:r>
              <a:rPr lang="pt-BR" dirty="0"/>
              <a:t>, </a:t>
            </a:r>
            <a:r>
              <a:rPr lang="pt-BR" dirty="0" err="1"/>
              <a:t>Gülnur</a:t>
            </a:r>
            <a:r>
              <a:rPr lang="pt-BR" dirty="0"/>
              <a:t> </a:t>
            </a:r>
            <a:r>
              <a:rPr lang="pt-BR" dirty="0" err="1"/>
              <a:t>Ungan</a:t>
            </a:r>
            <a:r>
              <a:rPr lang="pt-BR" dirty="0"/>
              <a:t>, </a:t>
            </a:r>
            <a:r>
              <a:rPr lang="pt-BR" dirty="0" err="1"/>
              <a:t>Mladen</a:t>
            </a:r>
            <a:r>
              <a:rPr lang="pt-BR" dirty="0"/>
              <a:t> </a:t>
            </a:r>
            <a:r>
              <a:rPr lang="pt-BR" dirty="0" err="1"/>
              <a:t>Rakic</a:t>
            </a:r>
            <a:r>
              <a:rPr lang="pt-BR" dirty="0"/>
              <a:t>, Marcio Rockenbach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Professors</a:t>
            </a:r>
            <a:r>
              <a:rPr lang="pt-BR" b="1" dirty="0"/>
              <a:t>:</a:t>
            </a:r>
          </a:p>
          <a:p>
            <a:pPr algn="l"/>
            <a:r>
              <a:rPr lang="en-US" dirty="0"/>
              <a:t>Dr. Yohan </a:t>
            </a:r>
            <a:r>
              <a:rPr lang="en-US" dirty="0" err="1"/>
              <a:t>Fougerolle</a:t>
            </a:r>
            <a:r>
              <a:rPr lang="en-US" dirty="0"/>
              <a:t>, Dr. </a:t>
            </a:r>
            <a:r>
              <a:rPr lang="en-US" dirty="0" err="1"/>
              <a:t>Cansen</a:t>
            </a:r>
            <a:r>
              <a:rPr lang="en-US" dirty="0"/>
              <a:t> Jiang, Dr. David </a:t>
            </a:r>
            <a:r>
              <a:rPr lang="en-US" dirty="0" err="1"/>
              <a:t>Strubel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Filtering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7569" y="1556793"/>
            <a:ext cx="4715459" cy="2376263"/>
          </a:xfrm>
        </p:spPr>
        <p:txBody>
          <a:bodyPr>
            <a:normAutofit/>
          </a:bodyPr>
          <a:lstStyle/>
          <a:p>
            <a:r>
              <a:rPr lang="tr-TR" dirty="0"/>
              <a:t>6 filtering techniques</a:t>
            </a:r>
          </a:p>
          <a:p>
            <a:pPr lvl="2"/>
            <a:r>
              <a:rPr lang="tr-TR" sz="2800" dirty="0"/>
              <a:t>Noise Removal</a:t>
            </a:r>
          </a:p>
          <a:p>
            <a:pPr lvl="2"/>
            <a:r>
              <a:rPr lang="tr-TR" sz="2800" dirty="0"/>
              <a:t>Sampling</a:t>
            </a:r>
          </a:p>
          <a:p>
            <a:pPr lvl="2"/>
            <a:r>
              <a:rPr lang="tr-TR" sz="2800" dirty="0"/>
              <a:t>Normal Estimation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3E270-E2FD-4DA5-AEA7-33D1EE5C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67" y="3444149"/>
            <a:ext cx="3201466" cy="24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61AE-9260-461D-97C2-7C79C03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1-Voxel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0750-D961-495B-BA44-9052DE104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6"/>
            <a:ext cx="7039694" cy="883295"/>
          </a:xfrm>
        </p:spPr>
        <p:txBody>
          <a:bodyPr>
            <a:normAutofit fontScale="92500"/>
          </a:bodyPr>
          <a:lstStyle/>
          <a:p>
            <a:r>
              <a:rPr lang="tr-TR" dirty="0"/>
              <a:t>Based on the input space sampling using a grid of 3D voxels to reduce the number of points.</a:t>
            </a:r>
          </a:p>
          <a:p>
            <a:endParaRPr lang="tr-T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0B8C5-EC72-4766-8E56-D6864F17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655436"/>
            <a:ext cx="3096344" cy="2482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B1117-6752-4095-B6F8-8E11401C7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7" y="2564905"/>
            <a:ext cx="7209145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61AE-9260-461D-97C2-7C79C03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2-Random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444C3-A69F-4442-B979-7194D0652502}"/>
              </a:ext>
            </a:extLst>
          </p:cNvPr>
          <p:cNvSpPr/>
          <p:nvPr/>
        </p:nvSpPr>
        <p:spPr>
          <a:xfrm>
            <a:off x="2152650" y="1324265"/>
            <a:ext cx="83358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Advantage </a:t>
            </a:r>
            <a:r>
              <a:rPr lang="tr-TR" sz="2100" dirty="0"/>
              <a:t>=</a:t>
            </a:r>
            <a:r>
              <a:rPr lang="en-US" sz="2100" dirty="0"/>
              <a:t>force to choose different pairs at each iteration</a:t>
            </a:r>
            <a:endParaRPr lang="tr-TR" sz="2100" dirty="0"/>
          </a:p>
          <a:p>
            <a:r>
              <a:rPr lang="tr-TR" sz="2100" dirty="0"/>
              <a:t>1 Parameter= Sampling Ratio</a:t>
            </a:r>
          </a:p>
          <a:p>
            <a:r>
              <a:rPr lang="tr-TR" sz="2100" dirty="0"/>
              <a:t>Example: S.R=5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EFDF5-81CD-402A-B18B-A4894D11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379301"/>
            <a:ext cx="9144000" cy="14390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02C87-DC8D-48DE-BAD2-DB62C8D04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3521208"/>
            <a:ext cx="3600400" cy="2829582"/>
          </a:xfrm>
        </p:spPr>
      </p:pic>
    </p:spTree>
    <p:extLst>
      <p:ext uri="{BB962C8B-B14F-4D97-AF65-F5344CB8AC3E}">
        <p14:creationId xmlns:p14="http://schemas.microsoft.com/office/powerpoint/2010/main" val="323772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74A-6BF9-4572-AD1B-931329D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3-Normal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BF45-A365-47C9-92C3-585E9815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9616" y="1370734"/>
            <a:ext cx="5832648" cy="126617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2 Parameters</a:t>
            </a:r>
          </a:p>
          <a:p>
            <a:r>
              <a:rPr lang="tr-TR" dirty="0"/>
              <a:t>Sampling Ratio= 5</a:t>
            </a:r>
          </a:p>
          <a:p>
            <a:r>
              <a:rPr lang="tr-TR" dirty="0"/>
              <a:t>Number of Bins= 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2D663-F18D-4C34-AD18-85E0E2C8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420888"/>
            <a:ext cx="6298509" cy="151216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15B2A-9848-411E-BA45-C583FFCA08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6" y="3579054"/>
            <a:ext cx="3486150" cy="2808312"/>
          </a:xfrm>
        </p:spPr>
      </p:pic>
    </p:spTree>
    <p:extLst>
      <p:ext uri="{BB962C8B-B14F-4D97-AF65-F5344CB8AC3E}">
        <p14:creationId xmlns:p14="http://schemas.microsoft.com/office/powerpoint/2010/main" val="211088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E5B4-99E5-4ABF-8600-A5A3B228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935035"/>
          </a:xfrm>
        </p:spPr>
        <p:txBody>
          <a:bodyPr>
            <a:normAutofit fontScale="90000"/>
          </a:bodyPr>
          <a:lstStyle/>
          <a:p>
            <a:r>
              <a:rPr lang="tr-TR" dirty="0"/>
              <a:t>Need to set logical parameters</a:t>
            </a:r>
            <a:br>
              <a:rPr lang="tr-TR" dirty="0"/>
            </a:br>
            <a:endParaRPr lang="tr-T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B475DE-2065-4C3B-B44B-A93DC24AF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00163"/>
            <a:ext cx="12192000" cy="5038493"/>
          </a:xfrm>
        </p:spPr>
        <p:txBody>
          <a:bodyPr/>
          <a:lstStyle/>
          <a:p>
            <a:r>
              <a:rPr lang="tr-TR" dirty="0"/>
              <a:t>4-Bilateral Filter: S</a:t>
            </a:r>
            <a:r>
              <a:rPr lang="en-US" dirty="0" err="1"/>
              <a:t>mooths</a:t>
            </a:r>
            <a:r>
              <a:rPr lang="en-US" dirty="0"/>
              <a:t> the signal and preserves strong edges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2 Parameters:</a:t>
            </a:r>
          </a:p>
          <a:p>
            <a:pPr lvl="2"/>
            <a:r>
              <a:rPr lang="tr-TR" dirty="0"/>
              <a:t>Sigma S= </a:t>
            </a:r>
            <a:r>
              <a:rPr lang="en-US" dirty="0"/>
              <a:t>The size of the Gaussian bilateral </a:t>
            </a:r>
            <a:r>
              <a:rPr lang="en-US" dirty="0" err="1"/>
              <a:t>lter</a:t>
            </a:r>
            <a:r>
              <a:rPr lang="en-US" dirty="0"/>
              <a:t> window to use.</a:t>
            </a:r>
            <a:endParaRPr lang="tr-TR" dirty="0"/>
          </a:p>
          <a:p>
            <a:pPr lvl="2"/>
            <a:r>
              <a:rPr lang="tr-TR" dirty="0"/>
              <a:t>Sigma R= </a:t>
            </a:r>
            <a:r>
              <a:rPr lang="en-US" dirty="0"/>
              <a:t>The standard deviation of the Gaussian for the intensity </a:t>
            </a:r>
            <a:r>
              <a:rPr lang="en-US" dirty="0" err="1"/>
              <a:t>dierence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5-Covariance Sampling: </a:t>
            </a:r>
            <a:r>
              <a:rPr lang="en-US" dirty="0"/>
              <a:t>It selects the points such that the resulting cloud is as stable as possible for being registered (against a copy of itself) with</a:t>
            </a:r>
            <a:r>
              <a:rPr lang="tr-TR" dirty="0"/>
              <a:t> ICP.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DFEA6-C59A-45DF-BF14-7F711EAF2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3" y="2865071"/>
            <a:ext cx="7437765" cy="56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C578A-6101-48E1-9754-26307C37B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2" y="4397186"/>
            <a:ext cx="9279372" cy="18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0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E5B4-99E5-4ABF-8600-A5A3B228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6-Median Filtering. . 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7A52A7-7B52-4C3B-B912-A3FC53D6C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556793"/>
            <a:ext cx="4127288" cy="3259559"/>
          </a:xfrm>
        </p:spPr>
      </p:pic>
    </p:spTree>
    <p:extLst>
      <p:ext uri="{BB962C8B-B14F-4D97-AF65-F5344CB8AC3E}">
        <p14:creationId xmlns:p14="http://schemas.microsoft.com/office/powerpoint/2010/main" val="16806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9A52-9E6B-4864-9CFD-13D1BFF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Correspondences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B27D-3458-4290-8D7A-59C535D5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6"/>
            <a:ext cx="7886700" cy="4339679"/>
          </a:xfrm>
        </p:spPr>
        <p:txBody>
          <a:bodyPr/>
          <a:lstStyle/>
          <a:p>
            <a:r>
              <a:rPr lang="en-US" dirty="0"/>
              <a:t>Correspondence estimation 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F47FC-138C-4B76-93E2-D03E5D4C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4865"/>
            <a:ext cx="9144000" cy="18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Correspondence Rejection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F6184-187E-47E0-B112-9508172A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0" y="1628800"/>
            <a:ext cx="3886200" cy="4680520"/>
          </a:xfrm>
        </p:spPr>
        <p:txBody>
          <a:bodyPr/>
          <a:lstStyle/>
          <a:p>
            <a:r>
              <a:rPr lang="tr-TR" dirty="0"/>
              <a:t>Ransac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Surface Normal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9536" y="1616224"/>
            <a:ext cx="3886200" cy="4693096"/>
          </a:xfrm>
        </p:spPr>
        <p:txBody>
          <a:bodyPr/>
          <a:lstStyle/>
          <a:p>
            <a:r>
              <a:rPr lang="tr-TR" dirty="0"/>
              <a:t>1 to 1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Organized Boundry</a:t>
            </a:r>
          </a:p>
          <a:p>
            <a:endParaRPr lang="tr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FBB84-2BE7-489D-BBC3-54D4FAF5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127905"/>
            <a:ext cx="2050274" cy="1649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1159E-50C7-4D63-972B-3BF6DEDB2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803104"/>
            <a:ext cx="2209992" cy="1554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949DF4-F656-4264-8A6F-B4417CDC9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29" y="4650691"/>
            <a:ext cx="2011854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2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6D48BA-5E33-4B3C-BF02-06203DA34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"/>
          <a:stretch/>
        </p:blipFill>
        <p:spPr>
          <a:xfrm>
            <a:off x="1" y="2296250"/>
            <a:ext cx="12002610" cy="37075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Transformation Estimation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F6184-187E-47E0-B112-9508172A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0798" y="1748287"/>
            <a:ext cx="3886200" cy="4548163"/>
          </a:xfrm>
        </p:spPr>
        <p:txBody>
          <a:bodyPr>
            <a:normAutofit/>
          </a:bodyPr>
          <a:lstStyle/>
          <a:p>
            <a:pPr lvl="1"/>
            <a:r>
              <a:rPr lang="tr-TR" sz="2500" dirty="0"/>
              <a:t>LM Point to Surface</a:t>
            </a:r>
          </a:p>
          <a:p>
            <a:pPr lvl="1"/>
            <a:r>
              <a:rPr lang="tr-TR" sz="2500" dirty="0"/>
              <a:t>Point to Surface LLS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161"/>
            <a:ext cx="6912768" cy="4351338"/>
          </a:xfrm>
        </p:spPr>
        <p:txBody>
          <a:bodyPr>
            <a:normAutofit/>
          </a:bodyPr>
          <a:lstStyle/>
          <a:p>
            <a:r>
              <a:rPr lang="tr-TR" dirty="0"/>
              <a:t>Several possibilities:</a:t>
            </a:r>
          </a:p>
          <a:p>
            <a:pPr lvl="1"/>
            <a:r>
              <a:rPr lang="tr-TR" sz="2500" dirty="0"/>
              <a:t>SVD	</a:t>
            </a:r>
          </a:p>
          <a:p>
            <a:pPr lvl="1"/>
            <a:r>
              <a:rPr lang="tr-TR" sz="2500" dirty="0"/>
              <a:t>LM Point to Point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999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Transformation Estimation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161"/>
            <a:ext cx="6912768" cy="4351338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F2B03-EAF4-467D-BF45-434D482C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72864"/>
            <a:ext cx="5181600" cy="4351338"/>
          </a:xfrm>
        </p:spPr>
        <p:txBody>
          <a:bodyPr/>
          <a:lstStyle/>
          <a:p>
            <a:r>
              <a:rPr lang="tr-TR" dirty="0"/>
              <a:t>But for now:</a:t>
            </a:r>
          </a:p>
          <a:p>
            <a:r>
              <a:rPr lang="tr-TR" dirty="0"/>
              <a:t>PCL ICP (SVD)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D20EC-094F-489B-8B4B-DC066389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114"/>
            <a:ext cx="3514725" cy="27527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DA9342D-1E19-440E-AE6C-792A528997DC}"/>
              </a:ext>
            </a:extLst>
          </p:cNvPr>
          <p:cNvSpPr/>
          <p:nvPr/>
        </p:nvSpPr>
        <p:spPr>
          <a:xfrm>
            <a:off x="4678532" y="3639845"/>
            <a:ext cx="2698812" cy="8700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5691A9-8B28-4C4E-8237-0D956FF24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52" y="2805114"/>
            <a:ext cx="3486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30E7-DB8A-40A8-A217-0474610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52146-33F6-4F9A-AB46-B28263B7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  <a:p>
            <a:r>
              <a:rPr lang="en-US" dirty="0"/>
              <a:t>Choices / Target</a:t>
            </a:r>
          </a:p>
          <a:p>
            <a:r>
              <a:rPr lang="pt-BR" dirty="0"/>
              <a:t>Project Management</a:t>
            </a:r>
          </a:p>
          <a:p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pt-BR" dirty="0"/>
          </a:p>
          <a:p>
            <a:r>
              <a:rPr lang="pt-BR" dirty="0" err="1"/>
              <a:t>Conclusion</a:t>
            </a:r>
            <a:endParaRPr lang="pt-BR" dirty="0"/>
          </a:p>
          <a:p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Logger</a:t>
            </a:r>
            <a:endParaRPr lang="en-US" dirty="0"/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2271960-5DC9-4474-9D6A-370ACBE93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2" y="1653412"/>
            <a:ext cx="3933825" cy="885825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6522" y="2892489"/>
            <a:ext cx="6287278" cy="3284473"/>
          </a:xfrm>
        </p:spPr>
        <p:txBody>
          <a:bodyPr/>
          <a:lstStyle/>
          <a:p>
            <a:r>
              <a:rPr lang="pt-BR" dirty="0"/>
              <a:t>Debug </a:t>
            </a:r>
            <a:r>
              <a:rPr lang="pt-BR" dirty="0" err="1"/>
              <a:t>feature</a:t>
            </a:r>
            <a:endParaRPr lang="pt-BR" dirty="0"/>
          </a:p>
          <a:p>
            <a:r>
              <a:rPr lang="pt-BR" dirty="0" err="1"/>
              <a:t>Singleton</a:t>
            </a:r>
            <a:r>
              <a:rPr lang="pt-BR" dirty="0"/>
              <a:t> design</a:t>
            </a:r>
          </a:p>
          <a:p>
            <a:r>
              <a:rPr lang="pt-BR" dirty="0" err="1"/>
              <a:t>Signal</a:t>
            </a:r>
            <a:r>
              <a:rPr lang="pt-BR" dirty="0"/>
              <a:t> / slots</a:t>
            </a:r>
          </a:p>
          <a:p>
            <a:r>
              <a:rPr lang="pt-BR" dirty="0" err="1"/>
              <a:t>Easiness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B277ED-18EF-40AD-B880-2CA021A8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78" y="1761687"/>
            <a:ext cx="1685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4B6436-9239-4D4C-A703-2406DACA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/ Output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7CB73A-1938-4F2B-BF26-5474643C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58" y="1504950"/>
            <a:ext cx="5727441" cy="4672013"/>
          </a:xfrm>
        </p:spPr>
        <p:txBody>
          <a:bodyPr/>
          <a:lstStyle/>
          <a:p>
            <a:r>
              <a:rPr lang="pt-BR" dirty="0"/>
              <a:t>Kinect2grabber</a:t>
            </a:r>
          </a:p>
          <a:p>
            <a:r>
              <a:rPr lang="pt-BR" dirty="0"/>
              <a:t>Live 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PCL </a:t>
            </a:r>
            <a:r>
              <a:rPr lang="pt-BR" dirty="0" err="1"/>
              <a:t>Visualizer</a:t>
            </a:r>
            <a:r>
              <a:rPr lang="pt-BR" dirty="0"/>
              <a:t> </a:t>
            </a:r>
            <a:r>
              <a:rPr lang="pt-BR" dirty="0" err="1"/>
              <a:t>Widget</a:t>
            </a:r>
            <a:endParaRPr lang="pt-BR" dirty="0"/>
          </a:p>
          <a:p>
            <a:r>
              <a:rPr lang="pt-BR" dirty="0"/>
              <a:t>Point </a:t>
            </a:r>
            <a:r>
              <a:rPr lang="pt-BR" dirty="0" err="1"/>
              <a:t>cloud</a:t>
            </a:r>
            <a:r>
              <a:rPr lang="pt-BR" dirty="0"/>
              <a:t> display </a:t>
            </a:r>
            <a:r>
              <a:rPr lang="pt-BR" dirty="0" err="1"/>
              <a:t>on</a:t>
            </a:r>
            <a:r>
              <a:rPr lang="pt-BR" dirty="0"/>
              <a:t> VTK </a:t>
            </a:r>
            <a:r>
              <a:rPr lang="pt-BR" dirty="0" err="1"/>
              <a:t>Widget</a:t>
            </a:r>
            <a:endParaRPr lang="en-US" dirty="0"/>
          </a:p>
        </p:txBody>
      </p:sp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A44CEA-72DA-4FB7-B97A-0C6B59529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12065" r="3594" b="20875"/>
          <a:stretch/>
        </p:blipFill>
        <p:spPr>
          <a:xfrm>
            <a:off x="6881857" y="3307693"/>
            <a:ext cx="3216442" cy="2869270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7E6304A-B1E5-4866-B82C-EA95BCCA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3" y="1948366"/>
            <a:ext cx="5096527" cy="29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Diversity</a:t>
            </a:r>
          </a:p>
          <a:p>
            <a:r>
              <a:rPr lang="en-US" dirty="0"/>
              <a:t>Organization</a:t>
            </a:r>
          </a:p>
          <a:p>
            <a:pPr lvl="2"/>
            <a:r>
              <a:rPr lang="en-US" dirty="0"/>
              <a:t>Main window</a:t>
            </a:r>
          </a:p>
          <a:p>
            <a:pPr lvl="2"/>
            <a:r>
              <a:rPr lang="en-US" dirty="0"/>
              <a:t>Scan window</a:t>
            </a:r>
          </a:p>
          <a:p>
            <a:pPr lvl="2"/>
            <a:r>
              <a:rPr lang="en-US" dirty="0"/>
              <a:t>Filter window</a:t>
            </a:r>
          </a:p>
          <a:p>
            <a:pPr lvl="2"/>
            <a:r>
              <a:rPr lang="en-US" dirty="0"/>
              <a:t>Register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Main window</a:t>
            </a:r>
          </a:p>
        </p:txBody>
      </p:sp>
      <p:pic>
        <p:nvPicPr>
          <p:cNvPr id="4" name="Picture 2" descr="C:\Users\Mladen\Downloads\Windows_-_MAGMA_Project\main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1611" y="1600201"/>
            <a:ext cx="554877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48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Filtering window</a:t>
            </a:r>
          </a:p>
        </p:txBody>
      </p:sp>
      <p:pic>
        <p:nvPicPr>
          <p:cNvPr id="3075" name="Picture 3" descr="C:\Users\Mladen\Downloads\Windows_-_MAGMA_Project\filter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3358" y="1600201"/>
            <a:ext cx="6845284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89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Example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8913" y="2086770"/>
            <a:ext cx="6734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3703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9536" y="1616224"/>
            <a:ext cx="8119814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One folder installation</a:t>
            </a:r>
          </a:p>
          <a:p>
            <a:r>
              <a:rPr lang="tr-TR" dirty="0"/>
              <a:t>Deployed software</a:t>
            </a:r>
          </a:p>
          <a:p>
            <a:r>
              <a:rPr lang="tr-TR" dirty="0"/>
              <a:t>Logger</a:t>
            </a:r>
          </a:p>
          <a:p>
            <a:r>
              <a:rPr lang="tr-TR" dirty="0"/>
              <a:t>GUI Friendly</a:t>
            </a:r>
          </a:p>
          <a:p>
            <a:r>
              <a:rPr lang="tr-TR" dirty="0"/>
              <a:t>Good documentation</a:t>
            </a:r>
          </a:p>
          <a:p>
            <a:r>
              <a:rPr lang="tr-TR" dirty="0"/>
              <a:t>Interfacing</a:t>
            </a:r>
          </a:p>
          <a:p>
            <a:r>
              <a:rPr lang="tr-TR" dirty="0"/>
              <a:t>Readable code</a:t>
            </a:r>
          </a:p>
          <a:p>
            <a:r>
              <a:rPr lang="tr-TR" dirty="0"/>
              <a:t>Working filters</a:t>
            </a:r>
          </a:p>
          <a:p>
            <a:r>
              <a:rPr lang="tr-TR" dirty="0"/>
              <a:t>Correspondence basics</a:t>
            </a:r>
          </a:p>
          <a:p>
            <a:r>
              <a:rPr lang="tr-TR" dirty="0"/>
              <a:t>Bounding box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265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1208-8BC8-4079-83A3-622F33B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86A13-9AFB-4B89-A1CB-332FEB8D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Meshing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r>
              <a:rPr lang="pt-BR" dirty="0" err="1"/>
              <a:t>Redirect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logger</a:t>
            </a:r>
            <a:endParaRPr lang="pt-BR" dirty="0"/>
          </a:p>
          <a:p>
            <a:r>
              <a:rPr lang="pt-BR" dirty="0"/>
              <a:t>Horizontal / Vertical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modes</a:t>
            </a:r>
            <a:endParaRPr lang="pt-BR" dirty="0"/>
          </a:p>
          <a:p>
            <a:r>
              <a:rPr lang="pt-BR" dirty="0" err="1"/>
              <a:t>Configuration</a:t>
            </a:r>
            <a:r>
              <a:rPr lang="pt-BR" dirty="0"/>
              <a:t> files</a:t>
            </a:r>
          </a:p>
          <a:p>
            <a:r>
              <a:rPr lang="pt-BR" dirty="0"/>
              <a:t>Full screen </a:t>
            </a:r>
            <a:r>
              <a:rPr lang="tr-TR" dirty="0"/>
              <a:t>application</a:t>
            </a:r>
            <a:endParaRPr lang="pt-BR" dirty="0"/>
          </a:p>
          <a:p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  <a:p>
            <a:r>
              <a:rPr lang="pt-BR" dirty="0" err="1"/>
              <a:t>Integrate</a:t>
            </a:r>
            <a:r>
              <a:rPr lang="pt-BR" dirty="0"/>
              <a:t> capture -&gt; display point </a:t>
            </a:r>
            <a:r>
              <a:rPr lang="pt-BR" dirty="0" err="1"/>
              <a:t>clouds</a:t>
            </a:r>
            <a:endParaRPr lang="pt-BR" dirty="0"/>
          </a:p>
          <a:p>
            <a:r>
              <a:rPr lang="pt-BR" dirty="0"/>
              <a:t>SQL </a:t>
            </a:r>
            <a:r>
              <a:rPr lang="pt-BR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8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Challenging</a:t>
            </a:r>
            <a:r>
              <a:rPr lang="pt-BR" dirty="0"/>
              <a:t> Project</a:t>
            </a:r>
          </a:p>
          <a:p>
            <a:r>
              <a:rPr lang="pt-BR" dirty="0"/>
              <a:t>Focus:</a:t>
            </a:r>
          </a:p>
          <a:p>
            <a:pPr lvl="1"/>
            <a:r>
              <a:rPr lang="pt-BR" dirty="0"/>
              <a:t>- </a:t>
            </a:r>
            <a:r>
              <a:rPr lang="pt-BR" dirty="0" err="1"/>
              <a:t>Perfect</a:t>
            </a:r>
            <a:r>
              <a:rPr lang="pt-BR" dirty="0"/>
              <a:t> Software</a:t>
            </a:r>
          </a:p>
          <a:p>
            <a:pPr lvl="1"/>
            <a:r>
              <a:rPr lang="pt-BR" dirty="0"/>
              <a:t>+ Project design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habits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achieved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starting</a:t>
            </a:r>
            <a:r>
              <a:rPr lang="pt-BR" dirty="0"/>
              <a:t> point for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year’s</a:t>
            </a:r>
            <a:r>
              <a:rPr lang="pt-BR" dirty="0"/>
              <a:t> </a:t>
            </a:r>
            <a:r>
              <a:rPr lang="pt-BR" dirty="0" err="1"/>
              <a:t>students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44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B063FBE-B332-4483-9E00-637E662C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Thank</a:t>
            </a:r>
            <a:r>
              <a:rPr lang="pt-BR" sz="4000" dirty="0"/>
              <a:t> </a:t>
            </a:r>
            <a:r>
              <a:rPr lang="pt-BR" sz="4000" dirty="0" err="1"/>
              <a:t>you</a:t>
            </a:r>
            <a:r>
              <a:rPr lang="pt-BR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87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en-US" dirty="0"/>
          </a:p>
          <a:p>
            <a:r>
              <a:rPr lang="en-US" dirty="0"/>
              <a:t>Context</a:t>
            </a:r>
          </a:p>
          <a:p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87736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A186D-9878-4F9C-81A1-5774597C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233"/>
            <a:ext cx="12192000" cy="42267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 &amp; A … and some Stats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Log files created in the last 2 days: 700</a:t>
            </a:r>
          </a:p>
          <a:p>
            <a:r>
              <a:rPr lang="tr-TR" dirty="0"/>
              <a:t>Commits: 165</a:t>
            </a:r>
          </a:p>
          <a:p>
            <a:r>
              <a:rPr lang="tr-TR" dirty="0"/>
              <a:t>Lines of code: 3748</a:t>
            </a:r>
          </a:p>
        </p:txBody>
      </p:sp>
    </p:spTree>
    <p:extLst>
      <p:ext uri="{BB962C8B-B14F-4D97-AF65-F5344CB8AC3E}">
        <p14:creationId xmlns:p14="http://schemas.microsoft.com/office/powerpoint/2010/main" val="224303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/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Organization of the code</a:t>
            </a:r>
          </a:p>
          <a:p>
            <a:r>
              <a:rPr lang="en-US" dirty="0"/>
              <a:t>Interfacing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Variety of choices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29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Weekly meeting</a:t>
            </a:r>
          </a:p>
          <a:p>
            <a:r>
              <a:rPr lang="tr-TR" dirty="0"/>
              <a:t>Tasks splitting:</a:t>
            </a:r>
          </a:p>
          <a:p>
            <a:pPr lvl="1"/>
            <a:r>
              <a:rPr lang="tr-TR" dirty="0"/>
              <a:t>Sensor</a:t>
            </a:r>
          </a:p>
          <a:p>
            <a:pPr lvl="1"/>
            <a:r>
              <a:rPr lang="tr-TR" dirty="0"/>
              <a:t>GUI</a:t>
            </a:r>
          </a:p>
          <a:p>
            <a:pPr lvl="1"/>
            <a:r>
              <a:rPr lang="tr-TR" dirty="0"/>
              <a:t>Mahematics</a:t>
            </a:r>
          </a:p>
          <a:p>
            <a:pPr lvl="1"/>
            <a:r>
              <a:rPr lang="tr-TR" dirty="0"/>
              <a:t>Software Design &amp; team leading</a:t>
            </a:r>
          </a:p>
          <a:p>
            <a:r>
              <a:rPr lang="tr-TR" dirty="0"/>
              <a:t>Collaborative tools</a:t>
            </a:r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8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Code splitted meaningfully</a:t>
            </a:r>
          </a:p>
          <a:p>
            <a:endParaRPr lang="tr-TR" dirty="0"/>
          </a:p>
          <a:p>
            <a:r>
              <a:rPr lang="tr-TR" dirty="0"/>
              <a:t>Use of UML diagrams for:</a:t>
            </a:r>
          </a:p>
          <a:p>
            <a:pPr lvl="1"/>
            <a:r>
              <a:rPr lang="tr-TR" dirty="0"/>
              <a:t>Understanding</a:t>
            </a:r>
          </a:p>
          <a:p>
            <a:pPr lvl="1"/>
            <a:r>
              <a:rPr lang="tr-TR" dirty="0"/>
              <a:t>Documenting</a:t>
            </a:r>
          </a:p>
          <a:p>
            <a:pPr lvl="1"/>
            <a:r>
              <a:rPr lang="tr-TR" dirty="0"/>
              <a:t>Implementing</a:t>
            </a:r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979073-D58F-4E4D-9C36-8FC4AE9E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932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8164-1852-4D28-A569-4E1E7D9E4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2627" r="14033" b="1398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725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Coding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8E3DB-9EBF-4796-B6C5-26CD04BDA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2016664"/>
            <a:ext cx="1012648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442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PowerPoint Presentation</vt:lpstr>
      <vt:lpstr>Table of Contents </vt:lpstr>
      <vt:lpstr>Introduction</vt:lpstr>
      <vt:lpstr>Choices / Target</vt:lpstr>
      <vt:lpstr>Project management</vt:lpstr>
      <vt:lpstr>Software design</vt:lpstr>
      <vt:lpstr>PowerPoint Presentation</vt:lpstr>
      <vt:lpstr>PowerPoint Presentation</vt:lpstr>
      <vt:lpstr>Coding habits</vt:lpstr>
      <vt:lpstr>Filtering</vt:lpstr>
      <vt:lpstr>1-Voxel Grid</vt:lpstr>
      <vt:lpstr>2-Random Sampling</vt:lpstr>
      <vt:lpstr>3-Normal Sampling</vt:lpstr>
      <vt:lpstr>Need to set logical parameters </vt:lpstr>
      <vt:lpstr>6-Median Filtering. . .</vt:lpstr>
      <vt:lpstr>Correspondences</vt:lpstr>
      <vt:lpstr>Correspondence Rejection</vt:lpstr>
      <vt:lpstr>Transformation Estimation</vt:lpstr>
      <vt:lpstr>Transformation Estimation</vt:lpstr>
      <vt:lpstr>Logger</vt:lpstr>
      <vt:lpstr>Input / Output</vt:lpstr>
      <vt:lpstr>GUI</vt:lpstr>
      <vt:lpstr>GUI – Main window</vt:lpstr>
      <vt:lpstr>GUI – Filtering window</vt:lpstr>
      <vt:lpstr>GUI – Example</vt:lpstr>
      <vt:lpstr>Results</vt:lpstr>
      <vt:lpstr>Future Work</vt:lpstr>
      <vt:lpstr>Conclusion</vt:lpstr>
      <vt:lpstr>PowerPoint Presentation</vt:lpstr>
      <vt:lpstr>Q &amp; A … and some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Rockenbach</dc:creator>
  <cp:lastModifiedBy>Gülnur UNGAN</cp:lastModifiedBy>
  <cp:revision>12</cp:revision>
  <dcterms:created xsi:type="dcterms:W3CDTF">2018-01-09T09:53:47Z</dcterms:created>
  <dcterms:modified xsi:type="dcterms:W3CDTF">2018-01-09T22:35:40Z</dcterms:modified>
</cp:coreProperties>
</file>