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58" r:id="rId4"/>
    <p:sldId id="272" r:id="rId5"/>
    <p:sldId id="264" r:id="rId6"/>
    <p:sldId id="271" r:id="rId7"/>
    <p:sldId id="263" r:id="rId8"/>
    <p:sldId id="259" r:id="rId9"/>
    <p:sldId id="265" r:id="rId10"/>
    <p:sldId id="267" r:id="rId11"/>
    <p:sldId id="273" r:id="rId12"/>
    <p:sldId id="257" r:id="rId13"/>
    <p:sldId id="261" r:id="rId14"/>
    <p:sldId id="270" r:id="rId15"/>
    <p:sldId id="268" r:id="rId16"/>
    <p:sldId id="262" r:id="rId17"/>
    <p:sldId id="260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444"/>
  </p:normalViewPr>
  <p:slideViewPr>
    <p:cSldViewPr snapToGrid="0" snapToObjects="1">
      <p:cViewPr varScale="1">
        <p:scale>
          <a:sx n="115" d="100"/>
          <a:sy n="115" d="100"/>
        </p:scale>
        <p:origin x="23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57E46-567E-9D4D-B08A-4FF09DC91E50}" type="datetimeFigureOut">
              <a:rPr lang="fr-FR" smtClean="0"/>
              <a:t>05/02/2022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4A6CE-5C31-1541-B715-9558785E50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057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Distrib</a:t>
            </a:r>
            <a:r>
              <a:rPr lang="fr-FR" dirty="0"/>
              <a:t> pas plot car illisible tellement que c’est déséquilibré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4A6CE-5C31-1541-B715-9558785E500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624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a vu des choses intéressantes avec du Mix up et ce genre chose qui aurait pu nous </a:t>
            </a:r>
            <a:r>
              <a:rPr lang="fr-FR" dirty="0" err="1"/>
              <a:t>cojduire</a:t>
            </a:r>
            <a:r>
              <a:rPr lang="fr-FR" dirty="0"/>
              <a:t> à </a:t>
            </a:r>
            <a:r>
              <a:rPr lang="fr-FR" dirty="0" err="1"/>
              <a:t>dev</a:t>
            </a:r>
            <a:r>
              <a:rPr lang="fr-FR" dirty="0"/>
              <a:t> des techniques plus sophistiquées avec plus de temps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4A6CE-5C31-1541-B715-9558785E500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766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4A6CE-5C31-1541-B715-9558785E500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454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Darboux le </a:t>
            </a:r>
            <a:r>
              <a:rPr lang="fr-FR" dirty="0" err="1"/>
              <a:t>premieer</a:t>
            </a:r>
            <a:r>
              <a:rPr lang="fr-FR" dirty="0"/>
              <a:t> a définir proprement la notion de </a:t>
            </a:r>
            <a:r>
              <a:rPr lang="fr-FR" dirty="0" err="1"/>
              <a:t>ocntinuité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4A6CE-5C31-1541-B715-9558785E500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842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L2 pour des méthodes </a:t>
            </a:r>
            <a:r>
              <a:rPr lang="fr-FR" dirty="0" err="1"/>
              <a:t>préconditionnées</a:t>
            </a:r>
            <a:r>
              <a:rPr lang="fr-FR" dirty="0"/>
              <a:t> comme </a:t>
            </a:r>
            <a:r>
              <a:rPr lang="fr-FR" dirty="0" err="1"/>
              <a:t>Shampoo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4A6CE-5C31-1541-B715-9558785E500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758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Meilleure solution même si avant on a testé des pistes à nous </a:t>
            </a:r>
            <a:r>
              <a:rPr lang="fr-FR" dirty="0" err="1"/>
              <a:t>homemade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4A6CE-5C31-1541-B715-9558785E500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665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4A6CE-5C31-1541-B715-9558785E500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120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</a:t>
            </a:r>
            <a:r>
              <a:rPr lang="fr-FR" dirty="0" err="1"/>
              <a:t>blog.dataiku.com</a:t>
            </a:r>
            <a:r>
              <a:rPr lang="fr-FR" dirty="0"/>
              <a:t>/the-</a:t>
            </a:r>
            <a:r>
              <a:rPr lang="fr-FR" dirty="0" err="1"/>
              <a:t>learning</a:t>
            </a:r>
            <a:r>
              <a:rPr lang="fr-FR" dirty="0"/>
              <a:t>-rate-</a:t>
            </a:r>
            <a:r>
              <a:rPr lang="fr-FR" dirty="0" err="1"/>
              <a:t>finder</a:t>
            </a:r>
            <a:r>
              <a:rPr lang="fr-FR" dirty="0"/>
              <a:t>-technique-how-</a:t>
            </a:r>
            <a:r>
              <a:rPr lang="fr-FR" dirty="0" err="1"/>
              <a:t>reliable</a:t>
            </a:r>
            <a:r>
              <a:rPr lang="fr-FR" dirty="0"/>
              <a:t>-</a:t>
            </a:r>
            <a:r>
              <a:rPr lang="fr-FR" dirty="0" err="1"/>
              <a:t>is-it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4A6CE-5C31-1541-B715-9558785E500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747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Image avant après.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4A6CE-5C31-1541-B715-9558785E500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682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Meilleure solution même si avant on a testé des pistes à nous </a:t>
            </a:r>
            <a:r>
              <a:rPr lang="fr-FR" dirty="0" err="1"/>
              <a:t>homemade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4A6CE-5C31-1541-B715-9558785E500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21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538663-65AC-6A45-92B8-F48FF2B1B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32FFE4-3AE2-A14D-A266-8EA81AC58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ECD0D8-73AC-4440-98D5-C881278AC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DD08-7482-5143-B681-914A36A45C02}" type="datetime1">
              <a:rPr lang="fr-FR" smtClean="0"/>
              <a:t>05/02/2022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3E3754-10C9-BF46-A717-66DC5B8C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DEEP LEARNING PROJECT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1E52F3-BECA-5A48-9514-5AC425ED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2710-7D54-4645-8433-73012041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05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1ACAA8-0DC3-4744-BB71-7C970B069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2E64FA-E294-1F41-B442-457AAB8D6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E6BF58-5A90-C949-B768-8DA54DF4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E96E-4FCA-0246-87A2-ACFE53A29754}" type="datetime1">
              <a:rPr lang="fr-FR" smtClean="0"/>
              <a:t>05/02/2022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E7A158-1CED-9F43-9DCA-9C219CC2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DEEP LEARNING PROJECT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B667E5-C496-594B-B76E-B354EB36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2710-7D54-4645-8433-73012041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706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AEAF662-73F4-DC48-8F5D-11FF5D45D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FEC9EA-EDEE-0548-8BE2-EBB30B932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BDFC51-00AE-9F41-9684-C21C48341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416F-34DC-8846-ABA0-EA3A33C8DD69}" type="datetime1">
              <a:rPr lang="fr-FR" smtClean="0"/>
              <a:t>05/02/2022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DF0DF9-71AE-8244-94CE-23F7F496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DEEP LEARNING PROJECT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5E2CA9-D7EA-984F-B11A-28EB1126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2710-7D54-4645-8433-73012041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917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075766-597C-FF44-9E3B-F39037E8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78CF58-9381-5C45-A4BF-BB8269DF1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BEE228-395A-2C4E-B872-7CDAE899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98F2-9A8A-D742-BCC3-81CE504B0A98}" type="datetime1">
              <a:rPr lang="fr-FR" smtClean="0"/>
              <a:t>05/02/2022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722284-77F7-6B4C-A2BF-10627CA1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DEEP LEARNING PROJECT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5BA27A-25C6-0D4E-981F-47FD5956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2710-7D54-4645-8433-73012041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53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8190F-06B1-E748-8233-8E529D58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26FAD8-622A-4B4C-A886-387C64A36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BFF6FC-49A8-7145-BEE9-D35F66E2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C9BE-BC11-5A43-8DE9-205CA3334BB2}" type="datetime1">
              <a:rPr lang="fr-FR" smtClean="0"/>
              <a:t>05/02/2022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83481C-8D3B-A546-A487-F0CF7208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DEEP LEARNING PROJECT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3984AD-1F38-6F46-BA13-7629FD2A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2710-7D54-4645-8433-73012041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364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C4280B-37B0-3B49-B37F-D382D036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8C6DB6-433E-9E4E-AC39-C33C283E0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CA91AC-7CC8-FF40-AEBB-37DD21A94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CE0FFD-48C6-884A-91C7-B8D28E90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A2AD-8BC0-1942-8F13-A061340F50B6}" type="datetime1">
              <a:rPr lang="fr-FR" smtClean="0"/>
              <a:t>05/02/2022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DD91B0-3C97-1645-9F2F-BF8298090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DEEP LEARNING PROJECT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C144C1-E6B3-0548-B122-771D8100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2710-7D54-4645-8433-73012041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73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CB2842-A8CB-3747-8D9C-75998F80B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9B6B30-89A6-D84F-B8AE-792C1F2F5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D7C9E3-019B-B54E-BD68-C6E1E0F07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30CB96E-2A34-234B-B566-585EBEB52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665DE63-A066-D440-95BF-2ECBF1B34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D3329F4-F239-EC46-A3C7-14B5DDDC3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1EA6-E935-884D-9277-6A9E52FC2FBA}" type="datetime1">
              <a:rPr lang="fr-FR" smtClean="0"/>
              <a:t>05/02/2022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092B9C8-D01B-F347-B781-CA982697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DEEP LEARNING PROJECT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20DEAD8-3706-7142-889E-015F7EB40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2710-7D54-4645-8433-73012041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410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DF7B35-6946-2B47-9CDA-4B6685DF9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6C8E3FE-3A22-7A4F-B77A-6CE5F52E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0899-FAE3-8240-9045-3E45D4698941}" type="datetime1">
              <a:rPr lang="fr-FR" smtClean="0"/>
              <a:t>05/02/2022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63F6C4-1C76-DF4B-BA61-54BD61BB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DEEP LEARNING PROJECT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C17E18-EFBF-DC4E-A669-EDB66DFC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2710-7D54-4645-8433-73012041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972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99E457D-FD92-FA41-9DC9-7F27C9338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8D4B9-DC57-0C42-BACD-B9201F9D1734}" type="datetime1">
              <a:rPr lang="fr-FR" smtClean="0"/>
              <a:t>05/02/2022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8320BAB-49A1-7B42-9B99-4E81CF0F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DEEP LEARNING PROJECT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4CB7F7-2BE8-6644-BCDC-6734D626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2710-7D54-4645-8433-73012041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347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EA1975-67F2-DE48-978B-1F75F14AF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460E9A-64C8-8D42-AB82-785B0B496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B84B0A-7E2A-DE4D-88A0-C94C58914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3911AE-38FF-8F4B-9760-1F360436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0278-62A0-9F41-B16B-6409A0A263D8}" type="datetime1">
              <a:rPr lang="fr-FR" smtClean="0"/>
              <a:t>05/02/2022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76D461-792A-344E-89CB-D62A80F29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DEEP LEARNING PROJECT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FC55E4-6BEB-3E40-BD66-953E97ED7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2710-7D54-4645-8433-73012041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983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42B592-EE14-594E-BCB5-C85C7739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2910B59-D8CE-6645-B132-993C2D906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E022A9-13ED-9D48-B2BB-E47D5D55C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01CA4A-FFA5-9448-A538-0C88A2C93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EE51-1783-054F-A997-EB2183A8335B}" type="datetime1">
              <a:rPr lang="fr-FR" smtClean="0"/>
              <a:t>05/02/2022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E39E32-256E-394D-A6AA-80647544B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DEEP LEARNING PROJECT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EB986A-752C-7E4E-AD41-F91A6D53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2710-7D54-4645-8433-73012041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6312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6678C1D-AFAA-CC4D-AAD8-6C5031A4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4BF29D-AEB9-3747-81DB-AD72FEDAF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C781A8-B8CC-F047-A3AB-8FCCCE80F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A362E-D171-D142-9142-9A87323045B6}" type="datetime1">
              <a:rPr lang="fr-FR" smtClean="0"/>
              <a:t>05/02/2022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503B99-9E06-6742-862F-CBB2CB341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CS DEEP LEARNING PROJECT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2939A8-C50F-414A-9D34-2628FB140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C2710-7D54-4645-8433-7301204157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29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overleaf.com/project/61b3187bae8df37fc79a3487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00ABB-FC2C-3E4C-B2DE-2720FA734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4" y="4522156"/>
            <a:ext cx="6262749" cy="1363215"/>
          </a:xfrm>
        </p:spPr>
        <p:txBody>
          <a:bodyPr anchor="t">
            <a:normAutofit/>
          </a:bodyPr>
          <a:lstStyle/>
          <a:p>
            <a:pPr algn="l"/>
            <a:r>
              <a:rPr lang="fr-FR" sz="48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STATE OF THE ART</a:t>
            </a:r>
            <a:endParaRPr lang="fr-FR" sz="4800" b="1" dirty="0"/>
          </a:p>
        </p:txBody>
      </p:sp>
      <p:sp>
        <p:nvSpPr>
          <p:cNvPr id="1034" name="Freeform: Shape 76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5" name="Freeform: Shape 78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6" name="Freeform: Shape 80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7" name="Freeform: Shape 82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Why arXiv needs a brand | arXiv.org blog">
            <a:extLst>
              <a:ext uri="{FF2B5EF4-FFF2-40B4-BE49-F238E27FC236}">
                <a16:creationId xmlns:a16="http://schemas.microsoft.com/office/drawing/2014/main" id="{A0A10F30-F874-A14D-8E6A-A345C7104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1815" y="454935"/>
            <a:ext cx="2343150" cy="105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Oval 84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12083A2-8B5A-8643-B3E8-A2217ED36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0302" y="1693848"/>
            <a:ext cx="1827742" cy="102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niversité Stanford — Wikipédia">
            <a:extLst>
              <a:ext uri="{FF2B5EF4-FFF2-40B4-BE49-F238E27FC236}">
                <a16:creationId xmlns:a16="http://schemas.microsoft.com/office/drawing/2014/main" id="{50EB7797-9AD0-4E4E-A4BF-4478F9FDF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924" y="3621724"/>
            <a:ext cx="2594886" cy="259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742E45A-3F24-2543-9289-D755703F4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25024" y="822420"/>
            <a:ext cx="2260711" cy="127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6132778-E53F-6941-9CB0-A976EDC3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DEEP LEARNING PROJECT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EA587B-C5D1-4C4B-B15D-AB83F943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2710-7D54-4645-8433-7301204157A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7938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F74DC5-84B4-F947-A3A0-E9740B26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HOW TO DETERMINE LEARNING RATE? 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253414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Understanding Learning Rates and How It Improves Performance in Deep  Learning | by Hafidz Zulkifli | Towards Data Science">
            <a:extLst>
              <a:ext uri="{FF2B5EF4-FFF2-40B4-BE49-F238E27FC236}">
                <a16:creationId xmlns:a16="http://schemas.microsoft.com/office/drawing/2014/main" id="{3142935F-7ECD-0647-AC1A-6F66884D98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3614" y="321735"/>
            <a:ext cx="4414484" cy="398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2AD0BA-D84A-CC49-8562-7CF9016AF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DEEP LEARNING PROJECT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641BC0-F27E-2742-8B93-DA93F055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2710-7D54-4645-8433-7301204157A5}" type="slidenum">
              <a:rPr lang="fr-FR" smtClean="0"/>
              <a:t>10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1693193F-4918-DE4B-AFE1-49C1538B4825}"/>
              </a:ext>
            </a:extLst>
          </p:cNvPr>
          <p:cNvGrpSpPr/>
          <p:nvPr/>
        </p:nvGrpSpPr>
        <p:grpSpPr>
          <a:xfrm>
            <a:off x="321734" y="504148"/>
            <a:ext cx="5458816" cy="3900014"/>
            <a:chOff x="321734" y="504148"/>
            <a:chExt cx="5458816" cy="3900014"/>
          </a:xfrm>
        </p:grpSpPr>
        <p:pic>
          <p:nvPicPr>
            <p:cNvPr id="4100" name="Picture 4" descr="The Learning Rate Finder Technique: How Reliable Is It?">
              <a:extLst>
                <a:ext uri="{FF2B5EF4-FFF2-40B4-BE49-F238E27FC236}">
                  <a16:creationId xmlns:a16="http://schemas.microsoft.com/office/drawing/2014/main" id="{FB33F2A3-E897-0C4F-8A68-9611040CC1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21734" y="504148"/>
              <a:ext cx="5458816" cy="3619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FEFC956B-0508-E84F-810E-14E803EF36B4}"/>
                </a:ext>
              </a:extLst>
            </p:cNvPr>
            <p:cNvSpPr txBox="1"/>
            <p:nvPr/>
          </p:nvSpPr>
          <p:spPr>
            <a:xfrm>
              <a:off x="2332817" y="4127163"/>
              <a:ext cx="14366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i="1" u="sng" dirty="0"/>
                <a:t>Figure : LR </a:t>
              </a:r>
              <a:r>
                <a:rPr lang="fr-FR" sz="1200" i="1" u="sng" dirty="0" err="1"/>
                <a:t>finding</a:t>
              </a:r>
              <a:endParaRPr lang="fr-FR" sz="1200" i="1" u="sng" dirty="0"/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FD8C9A9E-FCEF-CA43-9C61-63F589198994}"/>
              </a:ext>
            </a:extLst>
          </p:cNvPr>
          <p:cNvSpPr txBox="1"/>
          <p:nvPr/>
        </p:nvSpPr>
        <p:spPr>
          <a:xfrm>
            <a:off x="8668035" y="4282917"/>
            <a:ext cx="945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u="sng" dirty="0"/>
              <a:t>Figure : LR</a:t>
            </a:r>
          </a:p>
        </p:txBody>
      </p:sp>
    </p:spTree>
    <p:extLst>
      <p:ext uri="{BB962C8B-B14F-4D97-AF65-F5344CB8AC3E}">
        <p14:creationId xmlns:p14="http://schemas.microsoft.com/office/powerpoint/2010/main" val="3772156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DB7ADBC-26DA-450D-A8BF-E1ACCB466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234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692FB99-428A-4151-9665-80E56EF03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870" y="1"/>
            <a:ext cx="6069184" cy="2839783"/>
          </a:xfrm>
          <a:custGeom>
            <a:avLst/>
            <a:gdLst>
              <a:gd name="connsiteX0" fmla="*/ 0 w 6069184"/>
              <a:gd name="connsiteY0" fmla="*/ 0 h 2839783"/>
              <a:gd name="connsiteX1" fmla="*/ 6069184 w 6069184"/>
              <a:gd name="connsiteY1" fmla="*/ 0 h 2839783"/>
              <a:gd name="connsiteX2" fmla="*/ 6063824 w 6069184"/>
              <a:gd name="connsiteY2" fmla="*/ 106160 h 2839783"/>
              <a:gd name="connsiteX3" fmla="*/ 3034592 w 6069184"/>
              <a:gd name="connsiteY3" fmla="*/ 2839783 h 2839783"/>
              <a:gd name="connsiteX4" fmla="*/ 5361 w 6069184"/>
              <a:gd name="connsiteY4" fmla="*/ 106160 h 283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4" y="106160"/>
                </a:lnTo>
                <a:cubicBezTo>
                  <a:pt x="5907892" y="1641596"/>
                  <a:pt x="4611168" y="2839783"/>
                  <a:pt x="3034592" y="2839783"/>
                </a:cubicBezTo>
                <a:cubicBezTo>
                  <a:pt x="1458016" y="2839783"/>
                  <a:pt x="161293" y="1641596"/>
                  <a:pt x="5361" y="106160"/>
                </a:cubicBezTo>
                <a:close/>
              </a:path>
            </a:pathLst>
          </a:custGeom>
          <a:solidFill>
            <a:srgbClr val="E341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E3C0EDB-60D3-4CEF-8B80-C6D01E08D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00758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B306978-A26E-4AC4-9EAA-BD29BD476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24786"/>
            <a:ext cx="5001415" cy="3733214"/>
          </a:xfrm>
          <a:custGeom>
            <a:avLst/>
            <a:gdLst>
              <a:gd name="connsiteX0" fmla="*/ 1956463 w 5001415"/>
              <a:gd name="connsiteY0" fmla="*/ 0 h 3733214"/>
              <a:gd name="connsiteX1" fmla="*/ 5001415 w 5001415"/>
              <a:gd name="connsiteY1" fmla="*/ 3044952 h 3733214"/>
              <a:gd name="connsiteX2" fmla="*/ 4939553 w 5001415"/>
              <a:gd name="connsiteY2" fmla="*/ 3658617 h 3733214"/>
              <a:gd name="connsiteX3" fmla="*/ 4920372 w 5001415"/>
              <a:gd name="connsiteY3" fmla="*/ 3733214 h 3733214"/>
              <a:gd name="connsiteX4" fmla="*/ 0 w 5001415"/>
              <a:gd name="connsiteY4" fmla="*/ 3733214 h 3733214"/>
              <a:gd name="connsiteX5" fmla="*/ 0 w 5001415"/>
              <a:gd name="connsiteY5" fmla="*/ 713124 h 3733214"/>
              <a:gd name="connsiteX6" fmla="*/ 19591 w 5001415"/>
              <a:gd name="connsiteY6" fmla="*/ 695319 h 3733214"/>
              <a:gd name="connsiteX7" fmla="*/ 1956463 w 5001415"/>
              <a:gd name="connsiteY7" fmla="*/ 0 h 373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1415" h="3733214">
                <a:moveTo>
                  <a:pt x="1956463" y="0"/>
                </a:moveTo>
                <a:cubicBezTo>
                  <a:pt x="3638144" y="0"/>
                  <a:pt x="5001415" y="1363271"/>
                  <a:pt x="5001415" y="3044952"/>
                </a:cubicBezTo>
                <a:cubicBezTo>
                  <a:pt x="5001415" y="3255162"/>
                  <a:pt x="4980114" y="3460397"/>
                  <a:pt x="4939553" y="3658617"/>
                </a:cubicBezTo>
                <a:lnTo>
                  <a:pt x="4920372" y="3733214"/>
                </a:lnTo>
                <a:lnTo>
                  <a:pt x="0" y="3733214"/>
                </a:lnTo>
                <a:lnTo>
                  <a:pt x="0" y="713124"/>
                </a:lnTo>
                <a:lnTo>
                  <a:pt x="19591" y="695319"/>
                </a:lnTo>
                <a:cubicBezTo>
                  <a:pt x="545938" y="260939"/>
                  <a:pt x="1220728" y="0"/>
                  <a:pt x="19564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0C269CE-FB56-4D68-8CFB-1CFD5F350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837" y="500244"/>
            <a:ext cx="6428625" cy="6357756"/>
          </a:xfrm>
          <a:custGeom>
            <a:avLst/>
            <a:gdLst>
              <a:gd name="connsiteX0" fmla="*/ 4279392 w 6428625"/>
              <a:gd name="connsiteY0" fmla="*/ 0 h 6357756"/>
              <a:gd name="connsiteX1" fmla="*/ 6319204 w 6428625"/>
              <a:gd name="connsiteY1" fmla="*/ 516500 h 6357756"/>
              <a:gd name="connsiteX2" fmla="*/ 6428625 w 6428625"/>
              <a:gd name="connsiteY2" fmla="*/ 579415 h 6357756"/>
              <a:gd name="connsiteX3" fmla="*/ 6428625 w 6428625"/>
              <a:gd name="connsiteY3" fmla="*/ 6357756 h 6357756"/>
              <a:gd name="connsiteX4" fmla="*/ 539921 w 6428625"/>
              <a:gd name="connsiteY4" fmla="*/ 6357756 h 6357756"/>
              <a:gd name="connsiteX5" fmla="*/ 516500 w 6428625"/>
              <a:gd name="connsiteY5" fmla="*/ 6319205 h 6357756"/>
              <a:gd name="connsiteX6" fmla="*/ 0 w 6428625"/>
              <a:gd name="connsiteY6" fmla="*/ 4279392 h 6357756"/>
              <a:gd name="connsiteX7" fmla="*/ 4279392 w 6428625"/>
              <a:gd name="connsiteY7" fmla="*/ 0 h 63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8625" h="6357756">
                <a:moveTo>
                  <a:pt x="4279392" y="0"/>
                </a:moveTo>
                <a:cubicBezTo>
                  <a:pt x="5017968" y="0"/>
                  <a:pt x="5712843" y="187105"/>
                  <a:pt x="6319204" y="516500"/>
                </a:cubicBezTo>
                <a:lnTo>
                  <a:pt x="6428625" y="579415"/>
                </a:lnTo>
                <a:lnTo>
                  <a:pt x="6428625" y="6357756"/>
                </a:lnTo>
                <a:lnTo>
                  <a:pt x="539921" y="6357756"/>
                </a:lnTo>
                <a:lnTo>
                  <a:pt x="516500" y="6319205"/>
                </a:lnTo>
                <a:cubicBezTo>
                  <a:pt x="187105" y="5712844"/>
                  <a:pt x="0" y="5017968"/>
                  <a:pt x="0" y="4279392"/>
                </a:cubicBezTo>
                <a:cubicBezTo>
                  <a:pt x="0" y="1915949"/>
                  <a:pt x="1915949" y="0"/>
                  <a:pt x="427939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ED7E7F-75F7-4581-A930-C4DEBC2A8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4429" y="664836"/>
            <a:ext cx="6264033" cy="6193164"/>
          </a:xfrm>
          <a:custGeom>
            <a:avLst/>
            <a:gdLst>
              <a:gd name="connsiteX0" fmla="*/ 4114800 w 6264033"/>
              <a:gd name="connsiteY0" fmla="*/ 0 h 6193164"/>
              <a:gd name="connsiteX1" fmla="*/ 6248473 w 6264033"/>
              <a:gd name="connsiteY1" fmla="*/ 595714 h 6193164"/>
              <a:gd name="connsiteX2" fmla="*/ 6264033 w 6264033"/>
              <a:gd name="connsiteY2" fmla="*/ 605689 h 6193164"/>
              <a:gd name="connsiteX3" fmla="*/ 6264033 w 6264033"/>
              <a:gd name="connsiteY3" fmla="*/ 6193164 h 6193164"/>
              <a:gd name="connsiteX4" fmla="*/ 567718 w 6264033"/>
              <a:gd name="connsiteY4" fmla="*/ 6193164 h 6193164"/>
              <a:gd name="connsiteX5" fmla="*/ 496635 w 6264033"/>
              <a:gd name="connsiteY5" fmla="*/ 6076158 h 6193164"/>
              <a:gd name="connsiteX6" fmla="*/ 0 w 6264033"/>
              <a:gd name="connsiteY6" fmla="*/ 4114800 h 6193164"/>
              <a:gd name="connsiteX7" fmla="*/ 4114800 w 6264033"/>
              <a:gd name="connsiteY7" fmla="*/ 0 h 61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033" h="6193164">
                <a:moveTo>
                  <a:pt x="4114800" y="0"/>
                </a:moveTo>
                <a:cubicBezTo>
                  <a:pt x="4895986" y="0"/>
                  <a:pt x="5626328" y="217689"/>
                  <a:pt x="6248473" y="595714"/>
                </a:cubicBezTo>
                <a:lnTo>
                  <a:pt x="6264033" y="605689"/>
                </a:lnTo>
                <a:lnTo>
                  <a:pt x="6264033" y="6193164"/>
                </a:lnTo>
                <a:lnTo>
                  <a:pt x="567718" y="6193164"/>
                </a:lnTo>
                <a:lnTo>
                  <a:pt x="496635" y="6076158"/>
                </a:lnTo>
                <a:cubicBezTo>
                  <a:pt x="179909" y="5493119"/>
                  <a:pt x="0" y="4824969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4BFF05-FF9E-AF4D-A2F2-C0686E96C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743" y="2530063"/>
            <a:ext cx="4996329" cy="19367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OUR CHOICES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10FDB6F-20EE-4448-A848-072ABFB09691}"/>
                  </a:ext>
                </a:extLst>
              </p:cNvPr>
              <p:cNvSpPr txBox="1"/>
              <p:nvPr/>
            </p:nvSpPr>
            <p:spPr>
              <a:xfrm>
                <a:off x="108331" y="5032655"/>
                <a:ext cx="458337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1" i="1" smtClean="0">
                          <a:latin typeface="Cambria Math" panose="02040503050406030204" pitchFamily="18" charset="0"/>
                        </a:rPr>
                        <m:t>𝑩𝑺</m:t>
                      </m:r>
                      <m:r>
                        <a:rPr lang="fr-FR" sz="4000" b="1" i="1" smtClean="0">
                          <a:latin typeface="Cambria Math" panose="02040503050406030204" pitchFamily="18" charset="0"/>
                        </a:rPr>
                        <m:t> ∈</m:t>
                      </m:r>
                      <m:d>
                        <m:dPr>
                          <m:begChr m:val="⟦"/>
                          <m:endChr m:val="⟧"/>
                          <m:ctrlPr>
                            <a:rPr lang="fr-FR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𝟔𝟒</m:t>
                          </m:r>
                          <m:r>
                            <a:rPr lang="fr-FR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𝟐𝟓𝟔</m:t>
                          </m:r>
                        </m:e>
                      </m:d>
                    </m:oMath>
                  </m:oMathPara>
                </a14:m>
                <a:endParaRPr lang="fr-FR" sz="4000" b="1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10FDB6F-20EE-4448-A848-072ABFB09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31" y="5032655"/>
                <a:ext cx="4583372" cy="707886"/>
              </a:xfrm>
              <a:prstGeom prst="rect">
                <a:avLst/>
              </a:prstGeom>
              <a:blipFill>
                <a:blip r:embed="rId2"/>
                <a:stretch>
                  <a:fillRect b="-26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CD6784E-61D1-5E4F-92B4-8809AABE930E}"/>
                  </a:ext>
                </a:extLst>
              </p:cNvPr>
              <p:cNvSpPr txBox="1"/>
              <p:nvPr/>
            </p:nvSpPr>
            <p:spPr>
              <a:xfrm>
                <a:off x="1512628" y="664836"/>
                <a:ext cx="4583372" cy="72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𝜼</m:t>
                      </m:r>
                      <m:r>
                        <a:rPr lang="fr-FR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fr-FR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fr-FR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fr-FR" sz="4000" b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CD6784E-61D1-5E4F-92B4-8809AABE9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628" y="664836"/>
                <a:ext cx="4583372" cy="721801"/>
              </a:xfrm>
              <a:prstGeom prst="rect">
                <a:avLst/>
              </a:prstGeo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FC9DC2D-C7D5-4F49-818F-9761490C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DEEP LEARNING PROJECT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19DC08-EF90-0249-9387-7E12AFA2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2710-7D54-4645-8433-7301204157A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249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6">
            <a:extLst>
              <a:ext uri="{FF2B5EF4-FFF2-40B4-BE49-F238E27FC236}">
                <a16:creationId xmlns:a16="http://schemas.microsoft.com/office/drawing/2014/main" id="{7F7BDD97-8712-4AFD-B6F3-E1FB278A8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D5A31AE8-0E91-4CDA-9C9E-21D3C2098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22570" cy="6858000"/>
          </a:xfrm>
          <a:prstGeom prst="rect">
            <a:avLst/>
          </a:prstGeom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ADDB08C-DD6A-1B45-B536-1FA2E4444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50" y="891541"/>
            <a:ext cx="5420335" cy="40740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rgbClr val="FFFFFF"/>
                </a:solidFill>
              </a:rPr>
              <a:t>DATA AUGMENTATION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E28008B2-70BC-4B63-B1CE-51E866E75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 11" descr="Une image contenant invertébré, arthropode&#10;&#10;Description générée automatiquement">
            <a:extLst>
              <a:ext uri="{FF2B5EF4-FFF2-40B4-BE49-F238E27FC236}">
                <a16:creationId xmlns:a16="http://schemas.microsoft.com/office/drawing/2014/main" id="{41ED3D25-7280-4546-8D64-C73C29215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813" y="1123925"/>
            <a:ext cx="1839213" cy="1910870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5A47470-F192-DF43-8680-56E7112596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836" t="5847" r="17337" b="5745"/>
          <a:stretch/>
        </p:blipFill>
        <p:spPr>
          <a:xfrm>
            <a:off x="9713759" y="1180853"/>
            <a:ext cx="1839211" cy="1797966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B943C6B-28F9-8549-88E2-1E99E3827B7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973" t="6196" r="16060" b="4782"/>
          <a:stretch/>
        </p:blipFill>
        <p:spPr>
          <a:xfrm>
            <a:off x="7552814" y="3885994"/>
            <a:ext cx="1839213" cy="1780529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BAF7E99-1C8A-7A49-B4EC-3C20887503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7698" y="3589867"/>
            <a:ext cx="1103620" cy="2372783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DC3B66E7-213E-0340-9644-27BC4C37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DEEP LEARNING PROJECT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830B09-7080-BE41-B667-282C5FDA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2710-7D54-4645-8433-7301204157A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964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6B40EE1-545B-44B1-AC7B-86667387D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71749"/>
            <a:ext cx="12192000" cy="25862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ED3DD3-6A8A-5747-BFDE-AD77812A6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772" y="4819111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ADAM &amp; LOSS</a:t>
            </a:r>
          </a:p>
        </p:txBody>
      </p:sp>
      <p:pic>
        <p:nvPicPr>
          <p:cNvPr id="2050" name="Picture 2" descr="ML/Loss Functions.md at master · shilpagopi/ML · GitHub">
            <a:extLst>
              <a:ext uri="{FF2B5EF4-FFF2-40B4-BE49-F238E27FC236}">
                <a16:creationId xmlns:a16="http://schemas.microsoft.com/office/drawing/2014/main" id="{D7FB9513-93EB-1943-8C78-1A1CB84FD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8489" y="1024415"/>
            <a:ext cx="5578893" cy="226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599790A-F892-AB46-B5D8-8E955567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DEEP LEARNING PROJECT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C31AF0-FC7D-FE49-A8B1-8871A539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2710-7D54-4645-8433-7301204157A5}" type="slidenum">
              <a:rPr lang="fr-FR" smtClean="0"/>
              <a:t>13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CB1A3DEB-D9A3-3543-B401-01A4C8F0E9A7}"/>
              </a:ext>
            </a:extLst>
          </p:cNvPr>
          <p:cNvGrpSpPr/>
          <p:nvPr/>
        </p:nvGrpSpPr>
        <p:grpSpPr>
          <a:xfrm>
            <a:off x="6244617" y="315319"/>
            <a:ext cx="5578893" cy="3925242"/>
            <a:chOff x="6244617" y="315319"/>
            <a:chExt cx="5578893" cy="3925242"/>
          </a:xfrm>
        </p:grpSpPr>
        <p:pic>
          <p:nvPicPr>
            <p:cNvPr id="2052" name="Picture 4" descr="Adam et Ève - Regards protestants">
              <a:extLst>
                <a:ext uri="{FF2B5EF4-FFF2-40B4-BE49-F238E27FC236}">
                  <a16:creationId xmlns:a16="http://schemas.microsoft.com/office/drawing/2014/main" id="{0C3B2DC5-26FC-0C49-A4B4-60345A954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23"/>
            <a:stretch/>
          </p:blipFill>
          <p:spPr bwMode="auto">
            <a:xfrm>
              <a:off x="6244617" y="315319"/>
              <a:ext cx="5578893" cy="3684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AFD93496-E0AB-9C48-93A6-8640EEE6F0B4}"/>
                </a:ext>
              </a:extLst>
            </p:cNvPr>
            <p:cNvSpPr txBox="1"/>
            <p:nvPr/>
          </p:nvSpPr>
          <p:spPr>
            <a:xfrm>
              <a:off x="8498804" y="3963562"/>
              <a:ext cx="10705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u="sng" dirty="0"/>
                <a:t>Figure : Adam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6875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380ADF-DBBE-554F-8D7B-E4DBDDD35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/>
              <a:t>TRANSFERT LEARNING</a:t>
            </a: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253414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A3D4EAD-B060-4D48-9FC7-9AA368154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DEEP LEARNING PROJECT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F9FDA2-370A-0946-82C2-6CD26C39C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2710-7D54-4645-8433-7301204157A5}" type="slidenum">
              <a:rPr lang="fr-FR" smtClean="0"/>
              <a:t>14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B05FA3D5-0883-4542-95DD-726BE8A39264}"/>
              </a:ext>
            </a:extLst>
          </p:cNvPr>
          <p:cNvGrpSpPr/>
          <p:nvPr/>
        </p:nvGrpSpPr>
        <p:grpSpPr>
          <a:xfrm>
            <a:off x="6411450" y="514038"/>
            <a:ext cx="5458813" cy="3988292"/>
            <a:chOff x="6411450" y="514038"/>
            <a:chExt cx="5458813" cy="3988292"/>
          </a:xfrm>
        </p:grpSpPr>
        <p:pic>
          <p:nvPicPr>
            <p:cNvPr id="1026" name="Picture 2" descr="Quantum transfer learning — PennyLane">
              <a:extLst>
                <a:ext uri="{FF2B5EF4-FFF2-40B4-BE49-F238E27FC236}">
                  <a16:creationId xmlns:a16="http://schemas.microsoft.com/office/drawing/2014/main" id="{99521368-DD8C-F241-A983-0090EBC894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411450" y="514038"/>
              <a:ext cx="5458813" cy="3599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65F9FB4F-2933-2C4B-9F72-16EB48E957D5}"/>
                </a:ext>
              </a:extLst>
            </p:cNvPr>
            <p:cNvSpPr txBox="1"/>
            <p:nvPr/>
          </p:nvSpPr>
          <p:spPr>
            <a:xfrm>
              <a:off x="8209729" y="4225331"/>
              <a:ext cx="18622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i="1" u="sng" dirty="0"/>
                <a:t>Figure : Transfert </a:t>
              </a:r>
              <a:r>
                <a:rPr lang="fr-FR" sz="1200" i="1" u="sng" dirty="0" err="1"/>
                <a:t>learning</a:t>
              </a:r>
              <a:endParaRPr lang="fr-FR" sz="1200" i="1" u="sng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47BE410F-1C7E-0B4F-A50F-8EB8FC46CCA6}"/>
              </a:ext>
            </a:extLst>
          </p:cNvPr>
          <p:cNvGrpSpPr/>
          <p:nvPr/>
        </p:nvGrpSpPr>
        <p:grpSpPr>
          <a:xfrm>
            <a:off x="321734" y="1133396"/>
            <a:ext cx="5458816" cy="2776434"/>
            <a:chOff x="321734" y="1133396"/>
            <a:chExt cx="5458816" cy="2776434"/>
          </a:xfrm>
        </p:grpSpPr>
        <p:pic>
          <p:nvPicPr>
            <p:cNvPr id="5122" name="Picture 2" descr="The proposed Resnet50 CNN architecture | Download Scientific Diagram">
              <a:extLst>
                <a:ext uri="{FF2B5EF4-FFF2-40B4-BE49-F238E27FC236}">
                  <a16:creationId xmlns:a16="http://schemas.microsoft.com/office/drawing/2014/main" id="{D5BB0847-5F32-6240-BCE9-B69F21853D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21734" y="1133396"/>
              <a:ext cx="5458816" cy="2360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57D58971-7F37-2E4D-A782-F6A00EA0EF80}"/>
                </a:ext>
              </a:extLst>
            </p:cNvPr>
            <p:cNvSpPr txBox="1"/>
            <p:nvPr/>
          </p:nvSpPr>
          <p:spPr>
            <a:xfrm>
              <a:off x="2405300" y="3632831"/>
              <a:ext cx="12916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i="1" u="sng" dirty="0"/>
                <a:t>Figure : ResNet50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5199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DB7ADBC-26DA-450D-A8BF-E1ACCB466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234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692FB99-428A-4151-9665-80E56EF03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870" y="1"/>
            <a:ext cx="6069184" cy="2839783"/>
          </a:xfrm>
          <a:custGeom>
            <a:avLst/>
            <a:gdLst>
              <a:gd name="connsiteX0" fmla="*/ 0 w 6069184"/>
              <a:gd name="connsiteY0" fmla="*/ 0 h 2839783"/>
              <a:gd name="connsiteX1" fmla="*/ 6069184 w 6069184"/>
              <a:gd name="connsiteY1" fmla="*/ 0 h 2839783"/>
              <a:gd name="connsiteX2" fmla="*/ 6063824 w 6069184"/>
              <a:gd name="connsiteY2" fmla="*/ 106160 h 2839783"/>
              <a:gd name="connsiteX3" fmla="*/ 3034592 w 6069184"/>
              <a:gd name="connsiteY3" fmla="*/ 2839783 h 2839783"/>
              <a:gd name="connsiteX4" fmla="*/ 5361 w 6069184"/>
              <a:gd name="connsiteY4" fmla="*/ 106160 h 283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4" y="106160"/>
                </a:lnTo>
                <a:cubicBezTo>
                  <a:pt x="5907892" y="1641596"/>
                  <a:pt x="4611168" y="2839783"/>
                  <a:pt x="3034592" y="2839783"/>
                </a:cubicBezTo>
                <a:cubicBezTo>
                  <a:pt x="1458016" y="2839783"/>
                  <a:pt x="161293" y="1641596"/>
                  <a:pt x="5361" y="106160"/>
                </a:cubicBezTo>
                <a:close/>
              </a:path>
            </a:pathLst>
          </a:custGeom>
          <a:solidFill>
            <a:srgbClr val="E341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E3C0EDB-60D3-4CEF-8B80-C6D01E08D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00758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B306978-A26E-4AC4-9EAA-BD29BD476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24786"/>
            <a:ext cx="5001415" cy="3733214"/>
          </a:xfrm>
          <a:custGeom>
            <a:avLst/>
            <a:gdLst>
              <a:gd name="connsiteX0" fmla="*/ 1956463 w 5001415"/>
              <a:gd name="connsiteY0" fmla="*/ 0 h 3733214"/>
              <a:gd name="connsiteX1" fmla="*/ 5001415 w 5001415"/>
              <a:gd name="connsiteY1" fmla="*/ 3044952 h 3733214"/>
              <a:gd name="connsiteX2" fmla="*/ 4939553 w 5001415"/>
              <a:gd name="connsiteY2" fmla="*/ 3658617 h 3733214"/>
              <a:gd name="connsiteX3" fmla="*/ 4920372 w 5001415"/>
              <a:gd name="connsiteY3" fmla="*/ 3733214 h 3733214"/>
              <a:gd name="connsiteX4" fmla="*/ 0 w 5001415"/>
              <a:gd name="connsiteY4" fmla="*/ 3733214 h 3733214"/>
              <a:gd name="connsiteX5" fmla="*/ 0 w 5001415"/>
              <a:gd name="connsiteY5" fmla="*/ 713124 h 3733214"/>
              <a:gd name="connsiteX6" fmla="*/ 19591 w 5001415"/>
              <a:gd name="connsiteY6" fmla="*/ 695319 h 3733214"/>
              <a:gd name="connsiteX7" fmla="*/ 1956463 w 5001415"/>
              <a:gd name="connsiteY7" fmla="*/ 0 h 373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1415" h="3733214">
                <a:moveTo>
                  <a:pt x="1956463" y="0"/>
                </a:moveTo>
                <a:cubicBezTo>
                  <a:pt x="3638144" y="0"/>
                  <a:pt x="5001415" y="1363271"/>
                  <a:pt x="5001415" y="3044952"/>
                </a:cubicBezTo>
                <a:cubicBezTo>
                  <a:pt x="5001415" y="3255162"/>
                  <a:pt x="4980114" y="3460397"/>
                  <a:pt x="4939553" y="3658617"/>
                </a:cubicBezTo>
                <a:lnTo>
                  <a:pt x="4920372" y="3733214"/>
                </a:lnTo>
                <a:lnTo>
                  <a:pt x="0" y="3733214"/>
                </a:lnTo>
                <a:lnTo>
                  <a:pt x="0" y="713124"/>
                </a:lnTo>
                <a:lnTo>
                  <a:pt x="19591" y="695319"/>
                </a:lnTo>
                <a:cubicBezTo>
                  <a:pt x="545938" y="260939"/>
                  <a:pt x="1220728" y="0"/>
                  <a:pt x="19564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0C269CE-FB56-4D68-8CFB-1CFD5F350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837" y="500244"/>
            <a:ext cx="6428625" cy="6357756"/>
          </a:xfrm>
          <a:custGeom>
            <a:avLst/>
            <a:gdLst>
              <a:gd name="connsiteX0" fmla="*/ 4279392 w 6428625"/>
              <a:gd name="connsiteY0" fmla="*/ 0 h 6357756"/>
              <a:gd name="connsiteX1" fmla="*/ 6319204 w 6428625"/>
              <a:gd name="connsiteY1" fmla="*/ 516500 h 6357756"/>
              <a:gd name="connsiteX2" fmla="*/ 6428625 w 6428625"/>
              <a:gd name="connsiteY2" fmla="*/ 579415 h 6357756"/>
              <a:gd name="connsiteX3" fmla="*/ 6428625 w 6428625"/>
              <a:gd name="connsiteY3" fmla="*/ 6357756 h 6357756"/>
              <a:gd name="connsiteX4" fmla="*/ 539921 w 6428625"/>
              <a:gd name="connsiteY4" fmla="*/ 6357756 h 6357756"/>
              <a:gd name="connsiteX5" fmla="*/ 516500 w 6428625"/>
              <a:gd name="connsiteY5" fmla="*/ 6319205 h 6357756"/>
              <a:gd name="connsiteX6" fmla="*/ 0 w 6428625"/>
              <a:gd name="connsiteY6" fmla="*/ 4279392 h 6357756"/>
              <a:gd name="connsiteX7" fmla="*/ 4279392 w 6428625"/>
              <a:gd name="connsiteY7" fmla="*/ 0 h 63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8625" h="6357756">
                <a:moveTo>
                  <a:pt x="4279392" y="0"/>
                </a:moveTo>
                <a:cubicBezTo>
                  <a:pt x="5017968" y="0"/>
                  <a:pt x="5712843" y="187105"/>
                  <a:pt x="6319204" y="516500"/>
                </a:cubicBezTo>
                <a:lnTo>
                  <a:pt x="6428625" y="579415"/>
                </a:lnTo>
                <a:lnTo>
                  <a:pt x="6428625" y="6357756"/>
                </a:lnTo>
                <a:lnTo>
                  <a:pt x="539921" y="6357756"/>
                </a:lnTo>
                <a:lnTo>
                  <a:pt x="516500" y="6319205"/>
                </a:lnTo>
                <a:cubicBezTo>
                  <a:pt x="187105" y="5712844"/>
                  <a:pt x="0" y="5017968"/>
                  <a:pt x="0" y="4279392"/>
                </a:cubicBezTo>
                <a:cubicBezTo>
                  <a:pt x="0" y="1915949"/>
                  <a:pt x="1915949" y="0"/>
                  <a:pt x="427939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ED7E7F-75F7-4581-A930-C4DEBC2A8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4429" y="664836"/>
            <a:ext cx="6264033" cy="6193164"/>
          </a:xfrm>
          <a:custGeom>
            <a:avLst/>
            <a:gdLst>
              <a:gd name="connsiteX0" fmla="*/ 4114800 w 6264033"/>
              <a:gd name="connsiteY0" fmla="*/ 0 h 6193164"/>
              <a:gd name="connsiteX1" fmla="*/ 6248473 w 6264033"/>
              <a:gd name="connsiteY1" fmla="*/ 595714 h 6193164"/>
              <a:gd name="connsiteX2" fmla="*/ 6264033 w 6264033"/>
              <a:gd name="connsiteY2" fmla="*/ 605689 h 6193164"/>
              <a:gd name="connsiteX3" fmla="*/ 6264033 w 6264033"/>
              <a:gd name="connsiteY3" fmla="*/ 6193164 h 6193164"/>
              <a:gd name="connsiteX4" fmla="*/ 567718 w 6264033"/>
              <a:gd name="connsiteY4" fmla="*/ 6193164 h 6193164"/>
              <a:gd name="connsiteX5" fmla="*/ 496635 w 6264033"/>
              <a:gd name="connsiteY5" fmla="*/ 6076158 h 6193164"/>
              <a:gd name="connsiteX6" fmla="*/ 0 w 6264033"/>
              <a:gd name="connsiteY6" fmla="*/ 4114800 h 6193164"/>
              <a:gd name="connsiteX7" fmla="*/ 4114800 w 6264033"/>
              <a:gd name="connsiteY7" fmla="*/ 0 h 61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033" h="6193164">
                <a:moveTo>
                  <a:pt x="4114800" y="0"/>
                </a:moveTo>
                <a:cubicBezTo>
                  <a:pt x="4895986" y="0"/>
                  <a:pt x="5626328" y="217689"/>
                  <a:pt x="6248473" y="595714"/>
                </a:cubicBezTo>
                <a:lnTo>
                  <a:pt x="6264033" y="605689"/>
                </a:lnTo>
                <a:lnTo>
                  <a:pt x="6264033" y="6193164"/>
                </a:lnTo>
                <a:lnTo>
                  <a:pt x="567718" y="6193164"/>
                </a:lnTo>
                <a:lnTo>
                  <a:pt x="496635" y="6076158"/>
                </a:lnTo>
                <a:cubicBezTo>
                  <a:pt x="179909" y="5493119"/>
                  <a:pt x="0" y="4824969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6ACC53-D5E9-6344-80CA-12BA3E4D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2692" y="2710746"/>
            <a:ext cx="4996329" cy="19367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latin typeface="+mj-lt"/>
                <a:ea typeface="+mj-ea"/>
                <a:cs typeface="+mj-cs"/>
              </a:rPr>
              <a:t>WITH MORE TIME</a:t>
            </a:r>
          </a:p>
        </p:txBody>
      </p:sp>
      <p:pic>
        <p:nvPicPr>
          <p:cNvPr id="4" name="Graphique 3" descr="Sablier 30% avec un remplissage uni">
            <a:extLst>
              <a:ext uri="{FF2B5EF4-FFF2-40B4-BE49-F238E27FC236}">
                <a16:creationId xmlns:a16="http://schemas.microsoft.com/office/drawing/2014/main" id="{26D8ADED-B7B3-E846-8DA7-B68EFBD4A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4438" y="4286250"/>
            <a:ext cx="1795462" cy="1795462"/>
          </a:xfrm>
          <a:prstGeom prst="rect">
            <a:avLst/>
          </a:prstGeom>
        </p:spPr>
      </p:pic>
      <p:pic>
        <p:nvPicPr>
          <p:cNvPr id="6" name="Graphique 5" descr="Graphique exponentiel avec un remplissage uni">
            <a:extLst>
              <a:ext uri="{FF2B5EF4-FFF2-40B4-BE49-F238E27FC236}">
                <a16:creationId xmlns:a16="http://schemas.microsoft.com/office/drawing/2014/main" id="{DC691B49-85E0-4045-971E-E8C8BB7CC9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84013" y="269808"/>
            <a:ext cx="1972080" cy="1972080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73001D-154D-0742-8C1A-797DA3B79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DEEP LEARNING PROJECT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468C9D-2B14-B541-9157-A425B027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2710-7D54-4645-8433-7301204157A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343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A98A2-92D7-F74B-A348-8768405D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662" y="5118754"/>
            <a:ext cx="8584676" cy="10443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000" b="1" dirty="0"/>
              <a:t>MIX UP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C45045A-6083-4B3E-956A-675823375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44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BD2B2B2-1395-4E7B-87A0-BD34551C0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5336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D6A8113-F4B7-0140-B3E3-419374095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65" y="1564753"/>
            <a:ext cx="854542" cy="1837266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2875DDC-0225-45F8-B745-78688F2D1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5509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19">
            <a:extLst>
              <a:ext uri="{FF2B5EF4-FFF2-40B4-BE49-F238E27FC236}">
                <a16:creationId xmlns:a16="http://schemas.microsoft.com/office/drawing/2014/main" id="{4F329563-0961-4426-90D2-2DF4888E5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0101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 descr="Une image contenant invertébré, arthropode&#10;&#10;Description générée automatiquement">
            <a:extLst>
              <a:ext uri="{FF2B5EF4-FFF2-40B4-BE49-F238E27FC236}">
                <a16:creationId xmlns:a16="http://schemas.microsoft.com/office/drawing/2014/main" id="{667751FE-ADC1-2447-92EA-14B7AB163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489" y="1564075"/>
            <a:ext cx="1769021" cy="183794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12617755-D451-4BAF-9B55-518297BF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273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6C062C2-3673-4248-BE21-B51B16E63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4865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6F99BC8-CBE6-5944-AB2E-BB7BB35329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62" t="6631" r="16793" b="5652"/>
          <a:stretch/>
        </p:blipFill>
        <p:spPr>
          <a:xfrm>
            <a:off x="8891793" y="1590625"/>
            <a:ext cx="1837944" cy="1784843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2CF7E23-0BC1-EC4B-A9A8-0DF51113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DEEP LEARNING PROJECT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219246-DD10-9740-8BF1-BB824213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2710-7D54-4645-8433-7301204157A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7115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166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17D17FB-975C-487E-8519-38E547609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386947" cy="6858478"/>
          </a:xfrm>
          <a:custGeom>
            <a:avLst/>
            <a:gdLst>
              <a:gd name="connsiteX0" fmla="*/ 433167 w 6386947"/>
              <a:gd name="connsiteY0" fmla="*/ 0 h 6858478"/>
              <a:gd name="connsiteX1" fmla="*/ 2138767 w 6386947"/>
              <a:gd name="connsiteY1" fmla="*/ 0 h 6858478"/>
              <a:gd name="connsiteX2" fmla="*/ 3204995 w 6386947"/>
              <a:gd name="connsiteY2" fmla="*/ 0 h 6858478"/>
              <a:gd name="connsiteX3" fmla="*/ 3210572 w 6386947"/>
              <a:gd name="connsiteY3" fmla="*/ 0 h 6858478"/>
              <a:gd name="connsiteX4" fmla="*/ 6386947 w 6386947"/>
              <a:gd name="connsiteY4" fmla="*/ 6858478 h 6858478"/>
              <a:gd name="connsiteX5" fmla="*/ 1832610 w 6386947"/>
              <a:gd name="connsiteY5" fmla="*/ 6858478 h 6858478"/>
              <a:gd name="connsiteX6" fmla="*/ 433167 w 6386947"/>
              <a:gd name="connsiteY6" fmla="*/ 6858478 h 6858478"/>
              <a:gd name="connsiteX7" fmla="*/ 0 w 6386947"/>
              <a:gd name="connsiteY7" fmla="*/ 6858478 h 6858478"/>
              <a:gd name="connsiteX8" fmla="*/ 0 w 6386947"/>
              <a:gd name="connsiteY8" fmla="*/ 478 h 6858478"/>
              <a:gd name="connsiteX9" fmla="*/ 433167 w 6386947"/>
              <a:gd name="connsiteY9" fmla="*/ 478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86947" h="6858478">
                <a:moveTo>
                  <a:pt x="433167" y="0"/>
                </a:moveTo>
                <a:lnTo>
                  <a:pt x="2138767" y="0"/>
                </a:lnTo>
                <a:lnTo>
                  <a:pt x="3204995" y="0"/>
                </a:lnTo>
                <a:lnTo>
                  <a:pt x="3210572" y="0"/>
                </a:lnTo>
                <a:lnTo>
                  <a:pt x="6386947" y="6858478"/>
                </a:lnTo>
                <a:lnTo>
                  <a:pt x="1832610" y="6858478"/>
                </a:lnTo>
                <a:lnTo>
                  <a:pt x="433167" y="6858478"/>
                </a:lnTo>
                <a:lnTo>
                  <a:pt x="0" y="6858478"/>
                </a:lnTo>
                <a:lnTo>
                  <a:pt x="0" y="478"/>
                </a:lnTo>
                <a:lnTo>
                  <a:pt x="433167" y="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CF549BB-6408-6245-8B09-65B5297FB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07" y="4160950"/>
            <a:ext cx="4547913" cy="22494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b="1" dirty="0"/>
              <a:t>DISTILLATION KNOWLEDGE</a:t>
            </a:r>
          </a:p>
        </p:txBody>
      </p:sp>
      <p:pic>
        <p:nvPicPr>
          <p:cNvPr id="5" name="Graphique 4" descr="Femme professeur avec un remplissage uni">
            <a:extLst>
              <a:ext uri="{FF2B5EF4-FFF2-40B4-BE49-F238E27FC236}">
                <a16:creationId xmlns:a16="http://schemas.microsoft.com/office/drawing/2014/main" id="{1E3CF416-AA8C-A24B-8392-8045C1C45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4577" y="3601309"/>
            <a:ext cx="2611316" cy="2611316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F59B7F8-54E2-B145-8592-5835D8AE7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DEEP LEARNING PROJECT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16FF3F-4AE5-924A-BB40-149E18F6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2710-7D54-4645-8433-7301204157A5}" type="slidenum">
              <a:rPr lang="fr-FR" smtClean="0"/>
              <a:t>17</a:t>
            </a:fld>
            <a:endParaRPr lang="fr-FR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98FDDFC9-77AA-744D-9941-C2F1664223F0}"/>
              </a:ext>
            </a:extLst>
          </p:cNvPr>
          <p:cNvGrpSpPr/>
          <p:nvPr/>
        </p:nvGrpSpPr>
        <p:grpSpPr>
          <a:xfrm>
            <a:off x="5953781" y="574600"/>
            <a:ext cx="5702113" cy="2862429"/>
            <a:chOff x="5953781" y="574600"/>
            <a:chExt cx="5702113" cy="2862429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DE0A2986-3D06-5147-8A7A-5569CCE31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53781" y="574600"/>
              <a:ext cx="5702113" cy="2580205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10F1D8A-2FCE-1C4F-8F15-7B9154F0C219}"/>
                </a:ext>
              </a:extLst>
            </p:cNvPr>
            <p:cNvSpPr txBox="1"/>
            <p:nvPr/>
          </p:nvSpPr>
          <p:spPr>
            <a:xfrm>
              <a:off x="7492559" y="3160030"/>
              <a:ext cx="2611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i="1" u="sng" dirty="0">
                  <a:solidFill>
                    <a:schemeClr val="bg1"/>
                  </a:solidFill>
                </a:rPr>
                <a:t>Figure : Distillation </a:t>
              </a:r>
              <a:r>
                <a:rPr lang="fr-FR" sz="1200" i="1" u="sng" dirty="0" err="1">
                  <a:solidFill>
                    <a:schemeClr val="bg1"/>
                  </a:solidFill>
                </a:rPr>
                <a:t>knowledge</a:t>
              </a:r>
              <a:r>
                <a:rPr lang="fr-FR" sz="1200" i="1" u="sng" dirty="0">
                  <a:solidFill>
                    <a:schemeClr val="bg1"/>
                  </a:solidFill>
                </a:rPr>
                <a:t> </a:t>
              </a:r>
              <a:r>
                <a:rPr lang="fr-FR" sz="1200" i="1" u="sng" dirty="0" err="1">
                  <a:solidFill>
                    <a:schemeClr val="bg1"/>
                  </a:solidFill>
                </a:rPr>
                <a:t>schema</a:t>
              </a:r>
              <a:endParaRPr lang="fr-FR" sz="1200" i="1" u="sng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3422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690C8D-BE78-DD4B-AA01-9D485D6A4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56" y="321211"/>
            <a:ext cx="10762488" cy="12070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IMAGE TRANSFORMATION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BA23ECD-B564-3F4A-8241-73760FAF12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5" r="2742" b="3"/>
          <a:stretch/>
        </p:blipFill>
        <p:spPr bwMode="auto">
          <a:xfrm>
            <a:off x="609600" y="2423680"/>
            <a:ext cx="5212080" cy="385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6375111-306C-49EA-9DD1-79A2ED7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3354776"/>
            <a:ext cx="0" cy="21209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CC4CFEE-757F-E24E-9018-7F600EE2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DEEP LEARNING PROJECT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515FD7-D9C5-5245-A2FF-764A00D6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2710-7D54-4645-8433-7301204157A5}" type="slidenum">
              <a:rPr lang="fr-FR" smtClean="0"/>
              <a:t>2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04555D4-86AD-B848-AC6F-664E7451C91B}"/>
              </a:ext>
            </a:extLst>
          </p:cNvPr>
          <p:cNvSpPr txBox="1"/>
          <p:nvPr/>
        </p:nvSpPr>
        <p:spPr>
          <a:xfrm>
            <a:off x="2011308" y="2025999"/>
            <a:ext cx="2527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u="sng" dirty="0"/>
              <a:t>Figure : Basic image transformations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3849676F-63F7-3749-A80F-890C906DAB7E}"/>
              </a:ext>
            </a:extLst>
          </p:cNvPr>
          <p:cNvGrpSpPr/>
          <p:nvPr/>
        </p:nvGrpSpPr>
        <p:grpSpPr>
          <a:xfrm>
            <a:off x="6370320" y="2055358"/>
            <a:ext cx="5212080" cy="4225250"/>
            <a:chOff x="6370320" y="2055358"/>
            <a:chExt cx="5212080" cy="4225250"/>
          </a:xfrm>
        </p:grpSpPr>
        <p:pic>
          <p:nvPicPr>
            <p:cNvPr id="3076" name="Picture 4" descr="torchvision.transforms — Torchvision 0.11.0 documentation">
              <a:extLst>
                <a:ext uri="{FF2B5EF4-FFF2-40B4-BE49-F238E27FC236}">
                  <a16:creationId xmlns:a16="http://schemas.microsoft.com/office/drawing/2014/main" id="{D6C7C6EA-221B-FC49-A9BD-C47EB257F0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21"/>
            <a:stretch/>
          </p:blipFill>
          <p:spPr bwMode="auto">
            <a:xfrm>
              <a:off x="6370320" y="2423040"/>
              <a:ext cx="5212080" cy="3857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3B064B32-C803-F746-B0CF-6D8EC689C2F4}"/>
                </a:ext>
              </a:extLst>
            </p:cNvPr>
            <p:cNvSpPr txBox="1"/>
            <p:nvPr/>
          </p:nvSpPr>
          <p:spPr>
            <a:xfrm>
              <a:off x="7381550" y="2055358"/>
              <a:ext cx="31896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i="1" u="sng" dirty="0"/>
                <a:t>Figure : </a:t>
              </a:r>
              <a:r>
                <a:rPr lang="fr-FR" sz="1200" i="1" u="sng" dirty="0" err="1"/>
                <a:t>Sophisticated</a:t>
              </a:r>
              <a:r>
                <a:rPr lang="fr-FR" sz="1200" i="1" u="sng" dirty="0"/>
                <a:t> image transformations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7561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166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617D17FB-975C-487E-8519-38E547609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386947" cy="6858478"/>
          </a:xfrm>
          <a:custGeom>
            <a:avLst/>
            <a:gdLst>
              <a:gd name="connsiteX0" fmla="*/ 433167 w 6386947"/>
              <a:gd name="connsiteY0" fmla="*/ 0 h 6858478"/>
              <a:gd name="connsiteX1" fmla="*/ 2138767 w 6386947"/>
              <a:gd name="connsiteY1" fmla="*/ 0 h 6858478"/>
              <a:gd name="connsiteX2" fmla="*/ 3204995 w 6386947"/>
              <a:gd name="connsiteY2" fmla="*/ 0 h 6858478"/>
              <a:gd name="connsiteX3" fmla="*/ 3210572 w 6386947"/>
              <a:gd name="connsiteY3" fmla="*/ 0 h 6858478"/>
              <a:gd name="connsiteX4" fmla="*/ 6386947 w 6386947"/>
              <a:gd name="connsiteY4" fmla="*/ 6858478 h 6858478"/>
              <a:gd name="connsiteX5" fmla="*/ 1832610 w 6386947"/>
              <a:gd name="connsiteY5" fmla="*/ 6858478 h 6858478"/>
              <a:gd name="connsiteX6" fmla="*/ 433167 w 6386947"/>
              <a:gd name="connsiteY6" fmla="*/ 6858478 h 6858478"/>
              <a:gd name="connsiteX7" fmla="*/ 0 w 6386947"/>
              <a:gd name="connsiteY7" fmla="*/ 6858478 h 6858478"/>
              <a:gd name="connsiteX8" fmla="*/ 0 w 6386947"/>
              <a:gd name="connsiteY8" fmla="*/ 478 h 6858478"/>
              <a:gd name="connsiteX9" fmla="*/ 433167 w 6386947"/>
              <a:gd name="connsiteY9" fmla="*/ 478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86947" h="6858478">
                <a:moveTo>
                  <a:pt x="433167" y="0"/>
                </a:moveTo>
                <a:lnTo>
                  <a:pt x="2138767" y="0"/>
                </a:lnTo>
                <a:lnTo>
                  <a:pt x="3204995" y="0"/>
                </a:lnTo>
                <a:lnTo>
                  <a:pt x="3210572" y="0"/>
                </a:lnTo>
                <a:lnTo>
                  <a:pt x="6386947" y="6858478"/>
                </a:lnTo>
                <a:lnTo>
                  <a:pt x="1832610" y="6858478"/>
                </a:lnTo>
                <a:lnTo>
                  <a:pt x="433167" y="6858478"/>
                </a:lnTo>
                <a:lnTo>
                  <a:pt x="0" y="6858478"/>
                </a:lnTo>
                <a:lnTo>
                  <a:pt x="0" y="478"/>
                </a:lnTo>
                <a:lnTo>
                  <a:pt x="433167" y="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726EA0-9841-9D45-8883-B8652FEFD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66" y="1817649"/>
            <a:ext cx="4350707" cy="399213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800" b="1" dirty="0"/>
              <a:t>DATA BALANCING BATCH </a:t>
            </a:r>
            <a:br>
              <a:rPr lang="en-US" sz="4800" b="1" dirty="0"/>
            </a:br>
            <a:r>
              <a:rPr lang="en-US" sz="4800" b="1" dirty="0"/>
              <a:t>&amp; </a:t>
            </a:r>
            <a:br>
              <a:rPr lang="en-US" sz="4800" b="1" dirty="0"/>
            </a:br>
            <a:r>
              <a:rPr lang="en-US" sz="4800" b="1" dirty="0"/>
              <a:t>BATCH SIZE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7689DEB-19D1-0949-BCB7-3091E16A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DEEP LEARNING PROJECT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31E660C3-1331-F742-A645-EE34CE43011C}"/>
              </a:ext>
            </a:extLst>
          </p:cNvPr>
          <p:cNvGrpSpPr/>
          <p:nvPr/>
        </p:nvGrpSpPr>
        <p:grpSpPr>
          <a:xfrm>
            <a:off x="5071575" y="231037"/>
            <a:ext cx="6984370" cy="2367837"/>
            <a:chOff x="5071575" y="231037"/>
            <a:chExt cx="6984370" cy="2367837"/>
          </a:xfrm>
        </p:grpSpPr>
        <p:pic>
          <p:nvPicPr>
            <p:cNvPr id="4098" name="Picture 2" descr="The 5 Most Useful Techniques to Handle Imbalanced Datasets - KDnuggets">
              <a:extLst>
                <a:ext uri="{FF2B5EF4-FFF2-40B4-BE49-F238E27FC236}">
                  <a16:creationId xmlns:a16="http://schemas.microsoft.com/office/drawing/2014/main" id="{E3F58E2F-D56B-FE4A-8911-2F6141CBB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071575" y="231037"/>
              <a:ext cx="6984370" cy="2060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5ACC8907-56B4-1646-980C-0BA56A64A4BD}"/>
                </a:ext>
              </a:extLst>
            </p:cNvPr>
            <p:cNvSpPr txBox="1"/>
            <p:nvPr/>
          </p:nvSpPr>
          <p:spPr>
            <a:xfrm>
              <a:off x="7620650" y="2321875"/>
              <a:ext cx="1828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i="1" u="sng" dirty="0">
                  <a:solidFill>
                    <a:schemeClr val="bg1"/>
                  </a:solidFill>
                </a:rPr>
                <a:t>Figure : </a:t>
              </a:r>
              <a:r>
                <a:rPr lang="fr-FR" sz="1200" i="1" u="sng" dirty="0" err="1">
                  <a:solidFill>
                    <a:schemeClr val="bg1"/>
                  </a:solidFill>
                </a:rPr>
                <a:t>Dataset</a:t>
              </a:r>
              <a:r>
                <a:rPr lang="fr-FR" sz="1200" i="1" u="sng" dirty="0">
                  <a:solidFill>
                    <a:schemeClr val="bg1"/>
                  </a:solidFill>
                </a:rPr>
                <a:t> </a:t>
              </a:r>
              <a:r>
                <a:rPr lang="fr-FR" sz="1200" i="1" u="sng" dirty="0" err="1">
                  <a:solidFill>
                    <a:schemeClr val="bg1"/>
                  </a:solidFill>
                </a:rPr>
                <a:t>balancing</a:t>
              </a:r>
              <a:endParaRPr lang="fr-FR" sz="1200" i="1" u="sng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99835DC9-61FF-0642-BAE8-33433CF8D70B}"/>
              </a:ext>
            </a:extLst>
          </p:cNvPr>
          <p:cNvGrpSpPr/>
          <p:nvPr/>
        </p:nvGrpSpPr>
        <p:grpSpPr>
          <a:xfrm>
            <a:off x="7009881" y="2790666"/>
            <a:ext cx="4748953" cy="3537774"/>
            <a:chOff x="7009881" y="2790666"/>
            <a:chExt cx="4748953" cy="3537774"/>
          </a:xfrm>
        </p:grpSpPr>
        <p:pic>
          <p:nvPicPr>
            <p:cNvPr id="4100" name="Picture 4" descr="How to Control the Stability of Training Neural Networks With the Batch Size">
              <a:extLst>
                <a:ext uri="{FF2B5EF4-FFF2-40B4-BE49-F238E27FC236}">
                  <a16:creationId xmlns:a16="http://schemas.microsoft.com/office/drawing/2014/main" id="{9CA759F7-9B64-1147-B2B6-FAA14D2701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643" r="5717" b="5203"/>
            <a:stretch/>
          </p:blipFill>
          <p:spPr bwMode="auto">
            <a:xfrm>
              <a:off x="7009881" y="2790666"/>
              <a:ext cx="4748953" cy="3216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029B457-305A-2F46-864B-818A8CAF3240}"/>
                </a:ext>
              </a:extLst>
            </p:cNvPr>
            <p:cNvSpPr txBox="1"/>
            <p:nvPr/>
          </p:nvSpPr>
          <p:spPr>
            <a:xfrm>
              <a:off x="8758559" y="6051441"/>
              <a:ext cx="13817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i="1" u="sng" dirty="0">
                  <a:solidFill>
                    <a:schemeClr val="bg1"/>
                  </a:solidFill>
                </a:rPr>
                <a:t>Figure : Batch size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0640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1DEB374-A1D0-48A1-B178-959E6F243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3" y="-478"/>
            <a:ext cx="6378162" cy="6858478"/>
          </a:xfrm>
          <a:custGeom>
            <a:avLst/>
            <a:gdLst>
              <a:gd name="connsiteX0" fmla="*/ 0 w 6378162"/>
              <a:gd name="connsiteY0" fmla="*/ 6858478 h 6858478"/>
              <a:gd name="connsiteX1" fmla="*/ 6378162 w 6378162"/>
              <a:gd name="connsiteY1" fmla="*/ 6858478 h 6858478"/>
              <a:gd name="connsiteX2" fmla="*/ 3201787 w 6378162"/>
              <a:gd name="connsiteY2" fmla="*/ 0 h 6858478"/>
              <a:gd name="connsiteX3" fmla="*/ 3196210 w 6378162"/>
              <a:gd name="connsiteY3" fmla="*/ 0 h 6858478"/>
              <a:gd name="connsiteX4" fmla="*/ 2129982 w 6378162"/>
              <a:gd name="connsiteY4" fmla="*/ 0 h 6858478"/>
              <a:gd name="connsiteX5" fmla="*/ 0 w 6378162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8162" h="6858478">
                <a:moveTo>
                  <a:pt x="0" y="6858478"/>
                </a:moveTo>
                <a:lnTo>
                  <a:pt x="6378162" y="6858478"/>
                </a:lnTo>
                <a:lnTo>
                  <a:pt x="3201787" y="0"/>
                </a:lnTo>
                <a:lnTo>
                  <a:pt x="3196210" y="0"/>
                </a:lnTo>
                <a:lnTo>
                  <a:pt x="2129982" y="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>
              <a:lumMod val="85000"/>
              <a:lumOff val="15000"/>
              <a:alpha val="7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D92A3ED-9854-4AD9-88FB-0EC89C93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3" y="-478"/>
            <a:ext cx="5972343" cy="6858478"/>
          </a:xfrm>
          <a:custGeom>
            <a:avLst/>
            <a:gdLst>
              <a:gd name="connsiteX0" fmla="*/ 0 w 5972343"/>
              <a:gd name="connsiteY0" fmla="*/ 6858478 h 6858478"/>
              <a:gd name="connsiteX1" fmla="*/ 5972343 w 5972343"/>
              <a:gd name="connsiteY1" fmla="*/ 6858478 h 6858478"/>
              <a:gd name="connsiteX2" fmla="*/ 2795968 w 5972343"/>
              <a:gd name="connsiteY2" fmla="*/ 0 h 6858478"/>
              <a:gd name="connsiteX3" fmla="*/ 2790391 w 5972343"/>
              <a:gd name="connsiteY3" fmla="*/ 0 h 6858478"/>
              <a:gd name="connsiteX4" fmla="*/ 1724163 w 5972343"/>
              <a:gd name="connsiteY4" fmla="*/ 0 h 6858478"/>
              <a:gd name="connsiteX5" fmla="*/ 0 w 5972343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72343" h="6858478">
                <a:moveTo>
                  <a:pt x="0" y="6858478"/>
                </a:moveTo>
                <a:lnTo>
                  <a:pt x="5972343" y="6858478"/>
                </a:lnTo>
                <a:lnTo>
                  <a:pt x="2795968" y="0"/>
                </a:lnTo>
                <a:lnTo>
                  <a:pt x="2790391" y="0"/>
                </a:lnTo>
                <a:lnTo>
                  <a:pt x="1724163" y="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>
              <a:lumMod val="85000"/>
              <a:lumOff val="1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CCAD27-2A10-DA48-884B-519D2B879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97" y="456783"/>
            <a:ext cx="4284176" cy="3294351"/>
          </a:xfrm>
        </p:spPr>
        <p:txBody>
          <a:bodyPr>
            <a:normAutofit/>
          </a:bodyPr>
          <a:lstStyle/>
          <a:p>
            <a:r>
              <a:rPr lang="fr-FR" sz="4800" b="1" dirty="0">
                <a:solidFill>
                  <a:schemeClr val="bg1"/>
                </a:solidFill>
              </a:rPr>
              <a:t>LOSS FOR CLASSIFICATION TASK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A4DFEDC2-B478-004D-A7CE-082AB7F913BB}"/>
              </a:ext>
            </a:extLst>
          </p:cNvPr>
          <p:cNvGrpSpPr/>
          <p:nvPr/>
        </p:nvGrpSpPr>
        <p:grpSpPr>
          <a:xfrm>
            <a:off x="4571999" y="3737113"/>
            <a:ext cx="7366885" cy="2470926"/>
            <a:chOff x="242888" y="2251669"/>
            <a:chExt cx="10420350" cy="3147418"/>
          </a:xfrm>
        </p:grpSpPr>
        <p:cxnSp>
          <p:nvCxnSpPr>
            <p:cNvPr id="5" name="Connecteur en arc 4">
              <a:extLst>
                <a:ext uri="{FF2B5EF4-FFF2-40B4-BE49-F238E27FC236}">
                  <a16:creationId xmlns:a16="http://schemas.microsoft.com/office/drawing/2014/main" id="{FB218002-B675-4C4D-B935-C4982084FA70}"/>
                </a:ext>
              </a:extLst>
            </p:cNvPr>
            <p:cNvCxnSpPr>
              <a:stCxn id="3074" idx="3"/>
            </p:cNvCxnSpPr>
            <p:nvPr/>
          </p:nvCxnSpPr>
          <p:spPr>
            <a:xfrm>
              <a:off x="7234699" y="3829843"/>
              <a:ext cx="1666414" cy="1112044"/>
            </a:xfrm>
            <a:prstGeom prst="curved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en arc 6">
              <a:extLst>
                <a:ext uri="{FF2B5EF4-FFF2-40B4-BE49-F238E27FC236}">
                  <a16:creationId xmlns:a16="http://schemas.microsoft.com/office/drawing/2014/main" id="{1B71EBE4-D1E3-E040-915C-C03691FA8B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4699" y="2717799"/>
              <a:ext cx="1666414" cy="1112044"/>
            </a:xfrm>
            <a:prstGeom prst="curved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AF2B8BB6-AA9F-0941-8BA7-5D7F40F5B247}"/>
                </a:ext>
              </a:extLst>
            </p:cNvPr>
            <p:cNvGrpSpPr/>
            <p:nvPr/>
          </p:nvGrpSpPr>
          <p:grpSpPr>
            <a:xfrm>
              <a:off x="242888" y="2251669"/>
              <a:ext cx="10420350" cy="3147418"/>
              <a:chOff x="242888" y="2251669"/>
              <a:chExt cx="10420350" cy="3147418"/>
            </a:xfrm>
          </p:grpSpPr>
          <p:pic>
            <p:nvPicPr>
              <p:cNvPr id="3074" name="Picture 2" descr="Understanding Categorical Cross-Entropy Loss, Binary Cross-Entropy Loss,  Softmax Loss, Logistic Loss, Focal Loss and all those confusing names">
                <a:extLst>
                  <a:ext uri="{FF2B5EF4-FFF2-40B4-BE49-F238E27FC236}">
                    <a16:creationId xmlns:a16="http://schemas.microsoft.com/office/drawing/2014/main" id="{F9FAA977-BD6A-1C49-B615-A277D2BE4E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888" y="2717799"/>
                <a:ext cx="6991811" cy="2224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B2F6F826-8A9C-7D46-A314-771554033F4B}"/>
                  </a:ext>
                </a:extLst>
              </p:cNvPr>
              <p:cNvGrpSpPr/>
              <p:nvPr/>
            </p:nvGrpSpPr>
            <p:grpSpPr>
              <a:xfrm>
                <a:off x="9196388" y="2251669"/>
                <a:ext cx="1466850" cy="932260"/>
                <a:chOff x="9129713" y="2100263"/>
                <a:chExt cx="1466850" cy="932260"/>
              </a:xfrm>
            </p:grpSpPr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71C5CE57-B73D-3A47-A85A-DADBC44E1A53}"/>
                    </a:ext>
                  </a:extLst>
                </p:cNvPr>
                <p:cNvSpPr txBox="1"/>
                <p:nvPr/>
              </p:nvSpPr>
              <p:spPr>
                <a:xfrm>
                  <a:off x="9129713" y="2100263"/>
                  <a:ext cx="614362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fr-FR" sz="4000" dirty="0"/>
                    <a:t>¬</a:t>
                  </a:r>
                </a:p>
              </p:txBody>
            </p:sp>
            <p:pic>
              <p:nvPicPr>
                <p:cNvPr id="13" name="Graphique 12" descr="Haltère avec un remplissage uni">
                  <a:extLst>
                    <a:ext uri="{FF2B5EF4-FFF2-40B4-BE49-F238E27FC236}">
                      <a16:creationId xmlns:a16="http://schemas.microsoft.com/office/drawing/2014/main" id="{3F1E6751-D7EB-EC43-8EC2-B081AEE3E2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82163" y="211812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15" name="Graphique 14" descr="Haltère avec un remplissage uni">
                <a:extLst>
                  <a:ext uri="{FF2B5EF4-FFF2-40B4-BE49-F238E27FC236}">
                    <a16:creationId xmlns:a16="http://schemas.microsoft.com/office/drawing/2014/main" id="{F956EF42-522E-1048-B528-6F3F4B714C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224963" y="4484687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23" name="Image 22" descr="Une image contenant texte&#10;&#10;Description générée automatiquement">
            <a:extLst>
              <a:ext uri="{FF2B5EF4-FFF2-40B4-BE49-F238E27FC236}">
                <a16:creationId xmlns:a16="http://schemas.microsoft.com/office/drawing/2014/main" id="{BF3BF660-4E82-154C-9BF6-C79BC589C3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1673"/>
          <a:stretch/>
        </p:blipFill>
        <p:spPr>
          <a:xfrm>
            <a:off x="7057179" y="398928"/>
            <a:ext cx="3185866" cy="1101574"/>
          </a:xfrm>
          <a:prstGeom prst="rect">
            <a:avLst/>
          </a:prstGeom>
        </p:spPr>
      </p:pic>
      <p:pic>
        <p:nvPicPr>
          <p:cNvPr id="25" name="Image 24" descr="Une image contenant texte&#10;&#10;Description générée automatiquement">
            <a:extLst>
              <a:ext uri="{FF2B5EF4-FFF2-40B4-BE49-F238E27FC236}">
                <a16:creationId xmlns:a16="http://schemas.microsoft.com/office/drawing/2014/main" id="{192D6FBB-67EB-764D-ABDF-6263F12A38E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7634" b="39098"/>
          <a:stretch/>
        </p:blipFill>
        <p:spPr>
          <a:xfrm>
            <a:off x="7174310" y="2258100"/>
            <a:ext cx="2809875" cy="536699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A56CC86D-7045-9745-9097-5E321C8BFBB8}"/>
              </a:ext>
            </a:extLst>
          </p:cNvPr>
          <p:cNvSpPr txBox="1"/>
          <p:nvPr/>
        </p:nvSpPr>
        <p:spPr>
          <a:xfrm>
            <a:off x="8095457" y="1628272"/>
            <a:ext cx="189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EVEN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47C8D37-F830-794A-97EC-C0FA271B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DEEP LEARNING PROJECT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47E029-6ED0-0544-A208-DF606949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2710-7D54-4645-8433-7301204157A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000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ow does Scikit Learn compute f1_macro for multiclass classification? -  Stack Overflow">
            <a:extLst>
              <a:ext uri="{FF2B5EF4-FFF2-40B4-BE49-F238E27FC236}">
                <a16:creationId xmlns:a16="http://schemas.microsoft.com/office/drawing/2014/main" id="{05ECDF44-1BA6-BD4F-AE6E-6CFFA3D33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7"/>
          <a:stretch/>
        </p:blipFill>
        <p:spPr bwMode="auto">
          <a:xfrm>
            <a:off x="5316538" y="2178444"/>
            <a:ext cx="6770688" cy="250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09BFF17-818F-CB4E-B97E-B4DAD8DEBE3D}"/>
              </a:ext>
            </a:extLst>
          </p:cNvPr>
          <p:cNvSpPr txBox="1"/>
          <p:nvPr/>
        </p:nvSpPr>
        <p:spPr>
          <a:xfrm>
            <a:off x="7042681" y="956945"/>
            <a:ext cx="4175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/>
              <a:t>MACRO-F1 LOSS 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47EE061-A185-7247-9259-4C2EEE5AC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DEEP LEARNING PROJECT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FE0C174-5953-D14C-943D-98F0A5EE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2710-7D54-4645-8433-7301204157A5}" type="slidenum">
              <a:rPr lang="fr-FR" smtClean="0"/>
              <a:t>5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DFB54DE6-6778-F549-9307-702CC6BE3C15}"/>
              </a:ext>
            </a:extLst>
          </p:cNvPr>
          <p:cNvGrpSpPr/>
          <p:nvPr/>
        </p:nvGrpSpPr>
        <p:grpSpPr>
          <a:xfrm>
            <a:off x="205214" y="956945"/>
            <a:ext cx="4944107" cy="5310257"/>
            <a:chOff x="205214" y="956945"/>
            <a:chExt cx="4944107" cy="5310257"/>
          </a:xfrm>
        </p:grpSpPr>
        <p:pic>
          <p:nvPicPr>
            <p:cNvPr id="6" name="Picture 4" descr="Gaston Darboux — Wikipédia">
              <a:extLst>
                <a:ext uri="{FF2B5EF4-FFF2-40B4-BE49-F238E27FC236}">
                  <a16:creationId xmlns:a16="http://schemas.microsoft.com/office/drawing/2014/main" id="{7F1CEB41-243B-7746-A93B-C7D8155FA42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1" b="22352"/>
            <a:stretch/>
          </p:blipFill>
          <p:spPr bwMode="auto">
            <a:xfrm>
              <a:off x="205214" y="956945"/>
              <a:ext cx="4944107" cy="4944110"/>
            </a:xfrm>
            <a:custGeom>
              <a:avLst/>
              <a:gdLst/>
              <a:ahLst/>
              <a:cxnLst/>
              <a:rect l="l" t="t" r="r" b="b"/>
              <a:pathLst>
                <a:path w="4627646" h="4627648">
                  <a:moveTo>
                    <a:pt x="2313823" y="0"/>
                  </a:moveTo>
                  <a:cubicBezTo>
                    <a:pt x="3591712" y="0"/>
                    <a:pt x="4627646" y="1035934"/>
                    <a:pt x="4627646" y="2313824"/>
                  </a:cubicBezTo>
                  <a:cubicBezTo>
                    <a:pt x="4627646" y="3591714"/>
                    <a:pt x="3591712" y="4627648"/>
                    <a:pt x="2313823" y="4627648"/>
                  </a:cubicBezTo>
                  <a:cubicBezTo>
                    <a:pt x="1035934" y="4627648"/>
                    <a:pt x="0" y="3591714"/>
                    <a:pt x="0" y="2313824"/>
                  </a:cubicBezTo>
                  <a:cubicBezTo>
                    <a:pt x="0" y="1035934"/>
                    <a:pt x="1035934" y="0"/>
                    <a:pt x="2313823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ADC37F36-5D0E-4047-8F0C-6AC45CBA84B2}"/>
                </a:ext>
              </a:extLst>
            </p:cNvPr>
            <p:cNvSpPr txBox="1"/>
            <p:nvPr/>
          </p:nvSpPr>
          <p:spPr>
            <a:xfrm>
              <a:off x="1969164" y="5990203"/>
              <a:ext cx="1416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i="1" u="sng" dirty="0"/>
                <a:t>Figure : </a:t>
              </a:r>
              <a:r>
                <a:rPr lang="fr-FR" sz="1200" i="1" u="sng" dirty="0" err="1"/>
                <a:t>M.Darboux</a:t>
              </a:r>
              <a:endParaRPr lang="fr-FR" sz="1200" i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3598195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CE60FCF-C8BE-AB4D-B147-944978C4C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OPTIMIZER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EF85410-CFEC-9C48-95EE-E3378AFA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DEEP LEARNING PROJECT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A4186CFF-3624-9C45-B3C7-F53AAEC30EB8}"/>
              </a:ext>
            </a:extLst>
          </p:cNvPr>
          <p:cNvGrpSpPr/>
          <p:nvPr/>
        </p:nvGrpSpPr>
        <p:grpSpPr>
          <a:xfrm>
            <a:off x="5168154" y="3753261"/>
            <a:ext cx="6487740" cy="2968214"/>
            <a:chOff x="5168154" y="3753261"/>
            <a:chExt cx="6487740" cy="296821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195074E1-AB78-4946-AD5A-A6CBFA554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8154" y="3753261"/>
              <a:ext cx="6487740" cy="2611316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75EDD6CE-741D-7041-8B5D-66B59E211B66}"/>
                </a:ext>
              </a:extLst>
            </p:cNvPr>
            <p:cNvSpPr txBox="1"/>
            <p:nvPr/>
          </p:nvSpPr>
          <p:spPr>
            <a:xfrm>
              <a:off x="7720648" y="6444476"/>
              <a:ext cx="13827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i="1" u="sng" dirty="0">
                  <a:solidFill>
                    <a:schemeClr val="bg1"/>
                  </a:solidFill>
                </a:rPr>
                <a:t>Figure : </a:t>
              </a:r>
              <a:r>
                <a:rPr lang="fr-FR" sz="1200" i="1" u="sng" dirty="0" err="1">
                  <a:solidFill>
                    <a:schemeClr val="bg1"/>
                  </a:solidFill>
                </a:rPr>
                <a:t>Optimizers</a:t>
              </a:r>
              <a:endParaRPr lang="fr-FR" sz="1200" i="1" u="sng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51A7E377-AE62-F542-9F85-DD9007C72929}"/>
              </a:ext>
            </a:extLst>
          </p:cNvPr>
          <p:cNvGrpSpPr/>
          <p:nvPr/>
        </p:nvGrpSpPr>
        <p:grpSpPr>
          <a:xfrm>
            <a:off x="6933358" y="309676"/>
            <a:ext cx="4722536" cy="2970751"/>
            <a:chOff x="6933358" y="309676"/>
            <a:chExt cx="4722536" cy="2970751"/>
          </a:xfrm>
        </p:grpSpPr>
        <p:pic>
          <p:nvPicPr>
            <p:cNvPr id="1026" name="Picture 2" descr="PDF] Shampoo: Preconditioned Stochastic Tensor Optimization | Semantic  Scholar">
              <a:extLst>
                <a:ext uri="{FF2B5EF4-FFF2-40B4-BE49-F238E27FC236}">
                  <a16:creationId xmlns:a16="http://schemas.microsoft.com/office/drawing/2014/main" id="{9C3CAFF1-923B-484E-8C7C-0750558D1A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80"/>
            <a:stretch/>
          </p:blipFill>
          <p:spPr bwMode="auto">
            <a:xfrm>
              <a:off x="6933358" y="309676"/>
              <a:ext cx="4722536" cy="2774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2928488-4854-5946-9318-A1067FE2CFDB}"/>
                </a:ext>
              </a:extLst>
            </p:cNvPr>
            <p:cNvSpPr txBox="1"/>
            <p:nvPr/>
          </p:nvSpPr>
          <p:spPr>
            <a:xfrm>
              <a:off x="8481629" y="3003428"/>
              <a:ext cx="1983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i="1" u="sng" dirty="0">
                  <a:solidFill>
                    <a:schemeClr val="bg1"/>
                  </a:solidFill>
                </a:rPr>
                <a:t>Figure : </a:t>
              </a:r>
              <a:r>
                <a:rPr lang="fr-FR" sz="1200" i="1" u="sng" dirty="0" err="1">
                  <a:solidFill>
                    <a:schemeClr val="bg1"/>
                  </a:solidFill>
                </a:rPr>
                <a:t>Shampoo</a:t>
              </a:r>
              <a:r>
                <a:rPr lang="fr-FR" sz="1200" i="1" u="sng" dirty="0">
                  <a:solidFill>
                    <a:schemeClr val="bg1"/>
                  </a:solidFill>
                </a:rPr>
                <a:t> </a:t>
              </a:r>
              <a:r>
                <a:rPr lang="fr-FR" sz="1200" i="1" u="sng" dirty="0" err="1">
                  <a:solidFill>
                    <a:schemeClr val="bg1"/>
                  </a:solidFill>
                </a:rPr>
                <a:t>optimizer</a:t>
              </a:r>
              <a:endParaRPr lang="fr-FR" sz="1200" i="1" u="sng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9556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7E05C4-37E6-BD48-9DE8-AB9E54F19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CNN &amp; ENSEMBLE MODEL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253414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Proposed ensemble deep transfer learning model by using the modified... |  Download Scientific Diagram">
            <a:extLst>
              <a:ext uri="{FF2B5EF4-FFF2-40B4-BE49-F238E27FC236}">
                <a16:creationId xmlns:a16="http://schemas.microsoft.com/office/drawing/2014/main" id="{32834CB7-A350-4A42-B6AA-ADFD7BF73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1450" y="1153867"/>
            <a:ext cx="5458813" cy="231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F47F876-3291-B34A-8BAC-86AE3C7C9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DEEP LEARNING PROJECT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1704A0-867E-8E4E-B978-8D58F53E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2710-7D54-4645-8433-7301204157A5}" type="slidenum">
              <a:rPr lang="fr-FR" smtClean="0"/>
              <a:t>7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D3036040-C62E-9F4F-812F-2D2F340CA516}"/>
              </a:ext>
            </a:extLst>
          </p:cNvPr>
          <p:cNvGrpSpPr/>
          <p:nvPr/>
        </p:nvGrpSpPr>
        <p:grpSpPr>
          <a:xfrm>
            <a:off x="321734" y="1392689"/>
            <a:ext cx="5458816" cy="2230273"/>
            <a:chOff x="321734" y="1392689"/>
            <a:chExt cx="5458816" cy="2230273"/>
          </a:xfrm>
        </p:grpSpPr>
        <p:pic>
          <p:nvPicPr>
            <p:cNvPr id="2050" name="Picture 2" descr="Understanding of Convolutional Neural Network (CNN) — Deep Learning | by  Prabhu | Medium">
              <a:extLst>
                <a:ext uri="{FF2B5EF4-FFF2-40B4-BE49-F238E27FC236}">
                  <a16:creationId xmlns:a16="http://schemas.microsoft.com/office/drawing/2014/main" id="{00D3A34C-F105-9446-9BFC-9765810EA8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21734" y="1392689"/>
              <a:ext cx="5458816" cy="1842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B4F354B0-5010-874A-949B-EAA23CAF0DCF}"/>
                </a:ext>
              </a:extLst>
            </p:cNvPr>
            <p:cNvSpPr txBox="1"/>
            <p:nvPr/>
          </p:nvSpPr>
          <p:spPr>
            <a:xfrm>
              <a:off x="2041956" y="3345963"/>
              <a:ext cx="20183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i="1" u="sng" dirty="0"/>
                <a:t>Figure : CNN architecture</a:t>
              </a:r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9AA43023-FDDE-BD49-86E3-07274038F975}"/>
              </a:ext>
            </a:extLst>
          </p:cNvPr>
          <p:cNvSpPr txBox="1"/>
          <p:nvPr/>
        </p:nvSpPr>
        <p:spPr>
          <a:xfrm>
            <a:off x="8405584" y="3520237"/>
            <a:ext cx="2018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u="sng" dirty="0"/>
              <a:t>Figure : Ensemble model</a:t>
            </a:r>
          </a:p>
        </p:txBody>
      </p:sp>
    </p:spTree>
    <p:extLst>
      <p:ext uri="{BB962C8B-B14F-4D97-AF65-F5344CB8AC3E}">
        <p14:creationId xmlns:p14="http://schemas.microsoft.com/office/powerpoint/2010/main" val="4118391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19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166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617D17FB-975C-487E-8519-38E547609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386947" cy="6858478"/>
          </a:xfrm>
          <a:custGeom>
            <a:avLst/>
            <a:gdLst>
              <a:gd name="connsiteX0" fmla="*/ 433167 w 6386947"/>
              <a:gd name="connsiteY0" fmla="*/ 0 h 6858478"/>
              <a:gd name="connsiteX1" fmla="*/ 2138767 w 6386947"/>
              <a:gd name="connsiteY1" fmla="*/ 0 h 6858478"/>
              <a:gd name="connsiteX2" fmla="*/ 3204995 w 6386947"/>
              <a:gd name="connsiteY2" fmla="*/ 0 h 6858478"/>
              <a:gd name="connsiteX3" fmla="*/ 3210572 w 6386947"/>
              <a:gd name="connsiteY3" fmla="*/ 0 h 6858478"/>
              <a:gd name="connsiteX4" fmla="*/ 6386947 w 6386947"/>
              <a:gd name="connsiteY4" fmla="*/ 6858478 h 6858478"/>
              <a:gd name="connsiteX5" fmla="*/ 1832610 w 6386947"/>
              <a:gd name="connsiteY5" fmla="*/ 6858478 h 6858478"/>
              <a:gd name="connsiteX6" fmla="*/ 433167 w 6386947"/>
              <a:gd name="connsiteY6" fmla="*/ 6858478 h 6858478"/>
              <a:gd name="connsiteX7" fmla="*/ 0 w 6386947"/>
              <a:gd name="connsiteY7" fmla="*/ 6858478 h 6858478"/>
              <a:gd name="connsiteX8" fmla="*/ 0 w 6386947"/>
              <a:gd name="connsiteY8" fmla="*/ 478 h 6858478"/>
              <a:gd name="connsiteX9" fmla="*/ 433167 w 6386947"/>
              <a:gd name="connsiteY9" fmla="*/ 478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86947" h="6858478">
                <a:moveTo>
                  <a:pt x="433167" y="0"/>
                </a:moveTo>
                <a:lnTo>
                  <a:pt x="2138767" y="0"/>
                </a:lnTo>
                <a:lnTo>
                  <a:pt x="3204995" y="0"/>
                </a:lnTo>
                <a:lnTo>
                  <a:pt x="3210572" y="0"/>
                </a:lnTo>
                <a:lnTo>
                  <a:pt x="6386947" y="6858478"/>
                </a:lnTo>
                <a:lnTo>
                  <a:pt x="1832610" y="6858478"/>
                </a:lnTo>
                <a:lnTo>
                  <a:pt x="433167" y="6858478"/>
                </a:lnTo>
                <a:lnTo>
                  <a:pt x="0" y="6858478"/>
                </a:lnTo>
                <a:lnTo>
                  <a:pt x="0" y="478"/>
                </a:lnTo>
                <a:lnTo>
                  <a:pt x="433167" y="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380ADF-DBBE-554F-8D7B-E4DBDDD35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808" y="3748354"/>
            <a:ext cx="4057840" cy="22494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dirty="0"/>
              <a:t>TRANSFERT LEARNING</a:t>
            </a:r>
            <a:br>
              <a:rPr lang="en-US" sz="4800" b="1" dirty="0"/>
            </a:br>
            <a:r>
              <a:rPr lang="en-US" sz="4800" b="1" dirty="0"/>
              <a:t>3 TYPES</a:t>
            </a:r>
          </a:p>
        </p:txBody>
      </p:sp>
      <p:pic>
        <p:nvPicPr>
          <p:cNvPr id="1026" name="Picture 2" descr="Quantum transfer learning — PennyLane">
            <a:extLst>
              <a:ext uri="{FF2B5EF4-FFF2-40B4-BE49-F238E27FC236}">
                <a16:creationId xmlns:a16="http://schemas.microsoft.com/office/drawing/2014/main" id="{99521368-DD8C-F241-A983-0090EBC89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2250" y="291084"/>
            <a:ext cx="5083643" cy="335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What is Transfer Learning? - Quora">
            <a:extLst>
              <a:ext uri="{FF2B5EF4-FFF2-40B4-BE49-F238E27FC236}">
                <a16:creationId xmlns:a16="http://schemas.microsoft.com/office/drawing/2014/main" id="{930C5FFF-E370-6141-9E16-5D94B751B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6725" y="3934426"/>
            <a:ext cx="3197693" cy="289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3D7B55D-3E28-C746-AF7C-B8B0E5EB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DEEP LEARNING PROJECT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BA7682-B5B9-5A42-8907-C65C6B07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2710-7D54-4645-8433-7301204157A5}" type="slidenum">
              <a:rPr lang="fr-FR" smtClean="0"/>
              <a:t>8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0D8516-086D-C941-9BFC-10D5852066CF}"/>
              </a:ext>
            </a:extLst>
          </p:cNvPr>
          <p:cNvSpPr txBox="1"/>
          <p:nvPr/>
        </p:nvSpPr>
        <p:spPr>
          <a:xfrm>
            <a:off x="8540672" y="3609854"/>
            <a:ext cx="2987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u="sng" dirty="0">
                <a:solidFill>
                  <a:schemeClr val="bg1"/>
                </a:solidFill>
              </a:rPr>
              <a:t>FIGURES : TRANSFERT LEARNING</a:t>
            </a:r>
          </a:p>
        </p:txBody>
      </p:sp>
    </p:spTree>
    <p:extLst>
      <p:ext uri="{BB962C8B-B14F-4D97-AF65-F5344CB8AC3E}">
        <p14:creationId xmlns:p14="http://schemas.microsoft.com/office/powerpoint/2010/main" val="3855759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A9ABB9-3FE5-49D5-B8B3-4489C4CE4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4300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7B998574-A316-C047-8DEF-0DCBD96D9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0" y="3937000"/>
            <a:ext cx="7256463" cy="173831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63136BE-FD8A-8048-9A9C-5285224E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9345" y="559942"/>
            <a:ext cx="3168284" cy="573811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b="1" dirty="0"/>
              <a:t>HOW TO CHOOSE BASE MODEL FOR TRANSFERT LEARNING</a:t>
            </a:r>
            <a:r>
              <a:rPr lang="en-US" sz="4800" dirty="0"/>
              <a:t>?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B48EC6B-1518-DB46-A4EE-B48E5897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DEEP LEARNING PROJECT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F783FD-84F9-6A44-89C0-7F8D6B4D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C2710-7D54-4645-8433-7301204157A5}" type="slidenum">
              <a:rPr lang="fr-FR" smtClean="0"/>
              <a:t>9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0E99A45C-3150-2648-84D2-345B32DD85BB}"/>
              </a:ext>
            </a:extLst>
          </p:cNvPr>
          <p:cNvGrpSpPr/>
          <p:nvPr/>
        </p:nvGrpSpPr>
        <p:grpSpPr>
          <a:xfrm>
            <a:off x="641350" y="1066026"/>
            <a:ext cx="7256463" cy="2818587"/>
            <a:chOff x="641350" y="1066026"/>
            <a:chExt cx="7256463" cy="2818587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E5A23C14-A772-5C4C-9F3A-90137613B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350" y="1343025"/>
              <a:ext cx="7256463" cy="2541588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9D4368D2-572A-AD44-BC1B-BF7A177EEE1C}"/>
                </a:ext>
              </a:extLst>
            </p:cNvPr>
            <p:cNvSpPr txBox="1"/>
            <p:nvPr/>
          </p:nvSpPr>
          <p:spPr>
            <a:xfrm>
              <a:off x="3029415" y="1066026"/>
              <a:ext cx="3066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i="1" u="sng" dirty="0"/>
                <a:t>Figure : Base model for transfert </a:t>
              </a:r>
              <a:r>
                <a:rPr lang="fr-FR" sz="1200" i="1" u="sng" dirty="0" err="1"/>
                <a:t>learning</a:t>
              </a:r>
              <a:endParaRPr lang="fr-FR" sz="1200" i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1747606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328</Words>
  <Application>Microsoft Macintosh PowerPoint</Application>
  <PresentationFormat>Grand écran</PresentationFormat>
  <Paragraphs>88</Paragraphs>
  <Slides>17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Thème Office</vt:lpstr>
      <vt:lpstr>THE STATE OF THE ART</vt:lpstr>
      <vt:lpstr>IMAGE TRANSFORMATION</vt:lpstr>
      <vt:lpstr>DATA BALANCING BATCH  &amp;  BATCH SIZE</vt:lpstr>
      <vt:lpstr>LOSS FOR CLASSIFICATION TASK</vt:lpstr>
      <vt:lpstr>Présentation PowerPoint</vt:lpstr>
      <vt:lpstr>OPTIMIZER</vt:lpstr>
      <vt:lpstr>CNN &amp; ENSEMBLE MODEL</vt:lpstr>
      <vt:lpstr>TRANSFERT LEARNING 3 TYPES</vt:lpstr>
      <vt:lpstr>HOW TO CHOOSE BASE MODEL FOR TRANSFERT LEARNING?</vt:lpstr>
      <vt:lpstr>HOW TO DETERMINE LEARNING RATE? </vt:lpstr>
      <vt:lpstr>OUR CHOICES</vt:lpstr>
      <vt:lpstr>DATA AUGMENTATION</vt:lpstr>
      <vt:lpstr>ADAM &amp; LOSS</vt:lpstr>
      <vt:lpstr>TRANSFERT LEARNING</vt:lpstr>
      <vt:lpstr>WITH MORE TIME</vt:lpstr>
      <vt:lpstr>MIX UP</vt:lpstr>
      <vt:lpstr>DISTILLATION KNOWLEDGE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state of the art</dc:title>
  <dc:creator>Tanguy Colleville (Student at CentraleSupelec)</dc:creator>
  <cp:lastModifiedBy>Tanguy Colleville (Student at CentraleSupelec)</cp:lastModifiedBy>
  <cp:revision>32</cp:revision>
  <dcterms:created xsi:type="dcterms:W3CDTF">2022-02-04T17:52:36Z</dcterms:created>
  <dcterms:modified xsi:type="dcterms:W3CDTF">2022-02-05T14:03:18Z</dcterms:modified>
</cp:coreProperties>
</file>