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8" r:id="rId21"/>
    <p:sldId id="277" r:id="rId22"/>
    <p:sldId id="280" r:id="rId23"/>
    <p:sldId id="279" r:id="rId24"/>
    <p:sldId id="281" r:id="rId25"/>
    <p:sldId id="282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fr-FR" smtClean="0"/>
              <a:t>单击此处编辑母版副标题样式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29A2-69D9-4EBF-9C5A-939AE88957B4}" type="datetimeFigureOut">
              <a:rPr lang="fr-FR" smtClean="0"/>
              <a:pPr/>
              <a:t>01/08/2016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F55E-43AD-4498-93A2-B75AA4A62C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29A2-69D9-4EBF-9C5A-939AE88957B4}" type="datetimeFigureOut">
              <a:rPr lang="fr-FR" smtClean="0"/>
              <a:pPr/>
              <a:t>01/08/2016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F55E-43AD-4498-93A2-B75AA4A62C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29A2-69D9-4EBF-9C5A-939AE88957B4}" type="datetimeFigureOut">
              <a:rPr lang="fr-FR" smtClean="0"/>
              <a:pPr/>
              <a:t>01/08/2016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F55E-43AD-4498-93A2-B75AA4A62C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29A2-69D9-4EBF-9C5A-939AE88957B4}" type="datetimeFigureOut">
              <a:rPr lang="fr-FR" smtClean="0"/>
              <a:pPr/>
              <a:t>01/08/2016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F55E-43AD-4498-93A2-B75AA4A62C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29A2-69D9-4EBF-9C5A-939AE88957B4}" type="datetimeFigureOut">
              <a:rPr lang="fr-FR" smtClean="0"/>
              <a:pPr/>
              <a:t>01/08/2016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F55E-43AD-4498-93A2-B75AA4A62C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29A2-69D9-4EBF-9C5A-939AE88957B4}" type="datetimeFigureOut">
              <a:rPr lang="fr-FR" smtClean="0"/>
              <a:pPr/>
              <a:t>01/08/2016</a:t>
            </a:fld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F55E-43AD-4498-93A2-B75AA4A62C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29A2-69D9-4EBF-9C5A-939AE88957B4}" type="datetimeFigureOut">
              <a:rPr lang="fr-FR" smtClean="0"/>
              <a:pPr/>
              <a:t>01/08/2016</a:t>
            </a:fld>
            <a:endParaRPr lang="fr-F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F55E-43AD-4498-93A2-B75AA4A62C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29A2-69D9-4EBF-9C5A-939AE88957B4}" type="datetimeFigureOut">
              <a:rPr lang="fr-FR" smtClean="0"/>
              <a:pPr/>
              <a:t>01/08/2016</a:t>
            </a:fld>
            <a:endParaRPr lang="fr-F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F55E-43AD-4498-93A2-B75AA4A62C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29A2-69D9-4EBF-9C5A-939AE88957B4}" type="datetimeFigureOut">
              <a:rPr lang="fr-FR" smtClean="0"/>
              <a:pPr/>
              <a:t>01/08/2016</a:t>
            </a:fld>
            <a:endParaRPr lang="fr-F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F55E-43AD-4498-93A2-B75AA4A62C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29A2-69D9-4EBF-9C5A-939AE88957B4}" type="datetimeFigureOut">
              <a:rPr lang="fr-FR" smtClean="0"/>
              <a:pPr/>
              <a:t>01/08/2016</a:t>
            </a:fld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F55E-43AD-4498-93A2-B75AA4A62C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29A2-69D9-4EBF-9C5A-939AE88957B4}" type="datetimeFigureOut">
              <a:rPr lang="fr-FR" smtClean="0"/>
              <a:pPr/>
              <a:t>01/08/2016</a:t>
            </a:fld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F55E-43AD-4498-93A2-B75AA4A62C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29A2-69D9-4EBF-9C5A-939AE88957B4}" type="datetimeFigureOut">
              <a:rPr lang="fr-FR" smtClean="0"/>
              <a:pPr/>
              <a:t>01/08/2016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DF55E-43AD-4498-93A2-B75AA4A62CB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oblerity.org/shapely/manual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Tweezer_design</a:t>
            </a:r>
            <a:endParaRPr lang="fr-FR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 short userguide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3093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Select the matlab file containing the slowness curve (here LiNbO3.mat)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707" y="1268760"/>
            <a:ext cx="858114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3093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Select the csv file containing the design parameters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75612"/>
            <a:ext cx="8568952" cy="481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3093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Select the csv file containing the design parameters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75612"/>
            <a:ext cx="8568952" cy="481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58114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3093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Select/create the svg file to save the routes of the wafer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58114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3093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Now, the working directory contains several files (see next diapo)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data.p is a binary file containing all the variables used by the python code. It is essential to combine the two scripts Wafer_design_part1,2</a:t>
            </a:r>
          </a:p>
          <a:p>
            <a:r>
              <a:rPr lang="fr-FR" dirty="0" smtClean="0"/>
              <a:t>Example.csv is the wafer design file</a:t>
            </a:r>
          </a:p>
          <a:p>
            <a:r>
              <a:rPr lang="fr-FR" dirty="0" smtClean="0"/>
              <a:t>LiNbO3.mat gives the slowness of the piezoelectric surface</a:t>
            </a:r>
          </a:p>
          <a:p>
            <a:r>
              <a:rPr lang="fr-FR" dirty="0" smtClean="0"/>
              <a:t>mirror.svg and reticule.svg are the targets at the center of the substrate</a:t>
            </a:r>
          </a:p>
          <a:p>
            <a:r>
              <a:rPr lang="fr-FR" dirty="0" smtClean="0"/>
              <a:t>route0.svg is the routing file for the wafer. We have to edit it to make a realistic design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58114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63093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routing file is coded with 3 colors. Other colors are not significant.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Red polygons and blue polygons are opposite polarities and will be used for the final design</a:t>
            </a:r>
          </a:p>
          <a:p>
            <a:r>
              <a:rPr lang="fr-FR" dirty="0" smtClean="0"/>
              <a:t>Green polygons indicate the extent of the IDT</a:t>
            </a:r>
          </a:p>
          <a:p>
            <a:r>
              <a:rPr lang="fr-FR" dirty="0" smtClean="0"/>
              <a:t>You can add new elements (alignement marks by drawing them in red or blue)</a:t>
            </a:r>
          </a:p>
          <a:p>
            <a:r>
              <a:rPr lang="fr-FR" dirty="0" smtClean="0"/>
              <a:t>When drawing, do not:</a:t>
            </a:r>
          </a:p>
          <a:p>
            <a:pPr lvl="1"/>
            <a:r>
              <a:rPr lang="fr-FR" dirty="0" smtClean="0"/>
              <a:t>Overlap points or polygons</a:t>
            </a:r>
          </a:p>
          <a:p>
            <a:pPr lvl="1"/>
            <a:r>
              <a:rPr lang="fr-FR" dirty="0" smtClean="0"/>
              <a:t>Draw polygons with interior boundaries (see </a:t>
            </a:r>
            <a:r>
              <a:rPr lang="fr-FR" dirty="0" smtClean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toblerity.org/shapely/manual.html#polygons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Use curve lines</a:t>
            </a:r>
          </a:p>
          <a:p>
            <a:pPr lvl="1"/>
            <a:r>
              <a:rPr lang="fr-FR" dirty="0" smtClean="0"/>
              <a:t>Use groups</a:t>
            </a:r>
          </a:p>
          <a:p>
            <a:pPr lvl="1"/>
            <a:r>
              <a:rPr lang="fr-FR" dirty="0" smtClean="0"/>
              <a:t>Leave anything else than straight path in the final figure. See next diapo for the conversions.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Use « path/object to path » to convert geometric objects and text to path</a:t>
            </a:r>
          </a:p>
          <a:p>
            <a:r>
              <a:rPr lang="fr-FR" dirty="0" smtClean="0"/>
              <a:t>Use « path/stroke to path » to converta stroke to a path</a:t>
            </a:r>
          </a:p>
          <a:p>
            <a:r>
              <a:rPr lang="fr-FR" dirty="0" smtClean="0"/>
              <a:t>After selecting the « Edit path by node » (F2), Use « Make selected segments line » to convert curved path to straight segments</a:t>
            </a:r>
          </a:p>
          <a:p>
            <a:r>
              <a:rPr lang="fr-FR" dirty="0" smtClean="0"/>
              <a:t>Press Ctrl+A and then Ctrl+Shift+G to ungroup everything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58114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63093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is the final result. Note that the axis are different in Inkscape !</a:t>
            </a:r>
            <a:endParaRPr lang="fr-FR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228184" y="2708920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6200000">
            <a:off x="7092280" y="1844824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24328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300192" y="42210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6156176" y="2708920"/>
            <a:ext cx="108012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 13"/>
          <p:cNvSpPr/>
          <p:nvPr/>
        </p:nvSpPr>
        <p:spPr>
          <a:xfrm rot="3477919">
            <a:off x="6071281" y="2602910"/>
            <a:ext cx="648072" cy="100811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6804248" y="30689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ψ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Aim of the module</a:t>
            </a:r>
            <a:endParaRPr lang="fr-FR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Implement the (simplified) swirling SAW equation into a realistic IDT geometry</a:t>
            </a:r>
          </a:p>
          <a:p>
            <a:r>
              <a:rPr lang="fr-FR" dirty="0" smtClean="0"/>
              <a:t>2 steps: (i) design of the individual spiraling transducers and (ii) integration and routing over a wafer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After saving the routing file, start Wafer_design_part2.py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75613"/>
            <a:ext cx="8568952" cy="481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63093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Select data.p, the file where the IDT was saved during Wafer_design_part1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58114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630932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Select the routing file routing_final.svg we just created. A prompt may appear to tell you some objects will be ignored. Depending on the expected result, you can ignore it.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268760"/>
            <a:ext cx="858114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630932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Enter the name of the .gds file you want to create. This is for the lithography mask printer.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58114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630932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Enter the name of the .svg file you want to create. This is useful to generate pdf or eps files  (with inkscape) and share your design.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That’s it, your gds has been generated</a:t>
            </a:r>
          </a:p>
          <a:p>
            <a:r>
              <a:rPr lang="fr-FR" dirty="0" smtClean="0"/>
              <a:t>Now, the svg file looks uggly. Just remove the edges with Inkscape: « Object/fill and stroke » and then in the stroke tab, set </a:t>
            </a:r>
            <a:r>
              <a:rPr lang="fr-FR" smtClean="0"/>
              <a:t>the stroke color </a:t>
            </a:r>
            <a:r>
              <a:rPr lang="fr-FR" dirty="0" smtClean="0"/>
              <a:t>to none (X)</a:t>
            </a:r>
          </a:p>
          <a:p>
            <a:r>
              <a:rPr lang="fr-FR" dirty="0" smtClean="0"/>
              <a:t>You can now save the file as eps/pdf by using file/save a copy and choosing the format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 of the IDT</a:t>
            </a:r>
            <a:endParaRPr lang="fr-FR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Wafer_design_part1.py</a:t>
            </a:r>
          </a:p>
          <a:p>
            <a:r>
              <a:rPr lang="fr-FR" dirty="0" smtClean="0"/>
              <a:t>Inputs: the project folder, the slowness curve (slowness, psi) as a matlab array, the IDT design file (csv</a:t>
            </a:r>
            <a:r>
              <a:rPr lang="fr-FR" dirty="0" smtClean="0"/>
              <a:t>) and the reticule files (here mirror and reticule - svg)</a:t>
            </a:r>
            <a:endParaRPr lang="fr-FR" dirty="0" smtClean="0"/>
          </a:p>
          <a:p>
            <a:r>
              <a:rPr lang="fr-FR" dirty="0" smtClean="0"/>
              <a:t>Outputs: the initial routing file (svg) and data.p (a binary python file describing the IDT_group dictionary)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</a:t>
            </a:r>
            <a:r>
              <a:rPr lang="fr-FR" dirty="0" smtClean="0"/>
              <a:t>ntegration and routing over a wafer</a:t>
            </a:r>
            <a:endParaRPr lang="fr-FR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Wafer_design_part2.py</a:t>
            </a:r>
          </a:p>
          <a:p>
            <a:r>
              <a:rPr lang="fr-FR" dirty="0" smtClean="0"/>
              <a:t>Inputs: the project folder, the modified routing file (svg) and data.p (a binary python file describing the IDT_group dictionary)</a:t>
            </a:r>
          </a:p>
          <a:p>
            <a:r>
              <a:rPr lang="fr-FR" dirty="0" smtClean="0"/>
              <a:t>Outputs: a gds file for the lithography and a svg for export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From the OS, create a directory with the project name (say Wafer1)</a:t>
            </a:r>
          </a:p>
          <a:p>
            <a:r>
              <a:rPr lang="fr-FR" dirty="0" smtClean="0"/>
              <a:t>In this directory, place the .mat file containing  a, slowness and psi (three matlab line vectors (1*N))</a:t>
            </a:r>
          </a:p>
          <a:p>
            <a:r>
              <a:rPr lang="fr-FR" dirty="0" smtClean="0"/>
              <a:t>Psi should range between 0 and </a:t>
            </a:r>
            <a:r>
              <a:rPr lang="fr-FR" dirty="0" smtClean="0"/>
              <a:t>pi-epsilon</a:t>
            </a:r>
          </a:p>
          <a:p>
            <a:r>
              <a:rPr lang="fr-FR" dirty="0" smtClean="0"/>
              <a:t>Don’t forget to copy the reticule files (svg format) to this folder</a:t>
            </a:r>
            <a:endParaRPr lang="fr-F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Copy </a:t>
            </a:r>
            <a:r>
              <a:rPr lang="fr-FR" dirty="0" smtClean="0"/>
              <a:t>the file Example.csv (in the example folder) so that you can edit it at </a:t>
            </a:r>
            <a:r>
              <a:rPr lang="fr-FR" dirty="0" smtClean="0"/>
              <a:t>will</a:t>
            </a:r>
          </a:p>
          <a:p>
            <a:r>
              <a:rPr lang="fr-FR" dirty="0" smtClean="0"/>
              <a:t>To do that, you can use </a:t>
            </a:r>
            <a:r>
              <a:rPr lang="fr-FR" dirty="0" smtClean="0"/>
              <a:t>any software able to </a:t>
            </a:r>
            <a:r>
              <a:rPr lang="fr-FR" dirty="0" smtClean="0"/>
              <a:t>edit a </a:t>
            </a:r>
            <a:r>
              <a:rPr lang="fr-FR" dirty="0" smtClean="0"/>
              <a:t>csv file (Excel, OpenOffice</a:t>
            </a:r>
            <a:r>
              <a:rPr lang="fr-FR" dirty="0" smtClean="0"/>
              <a:t>...)</a:t>
            </a:r>
            <a:endParaRPr lang="fr-FR" dirty="0" smtClean="0"/>
          </a:p>
          <a:p>
            <a:r>
              <a:rPr lang="fr-FR" dirty="0" smtClean="0"/>
              <a:t>The header of each column corresponds to one setting for an IDT. You can use a variable number of rows which will results in the same number of IDTs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You can use several layers of isotropic materials</a:t>
            </a:r>
          </a:p>
          <a:p>
            <a:r>
              <a:rPr lang="fr-FR" dirty="0" smtClean="0"/>
              <a:t>The slowness is specified is s/m</a:t>
            </a:r>
          </a:p>
          <a:p>
            <a:r>
              <a:rPr lang="fr-FR" dirty="0" smtClean="0"/>
              <a:t>Each layer is identified by « _spam » where spam is the material name (_0, _1 and _2 in the example, but it could be _glass, _water, _PMMA). The order of the layers is not important, the script uses the zlayer information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Once you’re finished with the csv file, save it.</a:t>
            </a:r>
          </a:p>
          <a:p>
            <a:r>
              <a:rPr lang="fr-FR" dirty="0" smtClean="0"/>
              <a:t>Note: for French users, remove all the commas. It is convenient </a:t>
            </a:r>
            <a:r>
              <a:rPr lang="fr-FR" smtClean="0"/>
              <a:t>on OpenOffice to set outils/options/paramètres liguistiques/langues</a:t>
            </a:r>
            <a:endParaRPr lang="fr-FR" dirty="0" smtClean="0"/>
          </a:p>
          <a:p>
            <a:r>
              <a:rPr lang="fr-FR" dirty="0" smtClean="0"/>
              <a:t>Note: it is important to save the file as an ASCII or UTF8. In open office this can be done in File/save as, choose csv format, and </a:t>
            </a:r>
            <a:r>
              <a:rPr lang="en-US" dirty="0" smtClean="0"/>
              <a:t>check the box for Edit Filter Settings.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Start Wafer_design_part1.py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 by step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3093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Select the directory of the project (here Example)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268760"/>
            <a:ext cx="858114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815</Words>
  <Application>Microsoft Office PowerPoint</Application>
  <PresentationFormat>全屏显示(4:3)</PresentationFormat>
  <Paragraphs>85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Tweezer_design</vt:lpstr>
      <vt:lpstr>Aim of the module</vt:lpstr>
      <vt:lpstr>Design of the IDT</vt:lpstr>
      <vt:lpstr>Integration and routing over a wafer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Tweezer_design</dc:title>
  <dc:creator>Antoine</dc:creator>
  <cp:lastModifiedBy>Antoine</cp:lastModifiedBy>
  <cp:revision>34</cp:revision>
  <dcterms:created xsi:type="dcterms:W3CDTF">2016-07-31T13:20:13Z</dcterms:created>
  <dcterms:modified xsi:type="dcterms:W3CDTF">2016-08-01T13:45:12Z</dcterms:modified>
</cp:coreProperties>
</file>