
<file path=[Content_Types].xml><?xml version="1.0" encoding="utf-8"?>
<Types xmlns="http://schemas.openxmlformats.org/package/2006/content-types">
  <Default Extension="mpg" ContentType="vide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91" r:id="rId1"/>
  </p:sldMasterIdLst>
  <p:sldIdLst>
    <p:sldId id="256" r:id="rId2"/>
    <p:sldId id="257" r:id="rId3"/>
    <p:sldId id="264" r:id="rId4"/>
    <p:sldId id="262" r:id="rId5"/>
    <p:sldId id="258" r:id="rId6"/>
    <p:sldId id="265" r:id="rId7"/>
    <p:sldId id="261" r:id="rId8"/>
    <p:sldId id="260" r:id="rId9"/>
    <p:sldId id="259" r:id="rId10"/>
    <p:sldId id="263" r:id="rId1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2"/>
    </p:embeddedFont>
  </p:embeddedFontLst>
  <p:defaultTextStyle>
    <a:defPPr>
      <a:defRPr lang="en-US"/>
    </a:defPPr>
    <a:lvl1pPr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an Tromer" initials="ET" lastIdx="0" clrIdx="0">
    <p:extLst>
      <p:ext uri="{19B8F6BF-5375-455C-9EA6-DF929625EA0E}">
        <p15:presenceInfo xmlns:p15="http://schemas.microsoft.com/office/powerpoint/2012/main" userId="fea0e2eda398cc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" y="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4" name="Rectangle 12"/>
          <p:cNvSpPr>
            <a:spLocks noChangeArrowheads="1"/>
          </p:cNvSpPr>
          <p:nvPr/>
        </p:nvSpPr>
        <p:spPr bwMode="white">
          <a:xfrm rot="10800000">
            <a:off x="0" y="4581525"/>
            <a:ext cx="9144000" cy="2276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75877" name="Text Box 5"/>
          <p:cNvSpPr txBox="1">
            <a:spLocks noChangeArrowheads="1"/>
          </p:cNvSpPr>
          <p:nvPr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32CAEB-9A62-4DC0-9384-49C790CA627B}" type="slidenum">
              <a:rPr lang="ar-SA" sz="14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>
              <a:solidFill>
                <a:srgbClr val="4D4D4D"/>
              </a:solidFill>
            </a:endParaRPr>
          </a:p>
        </p:txBody>
      </p:sp>
      <p:sp>
        <p:nvSpPr>
          <p:cNvPr id="975883" name="Rectangle 11"/>
          <p:cNvSpPr>
            <a:spLocks noChangeArrowheads="1"/>
          </p:cNvSpPr>
          <p:nvPr/>
        </p:nvSpPr>
        <p:spPr bwMode="white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white">
          <a:xfrm rot="10800000">
            <a:off x="-5" y="6629400"/>
            <a:ext cx="440267" cy="228600"/>
          </a:xfrm>
          <a:prstGeom prst="rect">
            <a:avLst/>
          </a:prstGeom>
          <a:gradFill flip="none" rotWithShape="1">
            <a:gsLst>
              <a:gs pos="0">
                <a:srgbClr val="C0C0C0"/>
              </a:gs>
              <a:gs pos="100000">
                <a:srgbClr val="C8C8C8"/>
              </a:gs>
            </a:gsLst>
            <a:lin ang="5400000" scaled="1"/>
            <a:tileRect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10867"/>
            <a:ext cx="9144000" cy="347133"/>
          </a:xfrm>
        </p:spPr>
        <p:txBody>
          <a:bodyPr/>
          <a:lstStyle>
            <a:lvl1pPr marL="0" indent="0">
              <a:buNone/>
              <a:tabLst>
                <a:tab pos="8915400" algn="r"/>
              </a:tabLst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Place	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5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4" name="Rectangle 12"/>
          <p:cNvSpPr>
            <a:spLocks noChangeArrowheads="1"/>
          </p:cNvSpPr>
          <p:nvPr/>
        </p:nvSpPr>
        <p:spPr bwMode="white">
          <a:xfrm rot="10800000">
            <a:off x="0" y="1676400"/>
            <a:ext cx="9144000" cy="5181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96837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75877" name="Text Box 5"/>
          <p:cNvSpPr txBox="1">
            <a:spLocks noChangeArrowheads="1"/>
          </p:cNvSpPr>
          <p:nvPr/>
        </p:nvSpPr>
        <p:spPr bwMode="white">
          <a:xfrm>
            <a:off x="4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32CAEB-9A62-4DC0-9384-49C790CA627B}" type="slidenum">
              <a:rPr lang="ar-SA" sz="14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dirty="0">
              <a:solidFill>
                <a:srgbClr val="4D4D4D"/>
              </a:solidFill>
            </a:endParaRPr>
          </a:p>
        </p:txBody>
      </p:sp>
      <p:sp>
        <p:nvSpPr>
          <p:cNvPr id="975883" name="Rectangle 11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white">
          <a:xfrm rot="10800000">
            <a:off x="0" y="6553200"/>
            <a:ext cx="440267" cy="304800"/>
          </a:xfrm>
          <a:prstGeom prst="rect">
            <a:avLst/>
          </a:prstGeom>
          <a:gradFill flip="none" rotWithShape="1">
            <a:gsLst>
              <a:gs pos="0">
                <a:srgbClr val="C0C0C0"/>
              </a:gs>
              <a:gs pos="100000">
                <a:srgbClr val="C8C8C8"/>
              </a:gs>
            </a:gsLst>
            <a:lin ang="5400000" scaled="1"/>
            <a:tileRect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10867"/>
            <a:ext cx="9144000" cy="347133"/>
          </a:xfrm>
        </p:spPr>
        <p:txBody>
          <a:bodyPr/>
          <a:lstStyle>
            <a:lvl1pPr marL="0" indent="0">
              <a:buNone/>
              <a:tabLst>
                <a:tab pos="8915400" algn="r"/>
              </a:tabLst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Place	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31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2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985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0000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35523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11358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71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2" y="0"/>
            <a:ext cx="9150351" cy="762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-2" y="0"/>
            <a:ext cx="9150351" cy="762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751683" name="Rectangle 67"/>
          <p:cNvSpPr>
            <a:spLocks noChangeArrowheads="1"/>
          </p:cNvSpPr>
          <p:nvPr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1671" name="Text Box 55"/>
          <p:cNvSpPr txBox="1">
            <a:spLocks noChangeArrowheads="1"/>
          </p:cNvSpPr>
          <p:nvPr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99DAC5-EEB5-4372-8AA8-DAA2EC021FBD}" type="slidenum">
              <a:rPr lang="ar-SA" sz="12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>
              <a:solidFill>
                <a:srgbClr val="4D4D4D"/>
              </a:solidFill>
            </a:endParaRPr>
          </a:p>
        </p:txBody>
      </p:sp>
      <p:sp>
        <p:nvSpPr>
          <p:cNvPr id="751684" name="Rectangle 68"/>
          <p:cNvSpPr>
            <a:spLocks noChangeArrowheads="1"/>
          </p:cNvSpPr>
          <p:nvPr/>
        </p:nvSpPr>
        <p:spPr bwMode="white">
          <a:xfrm rot="10800000">
            <a:off x="-22" y="759115"/>
            <a:ext cx="9144022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EAEAEA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square"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-2" y="0"/>
            <a:ext cx="9150351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-22" y="20053"/>
            <a:ext cx="9144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0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A427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g"/><Relationship Id="rId1" Type="http://schemas.microsoft.com/office/2007/relationships/media" Target="../media/media1.m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485" y="1668264"/>
            <a:ext cx="8796042" cy="1470025"/>
          </a:xfrm>
        </p:spPr>
        <p:txBody>
          <a:bodyPr/>
          <a:lstStyle/>
          <a:p>
            <a:r>
              <a:rPr lang="en-US" sz="6000" dirty="0" smtClean="0"/>
              <a:t>SNARKs for Ethereum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22" y="2947097"/>
            <a:ext cx="7804768" cy="3186239"/>
          </a:xfrm>
        </p:spPr>
        <p:txBody>
          <a:bodyPr/>
          <a:lstStyle/>
          <a:p>
            <a:pPr algn="l">
              <a:tabLst>
                <a:tab pos="8286750" algn="r"/>
              </a:tabLst>
            </a:pPr>
            <a:r>
              <a:rPr lang="en-US" sz="2800" dirty="0"/>
              <a:t>Sean </a:t>
            </a:r>
            <a:r>
              <a:rPr lang="en-US" sz="2800" dirty="0" smtClean="0"/>
              <a:t>Bowe	</a:t>
            </a:r>
            <a:r>
              <a:rPr lang="en-US" sz="2000" dirty="0" err="1" smtClean="0"/>
              <a:t>Zcash</a:t>
            </a:r>
            <a:endParaRPr lang="en-US" sz="2000" dirty="0" smtClean="0"/>
          </a:p>
          <a:p>
            <a:pPr algn="l">
              <a:tabLst>
                <a:tab pos="8286750" algn="r"/>
              </a:tabLst>
            </a:pPr>
            <a:r>
              <a:rPr lang="en-US" sz="2800" dirty="0"/>
              <a:t>Casey </a:t>
            </a:r>
            <a:r>
              <a:rPr lang="en-US" sz="2800" dirty="0" err="1" smtClean="0"/>
              <a:t>Detrio</a:t>
            </a:r>
            <a:r>
              <a:rPr lang="en-US" sz="2800" dirty="0"/>
              <a:t>	</a:t>
            </a:r>
            <a:r>
              <a:rPr lang="en-US" sz="2000" dirty="0" smtClean="0"/>
              <a:t>Ethereum </a:t>
            </a:r>
            <a:r>
              <a:rPr lang="en-US" sz="2000" dirty="0"/>
              <a:t>foundation</a:t>
            </a:r>
            <a:endParaRPr lang="en-US" sz="2800" dirty="0" smtClean="0"/>
          </a:p>
          <a:p>
            <a:pPr algn="l">
              <a:tabLst>
                <a:tab pos="8286750" algn="r"/>
              </a:tabLst>
            </a:pPr>
            <a:r>
              <a:rPr lang="en-US" sz="2800" dirty="0"/>
              <a:t>Joshua </a:t>
            </a:r>
            <a:r>
              <a:rPr lang="en-US" sz="2800" dirty="0" err="1" smtClean="0"/>
              <a:t>Gancher</a:t>
            </a:r>
            <a:r>
              <a:rPr lang="en-US" sz="2800" dirty="0" smtClean="0"/>
              <a:t>	</a:t>
            </a:r>
            <a:r>
              <a:rPr lang="en-US" sz="2000" dirty="0" smtClean="0"/>
              <a:t>Cornell </a:t>
            </a:r>
            <a:r>
              <a:rPr lang="en-US" sz="2000" dirty="0"/>
              <a:t>University</a:t>
            </a:r>
            <a:endParaRPr lang="en-US" sz="2800" dirty="0" smtClean="0"/>
          </a:p>
          <a:p>
            <a:pPr algn="l">
              <a:tabLst>
                <a:tab pos="8286750" algn="r"/>
              </a:tabLst>
            </a:pPr>
            <a:r>
              <a:rPr lang="en-US" sz="2800" dirty="0" err="1"/>
              <a:t>Yuncong</a:t>
            </a:r>
            <a:r>
              <a:rPr lang="en-US" sz="2800" dirty="0"/>
              <a:t> </a:t>
            </a:r>
            <a:r>
              <a:rPr lang="en-US" sz="2800" dirty="0" smtClean="0"/>
              <a:t>Hu	</a:t>
            </a:r>
            <a:r>
              <a:rPr lang="en-US" sz="2800" dirty="0"/>
              <a:t> </a:t>
            </a:r>
            <a:r>
              <a:rPr lang="en-US" sz="2000" dirty="0"/>
              <a:t>Cornell University</a:t>
            </a:r>
            <a:endParaRPr lang="en-US" sz="2800" dirty="0" smtClean="0"/>
          </a:p>
          <a:p>
            <a:pPr algn="l">
              <a:tabLst>
                <a:tab pos="8286750" algn="r"/>
              </a:tabLst>
            </a:pPr>
            <a:r>
              <a:rPr lang="en-US" sz="2800" dirty="0"/>
              <a:t>Andrew Miller	</a:t>
            </a:r>
            <a:r>
              <a:rPr lang="en-US" sz="2000" dirty="0" smtClean="0"/>
              <a:t>IC3, University of Maryland, </a:t>
            </a:r>
            <a:r>
              <a:rPr lang="en-US" sz="2000" dirty="0" err="1" smtClean="0"/>
              <a:t>Zcash</a:t>
            </a:r>
            <a:endParaRPr lang="en-US" sz="2000" dirty="0"/>
          </a:p>
          <a:p>
            <a:pPr algn="l">
              <a:tabLst>
                <a:tab pos="8286750" algn="r"/>
              </a:tabLst>
            </a:pPr>
            <a:r>
              <a:rPr lang="en-US" sz="2800" dirty="0" smtClean="0"/>
              <a:t>Eran Tromer	</a:t>
            </a:r>
            <a:r>
              <a:rPr lang="en-US" sz="2000" dirty="0" smtClean="0"/>
              <a:t>Tel Aviv University, Columbia University, </a:t>
            </a:r>
            <a:r>
              <a:rPr lang="en-US" sz="2000" dirty="0" err="1" smtClean="0"/>
              <a:t>Zcash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IC3-Ethereum Bootcamp	27 July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baby </a:t>
            </a:r>
            <a:r>
              <a:rPr lang="en-US" dirty="0" err="1" smtClean="0"/>
              <a:t>ZoE</a:t>
            </a:r>
            <a:r>
              <a:rPr lang="en-US" dirty="0" smtClean="0"/>
              <a:t> grow and prosper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github.com/…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1"/>
          <a:stretch/>
        </p:blipFill>
        <p:spPr>
          <a:xfrm>
            <a:off x="-22" y="3491345"/>
            <a:ext cx="9144000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4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zero-knowledge SNARKs to Ethereum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contracts </a:t>
            </a:r>
            <a:r>
              <a:rPr lang="en-US" dirty="0" smtClean="0"/>
              <a:t>where some of the computation is performed off-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without sacrificing integrity</a:t>
            </a:r>
          </a:p>
          <a:p>
            <a:pPr lvl="1"/>
            <a:r>
              <a:rPr lang="en-US" dirty="0" smtClean="0"/>
              <a:t>with zero knowledge</a:t>
            </a:r>
          </a:p>
          <a:p>
            <a:endParaRPr lang="en-US" sz="1200" dirty="0" smtClean="0"/>
          </a:p>
          <a:p>
            <a:r>
              <a:rPr lang="en-US" dirty="0" smtClean="0"/>
              <a:t>Scalability </a:t>
            </a:r>
          </a:p>
          <a:p>
            <a:endParaRPr lang="en-US" sz="1600" dirty="0" smtClean="0"/>
          </a:p>
          <a:p>
            <a:r>
              <a:rPr lang="en-US" dirty="0" smtClean="0"/>
              <a:t>Privacy-preserving cryptocurrency</a:t>
            </a:r>
            <a:endParaRPr lang="en-US" dirty="0"/>
          </a:p>
          <a:p>
            <a:pPr lvl="1"/>
            <a:r>
              <a:rPr lang="en-US" dirty="0" err="1"/>
              <a:t>Zerocash</a:t>
            </a:r>
            <a:r>
              <a:rPr lang="en-US" dirty="0"/>
              <a:t> over </a:t>
            </a:r>
            <a:r>
              <a:rPr lang="en-US" dirty="0" err="1"/>
              <a:t>Ethereum</a:t>
            </a:r>
            <a:r>
              <a:rPr lang="en-US" dirty="0"/>
              <a:t> (</a:t>
            </a:r>
            <a:r>
              <a:rPr lang="en-US" dirty="0" err="1"/>
              <a:t>ZoE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First milestone: Baby </a:t>
            </a:r>
            <a:r>
              <a:rPr lang="en-US" dirty="0" err="1" smtClean="0"/>
              <a:t>ZoE</a:t>
            </a:r>
            <a:endParaRPr lang="en-US" dirty="0" smtClean="0"/>
          </a:p>
        </p:txBody>
      </p:sp>
      <p:pic>
        <p:nvPicPr>
          <p:cNvPr id="7" name="sesame-zoe-cli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1893" y="920098"/>
            <a:ext cx="4631341" cy="3473506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0809270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38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</a:t>
            </a:r>
            <a:r>
              <a:rPr lang="en-US" dirty="0" err="1" smtClean="0"/>
              <a:t>ZoE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6695514" cy="5029200"/>
          </a:xfrm>
        </p:spPr>
        <p:txBody>
          <a:bodyPr/>
          <a:lstStyle/>
          <a:p>
            <a:r>
              <a:rPr lang="en-US" dirty="0" smtClean="0"/>
              <a:t>Simple coin mixer contract</a:t>
            </a:r>
          </a:p>
          <a:p>
            <a:r>
              <a:rPr lang="en-US" dirty="0" smtClean="0"/>
              <a:t>Can deposit and later withdraw anonymously</a:t>
            </a:r>
          </a:p>
          <a:p>
            <a:r>
              <a:rPr lang="en-US" dirty="0" smtClean="0"/>
              <a:t>Fixed denomination</a:t>
            </a:r>
          </a:p>
          <a:p>
            <a:r>
              <a:rPr lang="en-US" dirty="0" smtClean="0"/>
              <a:t>Protocol based on commitments and </a:t>
            </a:r>
            <a:r>
              <a:rPr lang="en-US" dirty="0" err="1" smtClean="0"/>
              <a:t>Merkle</a:t>
            </a:r>
            <a:r>
              <a:rPr lang="en-US" dirty="0" smtClean="0"/>
              <a:t> trees</a:t>
            </a:r>
            <a:br>
              <a:rPr lang="en-US" dirty="0" smtClean="0"/>
            </a:br>
            <a:r>
              <a:rPr lang="en-US" sz="2400" dirty="0" smtClean="0"/>
              <a:t>[Sander </a:t>
            </a:r>
            <a:r>
              <a:rPr lang="en-US" sz="2400" dirty="0"/>
              <a:t>Ta-</a:t>
            </a:r>
            <a:r>
              <a:rPr lang="en-US" sz="2400" dirty="0" err="1"/>
              <a:t>Shma</a:t>
            </a:r>
            <a:r>
              <a:rPr lang="en-US" sz="2400" dirty="0"/>
              <a:t> 1999]</a:t>
            </a:r>
            <a:endParaRPr lang="en-US" dirty="0"/>
          </a:p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6482119" y="3771059"/>
            <a:ext cx="2537897" cy="2537897"/>
            <a:chOff x="2402366" y="2035498"/>
            <a:chExt cx="3809621" cy="3809621"/>
          </a:xfrm>
        </p:grpSpPr>
        <p:sp>
          <p:nvSpPr>
            <p:cNvPr id="24" name="Oval 23"/>
            <p:cNvSpPr/>
            <p:nvPr/>
          </p:nvSpPr>
          <p:spPr bwMode="auto">
            <a:xfrm>
              <a:off x="2402366" y="2035498"/>
              <a:ext cx="3809621" cy="3809621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2000" dirty="0" smtClean="0">
                <a:solidFill>
                  <a:srgbClr val="FFFF99"/>
                </a:solidFill>
              </a:endParaRPr>
            </a:p>
          </p:txBody>
        </p:sp>
        <p:sp>
          <p:nvSpPr>
            <p:cNvPr id="25" name="Folded Corner 24"/>
            <p:cNvSpPr/>
            <p:nvPr/>
          </p:nvSpPr>
          <p:spPr bwMode="auto">
            <a:xfrm>
              <a:off x="5406779" y="3754597"/>
              <a:ext cx="679732" cy="445062"/>
            </a:xfrm>
            <a:prstGeom prst="foldedCorner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olded Corner 25"/>
            <p:cNvSpPr/>
            <p:nvPr/>
          </p:nvSpPr>
          <p:spPr bwMode="auto">
            <a:xfrm>
              <a:off x="3382471" y="4855221"/>
              <a:ext cx="1043872" cy="445062"/>
            </a:xfrm>
            <a:prstGeom prst="foldedCorner">
              <a:avLst>
                <a:gd name="adj" fmla="val 2212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olded Corner 26"/>
            <p:cNvSpPr/>
            <p:nvPr/>
          </p:nvSpPr>
          <p:spPr bwMode="auto">
            <a:xfrm>
              <a:off x="5463422" y="3811241"/>
              <a:ext cx="574535" cy="331774"/>
            </a:xfrm>
            <a:prstGeom prst="foldedCorner">
              <a:avLst>
                <a:gd name="adj" fmla="val 32555"/>
              </a:avLst>
            </a:prstGeom>
            <a:solidFill>
              <a:srgbClr val="E2C4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endParaRPr lang="en-US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Folded Corner 27"/>
            <p:cNvSpPr/>
            <p:nvPr/>
          </p:nvSpPr>
          <p:spPr bwMode="auto">
            <a:xfrm>
              <a:off x="3495759" y="4911865"/>
              <a:ext cx="865848" cy="331774"/>
            </a:xfrm>
            <a:prstGeom prst="foldedCorner">
              <a:avLst>
                <a:gd name="adj" fmla="val 32555"/>
              </a:avLst>
            </a:prstGeom>
            <a:solidFill>
              <a:srgbClr val="E2C4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endParaRPr lang="en-US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Snip Single Corner Rectangle 28"/>
            <p:cNvSpPr/>
            <p:nvPr/>
          </p:nvSpPr>
          <p:spPr bwMode="auto">
            <a:xfrm flipH="1">
              <a:off x="2889427" y="3761448"/>
              <a:ext cx="1982624" cy="420640"/>
            </a:xfrm>
            <a:prstGeom prst="snip1Rect">
              <a:avLst>
                <a:gd name="adj" fmla="val 50000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commit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3936288" y="4182088"/>
              <a:ext cx="0" cy="749061"/>
            </a:xfrm>
            <a:prstGeom prst="straightConnector1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20065" y="4862072"/>
                  <a:ext cx="789733" cy="531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smtClean="0">
                            <a:solidFill>
                              <a:srgbClr val="000000"/>
                            </a:solidFill>
                            <a:latin typeface="Arial"/>
                          </a:rPr>
                          <m:t>sn</m:t>
                        </m:r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065" y="4862072"/>
                  <a:ext cx="789733" cy="53130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552786" y="3754568"/>
                  <a:ext cx="574422" cy="531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786" y="3754568"/>
                  <a:ext cx="574422" cy="5313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 bwMode="auto">
            <a:xfrm flipH="1">
              <a:off x="4880602" y="3983863"/>
              <a:ext cx="710994" cy="1"/>
            </a:xfrm>
            <a:prstGeom prst="straightConnector1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Folded Corner 33"/>
            <p:cNvSpPr/>
            <p:nvPr/>
          </p:nvSpPr>
          <p:spPr bwMode="auto">
            <a:xfrm>
              <a:off x="3495759" y="2535036"/>
              <a:ext cx="865848" cy="367730"/>
            </a:xfrm>
            <a:prstGeom prst="foldedCorner">
              <a:avLst>
                <a:gd name="adj" fmla="val 2987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flipV="1">
              <a:off x="3936288" y="3114675"/>
              <a:ext cx="0" cy="649382"/>
            </a:xfrm>
            <a:prstGeom prst="straightConnector1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40290" y="2499187"/>
                  <a:ext cx="1076078" cy="531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smtClean="0">
                            <a:solidFill>
                              <a:srgbClr val="000000"/>
                            </a:solidFill>
                            <a:latin typeface="Arial"/>
                          </a:rPr>
                          <m:t>cm</m:t>
                        </m:r>
                      </m:oMath>
                    </m:oMathPara>
                  </a14:m>
                  <a:r>
                    <a:rPr lang="en-US" sz="2000" dirty="0" smtClean="0">
                      <a:solidFill>
                        <a:srgbClr val="000000"/>
                      </a:solidFill>
                    </a:rPr>
                    <a:t/>
                  </a:r>
                  <a:br>
                    <a:rPr lang="en-US" sz="2000" dirty="0" smtClean="0">
                      <a:solidFill>
                        <a:srgbClr val="000000"/>
                      </a:solidFill>
                    </a:rPr>
                  </a:b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290" y="2499187"/>
                  <a:ext cx="1076078" cy="5313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155976" y="1018990"/>
            <a:ext cx="1611899" cy="2282268"/>
            <a:chOff x="6546141" y="1018989"/>
            <a:chExt cx="2449461" cy="34681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Horizontal Scroll 41"/>
                <p:cNvSpPr/>
                <p:nvPr/>
              </p:nvSpPr>
              <p:spPr bwMode="auto">
                <a:xfrm>
                  <a:off x="8397679" y="1907641"/>
                  <a:ext cx="597923" cy="357881"/>
                </a:xfrm>
                <a:prstGeom prst="foldedCorner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000000"/>
                              </a:solidFill>
                            </a:rPr>
                            <m:t>cm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" name="Horizontal Scrol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7679" y="1907641"/>
                  <a:ext cx="597923" cy="357881"/>
                </a:xfrm>
                <a:prstGeom prst="foldedCorner">
                  <a:avLst/>
                </a:prstGeom>
                <a:blipFill rotWithShape="0">
                  <a:blip r:embed="rId5"/>
                  <a:stretch>
                    <a:fillRect r="-6061" b="-9756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Horizontal Scroll 42"/>
                <p:cNvSpPr/>
                <p:nvPr/>
              </p:nvSpPr>
              <p:spPr bwMode="auto">
                <a:xfrm>
                  <a:off x="8397679" y="2351967"/>
                  <a:ext cx="597923" cy="357881"/>
                </a:xfrm>
                <a:prstGeom prst="foldedCorner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000000"/>
                              </a:solidFill>
                            </a:rPr>
                            <m:t>cm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" name="Horizontal Scrol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7679" y="2351967"/>
                  <a:ext cx="597923" cy="357881"/>
                </a:xfrm>
                <a:prstGeom prst="foldedCorner">
                  <a:avLst/>
                </a:prstGeom>
                <a:blipFill rotWithShape="0">
                  <a:blip r:embed="rId6"/>
                  <a:stretch>
                    <a:fillRect r="-6061" b="-9756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Horizontal Scroll 43"/>
                <p:cNvSpPr/>
                <p:nvPr/>
              </p:nvSpPr>
              <p:spPr bwMode="auto">
                <a:xfrm>
                  <a:off x="8397679" y="1463315"/>
                  <a:ext cx="597923" cy="357881"/>
                </a:xfrm>
                <a:prstGeom prst="foldedCorner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000000"/>
                              </a:solidFill>
                            </a:rPr>
                            <m:t>cm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Horizontal Scrol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7679" y="1463315"/>
                  <a:ext cx="597923" cy="357881"/>
                </a:xfrm>
                <a:prstGeom prst="foldedCorner">
                  <a:avLst/>
                </a:prstGeom>
                <a:blipFill rotWithShape="0">
                  <a:blip r:embed="rId7"/>
                  <a:stretch>
                    <a:fillRect r="-6061" b="-9756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Horizontal Scroll 44"/>
                <p:cNvSpPr/>
                <p:nvPr/>
              </p:nvSpPr>
              <p:spPr bwMode="auto">
                <a:xfrm>
                  <a:off x="8397679" y="2796293"/>
                  <a:ext cx="597923" cy="357881"/>
                </a:xfrm>
                <a:prstGeom prst="foldedCorner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000000"/>
                              </a:solidFill>
                            </a:rPr>
                            <m:t>cm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0" name="Horizontal Scrol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7679" y="2796293"/>
                  <a:ext cx="597923" cy="357881"/>
                </a:xfrm>
                <a:prstGeom prst="foldedCorner">
                  <a:avLst/>
                </a:prstGeom>
                <a:blipFill rotWithShape="0">
                  <a:blip r:embed="rId8"/>
                  <a:stretch>
                    <a:fillRect r="-6061" b="-9756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Horizontal Scroll 45"/>
                <p:cNvSpPr/>
                <p:nvPr/>
              </p:nvSpPr>
              <p:spPr bwMode="auto">
                <a:xfrm>
                  <a:off x="8397679" y="1018989"/>
                  <a:ext cx="597923" cy="357881"/>
                </a:xfrm>
                <a:prstGeom prst="foldedCorner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000000"/>
                              </a:solidFill>
                            </a:rPr>
                            <m:t>cm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1" name="Horizontal Scrol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7679" y="1018989"/>
                  <a:ext cx="597923" cy="357881"/>
                </a:xfrm>
                <a:prstGeom prst="foldedCorner">
                  <a:avLst/>
                </a:prstGeom>
                <a:blipFill rotWithShape="0">
                  <a:blip r:embed="rId9"/>
                  <a:stretch>
                    <a:fillRect r="-4545" b="-9756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Horizontal Scroll 46"/>
                <p:cNvSpPr/>
                <p:nvPr/>
              </p:nvSpPr>
              <p:spPr bwMode="auto">
                <a:xfrm>
                  <a:off x="8397679" y="3240619"/>
                  <a:ext cx="597923" cy="357881"/>
                </a:xfrm>
                <a:prstGeom prst="foldedCorner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000000"/>
                              </a:solidFill>
                            </a:rPr>
                            <m:t>cm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2" name="Horizontal Scrol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7679" y="3240619"/>
                  <a:ext cx="597923" cy="357881"/>
                </a:xfrm>
                <a:prstGeom prst="foldedCorner">
                  <a:avLst/>
                </a:prstGeom>
                <a:blipFill rotWithShape="0">
                  <a:blip r:embed="rId10"/>
                  <a:stretch>
                    <a:fillRect r="-6061" b="-7317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Horizontal Scroll 47"/>
                <p:cNvSpPr/>
                <p:nvPr/>
              </p:nvSpPr>
              <p:spPr bwMode="auto">
                <a:xfrm>
                  <a:off x="8397679" y="3684945"/>
                  <a:ext cx="597923" cy="357881"/>
                </a:xfrm>
                <a:prstGeom prst="foldedCorner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000000"/>
                              </a:solidFill>
                            </a:rPr>
                            <m:t>cm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Horizontal Scrol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7679" y="3684945"/>
                  <a:ext cx="597923" cy="357881"/>
                </a:xfrm>
                <a:prstGeom prst="foldedCorner">
                  <a:avLst/>
                </a:prstGeom>
                <a:blipFill rotWithShape="0">
                  <a:blip r:embed="rId11"/>
                  <a:stretch>
                    <a:fillRect r="-6061" b="-7317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Horizontal Scroll 48"/>
                <p:cNvSpPr/>
                <p:nvPr/>
              </p:nvSpPr>
              <p:spPr bwMode="auto">
                <a:xfrm>
                  <a:off x="8397679" y="4129269"/>
                  <a:ext cx="597923" cy="357881"/>
                </a:xfrm>
                <a:prstGeom prst="foldedCorner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000000"/>
                              </a:solidFill>
                            </a:rPr>
                            <m:t>cm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4" name="Horizontal Scrol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7679" y="4129269"/>
                  <a:ext cx="597923" cy="357881"/>
                </a:xfrm>
                <a:prstGeom prst="foldedCorner">
                  <a:avLst/>
                </a:prstGeom>
                <a:blipFill rotWithShape="0">
                  <a:blip r:embed="rId12"/>
                  <a:stretch>
                    <a:fillRect r="-6061" b="-7317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6546141" y="1025155"/>
              <a:ext cx="1851538" cy="3452387"/>
              <a:chOff x="6429720" y="1199989"/>
              <a:chExt cx="1851538" cy="3452387"/>
            </a:xfrm>
          </p:grpSpPr>
          <p:cxnSp>
            <p:nvCxnSpPr>
              <p:cNvPr id="49" name="Straight Arrow Connector 48"/>
              <p:cNvCxnSpPr/>
              <p:nvPr/>
            </p:nvCxnSpPr>
            <p:spPr bwMode="auto">
              <a:xfrm flipH="1" flipV="1">
                <a:off x="6864367" y="2924520"/>
                <a:ext cx="211684" cy="2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50" name="Snip Same Side Corner Rectangle 49"/>
              <p:cNvSpPr/>
              <p:nvPr/>
            </p:nvSpPr>
            <p:spPr bwMode="auto">
              <a:xfrm rot="16200000">
                <a:off x="7631024" y="1472335"/>
                <a:ext cx="796040" cy="251348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DDDDD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CRH</a:t>
                </a:r>
              </a:p>
            </p:txBody>
          </p:sp>
          <p:sp>
            <p:nvSpPr>
              <p:cNvPr id="51" name="Snip Same Side Corner Rectangle 50"/>
              <p:cNvSpPr/>
              <p:nvPr/>
            </p:nvSpPr>
            <p:spPr bwMode="auto">
              <a:xfrm rot="16200000">
                <a:off x="7631024" y="2379654"/>
                <a:ext cx="796040" cy="251348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DDDDD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CRH</a:t>
                </a:r>
              </a:p>
            </p:txBody>
          </p:sp>
          <p:sp>
            <p:nvSpPr>
              <p:cNvPr id="52" name="Snip Same Side Corner Rectangle 51"/>
              <p:cNvSpPr/>
              <p:nvPr/>
            </p:nvSpPr>
            <p:spPr bwMode="auto">
              <a:xfrm rot="16200000">
                <a:off x="7195801" y="1910495"/>
                <a:ext cx="796040" cy="251348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DDDDD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CRH</a:t>
                </a:r>
              </a:p>
            </p:txBody>
          </p:sp>
          <p:sp>
            <p:nvSpPr>
              <p:cNvPr id="53" name="Snip Same Side Corner Rectangle 52"/>
              <p:cNvSpPr/>
              <p:nvPr/>
            </p:nvSpPr>
            <p:spPr bwMode="auto">
              <a:xfrm rot="16200000">
                <a:off x="7631024" y="3251133"/>
                <a:ext cx="796039" cy="251348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DDDDD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CRH</a:t>
                </a:r>
              </a:p>
            </p:txBody>
          </p:sp>
          <p:sp>
            <p:nvSpPr>
              <p:cNvPr id="54" name="Snip Same Side Corner Rectangle 53"/>
              <p:cNvSpPr/>
              <p:nvPr/>
            </p:nvSpPr>
            <p:spPr bwMode="auto">
              <a:xfrm rot="16200000">
                <a:off x="7633971" y="4128682"/>
                <a:ext cx="796040" cy="251348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DDDDD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CRH</a:t>
                </a:r>
              </a:p>
            </p:txBody>
          </p:sp>
          <p:sp>
            <p:nvSpPr>
              <p:cNvPr id="55" name="Snip Same Side Corner Rectangle 54"/>
              <p:cNvSpPr/>
              <p:nvPr/>
            </p:nvSpPr>
            <p:spPr bwMode="auto">
              <a:xfrm rot="16200000">
                <a:off x="7195801" y="3689293"/>
                <a:ext cx="796040" cy="251348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DDDDD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CRH</a:t>
                </a:r>
              </a:p>
            </p:txBody>
          </p:sp>
          <p:sp>
            <p:nvSpPr>
              <p:cNvPr id="56" name="Snip Same Side Corner Rectangle 55"/>
              <p:cNvSpPr/>
              <p:nvPr/>
            </p:nvSpPr>
            <p:spPr bwMode="auto">
              <a:xfrm rot="16200000">
                <a:off x="6810654" y="2788560"/>
                <a:ext cx="796040" cy="251348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DDDDD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CRH</a:t>
                </a: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 flipH="1" flipV="1">
                <a:off x="8154718" y="1372763"/>
                <a:ext cx="126540" cy="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58" name="Straight Arrow Connector 57"/>
              <p:cNvCxnSpPr>
                <a:stCxn id="51" idx="3"/>
              </p:cNvCxnSpPr>
              <p:nvPr/>
            </p:nvCxnSpPr>
            <p:spPr bwMode="auto">
              <a:xfrm flipH="1" flipV="1">
                <a:off x="7719495" y="2313427"/>
                <a:ext cx="183875" cy="19190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 flipH="1">
                <a:off x="7719495" y="3399725"/>
                <a:ext cx="183876" cy="157759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H="1" flipV="1">
                <a:off x="7719495" y="4115143"/>
                <a:ext cx="183875" cy="19190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H="1" flipV="1">
                <a:off x="8154718" y="1809287"/>
                <a:ext cx="126540" cy="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 flipH="1" flipV="1">
                <a:off x="8154718" y="2259813"/>
                <a:ext cx="126540" cy="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3" name="Straight Arrow Connector 62"/>
              <p:cNvCxnSpPr/>
              <p:nvPr/>
            </p:nvCxnSpPr>
            <p:spPr bwMode="auto">
              <a:xfrm flipH="1" flipV="1">
                <a:off x="8154718" y="2696337"/>
                <a:ext cx="126540" cy="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 flipH="1" flipV="1">
                <a:off x="8154718" y="3153340"/>
                <a:ext cx="126540" cy="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 flipH="1" flipV="1">
                <a:off x="8154718" y="3589864"/>
                <a:ext cx="126540" cy="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 flipH="1" flipV="1">
                <a:off x="8154718" y="4040390"/>
                <a:ext cx="126540" cy="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7" name="Straight Arrow Connector 66"/>
              <p:cNvCxnSpPr/>
              <p:nvPr/>
            </p:nvCxnSpPr>
            <p:spPr bwMode="auto">
              <a:xfrm flipH="1" flipV="1">
                <a:off x="8154718" y="4476914"/>
                <a:ext cx="126540" cy="1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8" name="Straight Arrow Connector 67"/>
              <p:cNvCxnSpPr>
                <a:stCxn id="52" idx="3"/>
              </p:cNvCxnSpPr>
              <p:nvPr/>
            </p:nvCxnSpPr>
            <p:spPr bwMode="auto">
              <a:xfrm flipH="1">
                <a:off x="7341297" y="2036169"/>
                <a:ext cx="126850" cy="632397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9" name="Straight Arrow Connector 68"/>
              <p:cNvCxnSpPr>
                <a:stCxn id="55" idx="3"/>
              </p:cNvCxnSpPr>
              <p:nvPr/>
            </p:nvCxnSpPr>
            <p:spPr bwMode="auto">
              <a:xfrm flipH="1" flipV="1">
                <a:off x="7341297" y="3150067"/>
                <a:ext cx="126850" cy="66490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6429720" y="2629281"/>
                    <a:ext cx="748322" cy="3788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rgbClr val="000000"/>
                              </a:solidFill>
                            </a:rPr>
                            <m:t>root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715" y="2629281"/>
                    <a:ext cx="646331" cy="32778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Arrow Connector 70"/>
              <p:cNvCxnSpPr/>
              <p:nvPr/>
            </p:nvCxnSpPr>
            <p:spPr bwMode="auto">
              <a:xfrm flipH="1">
                <a:off x="7719495" y="1638402"/>
                <a:ext cx="183876" cy="157759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3652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</a:t>
            </a:r>
            <a:r>
              <a:rPr lang="en-US" dirty="0" err="1" smtClean="0"/>
              <a:t>ZoE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circuit expressing the NP statement for the </a:t>
            </a:r>
            <a:r>
              <a:rPr lang="en-US" dirty="0" err="1" smtClean="0"/>
              <a:t>zkSNARK</a:t>
            </a:r>
            <a:endParaRPr lang="en-US" dirty="0" smtClean="0"/>
          </a:p>
          <a:p>
            <a:r>
              <a:rPr lang="en-US" dirty="0" smtClean="0"/>
              <a:t>Contract</a:t>
            </a:r>
          </a:p>
          <a:p>
            <a:r>
              <a:rPr lang="en-US" dirty="0" smtClean="0"/>
              <a:t>Extend the </a:t>
            </a:r>
            <a:r>
              <a:rPr lang="en-US" dirty="0" err="1" smtClean="0"/>
              <a:t>Ethereum</a:t>
            </a:r>
            <a:r>
              <a:rPr lang="en-US" dirty="0" smtClean="0"/>
              <a:t> VM to support native SNARK verification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25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SNARK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snarkverify</a:t>
            </a:r>
            <a:r>
              <a:rPr lang="en-US" dirty="0" smtClean="0"/>
              <a:t> precompile</a:t>
            </a:r>
          </a:p>
          <a:p>
            <a:pPr lvl="1"/>
            <a:r>
              <a:rPr lang="en-US" dirty="0" smtClean="0"/>
              <a:t>XXX specs XXX</a:t>
            </a:r>
          </a:p>
          <a:p>
            <a:r>
              <a:rPr lang="en-US" dirty="0" smtClean="0"/>
              <a:t>Parity EVM patch</a:t>
            </a:r>
          </a:p>
          <a:p>
            <a:r>
              <a:rPr lang="en-US" dirty="0" smtClean="0"/>
              <a:t>Rust wrapper for </a:t>
            </a:r>
            <a:r>
              <a:rPr lang="en-US" dirty="0" err="1" smtClean="0"/>
              <a:t>libsnark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585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90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BabyZoE</a:t>
            </a:r>
            <a:r>
              <a:rPr lang="en-US" dirty="0" smtClean="0"/>
              <a:t> </a:t>
            </a:r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20368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03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Grown-up </a:t>
            </a:r>
            <a:r>
              <a:rPr lang="en-US" dirty="0" err="1" smtClean="0"/>
              <a:t>ZoE</a:t>
            </a:r>
            <a:endParaRPr lang="en-US" dirty="0" smtClean="0"/>
          </a:p>
          <a:p>
            <a:pPr lvl="1"/>
            <a:r>
              <a:rPr lang="en-US" dirty="0" smtClean="0"/>
              <a:t>Variable denomination</a:t>
            </a:r>
          </a:p>
          <a:p>
            <a:pPr lvl="1"/>
            <a:r>
              <a:rPr lang="en-US" dirty="0" smtClean="0"/>
              <a:t>Splitting and joining coins</a:t>
            </a:r>
            <a:endParaRPr lang="en-US" dirty="0" smtClean="0"/>
          </a:p>
          <a:p>
            <a:pPr lvl="1"/>
            <a:r>
              <a:rPr lang="en-US" dirty="0" smtClean="0"/>
              <a:t>Payment destinations</a:t>
            </a:r>
            <a:endParaRPr lang="en-US" dirty="0" smtClean="0"/>
          </a:p>
          <a:p>
            <a:r>
              <a:rPr lang="en-US" dirty="0" smtClean="0"/>
              <a:t>General smart contracts that rely on ZK proofs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Gyges</a:t>
            </a:r>
            <a:r>
              <a:rPr lang="en-US" dirty="0" smtClean="0"/>
              <a:t> contracts</a:t>
            </a:r>
            <a:endParaRPr lang="en-US" dirty="0" smtClean="0"/>
          </a:p>
          <a:p>
            <a:r>
              <a:rPr lang="en-US" dirty="0" smtClean="0"/>
              <a:t>Hawk XXXX talk to Andrew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67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yGrad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RSA2006ConferenceTemplate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yGrad" id="{AC33B15E-531F-4EDC-9FD8-00A6A502C5EF}" vid="{0D622079-7D32-47F8-9533-708972CB1B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GrayGrad</Template>
  <TotalTime>132</TotalTime>
  <Words>165</Words>
  <Application>Microsoft Office PowerPoint</Application>
  <PresentationFormat>On-screen Show (4:3)</PresentationFormat>
  <Paragraphs>70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Courier New</vt:lpstr>
      <vt:lpstr>Cambria Math</vt:lpstr>
      <vt:lpstr>GrayGrad</vt:lpstr>
      <vt:lpstr>SNARKs for Ethereum</vt:lpstr>
      <vt:lpstr>Bringing zero-knowledge SNARKs to Ethereum</vt:lpstr>
      <vt:lpstr>Baby ZoE</vt:lpstr>
      <vt:lpstr>Baby ZoE implementation components</vt:lpstr>
      <vt:lpstr>Native SNARK verification</vt:lpstr>
      <vt:lpstr>Circuit</vt:lpstr>
      <vt:lpstr>BabyZoE contract</vt:lpstr>
      <vt:lpstr>Demo</vt:lpstr>
      <vt:lpstr>Next steps</vt:lpstr>
      <vt:lpstr>Help baby ZoE grow and prosper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Tromer</dc:creator>
  <cp:lastModifiedBy>Eran Tromer</cp:lastModifiedBy>
  <cp:revision>26</cp:revision>
  <dcterms:created xsi:type="dcterms:W3CDTF">2016-07-27T23:46:30Z</dcterms:created>
  <dcterms:modified xsi:type="dcterms:W3CDTF">2016-07-28T03:30:01Z</dcterms:modified>
</cp:coreProperties>
</file>