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67" r:id="rId4"/>
    <p:sldId id="269" r:id="rId5"/>
    <p:sldId id="270" r:id="rId6"/>
    <p:sldId id="271" r:id="rId7"/>
    <p:sldId id="272" r:id="rId8"/>
    <p:sldId id="257" r:id="rId9"/>
    <p:sldId id="258" r:id="rId10"/>
    <p:sldId id="261" r:id="rId11"/>
    <p:sldId id="259" r:id="rId12"/>
    <p:sldId id="262" r:id="rId13"/>
    <p:sldId id="260" r:id="rId14"/>
    <p:sldId id="263" r:id="rId15"/>
    <p:sldId id="264" r:id="rId16"/>
    <p:sldId id="280" r:id="rId17"/>
    <p:sldId id="281" r:id="rId18"/>
    <p:sldId id="279" r:id="rId19"/>
    <p:sldId id="265" r:id="rId20"/>
    <p:sldId id="275" r:id="rId21"/>
    <p:sldId id="277" r:id="rId22"/>
    <p:sldId id="282" r:id="rId23"/>
    <p:sldId id="276" r:id="rId24"/>
    <p:sldId id="284" r:id="rId25"/>
    <p:sldId id="285" r:id="rId26"/>
    <p:sldId id="278" r:id="rId27"/>
    <p:sldId id="283" r:id="rId28"/>
    <p:sldId id="286" r:id="rId29"/>
    <p:sldId id="287" r:id="rId30"/>
    <p:sldId id="288" r:id="rId31"/>
    <p:sldId id="274" r:id="rId32"/>
    <p:sldId id="292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42A6-83A4-44FF-9E56-35EA71BCD62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3530-F4F0-4D04-83A9-5068DC4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42A6-83A4-44FF-9E56-35EA71BCD62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3530-F4F0-4D04-83A9-5068DC4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8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42A6-83A4-44FF-9E56-35EA71BCD62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3530-F4F0-4D04-83A9-5068DC4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42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42A6-83A4-44FF-9E56-35EA71BCD62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3530-F4F0-4D04-83A9-5068DC4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8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42A6-83A4-44FF-9E56-35EA71BCD62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3530-F4F0-4D04-83A9-5068DC4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7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42A6-83A4-44FF-9E56-35EA71BCD62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3530-F4F0-4D04-83A9-5068DC4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25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42A6-83A4-44FF-9E56-35EA71BCD62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3530-F4F0-4D04-83A9-5068DC4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71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42A6-83A4-44FF-9E56-35EA71BCD62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3530-F4F0-4D04-83A9-5068DC4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42A6-83A4-44FF-9E56-35EA71BCD62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3530-F4F0-4D04-83A9-5068DC4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75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42A6-83A4-44FF-9E56-35EA71BCD62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3530-F4F0-4D04-83A9-5068DC4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9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42A6-83A4-44FF-9E56-35EA71BCD62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3530-F4F0-4D04-83A9-5068DC4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05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42A6-83A4-44FF-9E56-35EA71BCD62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D3530-F4F0-4D04-83A9-5068DC4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59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endershades.org/" TargetMode="External"/><Relationship Id="rId2" Type="http://schemas.openxmlformats.org/officeDocument/2006/relationships/hyperlink" Target="https://www.theguardian.com/inequality/2017/aug/08/rise-of-the-racist-robots-how-ai-is-learning-all-our-worst-impuls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Reminder: CW2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this lecture, you should have all the tools you need to complete CW2.</a:t>
            </a:r>
          </a:p>
          <a:p>
            <a:endParaRPr lang="en-GB" dirty="0"/>
          </a:p>
          <a:p>
            <a:r>
              <a:rPr lang="en-GB" dirty="0" smtClean="0"/>
              <a:t>Three Sections:</a:t>
            </a:r>
          </a:p>
          <a:p>
            <a:pPr lvl="1"/>
            <a:r>
              <a:rPr lang="en-GB" dirty="0" smtClean="0"/>
              <a:t>Comparative study of text classification algorithms (0.6 weight)</a:t>
            </a:r>
            <a:endParaRPr lang="en-GB" dirty="0"/>
          </a:p>
          <a:p>
            <a:pPr lvl="1"/>
            <a:r>
              <a:rPr lang="en-GB" dirty="0" smtClean="0"/>
              <a:t>Ethical issues affecting the selected algorithms (0.2 weight)</a:t>
            </a:r>
          </a:p>
          <a:p>
            <a:pPr lvl="1"/>
            <a:r>
              <a:rPr lang="en-GB" dirty="0" err="1" smtClean="0"/>
              <a:t>Explainability</a:t>
            </a:r>
            <a:r>
              <a:rPr lang="en-GB" dirty="0" smtClean="0"/>
              <a:t> of the selected algorithms (0.2 weight)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Due date: 30</a:t>
            </a:r>
            <a:r>
              <a:rPr lang="en-GB" baseline="30000" dirty="0" smtClean="0"/>
              <a:t>th</a:t>
            </a:r>
            <a:r>
              <a:rPr lang="en-GB" dirty="0" smtClean="0"/>
              <a:t> November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Ethical and Explainable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73949"/>
            <a:ext cx="10515600" cy="117659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This lecture is all about the “why’s” which surround machine learning.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35" y="1690688"/>
            <a:ext cx="7278130" cy="3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Ethical AI</a:t>
            </a:r>
          </a:p>
          <a:p>
            <a:pPr lvl="1"/>
            <a:r>
              <a:rPr lang="en-GB" dirty="0" smtClean="0"/>
              <a:t>Ensuring that AI is not harmful to people.</a:t>
            </a:r>
          </a:p>
          <a:p>
            <a:pPr lvl="1"/>
            <a:r>
              <a:rPr lang="en-GB" dirty="0" smtClean="0"/>
              <a:t>Ensuring that AI has a moral basis.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Explainable AI</a:t>
            </a:r>
          </a:p>
          <a:p>
            <a:pPr lvl="1"/>
            <a:r>
              <a:rPr lang="en-GB" dirty="0" smtClean="0"/>
              <a:t>Explaining </a:t>
            </a:r>
            <a:r>
              <a:rPr lang="en-GB" dirty="0" err="1" smtClean="0"/>
              <a:t>explainability</a:t>
            </a:r>
            <a:r>
              <a:rPr lang="en-GB" dirty="0"/>
              <a:t>.</a:t>
            </a:r>
            <a:endParaRPr lang="en-GB" dirty="0" smtClean="0"/>
          </a:p>
          <a:p>
            <a:pPr lvl="1"/>
            <a:r>
              <a:rPr lang="en-GB" dirty="0" smtClean="0"/>
              <a:t>The importance of explainable AI.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odels to measure the </a:t>
            </a:r>
            <a:r>
              <a:rPr lang="en-GB" dirty="0" err="1" smtClean="0"/>
              <a:t>explainability</a:t>
            </a:r>
            <a:r>
              <a:rPr lang="en-GB" dirty="0" smtClean="0"/>
              <a:t> of AI.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5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Ethical AI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Ensuring that AI is not harmful to people.</a:t>
            </a:r>
          </a:p>
          <a:p>
            <a:pPr lvl="1"/>
            <a:r>
              <a:rPr lang="en-GB" dirty="0" smtClean="0"/>
              <a:t>Ensuring that AI has a moral basis.</a:t>
            </a:r>
          </a:p>
          <a:p>
            <a:pPr lvl="1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8" t="5070" r="4934" b="38004"/>
          <a:stretch/>
        </p:blipFill>
        <p:spPr>
          <a:xfrm>
            <a:off x="7129849" y="828836"/>
            <a:ext cx="2969740" cy="21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Conception of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8440"/>
          </a:xfrm>
        </p:spPr>
        <p:txBody>
          <a:bodyPr/>
          <a:lstStyle/>
          <a:p>
            <a:r>
              <a:rPr lang="en-GB" dirty="0" smtClean="0"/>
              <a:t>Take a moment and think about this question:</a:t>
            </a:r>
          </a:p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i="1" dirty="0" smtClean="0"/>
              <a:t>What do you think the public associates with AI?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8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31" y="2203622"/>
            <a:ext cx="4328539" cy="39994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Answer: Often very negative things.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72" y="1947155"/>
            <a:ext cx="4829432" cy="451240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Loss of jobs from automation</a:t>
            </a:r>
          </a:p>
          <a:p>
            <a:endParaRPr lang="en-GB" dirty="0" smtClean="0"/>
          </a:p>
          <a:p>
            <a:r>
              <a:rPr lang="en-GB" dirty="0" smtClean="0"/>
              <a:t>Weaponised AI</a:t>
            </a:r>
          </a:p>
          <a:p>
            <a:endParaRPr lang="en-GB" dirty="0" smtClean="0"/>
          </a:p>
          <a:p>
            <a:r>
              <a:rPr lang="en-GB" dirty="0" smtClean="0"/>
              <a:t>Loss of control over data</a:t>
            </a:r>
          </a:p>
          <a:p>
            <a:endParaRPr lang="en-GB" dirty="0" smtClean="0"/>
          </a:p>
          <a:p>
            <a:r>
              <a:rPr lang="en-GB" dirty="0" smtClean="0"/>
              <a:t>Too much/little free time</a:t>
            </a:r>
          </a:p>
          <a:p>
            <a:endParaRPr lang="en-GB" dirty="0" smtClean="0"/>
          </a:p>
          <a:p>
            <a:r>
              <a:rPr lang="en-GB" dirty="0" smtClean="0"/>
              <a:t>Lost sense of being unique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33970" y="2484651"/>
            <a:ext cx="3548449" cy="37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Loss of privacy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Loss of accountability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0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Conception of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8373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Many of these issues stem from lack of understanding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Does that make them less important?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No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These are genuine problems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80" y="2374954"/>
            <a:ext cx="4879020" cy="325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 can be harmful in other ways…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basis of any machine learning system is the data it was trained upon</a:t>
            </a:r>
          </a:p>
          <a:p>
            <a:pPr lvl="1"/>
            <a:r>
              <a:rPr lang="en-GB" dirty="0" smtClean="0"/>
              <a:t>In the case of data-driven AI*</a:t>
            </a:r>
          </a:p>
          <a:p>
            <a:endParaRPr lang="en-GB" dirty="0" smtClean="0"/>
          </a:p>
          <a:p>
            <a:r>
              <a:rPr lang="en-GB" dirty="0" smtClean="0"/>
              <a:t>That means that bias in your training data influences your algorithm</a:t>
            </a:r>
          </a:p>
          <a:p>
            <a:endParaRPr lang="en-GB" dirty="0"/>
          </a:p>
          <a:p>
            <a:r>
              <a:rPr lang="en-GB" dirty="0" smtClean="0"/>
              <a:t>What about moral biases?</a:t>
            </a:r>
          </a:p>
          <a:p>
            <a:pPr lvl="1"/>
            <a:r>
              <a:rPr lang="en-GB" dirty="0" smtClean="0"/>
              <a:t>I.e. racism, sexism, anti-religion, </a:t>
            </a:r>
            <a:r>
              <a:rPr lang="en-GB" dirty="0" err="1" smtClean="0"/>
              <a:t>etc</a:t>
            </a:r>
            <a:r>
              <a:rPr lang="en-GB" dirty="0" smtClean="0"/>
              <a:t>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0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Designer </a:t>
            </a:r>
            <a:r>
              <a:rPr lang="en-GB" dirty="0" err="1" smtClean="0"/>
              <a:t>F</a:t>
            </a:r>
            <a:r>
              <a:rPr lang="en-GB" dirty="0" err="1" smtClean="0">
                <a:solidFill>
                  <a:srgbClr val="7030A0"/>
                </a:solidFill>
              </a:rPr>
              <a:t>AI</a:t>
            </a:r>
            <a:r>
              <a:rPr lang="en-GB" dirty="0" err="1" smtClean="0"/>
              <a:t>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COMPAS</a:t>
            </a:r>
          </a:p>
          <a:p>
            <a:pPr lvl="1"/>
            <a:r>
              <a:rPr lang="en-GB" dirty="0"/>
              <a:t>Correctional Offender Management Profiling for Alternative Sanctions</a:t>
            </a:r>
          </a:p>
          <a:p>
            <a:pPr lvl="1"/>
            <a:r>
              <a:rPr lang="en-GB" dirty="0" smtClean="0">
                <a:hlinkClick r:id="rId2"/>
              </a:rPr>
              <a:t>https://www.theguardian.com/inequality/2017/aug/08/rise-of-the-racist-robots-how-ai-is-learning-all-our-worst-impulses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AI face recognition struggles to identify black women</a:t>
            </a:r>
          </a:p>
          <a:p>
            <a:pPr lvl="1"/>
            <a:r>
              <a:rPr lang="en-GB" dirty="0" smtClean="0">
                <a:hlinkClick r:id="rId3"/>
              </a:rPr>
              <a:t>http://gendershades.org/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3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</a:t>
            </a:r>
            <a:r>
              <a:rPr lang="en-GB" dirty="0" err="1" smtClean="0"/>
              <a:t>F</a:t>
            </a:r>
            <a:r>
              <a:rPr lang="en-GB" dirty="0" err="1" smtClean="0">
                <a:solidFill>
                  <a:srgbClr val="7030A0"/>
                </a:solidFill>
              </a:rPr>
              <a:t>AI</a:t>
            </a:r>
            <a:r>
              <a:rPr lang="en-GB" dirty="0" err="1" smtClean="0"/>
              <a:t>ls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98"/>
          <a:stretch/>
        </p:blipFill>
        <p:spPr>
          <a:xfrm>
            <a:off x="2312228" y="2518086"/>
            <a:ext cx="7567543" cy="3893644"/>
          </a:xfrm>
        </p:spPr>
      </p:pic>
      <p:sp>
        <p:nvSpPr>
          <p:cNvPr id="5" name="Rectangle 4"/>
          <p:cNvSpPr/>
          <p:nvPr/>
        </p:nvSpPr>
        <p:spPr>
          <a:xfrm>
            <a:off x="4020064" y="5412259"/>
            <a:ext cx="716692" cy="28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 smtClean="0">
                <a:solidFill>
                  <a:schemeClr val="tx1"/>
                </a:solidFill>
              </a:rPr>
              <a:t>****</a:t>
            </a:r>
            <a:r>
              <a:rPr lang="en-GB" sz="1300" dirty="0" err="1" smtClean="0">
                <a:solidFill>
                  <a:schemeClr val="tx1"/>
                </a:solidFill>
              </a:rPr>
              <a:t>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69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Sometimes it’s the users, not the designer…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7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Ethical Issues in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Important to remember, that you are part of a minority.</a:t>
            </a:r>
          </a:p>
          <a:p>
            <a:pPr lvl="1"/>
            <a:r>
              <a:rPr lang="en-GB" dirty="0" smtClean="0"/>
              <a:t>You understand more about AI than the everyday person.</a:t>
            </a:r>
          </a:p>
          <a:p>
            <a:endParaRPr lang="en-GB" dirty="0"/>
          </a:p>
          <a:p>
            <a:r>
              <a:rPr lang="en-GB" dirty="0" smtClean="0"/>
              <a:t>Public conception of AI is often negative</a:t>
            </a:r>
          </a:p>
          <a:p>
            <a:pPr lvl="1"/>
            <a:r>
              <a:rPr lang="en-GB" dirty="0" smtClean="0"/>
              <a:t>Not without good reason</a:t>
            </a:r>
          </a:p>
          <a:p>
            <a:pPr lvl="1"/>
            <a:r>
              <a:rPr lang="en-GB" dirty="0" smtClean="0"/>
              <a:t>Often based on lack of understanding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AI does not have to be designed for harm to be harmful</a:t>
            </a:r>
          </a:p>
          <a:p>
            <a:pPr lvl="1"/>
            <a:r>
              <a:rPr lang="en-GB" dirty="0" smtClean="0"/>
              <a:t>AI is dictated by its training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1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Ethical and Explainable AI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Kyle Martin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8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Explainable AI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Explaining </a:t>
            </a:r>
            <a:r>
              <a:rPr lang="en-GB" dirty="0" err="1" smtClean="0"/>
              <a:t>explainability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The importance of explainable AI.</a:t>
            </a:r>
          </a:p>
          <a:p>
            <a:pPr lvl="1"/>
            <a:r>
              <a:rPr lang="en-GB" dirty="0" smtClean="0"/>
              <a:t>Models to measure the </a:t>
            </a:r>
            <a:r>
              <a:rPr lang="en-GB" dirty="0" err="1" smtClean="0"/>
              <a:t>explainability</a:t>
            </a:r>
            <a:r>
              <a:rPr lang="en-GB" dirty="0" smtClean="0"/>
              <a:t> of AI.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360" y="445658"/>
            <a:ext cx="3399090" cy="22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Explainable AI?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Explainable AI is any machine learning algorithm designed to propagate user understanding</a:t>
            </a:r>
          </a:p>
          <a:p>
            <a:endParaRPr lang="en-GB" dirty="0" smtClean="0"/>
          </a:p>
          <a:p>
            <a:r>
              <a:rPr lang="en-GB" dirty="0" smtClean="0"/>
              <a:t>This can take many forms:</a:t>
            </a:r>
          </a:p>
          <a:p>
            <a:pPr lvl="1"/>
            <a:r>
              <a:rPr lang="en-GB" dirty="0" smtClean="0"/>
              <a:t>Understanding the purpose of the AI</a:t>
            </a:r>
          </a:p>
          <a:p>
            <a:pPr lvl="1"/>
            <a:r>
              <a:rPr lang="en-GB" dirty="0" smtClean="0"/>
              <a:t>Understanding how the AI arrives at a decision</a:t>
            </a:r>
          </a:p>
          <a:p>
            <a:pPr lvl="1"/>
            <a:r>
              <a:rPr lang="en-GB" dirty="0" smtClean="0"/>
              <a:t>Understanding situations where the AI is ineffective, or unsure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Provides algorithmic accountability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6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</a:t>
            </a:r>
            <a:r>
              <a:rPr lang="en-GB" dirty="0" err="1" smtClean="0"/>
              <a:t>Explainability</a:t>
            </a:r>
            <a:r>
              <a:rPr lang="en-GB" dirty="0"/>
              <a:t> </a:t>
            </a:r>
            <a:r>
              <a:rPr lang="en-GB" dirty="0" smtClean="0"/>
              <a:t>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you have an awesome algorithm that gets it right 99% of the time.</a:t>
            </a:r>
          </a:p>
          <a:p>
            <a:endParaRPr lang="en-GB" dirty="0"/>
          </a:p>
          <a:p>
            <a:r>
              <a:rPr lang="en-GB" dirty="0" smtClean="0"/>
              <a:t>Who cares HOW it makes the decisions – it works right?</a:t>
            </a:r>
          </a:p>
          <a:p>
            <a:endParaRPr lang="en-GB" dirty="0"/>
          </a:p>
          <a:p>
            <a:r>
              <a:rPr lang="en-GB" dirty="0" smtClean="0"/>
              <a:t>What happens that 1% of the time?</a:t>
            </a:r>
          </a:p>
          <a:p>
            <a:pPr lvl="1"/>
            <a:r>
              <a:rPr lang="en-GB" dirty="0" smtClean="0"/>
              <a:t>Why is it wrong?</a:t>
            </a:r>
          </a:p>
          <a:p>
            <a:pPr lvl="1"/>
            <a:r>
              <a:rPr lang="en-GB" dirty="0" smtClean="0"/>
              <a:t>How wrong is it?</a:t>
            </a:r>
          </a:p>
          <a:p>
            <a:pPr lvl="1"/>
            <a:r>
              <a:rPr lang="en-GB" dirty="0" smtClean="0"/>
              <a:t>When is it wrong?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1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and Legal Right to </a:t>
            </a:r>
            <a:r>
              <a:rPr lang="en-GB" dirty="0" err="1" smtClean="0"/>
              <a:t>Explainability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3207"/>
          </a:xfrm>
        </p:spPr>
        <p:txBody>
          <a:bodyPr/>
          <a:lstStyle/>
          <a:p>
            <a:r>
              <a:rPr lang="en-GB" dirty="0" smtClean="0"/>
              <a:t>European law that data subjects have a right to an explanation regarding decisions made using their data.</a:t>
            </a:r>
          </a:p>
          <a:p>
            <a:endParaRPr lang="en-GB" dirty="0"/>
          </a:p>
          <a:p>
            <a:r>
              <a:rPr lang="en-GB" dirty="0" smtClean="0"/>
              <a:t>Data subjects have a right to contest those decisions.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95" y="3838832"/>
            <a:ext cx="5515232" cy="2350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17" y="3726500"/>
            <a:ext cx="2837587" cy="2458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1" y="6311900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European Union, 2016. The General Data Protection Regulation </a:t>
            </a:r>
            <a:r>
              <a:rPr lang="en-GB" sz="1200" dirty="0" err="1" smtClean="0"/>
              <a:t>Regulation</a:t>
            </a:r>
            <a:r>
              <a:rPr lang="en-GB" sz="1200" dirty="0" smtClean="0"/>
              <a:t> (EU) 2016/679  (GDPR).</a:t>
            </a:r>
          </a:p>
        </p:txBody>
      </p:sp>
    </p:spTree>
    <p:extLst>
      <p:ext uri="{BB962C8B-B14F-4D97-AF65-F5344CB8AC3E}">
        <p14:creationId xmlns:p14="http://schemas.microsoft.com/office/powerpoint/2010/main" val="7791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Responsibility of the Designer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from this: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 this: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11162" y="2545492"/>
            <a:ext cx="6569676" cy="988541"/>
            <a:chOff x="838200" y="2380735"/>
            <a:chExt cx="6569676" cy="988541"/>
          </a:xfrm>
        </p:grpSpPr>
        <p:sp>
          <p:nvSpPr>
            <p:cNvPr id="4" name="Rectangle 3"/>
            <p:cNvSpPr/>
            <p:nvPr/>
          </p:nvSpPr>
          <p:spPr>
            <a:xfrm>
              <a:off x="838200" y="2603157"/>
              <a:ext cx="1451919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Data</a:t>
              </a:r>
              <a:endParaRPr lang="en-GB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290119" y="2866768"/>
              <a:ext cx="593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883243" y="2380735"/>
              <a:ext cx="2512541" cy="9885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395784" y="2866768"/>
              <a:ext cx="560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955957" y="2603156"/>
              <a:ext cx="1451919" cy="56017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Output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27637" y="4739933"/>
            <a:ext cx="6569676" cy="988541"/>
            <a:chOff x="838200" y="2380735"/>
            <a:chExt cx="6569676" cy="988541"/>
          </a:xfrm>
        </p:grpSpPr>
        <p:sp>
          <p:nvSpPr>
            <p:cNvPr id="14" name="Rectangle 13"/>
            <p:cNvSpPr/>
            <p:nvPr/>
          </p:nvSpPr>
          <p:spPr>
            <a:xfrm>
              <a:off x="838200" y="2603157"/>
              <a:ext cx="1451919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Data</a:t>
              </a:r>
              <a:endParaRPr lang="en-GB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290119" y="2866768"/>
              <a:ext cx="593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883243" y="2380735"/>
              <a:ext cx="2512541" cy="9885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395784" y="2866768"/>
              <a:ext cx="560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955957" y="2603156"/>
              <a:ext cx="1451919" cy="56017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Output</a:t>
              </a:r>
              <a:endParaRPr lang="en-GB" dirty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369" y="4344860"/>
            <a:ext cx="1762211" cy="176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 of Explainable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defines an explanation?</a:t>
            </a:r>
          </a:p>
          <a:p>
            <a:endParaRPr lang="en-GB" dirty="0" smtClean="0"/>
          </a:p>
          <a:p>
            <a:r>
              <a:rPr lang="en-GB" dirty="0" smtClean="0"/>
              <a:t>How do we provide an explanation?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How do we measure the quality of a provided explanation?</a:t>
            </a:r>
          </a:p>
          <a:p>
            <a:endParaRPr lang="en-GB" dirty="0"/>
          </a:p>
          <a:p>
            <a:r>
              <a:rPr lang="en-GB" dirty="0" smtClean="0"/>
              <a:t>How detailed of an explanation is required?</a:t>
            </a:r>
          </a:p>
          <a:p>
            <a:pPr lvl="1"/>
            <a:r>
              <a:rPr lang="en-GB" dirty="0" smtClean="0"/>
              <a:t>Information overload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5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the </a:t>
            </a:r>
            <a:r>
              <a:rPr lang="en-GB" dirty="0" err="1" smtClean="0"/>
              <a:t>Explainability</a:t>
            </a:r>
            <a:r>
              <a:rPr lang="en-GB" dirty="0" smtClean="0"/>
              <a:t> of a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Sørmo</a:t>
            </a:r>
            <a:r>
              <a:rPr lang="en-GB" dirty="0" smtClean="0"/>
              <a:t> – Goals of </a:t>
            </a:r>
            <a:r>
              <a:rPr lang="en-GB" dirty="0" err="1" smtClean="0"/>
              <a:t>Explainability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Lipton – Defining Interpretability</a:t>
            </a:r>
          </a:p>
          <a:p>
            <a:endParaRPr lang="en-GB" dirty="0" smtClean="0"/>
          </a:p>
          <a:p>
            <a:r>
              <a:rPr lang="en-GB" dirty="0" smtClean="0"/>
              <a:t>Lundberg - SHAP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Five Goals of </a:t>
            </a:r>
            <a:r>
              <a:rPr lang="en-GB" dirty="0" err="1" smtClean="0"/>
              <a:t>Explainability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Transparency</a:t>
            </a:r>
          </a:p>
          <a:p>
            <a:endParaRPr lang="en-GB" dirty="0" smtClean="0"/>
          </a:p>
          <a:p>
            <a:r>
              <a:rPr lang="en-GB" dirty="0" smtClean="0"/>
              <a:t>Justification</a:t>
            </a:r>
          </a:p>
          <a:p>
            <a:endParaRPr lang="en-GB" dirty="0" smtClean="0"/>
          </a:p>
          <a:p>
            <a:r>
              <a:rPr lang="en-GB" dirty="0" smtClean="0"/>
              <a:t>Conceptualisation </a:t>
            </a:r>
          </a:p>
          <a:p>
            <a:endParaRPr lang="en-GB" dirty="0" smtClean="0"/>
          </a:p>
          <a:p>
            <a:r>
              <a:rPr lang="en-GB" dirty="0" smtClean="0"/>
              <a:t>Relevance</a:t>
            </a:r>
          </a:p>
          <a:p>
            <a:endParaRPr lang="en-GB" dirty="0" smtClean="0"/>
          </a:p>
          <a:p>
            <a:r>
              <a:rPr lang="en-GB" dirty="0" smtClean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7375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- </a:t>
            </a:r>
            <a:r>
              <a:rPr lang="en-GB" dirty="0" err="1" smtClean="0"/>
              <a:t>kNN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07008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KNN is very transparent, and its answers should be relevant to the problem.</a:t>
            </a:r>
          </a:p>
          <a:p>
            <a:endParaRPr lang="en-GB" dirty="0"/>
          </a:p>
          <a:p>
            <a:r>
              <a:rPr lang="en-GB" dirty="0" smtClean="0"/>
              <a:t>KNN could be used for justification.</a:t>
            </a:r>
          </a:p>
          <a:p>
            <a:endParaRPr lang="en-GB" dirty="0"/>
          </a:p>
          <a:p>
            <a:r>
              <a:rPr lang="en-GB" dirty="0" smtClean="0"/>
              <a:t>KNN is passable at conceptualisation and does not necessarily promote learning.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6059" y="1538974"/>
            <a:ext cx="6017741" cy="5040273"/>
            <a:chOff x="5581134" y="1506022"/>
            <a:chExt cx="6017741" cy="5040273"/>
          </a:xfrm>
        </p:grpSpPr>
        <p:sp>
          <p:nvSpPr>
            <p:cNvPr id="4" name="Regular Pentagon 3"/>
            <p:cNvSpPr/>
            <p:nvPr/>
          </p:nvSpPr>
          <p:spPr>
            <a:xfrm>
              <a:off x="6853880" y="1825625"/>
              <a:ext cx="4744995" cy="4351338"/>
            </a:xfrm>
            <a:prstGeom prst="pentagon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507625" y="1506022"/>
              <a:ext cx="1437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Transparency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1134" y="3256563"/>
              <a:ext cx="1437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Justification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3880" y="6176963"/>
              <a:ext cx="1890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Conceptualisation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45128" y="6127234"/>
              <a:ext cx="1208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Relevance</a:t>
              </a:r>
              <a:endParaRPr lang="en-GB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271421" y="3228415"/>
            <a:ext cx="101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Learning</a:t>
            </a:r>
            <a:endParaRPr lang="en-GB" dirty="0"/>
          </a:p>
        </p:txBody>
      </p:sp>
      <p:sp>
        <p:nvSpPr>
          <p:cNvPr id="13" name="Freeform 12"/>
          <p:cNvSpPr/>
          <p:nvPr/>
        </p:nvSpPr>
        <p:spPr>
          <a:xfrm>
            <a:off x="7117492" y="1869989"/>
            <a:ext cx="3319849" cy="4333103"/>
          </a:xfrm>
          <a:custGeom>
            <a:avLst/>
            <a:gdLst>
              <a:gd name="connsiteX0" fmla="*/ 906162 w 3319849"/>
              <a:gd name="connsiteY0" fmla="*/ 3855308 h 4333103"/>
              <a:gd name="connsiteX1" fmla="*/ 0 w 3319849"/>
              <a:gd name="connsiteY1" fmla="*/ 1771135 h 4333103"/>
              <a:gd name="connsiteX2" fmla="*/ 1861751 w 3319849"/>
              <a:gd name="connsiteY2" fmla="*/ 0 h 4333103"/>
              <a:gd name="connsiteX3" fmla="*/ 3113903 w 3319849"/>
              <a:gd name="connsiteY3" fmla="*/ 1894703 h 4333103"/>
              <a:gd name="connsiteX4" fmla="*/ 3319849 w 3319849"/>
              <a:gd name="connsiteY4" fmla="*/ 4333103 h 4333103"/>
              <a:gd name="connsiteX5" fmla="*/ 906162 w 3319849"/>
              <a:gd name="connsiteY5" fmla="*/ 3855308 h 43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9849" h="4333103">
                <a:moveTo>
                  <a:pt x="906162" y="3855308"/>
                </a:moveTo>
                <a:lnTo>
                  <a:pt x="0" y="1771135"/>
                </a:lnTo>
                <a:lnTo>
                  <a:pt x="1861751" y="0"/>
                </a:lnTo>
                <a:lnTo>
                  <a:pt x="3113903" y="1894703"/>
                </a:lnTo>
                <a:lnTo>
                  <a:pt x="3319849" y="4333103"/>
                </a:lnTo>
                <a:lnTo>
                  <a:pt x="906162" y="38553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gular Pentagon 13"/>
          <p:cNvSpPr/>
          <p:nvPr/>
        </p:nvSpPr>
        <p:spPr>
          <a:xfrm>
            <a:off x="7189574" y="2506985"/>
            <a:ext cx="3591697" cy="3097427"/>
          </a:xfrm>
          <a:prstGeom prst="pentagon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gular Pentagon 14"/>
          <p:cNvSpPr/>
          <p:nvPr/>
        </p:nvSpPr>
        <p:spPr>
          <a:xfrm>
            <a:off x="8077199" y="3296478"/>
            <a:ext cx="1993558" cy="1738183"/>
          </a:xfrm>
          <a:prstGeom prst="pentagon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7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Explainable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Explainable AI is a system which provides a means to improve the users understanding of it.</a:t>
            </a:r>
          </a:p>
          <a:p>
            <a:endParaRPr lang="en-GB" dirty="0"/>
          </a:p>
          <a:p>
            <a:r>
              <a:rPr lang="en-GB" dirty="0" smtClean="0"/>
              <a:t>Providing explanation is a legal and social obligation.</a:t>
            </a:r>
          </a:p>
          <a:p>
            <a:pPr lvl="1"/>
            <a:r>
              <a:rPr lang="en-GB" dirty="0" smtClean="0"/>
              <a:t>EU GDPR</a:t>
            </a:r>
          </a:p>
          <a:p>
            <a:pPr lvl="1"/>
            <a:r>
              <a:rPr lang="en-GB" dirty="0" smtClean="0"/>
              <a:t>Responsibility of the system designer</a:t>
            </a:r>
          </a:p>
          <a:p>
            <a:endParaRPr lang="en-GB" dirty="0" smtClean="0"/>
          </a:p>
          <a:p>
            <a:r>
              <a:rPr lang="en-GB" dirty="0" smtClean="0"/>
              <a:t>Defining explanation is difficult, but we can measure AI’s capacity to provide it using models.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8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Potential of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"</a:t>
            </a:r>
            <a:r>
              <a:rPr lang="en-GB" dirty="0"/>
              <a:t>AI is one of the most important things humanity is working on. It is more profound than, I </a:t>
            </a:r>
            <a:r>
              <a:rPr lang="en-GB" dirty="0" err="1"/>
              <a:t>dunno</a:t>
            </a:r>
            <a:r>
              <a:rPr lang="en-GB" dirty="0"/>
              <a:t>, electricity or fire</a:t>
            </a:r>
            <a:r>
              <a:rPr lang="en-GB" dirty="0" smtClean="0"/>
              <a:t>,“</a:t>
            </a:r>
          </a:p>
          <a:p>
            <a:pPr marL="0" indent="0" algn="ctr">
              <a:buNone/>
            </a:pPr>
            <a:r>
              <a:rPr lang="en-GB" i="1" dirty="0" smtClean="0"/>
              <a:t>- </a:t>
            </a:r>
            <a:r>
              <a:rPr lang="en-GB" i="1" dirty="0" err="1" smtClean="0"/>
              <a:t>Sundar</a:t>
            </a:r>
            <a:r>
              <a:rPr lang="en-GB" i="1" dirty="0" smtClean="0"/>
              <a:t> </a:t>
            </a:r>
            <a:r>
              <a:rPr lang="en-GB" i="1" dirty="0" err="1" smtClean="0"/>
              <a:t>Pichai</a:t>
            </a:r>
            <a:r>
              <a:rPr lang="en-GB" i="1" dirty="0" smtClean="0"/>
              <a:t>, Google CEO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506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Ethical and Explainable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Answering these needs WILL become your responsibility if you go into this sector.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6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err="1" smtClean="0"/>
              <a:t>Bostrom</a:t>
            </a:r>
            <a:r>
              <a:rPr lang="en-GB" sz="1600" dirty="0" smtClean="0"/>
              <a:t>, N. and </a:t>
            </a:r>
            <a:r>
              <a:rPr lang="en-GB" sz="1600" dirty="0" err="1" smtClean="0"/>
              <a:t>Yudkowsky</a:t>
            </a:r>
            <a:r>
              <a:rPr lang="en-GB" sz="1600" dirty="0" smtClean="0"/>
              <a:t>, E., 2014. The ethics of artificial intelligence. </a:t>
            </a:r>
            <a:r>
              <a:rPr lang="en-GB" sz="1600" i="1" dirty="0" smtClean="0"/>
              <a:t>The Cambridge handbook of artificial intelligence</a:t>
            </a:r>
            <a:r>
              <a:rPr lang="en-GB" sz="1600" dirty="0" smtClean="0"/>
              <a:t>, </a:t>
            </a:r>
            <a:r>
              <a:rPr lang="en-GB" sz="1600" i="1" dirty="0" smtClean="0"/>
              <a:t>316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European Union, 2016. The General Data Protection Regulation (</a:t>
            </a:r>
            <a:r>
              <a:rPr lang="en-GB" sz="1600" dirty="0"/>
              <a:t>EU) 2016/679 </a:t>
            </a:r>
            <a:r>
              <a:rPr lang="en-GB" sz="1600" dirty="0" smtClean="0"/>
              <a:t> (GDPR).</a:t>
            </a:r>
          </a:p>
          <a:p>
            <a:r>
              <a:rPr lang="en-GB" sz="1600" dirty="0"/>
              <a:t>Lipton, Z.C., 2016. The mythos of model interpretability. </a:t>
            </a:r>
            <a:r>
              <a:rPr lang="en-GB" sz="1600" i="1" dirty="0" err="1"/>
              <a:t>arXiv</a:t>
            </a:r>
            <a:r>
              <a:rPr lang="en-GB" sz="1600" i="1" dirty="0"/>
              <a:t> preprint arXiv:1606.03490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Lundberg, S. and Lee, S. 2017.</a:t>
            </a:r>
            <a:r>
              <a:rPr lang="en-GB" sz="1600" dirty="0"/>
              <a:t> </a:t>
            </a:r>
            <a:r>
              <a:rPr lang="en-US" altLang="en-US" sz="1600" dirty="0"/>
              <a:t>A unified approach to interpreting model </a:t>
            </a:r>
            <a:r>
              <a:rPr lang="en-US" altLang="en-US" sz="1600" dirty="0" smtClean="0"/>
              <a:t>predictions. </a:t>
            </a:r>
            <a:r>
              <a:rPr lang="en-GB" sz="1600" i="1" dirty="0" err="1" smtClean="0"/>
              <a:t>arXiv</a:t>
            </a:r>
            <a:r>
              <a:rPr lang="en-GB" sz="1600" i="1" dirty="0" smtClean="0"/>
              <a:t> preprint </a:t>
            </a:r>
            <a:r>
              <a:rPr lang="en-GB" sz="1600" i="1" dirty="0" err="1" smtClean="0"/>
              <a:t>arXiv</a:t>
            </a:r>
            <a:r>
              <a:rPr lang="en-GB" sz="1600" i="1" dirty="0" smtClean="0"/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05B62"/>
                </a:solidFill>
                <a:effectLst/>
              </a:rPr>
              <a:t> </a:t>
            </a:r>
            <a:r>
              <a:rPr lang="en-US" altLang="en-US" sz="1600" i="1" dirty="0"/>
              <a:t>1705.07874</a:t>
            </a:r>
            <a:r>
              <a:rPr lang="en-GB" sz="1600" dirty="0" smtClean="0"/>
              <a:t>.</a:t>
            </a:r>
          </a:p>
          <a:p>
            <a:r>
              <a:rPr lang="en-GB" sz="1600" dirty="0" err="1"/>
              <a:t>Sørmo</a:t>
            </a:r>
            <a:r>
              <a:rPr lang="en-GB" sz="1600" dirty="0"/>
              <a:t>, F., </a:t>
            </a:r>
            <a:r>
              <a:rPr lang="en-GB" sz="1600" dirty="0" err="1"/>
              <a:t>Cassens</a:t>
            </a:r>
            <a:r>
              <a:rPr lang="en-GB" sz="1600" dirty="0"/>
              <a:t>, J. and </a:t>
            </a:r>
            <a:r>
              <a:rPr lang="en-GB" sz="1600" dirty="0" err="1"/>
              <a:t>Aamodt</a:t>
            </a:r>
            <a:r>
              <a:rPr lang="en-GB" sz="1600" dirty="0"/>
              <a:t>, A., 2005. Explanation in case-based reasoning–perspectives and goals. </a:t>
            </a:r>
            <a:r>
              <a:rPr lang="en-GB" sz="1600" i="1" dirty="0"/>
              <a:t>Artificial Intelligence Review</a:t>
            </a:r>
            <a:r>
              <a:rPr lang="en-GB" sz="1600" dirty="0"/>
              <a:t>, </a:t>
            </a:r>
            <a:r>
              <a:rPr lang="en-GB" sz="1600" i="1" dirty="0"/>
              <a:t>24</a:t>
            </a:r>
            <a:r>
              <a:rPr lang="en-GB" sz="1600" dirty="0"/>
              <a:t>(2), pp.109-143.</a:t>
            </a:r>
            <a:endParaRPr lang="en-GB" sz="16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2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Moral Machine from MIT</a:t>
            </a:r>
          </a:p>
          <a:p>
            <a:pPr lvl="1"/>
            <a:r>
              <a:rPr lang="en-GB" dirty="0" smtClean="0"/>
              <a:t>Pass moral judgment on decisions made by AI</a:t>
            </a:r>
          </a:p>
          <a:p>
            <a:pPr lvl="1"/>
            <a:r>
              <a:rPr lang="en-GB" dirty="0" smtClean="0"/>
              <a:t>A game where you choose people you would like a robot car to run over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Afterwards, please feel free to use </a:t>
            </a:r>
            <a:r>
              <a:rPr lang="en-GB" smtClean="0"/>
              <a:t>the time for CW2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45639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Next week is your final lecture and lab.</a:t>
            </a:r>
          </a:p>
          <a:p>
            <a:endParaRPr lang="en-GB" dirty="0"/>
          </a:p>
          <a:p>
            <a:r>
              <a:rPr lang="en-GB" dirty="0" smtClean="0"/>
              <a:t>Case Study - </a:t>
            </a:r>
            <a:r>
              <a:rPr lang="en-GB" dirty="0" err="1" smtClean="0"/>
              <a:t>SelfBACK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96" y="3484606"/>
            <a:ext cx="4386493" cy="22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Potential of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“AI could be more dangerous than North Korea,“</a:t>
            </a:r>
          </a:p>
          <a:p>
            <a:pPr marL="0" indent="0" algn="ctr">
              <a:buNone/>
            </a:pPr>
            <a:r>
              <a:rPr lang="en-GB" i="1" dirty="0" smtClean="0"/>
              <a:t>- Elon Musk, Tesla CEO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6089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Potential of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“AI could be the worst event in the history of our civilization,“</a:t>
            </a:r>
          </a:p>
          <a:p>
            <a:pPr marL="0" indent="0" algn="ctr">
              <a:buNone/>
            </a:pPr>
            <a:r>
              <a:rPr lang="en-GB" i="1" dirty="0" smtClean="0"/>
              <a:t>- Stephen Hawking, world renowned physicist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337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Potential of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“AI is </a:t>
            </a:r>
            <a:r>
              <a:rPr lang="en-GB" dirty="0" err="1" smtClean="0"/>
              <a:t>gonna</a:t>
            </a:r>
            <a:r>
              <a:rPr lang="en-GB" dirty="0" smtClean="0"/>
              <a:t> be really </a:t>
            </a:r>
            <a:r>
              <a:rPr lang="en-GB" dirty="0" err="1" smtClean="0"/>
              <a:t>REALLY</a:t>
            </a:r>
            <a:r>
              <a:rPr lang="en-GB" dirty="0" smtClean="0"/>
              <a:t> important,“</a:t>
            </a:r>
          </a:p>
          <a:p>
            <a:pPr marL="0" indent="0" algn="ctr">
              <a:buNone/>
            </a:pPr>
            <a:r>
              <a:rPr lang="en-GB" i="1" dirty="0" smtClean="0"/>
              <a:t>- Kyle Martin, read a few articles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679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Potential of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 is in the process of changing the world.</a:t>
            </a:r>
          </a:p>
          <a:p>
            <a:endParaRPr lang="en-GB" dirty="0" smtClean="0"/>
          </a:p>
          <a:p>
            <a:r>
              <a:rPr lang="en-GB" dirty="0" smtClean="0"/>
              <a:t>This brings to light many ethical issues that were, in history, not even considered.</a:t>
            </a:r>
          </a:p>
          <a:p>
            <a:endParaRPr lang="en-GB" dirty="0"/>
          </a:p>
          <a:p>
            <a:r>
              <a:rPr lang="en-GB" dirty="0" smtClean="0"/>
              <a:t>A number of responsibilities become apparent.</a:t>
            </a:r>
          </a:p>
          <a:p>
            <a:pPr lvl="1"/>
            <a:r>
              <a:rPr lang="en-GB" dirty="0" smtClean="0"/>
              <a:t>Among these is </a:t>
            </a:r>
            <a:r>
              <a:rPr lang="en-GB" dirty="0" err="1" smtClean="0"/>
              <a:t>explainability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3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Ethical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Ethical issues which relate to AI and its capacity to harm people.</a:t>
            </a:r>
          </a:p>
          <a:p>
            <a:endParaRPr lang="en-GB" dirty="0"/>
          </a:p>
          <a:p>
            <a:r>
              <a:rPr lang="en-GB" dirty="0" smtClean="0"/>
              <a:t>Ethical issues which relate to the moral status of the machine itself.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6311900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Bostrom</a:t>
            </a:r>
            <a:r>
              <a:rPr lang="en-GB" sz="1200" dirty="0"/>
              <a:t>, N. and </a:t>
            </a:r>
            <a:r>
              <a:rPr lang="en-GB" sz="1200" dirty="0" err="1"/>
              <a:t>Yudkowsky</a:t>
            </a:r>
            <a:r>
              <a:rPr lang="en-GB" sz="1200" dirty="0"/>
              <a:t>, E., 2014. The ethics of artificial intelligence. </a:t>
            </a:r>
            <a:r>
              <a:rPr lang="en-GB" sz="1200" i="1" dirty="0"/>
              <a:t>The Cambridge handbook of artificial intelligence</a:t>
            </a:r>
            <a:r>
              <a:rPr lang="en-GB" sz="1200" dirty="0"/>
              <a:t>,</a:t>
            </a:r>
            <a:r>
              <a:rPr lang="en-GB" sz="1200" i="1" dirty="0"/>
              <a:t>316</a:t>
            </a:r>
            <a:r>
              <a:rPr lang="en-GB" sz="1200" dirty="0"/>
              <a:t>, p.334.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"/>
          <a:stretch/>
        </p:blipFill>
        <p:spPr>
          <a:xfrm>
            <a:off x="2937590" y="3522449"/>
            <a:ext cx="6264075" cy="265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Explainable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AI’s ability to explain its decision-making process.</a:t>
            </a:r>
          </a:p>
          <a:p>
            <a:endParaRPr lang="en-GB" dirty="0"/>
          </a:p>
          <a:p>
            <a:r>
              <a:rPr lang="en-GB" dirty="0" smtClean="0"/>
              <a:t>Our ability to understand that process.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09" y="4001294"/>
            <a:ext cx="6611381" cy="2056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6311900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Sørmo</a:t>
            </a:r>
            <a:r>
              <a:rPr lang="en-GB" sz="1200" dirty="0"/>
              <a:t>, F., </a:t>
            </a:r>
            <a:r>
              <a:rPr lang="en-GB" sz="1200" dirty="0" err="1"/>
              <a:t>Cassens</a:t>
            </a:r>
            <a:r>
              <a:rPr lang="en-GB" sz="1200" dirty="0"/>
              <a:t>, J. and </a:t>
            </a:r>
            <a:r>
              <a:rPr lang="en-GB" sz="1200" dirty="0" err="1"/>
              <a:t>Aamodt</a:t>
            </a:r>
            <a:r>
              <a:rPr lang="en-GB" sz="1200" dirty="0"/>
              <a:t>, A., 2005. Explanation in case-based reasoning–perspectives and goals. </a:t>
            </a:r>
            <a:r>
              <a:rPr lang="en-GB" sz="1200" i="1" dirty="0"/>
              <a:t>Artificial Intelligence Review</a:t>
            </a:r>
            <a:r>
              <a:rPr lang="en-GB" sz="1200" dirty="0"/>
              <a:t>, </a:t>
            </a:r>
            <a:r>
              <a:rPr lang="en-GB" sz="1200" i="1" dirty="0"/>
              <a:t>24</a:t>
            </a:r>
            <a:r>
              <a:rPr lang="en-GB" sz="1200" dirty="0"/>
              <a:t>(2), pp.109-143.</a:t>
            </a:r>
          </a:p>
        </p:txBody>
      </p:sp>
    </p:spTree>
    <p:extLst>
      <p:ext uri="{BB962C8B-B14F-4D97-AF65-F5344CB8AC3E}">
        <p14:creationId xmlns:p14="http://schemas.microsoft.com/office/powerpoint/2010/main" val="26800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</TotalTime>
  <Words>1049</Words>
  <Application>Microsoft Office PowerPoint</Application>
  <PresentationFormat>Widescreen</PresentationFormat>
  <Paragraphs>219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Reminder: CW2</vt:lpstr>
      <vt:lpstr>Ethical and Explainable AI</vt:lpstr>
      <vt:lpstr>The Potential of AI</vt:lpstr>
      <vt:lpstr>The Potential of AI</vt:lpstr>
      <vt:lpstr>The Potential of AI</vt:lpstr>
      <vt:lpstr>The Potential of AI</vt:lpstr>
      <vt:lpstr>The Potential of AI</vt:lpstr>
      <vt:lpstr>Ethical AI</vt:lpstr>
      <vt:lpstr>Explainable AI</vt:lpstr>
      <vt:lpstr>Ethical and Explainable AI</vt:lpstr>
      <vt:lpstr>Overview</vt:lpstr>
      <vt:lpstr>Ethical AI</vt:lpstr>
      <vt:lpstr>Public Conception of AI</vt:lpstr>
      <vt:lpstr>Answer: Often very negative things.</vt:lpstr>
      <vt:lpstr>Public Conception of AI</vt:lpstr>
      <vt:lpstr>AI can be harmful in other ways…</vt:lpstr>
      <vt:lpstr>Designer FAIls</vt:lpstr>
      <vt:lpstr>User FAIls</vt:lpstr>
      <vt:lpstr>Ethical Issues in AI</vt:lpstr>
      <vt:lpstr>Explainable AI</vt:lpstr>
      <vt:lpstr>What is Explainable AI?</vt:lpstr>
      <vt:lpstr>Why is Explainability Important?</vt:lpstr>
      <vt:lpstr>Social and Legal Right to Explainability</vt:lpstr>
      <vt:lpstr>The Responsibility of the Designer</vt:lpstr>
      <vt:lpstr>Challenges of Explainable AI</vt:lpstr>
      <vt:lpstr>Measuring the Explainability of a System</vt:lpstr>
      <vt:lpstr>The Five Goals of Explainability</vt:lpstr>
      <vt:lpstr>An Example - kNN</vt:lpstr>
      <vt:lpstr>Explainable AI</vt:lpstr>
      <vt:lpstr>Ethical and Explainable AI</vt:lpstr>
      <vt:lpstr>References</vt:lpstr>
      <vt:lpstr>Lab Work</vt:lpstr>
      <vt:lpstr>Next Week</vt:lpstr>
    </vt:vector>
  </TitlesOfParts>
  <Company>Robert Gordon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and Explainable AI</dc:title>
  <dc:creator>KYLE MARTIN (1106883)</dc:creator>
  <cp:lastModifiedBy>Martin,K,Kyle,TUS1 C</cp:lastModifiedBy>
  <cp:revision>28</cp:revision>
  <dcterms:created xsi:type="dcterms:W3CDTF">2018-11-07T15:46:49Z</dcterms:created>
  <dcterms:modified xsi:type="dcterms:W3CDTF">2018-11-15T18:04:59Z</dcterms:modified>
</cp:coreProperties>
</file>