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263" r:id="rId3"/>
    <p:sldId id="311" r:id="rId4"/>
    <p:sldId id="294" r:id="rId5"/>
    <p:sldId id="332" r:id="rId6"/>
    <p:sldId id="303" r:id="rId7"/>
    <p:sldId id="293" r:id="rId8"/>
    <p:sldId id="258" r:id="rId9"/>
    <p:sldId id="259" r:id="rId10"/>
    <p:sldId id="290" r:id="rId11"/>
    <p:sldId id="291" r:id="rId12"/>
    <p:sldId id="292" r:id="rId13"/>
    <p:sldId id="309" r:id="rId14"/>
    <p:sldId id="308" r:id="rId15"/>
    <p:sldId id="312" r:id="rId16"/>
    <p:sldId id="313" r:id="rId17"/>
    <p:sldId id="314" r:id="rId18"/>
    <p:sldId id="315" r:id="rId19"/>
    <p:sldId id="316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30" r:id="rId29"/>
    <p:sldId id="326" r:id="rId30"/>
    <p:sldId id="331" r:id="rId31"/>
    <p:sldId id="327" r:id="rId32"/>
    <p:sldId id="328" r:id="rId33"/>
    <p:sldId id="329" r:id="rId34"/>
    <p:sldId id="334" r:id="rId35"/>
    <p:sldId id="261" r:id="rId36"/>
    <p:sldId id="264" r:id="rId37"/>
    <p:sldId id="265" r:id="rId38"/>
    <p:sldId id="338" r:id="rId39"/>
    <p:sldId id="266" r:id="rId40"/>
    <p:sldId id="267" r:id="rId41"/>
    <p:sldId id="268" r:id="rId42"/>
    <p:sldId id="269" r:id="rId43"/>
    <p:sldId id="270" r:id="rId44"/>
    <p:sldId id="271" r:id="rId45"/>
    <p:sldId id="272" r:id="rId46"/>
    <p:sldId id="273" r:id="rId47"/>
    <p:sldId id="274" r:id="rId48"/>
    <p:sldId id="275" r:id="rId49"/>
    <p:sldId id="276" r:id="rId50"/>
    <p:sldId id="340" r:id="rId51"/>
    <p:sldId id="310" r:id="rId52"/>
    <p:sldId id="301" r:id="rId53"/>
    <p:sldId id="341" r:id="rId54"/>
    <p:sldId id="342" r:id="rId55"/>
    <p:sldId id="343" r:id="rId56"/>
    <p:sldId id="302" r:id="rId57"/>
    <p:sldId id="287" r:id="rId58"/>
    <p:sldId id="295" r:id="rId59"/>
    <p:sldId id="286" r:id="rId60"/>
    <p:sldId id="285" r:id="rId61"/>
    <p:sldId id="307" r:id="rId62"/>
    <p:sldId id="288" r:id="rId63"/>
    <p:sldId id="277" r:id="rId64"/>
    <p:sldId id="279" r:id="rId65"/>
    <p:sldId id="296" r:id="rId66"/>
    <p:sldId id="297" r:id="rId67"/>
    <p:sldId id="298" r:id="rId68"/>
    <p:sldId id="280" r:id="rId69"/>
    <p:sldId id="281" r:id="rId70"/>
    <p:sldId id="282" r:id="rId71"/>
    <p:sldId id="278" r:id="rId72"/>
    <p:sldId id="283" r:id="rId73"/>
    <p:sldId id="284" r:id="rId74"/>
    <p:sldId id="333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940" autoAdjust="0"/>
  </p:normalViewPr>
  <p:slideViewPr>
    <p:cSldViewPr snapToGrid="0">
      <p:cViewPr varScale="1">
        <p:scale>
          <a:sx n="72" d="100"/>
          <a:sy n="72" d="100"/>
        </p:scale>
        <p:origin x="1056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16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A9F79-41D0-4FBE-8630-A2874E8CFF63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36E5D-1021-49C4-9846-51800E707F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037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Details here</a:t>
            </a:r>
          </a:p>
          <a:p>
            <a:r>
              <a:rPr lang="en-GB" dirty="0"/>
              <a:t>http://scikit-learn.org/stable/auto_examples/preprocessing/plot_all_scaling.html#sphx-glr-auto-examples-preprocessing-plot-all-scaling-py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36E5D-1021-49C4-9846-51800E707F8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496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Numpy</a:t>
            </a:r>
            <a:r>
              <a:rPr lang="en-US" dirty="0"/>
              <a:t> : advanced mathematical and statistical operations</a:t>
            </a:r>
          </a:p>
          <a:p>
            <a:pPr marL="0" indent="0">
              <a:buNone/>
            </a:pPr>
            <a:r>
              <a:rPr lang="en-US" dirty="0" err="1"/>
              <a:t>SciPy</a:t>
            </a:r>
            <a:r>
              <a:rPr lang="en-US" dirty="0"/>
              <a:t>: </a:t>
            </a:r>
            <a:r>
              <a:rPr lang="en-GB" dirty="0"/>
              <a:t>algorithms for linear algebra, differential equations, numerical integration, optimization, statistics and more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Pandas: Data structures and manipulation</a:t>
            </a:r>
          </a:p>
          <a:p>
            <a:pPr marL="0" indent="0">
              <a:buNone/>
            </a:pPr>
            <a:r>
              <a:rPr lang="en-US" dirty="0" err="1"/>
              <a:t>SciKit</a:t>
            </a:r>
            <a:r>
              <a:rPr lang="en-US" dirty="0"/>
              <a:t>-Learn: ML library</a:t>
            </a:r>
          </a:p>
          <a:p>
            <a:pPr marL="0" indent="0">
              <a:buNone/>
            </a:pPr>
            <a:r>
              <a:rPr lang="en-US" dirty="0" err="1"/>
              <a:t>matplotLib</a:t>
            </a:r>
            <a:r>
              <a:rPr lang="en-US" dirty="0"/>
              <a:t>: python 2D plotting library , augmented by </a:t>
            </a:r>
            <a:r>
              <a:rPr lang="en-US" dirty="0" err="1"/>
              <a:t>seaborn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36E5D-1021-49C4-9846-51800E707F82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343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idea behind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Scaler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that it will transform your data, such that the distribution will have a mean value of 0 and a standard deviation of 1.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np.random.seed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Generate random data to try above code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Create data samples x1, x2, x3</a:t>
            </a:r>
            <a:r>
              <a:rPr lang="en-GB" dirty="0"/>
              <a:t> </a:t>
            </a:r>
            <a:r>
              <a:rPr lang="en-GB" dirty="0" err="1"/>
              <a:t>np.random.seed</a:t>
            </a:r>
            <a:r>
              <a:rPr lang="en-GB" dirty="0"/>
              <a:t>(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GB" dirty="0"/>
              <a:t>) </a:t>
            </a:r>
            <a:r>
              <a:rPr lang="en-GB" dirty="0" err="1"/>
              <a:t>df</a:t>
            </a:r>
            <a:r>
              <a:rPr lang="en-GB" dirty="0"/>
              <a:t> = </a:t>
            </a:r>
            <a:r>
              <a:rPr lang="en-GB" dirty="0" err="1"/>
              <a:t>pd.DataFrame</a:t>
            </a:r>
            <a:r>
              <a:rPr lang="en-GB" dirty="0"/>
              <a:t>({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'x1'</a:t>
            </a:r>
            <a:r>
              <a:rPr lang="en-GB" dirty="0"/>
              <a:t>: </a:t>
            </a:r>
            <a:r>
              <a:rPr lang="en-GB" dirty="0" err="1"/>
              <a:t>np.random.normal</a:t>
            </a:r>
            <a:r>
              <a:rPr lang="en-GB" dirty="0"/>
              <a:t>(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GB" dirty="0"/>
              <a:t>,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GB" dirty="0"/>
              <a:t>,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</a:t>
            </a:r>
            <a:r>
              <a:rPr lang="en-GB" dirty="0"/>
              <a:t>),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'x2'</a:t>
            </a:r>
            <a:r>
              <a:rPr lang="en-GB" dirty="0"/>
              <a:t>: </a:t>
            </a:r>
            <a:r>
              <a:rPr lang="en-GB" dirty="0" err="1"/>
              <a:t>np.random.normal</a:t>
            </a:r>
            <a:r>
              <a:rPr lang="en-GB" dirty="0"/>
              <a:t>(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GB" dirty="0"/>
              <a:t>,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GB" dirty="0"/>
              <a:t>,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</a:t>
            </a:r>
            <a:r>
              <a:rPr lang="en-GB" dirty="0"/>
              <a:t>),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'x3'</a:t>
            </a:r>
            <a:r>
              <a:rPr lang="en-GB" dirty="0"/>
              <a:t>: </a:t>
            </a:r>
            <a:r>
              <a:rPr lang="en-GB" dirty="0" err="1"/>
              <a:t>np.random.normal</a:t>
            </a:r>
            <a:r>
              <a:rPr lang="en-GB" dirty="0"/>
              <a:t>(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-5</a:t>
            </a:r>
            <a:r>
              <a:rPr lang="en-GB" dirty="0"/>
              <a:t>,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GB" dirty="0"/>
              <a:t>,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</a:t>
            </a:r>
            <a:r>
              <a:rPr lang="en-GB" dirty="0"/>
              <a:t>) })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Use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StandardScaler</a:t>
            </a:r>
            <a:r>
              <a:rPr lang="en-GB" dirty="0"/>
              <a:t> scaler = </a:t>
            </a:r>
            <a:r>
              <a:rPr lang="en-GB" dirty="0" err="1"/>
              <a:t>preprocessing.StandardScaler</a:t>
            </a:r>
            <a:r>
              <a:rPr lang="en-GB" dirty="0"/>
              <a:t>() </a:t>
            </a:r>
            <a:r>
              <a:rPr lang="en-GB" dirty="0" err="1"/>
              <a:t>scaled_df</a:t>
            </a:r>
            <a:r>
              <a:rPr lang="en-GB" dirty="0"/>
              <a:t> = </a:t>
            </a:r>
            <a:r>
              <a:rPr lang="en-GB" dirty="0" err="1"/>
              <a:t>scaler.fit_transform</a:t>
            </a:r>
            <a:r>
              <a:rPr lang="en-GB" dirty="0"/>
              <a:t>(</a:t>
            </a:r>
            <a:r>
              <a:rPr lang="en-GB" dirty="0" err="1"/>
              <a:t>df</a:t>
            </a:r>
            <a:r>
              <a:rPr lang="en-GB" dirty="0"/>
              <a:t>) </a:t>
            </a:r>
            <a:r>
              <a:rPr lang="en-GB" dirty="0" err="1"/>
              <a:t>scaled_df</a:t>
            </a:r>
            <a:r>
              <a:rPr lang="en-GB" dirty="0"/>
              <a:t> = </a:t>
            </a:r>
            <a:r>
              <a:rPr lang="en-GB" dirty="0" err="1"/>
              <a:t>pd.DataFrame</a:t>
            </a:r>
            <a:r>
              <a:rPr lang="en-GB" dirty="0"/>
              <a:t>(</a:t>
            </a:r>
            <a:r>
              <a:rPr lang="en-GB" dirty="0" err="1"/>
              <a:t>scaled_df</a:t>
            </a:r>
            <a:r>
              <a:rPr lang="en-GB" dirty="0"/>
              <a:t>, columns=[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'x1'</a:t>
            </a:r>
            <a:r>
              <a:rPr lang="en-GB" dirty="0"/>
              <a:t>,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'x2'</a:t>
            </a:r>
            <a:r>
              <a:rPr lang="en-GB" dirty="0"/>
              <a:t>,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'x3'</a:t>
            </a:r>
            <a:r>
              <a:rPr lang="en-GB" dirty="0"/>
              <a:t>])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Plot and visualize</a:t>
            </a:r>
            <a:r>
              <a:rPr lang="en-GB" dirty="0"/>
              <a:t> fig, (ax1, ax2) = </a:t>
            </a:r>
            <a:r>
              <a:rPr lang="en-GB" dirty="0" err="1"/>
              <a:t>plt.subplots</a:t>
            </a:r>
            <a:r>
              <a:rPr lang="en-GB" dirty="0"/>
              <a:t>(</a:t>
            </a:r>
            <a:r>
              <a:rPr lang="en-GB" dirty="0" err="1"/>
              <a:t>ncols</a:t>
            </a:r>
            <a:r>
              <a:rPr lang="en-GB" dirty="0"/>
              <a:t>=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GB" dirty="0"/>
              <a:t>, </a:t>
            </a:r>
            <a:r>
              <a:rPr lang="en-GB" dirty="0" err="1"/>
              <a:t>figsize</a:t>
            </a:r>
            <a:r>
              <a:rPr lang="en-GB" dirty="0"/>
              <a:t>=(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GB" dirty="0"/>
              <a:t>,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GB" dirty="0"/>
              <a:t>)) ax1.set_title(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'Before Scaling'</a:t>
            </a:r>
            <a:r>
              <a:rPr lang="en-GB" dirty="0"/>
              <a:t>) </a:t>
            </a:r>
            <a:r>
              <a:rPr lang="en-GB" dirty="0" err="1"/>
              <a:t>sns.kdeplot</a:t>
            </a:r>
            <a:r>
              <a:rPr lang="en-GB" dirty="0"/>
              <a:t>(</a:t>
            </a:r>
            <a:r>
              <a:rPr lang="en-GB" dirty="0" err="1"/>
              <a:t>df</a:t>
            </a:r>
            <a:r>
              <a:rPr lang="en-GB" dirty="0"/>
              <a:t>[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'x1'</a:t>
            </a:r>
            <a:r>
              <a:rPr lang="en-GB" dirty="0"/>
              <a:t>], </a:t>
            </a:r>
            <a:r>
              <a:rPr lang="en-GB" dirty="0" err="1"/>
              <a:t>ax</a:t>
            </a:r>
            <a:r>
              <a:rPr lang="en-GB" dirty="0"/>
              <a:t>=ax1) </a:t>
            </a:r>
            <a:r>
              <a:rPr lang="en-GB" dirty="0" err="1"/>
              <a:t>sns.kdeplot</a:t>
            </a:r>
            <a:r>
              <a:rPr lang="en-GB" dirty="0"/>
              <a:t>(</a:t>
            </a:r>
            <a:r>
              <a:rPr lang="en-GB" dirty="0" err="1"/>
              <a:t>df</a:t>
            </a:r>
            <a:r>
              <a:rPr lang="en-GB" dirty="0"/>
              <a:t>[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'x2'</a:t>
            </a:r>
            <a:r>
              <a:rPr lang="en-GB" dirty="0"/>
              <a:t>], </a:t>
            </a:r>
            <a:r>
              <a:rPr lang="en-GB" dirty="0" err="1"/>
              <a:t>ax</a:t>
            </a:r>
            <a:r>
              <a:rPr lang="en-GB" dirty="0"/>
              <a:t>=ax1) </a:t>
            </a:r>
            <a:r>
              <a:rPr lang="en-GB" dirty="0" err="1"/>
              <a:t>sns.kdeplot</a:t>
            </a:r>
            <a:r>
              <a:rPr lang="en-GB" dirty="0"/>
              <a:t>(</a:t>
            </a:r>
            <a:r>
              <a:rPr lang="en-GB" dirty="0" err="1"/>
              <a:t>df</a:t>
            </a:r>
            <a:r>
              <a:rPr lang="en-GB" dirty="0"/>
              <a:t>[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'x3'</a:t>
            </a:r>
            <a:r>
              <a:rPr lang="en-GB" dirty="0"/>
              <a:t>], </a:t>
            </a:r>
            <a:r>
              <a:rPr lang="en-GB" dirty="0" err="1"/>
              <a:t>ax</a:t>
            </a:r>
            <a:r>
              <a:rPr lang="en-GB" dirty="0"/>
              <a:t>=ax1) ax2.set_title(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'After Standard Scaler'</a:t>
            </a:r>
            <a:r>
              <a:rPr lang="en-GB" dirty="0"/>
              <a:t>) </a:t>
            </a:r>
            <a:r>
              <a:rPr lang="en-GB" dirty="0" err="1"/>
              <a:t>sns.kdeplot</a:t>
            </a:r>
            <a:r>
              <a:rPr lang="en-GB" dirty="0"/>
              <a:t>(</a:t>
            </a:r>
            <a:r>
              <a:rPr lang="en-GB" dirty="0" err="1"/>
              <a:t>scaled_df</a:t>
            </a:r>
            <a:r>
              <a:rPr lang="en-GB" dirty="0"/>
              <a:t>[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'x1'</a:t>
            </a:r>
            <a:r>
              <a:rPr lang="en-GB" dirty="0"/>
              <a:t>], </a:t>
            </a:r>
            <a:r>
              <a:rPr lang="en-GB" dirty="0" err="1"/>
              <a:t>ax</a:t>
            </a:r>
            <a:r>
              <a:rPr lang="en-GB" dirty="0"/>
              <a:t>=ax2) </a:t>
            </a:r>
            <a:r>
              <a:rPr lang="en-GB" dirty="0" err="1"/>
              <a:t>sns.kdeplot</a:t>
            </a:r>
            <a:r>
              <a:rPr lang="en-GB" dirty="0"/>
              <a:t>(</a:t>
            </a:r>
            <a:r>
              <a:rPr lang="en-GB" dirty="0" err="1"/>
              <a:t>scaled_df</a:t>
            </a:r>
            <a:r>
              <a:rPr lang="en-GB" dirty="0"/>
              <a:t>[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'x2'</a:t>
            </a:r>
            <a:r>
              <a:rPr lang="en-GB" dirty="0"/>
              <a:t>], </a:t>
            </a:r>
            <a:r>
              <a:rPr lang="en-GB" dirty="0" err="1"/>
              <a:t>ax</a:t>
            </a:r>
            <a:r>
              <a:rPr lang="en-GB" dirty="0"/>
              <a:t>=ax2) </a:t>
            </a:r>
            <a:r>
              <a:rPr lang="en-GB" dirty="0" err="1"/>
              <a:t>sns.kdeplot</a:t>
            </a:r>
            <a:r>
              <a:rPr lang="en-GB" dirty="0"/>
              <a:t>(</a:t>
            </a:r>
            <a:r>
              <a:rPr lang="en-GB" dirty="0" err="1"/>
              <a:t>scaled_df</a:t>
            </a:r>
            <a:r>
              <a:rPr lang="en-GB" dirty="0"/>
              <a:t>[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'x3'</a:t>
            </a:r>
            <a:r>
              <a:rPr lang="en-GB" dirty="0"/>
              <a:t>], </a:t>
            </a:r>
            <a:r>
              <a:rPr lang="en-GB" dirty="0" err="1"/>
              <a:t>ax</a:t>
            </a:r>
            <a:r>
              <a:rPr lang="en-GB" dirty="0"/>
              <a:t>=ax2) </a:t>
            </a:r>
            <a:r>
              <a:rPr lang="en-GB" dirty="0" err="1"/>
              <a:t>plt.show</a:t>
            </a:r>
            <a:r>
              <a:rPr lang="en-GB" dirty="0"/>
              <a:t>()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36E5D-1021-49C4-9846-51800E707F8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104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robust to outliers</a:t>
            </a:r>
          </a:p>
          <a:p>
            <a:endParaRPr lang="en-GB" dirty="0"/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Create data samples x1, x2, x3 </a:t>
            </a:r>
          </a:p>
          <a:p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pd.DataFrame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positive skew 'x1':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np.random.chisquare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(8, 1000),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negative skew 'x2':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np.random.beta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(8, 2, 1000) * 40,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no skew 'x3':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np.random.normal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(50, 3, 1000)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36E5D-1021-49C4-9846-51800E707F8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791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along the rows (namely, index in pandas), and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 along the columns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36E5D-1021-49C4-9846-51800E707F82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725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X = 2d-array of data with each row</a:t>
            </a:r>
            <a:r>
              <a:rPr lang="en-GB" baseline="0" dirty="0"/>
              <a:t> consisting of an instance’s feature values</a:t>
            </a:r>
          </a:p>
          <a:p>
            <a:r>
              <a:rPr lang="en-GB" baseline="0" dirty="0"/>
              <a:t>Y = 1d-array consisting of corresponding class labels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36E5D-1021-49C4-9846-51800E707F82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209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FPR = false positive rate</a:t>
            </a:r>
          </a:p>
          <a:p>
            <a:r>
              <a:rPr lang="en-GB" dirty="0"/>
              <a:t>TPR = true positive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36E5D-1021-49C4-9846-51800E707F82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991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Commonly used in text classification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36E5D-1021-49C4-9846-51800E707F82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518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AUC = area under the curve</a:t>
            </a:r>
          </a:p>
          <a:p>
            <a:r>
              <a:rPr lang="en-GB" dirty="0"/>
              <a:t>For a perfect classifier the ROC curve will go straight up the Y axis and then along the X axis. A classifier with no power will sit on the diagonal, whilst most classifiers fall somewhere I</a:t>
            </a:r>
          </a:p>
          <a:p>
            <a:endParaRPr lang="en-GB" dirty="0"/>
          </a:p>
          <a:p>
            <a:pPr fontAlgn="base"/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 Selection</a:t>
            </a:r>
          </a:p>
          <a:p>
            <a:pPr fontAlgn="base"/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immediately apparent that a ROC curve can be used to select a threshold for a classifier which maximises the true positives, while minimising the false positives.</a:t>
            </a:r>
          </a:p>
          <a:p>
            <a:pPr fontAlgn="base"/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different types of problems have different optimal classifier thresholds. For a cancer screening test, for example, we may be prepared to put up with a relatively high false positive rate in order to get a high true positive,  it is most important to identify possible cancer sufferers.</a:t>
            </a:r>
          </a:p>
          <a:p>
            <a:pPr fontAlgn="base"/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follow-up test after treatment, however, a different threshold might be more desirable, since we want to minimise false negatives, we don’t want to tell a patient they’re clear if this is not actually the case.</a:t>
            </a:r>
          </a:p>
          <a:p>
            <a:r>
              <a:rPr lang="en-GB" dirty="0"/>
              <a:t>n between.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36E5D-1021-49C4-9846-51800E707F82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729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900" dirty="0"/>
              <a:t>'f1_macro', 'f1_micro', 'f1_weighted', '</a:t>
            </a:r>
            <a:r>
              <a:rPr lang="en-GB" sz="900" dirty="0" err="1"/>
              <a:t>precision_macro</a:t>
            </a:r>
            <a:r>
              <a:rPr lang="en-GB" sz="900" dirty="0"/>
              <a:t>', '</a:t>
            </a:r>
            <a:r>
              <a:rPr lang="en-GB" sz="900" dirty="0" err="1"/>
              <a:t>precision_micro</a:t>
            </a:r>
            <a:r>
              <a:rPr lang="en-GB" sz="900" dirty="0"/>
              <a:t>', '</a:t>
            </a:r>
            <a:r>
              <a:rPr lang="en-GB" sz="900" dirty="0" err="1"/>
              <a:t>precision_weighted</a:t>
            </a:r>
            <a:r>
              <a:rPr lang="en-GB" sz="900" dirty="0"/>
              <a:t>',  '</a:t>
            </a:r>
            <a:r>
              <a:rPr lang="en-GB" sz="900" dirty="0" err="1"/>
              <a:t>recall_macro</a:t>
            </a:r>
            <a:r>
              <a:rPr lang="en-GB" sz="900" dirty="0"/>
              <a:t>', '</a:t>
            </a:r>
            <a:r>
              <a:rPr lang="en-GB" sz="900" dirty="0" err="1"/>
              <a:t>recall_micro</a:t>
            </a:r>
            <a:r>
              <a:rPr lang="en-GB" sz="900" dirty="0"/>
              <a:t>', '</a:t>
            </a:r>
            <a:r>
              <a:rPr lang="en-GB" sz="900" dirty="0" err="1"/>
              <a:t>recall_weighted</a:t>
            </a:r>
            <a:r>
              <a:rPr lang="en-GB" sz="900" dirty="0"/>
              <a:t>‘</a:t>
            </a:r>
          </a:p>
          <a:p>
            <a:endParaRPr lang="en-GB" sz="900" dirty="0"/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Micro- and macro-averages (for whatever metric) will compute slightly different things, and thus their interpretation differs. </a:t>
            </a: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macro-average will compute the metric independently for each class and then take the average (hence treating all classes equally), </a:t>
            </a: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whereas a micro-average will aggregate the contributions of all classes to compute the average metric. </a:t>
            </a:r>
          </a:p>
          <a:p>
            <a:pPr fontAlgn="base"/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multi-class classification setup, micro-average is preferable if you suspect there might be class imbalance </a:t>
            </a: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 may have many more examples of one class than of other classes).</a:t>
            </a: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illustrate why, take for example precision </a:t>
            </a:r>
          </a:p>
          <a:p>
            <a:pPr fontAlgn="base"/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 imagine you have a 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One-vs-All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(there is only one correct class output per example) multi-class classification system with four classes and the following numbers when tested:</a:t>
            </a: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A: 1 TP and 1 FP</a:t>
            </a: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B: 10 TP and 90 FP</a:t>
            </a: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C: 1 TP and 1 FP</a:t>
            </a: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D: 1 TP and 1 FP</a:t>
            </a: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see easily that </a:t>
            </a:r>
          </a:p>
          <a:p>
            <a:pPr fontAlgn="base"/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PrC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PrD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=0.5PrA=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PrC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PrD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=0.5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whereas 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PrB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=0.1PrB=0.1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macro-average will then compute: 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=0.5+0.1+0.5+0.54=0.4Pr=0.5+0.1+0.5+0.54=0.4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micro-average will compute: 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=1+10+1+12+100+2+2=0.123Pr=1+10+1+12+100+2+2=0.123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are quite different values for precision.</a:t>
            </a: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Intuitively, in the macro-average the "good" precision (0.5) of classes A, C and D is contributing to maintain a "decent" overall precision (0.4). </a:t>
            </a: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this is technically true (across classes, the average precision is 0.4), it is a bit misleading, since a large number of examples are not properly classified. </a:t>
            </a: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examples predominantly correspond to class B, so they only contribute 1/4 towards the average in spite of constituting 94.3% of your test data. </a:t>
            </a: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micro-average will adequately capture this class imbalance, and bring the overall precision average down to 0.123 (more in line with the precision of the dominating class B (0.1)).</a:t>
            </a:r>
          </a:p>
          <a:p>
            <a:endParaRPr lang="en-GB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36E5D-1021-49C4-9846-51800E707F82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783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3C75-0EDA-4AD4-8653-F823F7330767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E1D7-0669-4346-A387-E4C8D498AE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26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3C75-0EDA-4AD4-8653-F823F7330767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E1D7-0669-4346-A387-E4C8D498AE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86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3C75-0EDA-4AD4-8653-F823F7330767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E1D7-0669-4346-A387-E4C8D498AE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18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3C75-0EDA-4AD4-8653-F823F7330767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E1D7-0669-4346-A387-E4C8D498AE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3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3C75-0EDA-4AD4-8653-F823F7330767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E1D7-0669-4346-A387-E4C8D498AE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09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3C75-0EDA-4AD4-8653-F823F7330767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E1D7-0669-4346-A387-E4C8D498AE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78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3C75-0EDA-4AD4-8653-F823F7330767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E1D7-0669-4346-A387-E4C8D498AE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31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3C75-0EDA-4AD4-8653-F823F7330767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E1D7-0669-4346-A387-E4C8D498AE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42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3C75-0EDA-4AD4-8653-F823F7330767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E1D7-0669-4346-A387-E4C8D498AE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43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3C75-0EDA-4AD4-8653-F823F7330767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E1D7-0669-4346-A387-E4C8D498AE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8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3C75-0EDA-4AD4-8653-F823F7330767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E1D7-0669-4346-A387-E4C8D498AE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34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A3C75-0EDA-4AD4-8653-F823F7330767}" type="datetimeFigureOut">
              <a:rPr lang="en-GB" smtClean="0"/>
              <a:t>23/02/2019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4E1D7-0669-4346-A387-E4C8D498AE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59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oc.python.org/2/library/datetim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Handling and Model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Prof Nirmalie Wiratunga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0658" y="5456903"/>
            <a:ext cx="504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Ref: Python Machine Learning by Sebastian </a:t>
            </a:r>
            <a:r>
              <a:rPr lang="en-GB" dirty="0" err="1"/>
              <a:t>Raschka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484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pic>
        <p:nvPicPr>
          <p:cNvPr id="5" name="Picture 4" descr="Screen Shot 2016-07-11 at 1.14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1400967"/>
            <a:ext cx="3299163" cy="13179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Screen Shot 2016-07-11 at 1.14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506" y="1400966"/>
            <a:ext cx="4324580" cy="1316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Screen Shot 2016-07-11 at 1.17.3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225" y="3589866"/>
            <a:ext cx="3730562" cy="300566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 flipV="1">
            <a:off x="3499556" y="2718931"/>
            <a:ext cx="2525888" cy="870936"/>
          </a:xfrm>
          <a:prstGeom prst="line">
            <a:avLst/>
          </a:prstGeom>
          <a:ln w="38100">
            <a:solidFill>
              <a:schemeClr val="tx1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6" idx="2"/>
          </p:cNvCxnSpPr>
          <p:nvPr/>
        </p:nvCxnSpPr>
        <p:spPr>
          <a:xfrm flipV="1">
            <a:off x="7323668" y="2717491"/>
            <a:ext cx="1075128" cy="872377"/>
          </a:xfrm>
          <a:prstGeom prst="line">
            <a:avLst/>
          </a:prstGeom>
          <a:ln w="38100">
            <a:solidFill>
              <a:schemeClr val="tx1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58981" y="3175646"/>
            <a:ext cx="2026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Helvetica Light"/>
                <a:cs typeface="Helvetica Light"/>
              </a:rPr>
              <a:t>standardization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67600" y="3034536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Helvetica Light"/>
                <a:cs typeface="Helvetica Light"/>
              </a:rPr>
              <a:t>min-max scaling</a:t>
            </a:r>
          </a:p>
          <a:p>
            <a:pPr algn="ctr"/>
            <a:r>
              <a:rPr lang="en-US" sz="2000" i="1" dirty="0">
                <a:latin typeface="Helvetica Light"/>
                <a:cs typeface="Helvetica Light"/>
              </a:rPr>
              <a:t>(“normalization”)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200" y="5072416"/>
            <a:ext cx="11353800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GB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preprocessing</a:t>
            </a:r>
            <a:endParaRPr lang="en-GB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98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Scalar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3434" y="1792159"/>
            <a:ext cx="5798627" cy="48550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3094" y="6341303"/>
            <a:ext cx="285870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-0.5  -0.2  O  2.5   5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3277331"/>
            <a:ext cx="6096000" cy="1477328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scaler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preprocessing.StandardScaler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scaled_df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scaler.fit_transform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scaled_df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scaled_df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columns=['x1', 'x2', 'x3'])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205515"/>
            <a:ext cx="6096000" cy="1477328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np.random.normal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(0, 2, 10000),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np.random.normal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(5, 3, 10000),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x3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np.random.normal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(-5, 5, 10000)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59169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Min-max Scalar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185" y="2301833"/>
            <a:ext cx="5219716" cy="44402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594815"/>
            <a:ext cx="6096000" cy="1477328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MinMaxScaler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scaler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preprocessing.MinMaxScaler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scaled_df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scaler.fit_transform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scaled_df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scaled_df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columns=['x1', 'x2', 'x3'])</a:t>
            </a:r>
          </a:p>
        </p:txBody>
      </p:sp>
    </p:spTree>
    <p:extLst>
      <p:ext uri="{BB962C8B-B14F-4D97-AF65-F5344CB8AC3E}">
        <p14:creationId xmlns:p14="http://schemas.microsoft.com/office/powerpoint/2010/main" val="124497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Libraries: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adds data structures and tools designed to work with table-like data (similar to Series and Data Frames in R)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tools for data manipulation: reshaping, merging, sorting, slicing, aggregation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allows handling missing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http://pandas.pydata.org/</a:t>
            </a:r>
            <a:endParaRPr lang="en-US" dirty="0"/>
          </a:p>
        </p:txBody>
      </p:sp>
      <p:pic>
        <p:nvPicPr>
          <p:cNvPr id="3074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218" y="80519"/>
            <a:ext cx="3318046" cy="69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104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head( [n] ), tail( [n]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first/last</a:t>
                      </a:r>
                      <a:r>
                        <a:rPr lang="en-US" baseline="0" dirty="0"/>
                        <a:t> n rows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describe()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descriptive statistics (for numeric columns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/>
                        <a:t>max(), 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max/min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/>
                        <a:t>mean(), median()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mean/median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std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/>
                        <a:t>sample([n])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random sample of the</a:t>
                      </a:r>
                      <a:r>
                        <a:rPr lang="en-US" baseline="0" dirty="0"/>
                        <a:t> data frame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all the records with 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610741"/>
            <a:ext cx="748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Unlike attributes, python methods have </a:t>
            </a:r>
            <a:r>
              <a:rPr lang="en-US" i="1" dirty="0"/>
              <a:t>parenthesis.</a:t>
            </a:r>
          </a:p>
          <a:p>
            <a:r>
              <a:rPr lang="en-US" dirty="0"/>
              <a:t>All attributes and methods can be listed with a </a:t>
            </a:r>
            <a:r>
              <a:rPr lang="en-US" i="1" dirty="0" err="1"/>
              <a:t>dir</a:t>
            </a:r>
            <a:r>
              <a:rPr lang="en-US" i="1" dirty="0"/>
              <a:t>() </a:t>
            </a:r>
            <a:r>
              <a:rPr lang="en-US" dirty="0"/>
              <a:t>function: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9430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using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83099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#Read csv file</a:t>
            </a:r>
          </a:p>
          <a:p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"Salaries.csv"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560" y="3538091"/>
            <a:ext cx="114125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number of pandas commands to read other data formats: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sheet_name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='Sheet1',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=None,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=['NA'])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pd.read_stata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myfile.dta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('myfile.sas7bdat')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pd.read_hdf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('myfile.h5','df')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3946" y="2686603"/>
            <a:ext cx="954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Note: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above command has many optional arguments to fine-tune the data import process.</a:t>
            </a:r>
          </a:p>
        </p:txBody>
      </p:sp>
    </p:spTree>
    <p:extLst>
      <p:ext uri="{BB962C8B-B14F-4D97-AF65-F5344CB8AC3E}">
        <p14:creationId xmlns:p14="http://schemas.microsoft.com/office/powerpoint/2010/main" val="1867222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 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73866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#List 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 records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df.head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520" y="2797367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Out[3]: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091" y="2797367"/>
            <a:ext cx="3261643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82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704897"/>
              </p:ext>
            </p:extLst>
          </p:nvPr>
        </p:nvGraphicFramePr>
        <p:xfrm>
          <a:off x="838200" y="1690688"/>
          <a:ext cx="9153729" cy="4432090"/>
        </p:xfrm>
        <a:graphic>
          <a:graphicData uri="http://schemas.openxmlformats.org/drawingml/2006/table">
            <a:tbl>
              <a:tblPr/>
              <a:tblGrid>
                <a:gridCol w="3051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1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1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Pandas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Native Python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30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object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string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The most general </a:t>
                      </a:r>
                      <a:r>
                        <a:rPr lang="en-US" sz="1600" dirty="0" err="1">
                          <a:effectLst/>
                        </a:rPr>
                        <a:t>dtype</a:t>
                      </a:r>
                      <a:r>
                        <a:rPr lang="en-US" sz="1600" dirty="0">
                          <a:effectLst/>
                        </a:rPr>
                        <a:t>. Will be assigned to your column </a:t>
                      </a:r>
                      <a:r>
                        <a:rPr lang="en-US" sz="1600" b="1" dirty="0">
                          <a:effectLst/>
                        </a:rPr>
                        <a:t>if column has mixed types </a:t>
                      </a:r>
                      <a:r>
                        <a:rPr lang="en-US" sz="1600" dirty="0">
                          <a:effectLst/>
                        </a:rPr>
                        <a:t>(numbers and strings).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int64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characters. 64 refers to the memory allocated to hold this character.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009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 with decimals. If a column contains numbers and NaNs(see below), pandas will default to float64, in case your missing value has a decimal.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datetime64, timedelta[ns]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N/A (but see the </a:t>
                      </a:r>
                      <a:r>
                        <a:rPr lang="en-US" sz="1600" u="none" strike="noStrike" dirty="0" err="1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datetime</a:t>
                      </a:r>
                      <a:r>
                        <a:rPr lang="en-US" sz="1600" dirty="0">
                          <a:effectLst/>
                        </a:rPr>
                        <a:t> module in Python’s standard library)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Values meant to hold time data. Look into these for time series experiments.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9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83099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a particular column type</a:t>
            </a:r>
          </a:p>
          <a:p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20" y="2607492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('int64')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527" y="3386978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[5]: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6417" y="3386978"/>
            <a:ext cx="10268267" cy="83099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types for all the columns</a:t>
            </a:r>
          </a:p>
          <a:p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df.dtypes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024" y="431886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913" y="4360681"/>
            <a:ext cx="3227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rank             </a:t>
            </a:r>
          </a:p>
          <a:p>
            <a:r>
              <a:rPr lang="en-US" dirty="0"/>
              <a:t>discipline  </a:t>
            </a:r>
          </a:p>
          <a:p>
            <a:r>
              <a:rPr lang="en-US" dirty="0" err="1"/>
              <a:t>phd</a:t>
            </a:r>
            <a:r>
              <a:rPr lang="en-US" dirty="0"/>
              <a:t> </a:t>
            </a:r>
          </a:p>
          <a:p>
            <a:r>
              <a:rPr lang="en-US" dirty="0"/>
              <a:t>service      </a:t>
            </a:r>
          </a:p>
          <a:p>
            <a:r>
              <a:rPr lang="en-US" dirty="0"/>
              <a:t>sex              </a:t>
            </a:r>
          </a:p>
          <a:p>
            <a:r>
              <a:rPr lang="en-US" dirty="0"/>
              <a:t>salary         </a:t>
            </a:r>
          </a:p>
          <a:p>
            <a:r>
              <a:rPr lang="en-US" dirty="0" err="1"/>
              <a:t>dtype</a:t>
            </a:r>
            <a:r>
              <a:rPr lang="en-US" dirty="0"/>
              <a:t>: object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20380" y="4358185"/>
            <a:ext cx="3227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int64</a:t>
            </a:r>
          </a:p>
          <a:p>
            <a:r>
              <a:rPr lang="en-US" dirty="0"/>
              <a:t>int64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int64</a:t>
            </a:r>
          </a:p>
        </p:txBody>
      </p:sp>
    </p:spTree>
    <p:extLst>
      <p:ext uri="{BB962C8B-B14F-4D97-AF65-F5344CB8AC3E}">
        <p14:creationId xmlns:p14="http://schemas.microsoft.com/office/powerpoint/2010/main" val="738145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attributes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748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objects have </a:t>
            </a:r>
            <a:r>
              <a:rPr lang="en-US" i="1" dirty="0"/>
              <a:t>attributes</a:t>
            </a:r>
            <a:r>
              <a:rPr lang="en-US" dirty="0"/>
              <a:t> and </a:t>
            </a:r>
            <a:r>
              <a:rPr lang="en-US" i="1" dirty="0"/>
              <a:t>methods</a:t>
            </a:r>
            <a:r>
              <a:rPr lang="en-US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27725" y="2363450"/>
          <a:ext cx="8431134" cy="349270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00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0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df.attribute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 err="1"/>
                        <a:t>dtypes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types of the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column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705">
                <a:tc>
                  <a:txBody>
                    <a:bodyPr/>
                    <a:lstStyle/>
                    <a:p>
                      <a:r>
                        <a:rPr lang="en-US" dirty="0"/>
                        <a:t>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row labels</a:t>
                      </a:r>
                      <a:r>
                        <a:rPr lang="en-US" baseline="0" dirty="0"/>
                        <a:t> and column names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698">
                <a:tc>
                  <a:txBody>
                    <a:bodyPr/>
                    <a:lstStyle/>
                    <a:p>
                      <a:r>
                        <a:rPr lang="en-US" dirty="0" err="1"/>
                        <a:t>ndim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elements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tuple</a:t>
                      </a:r>
                      <a:r>
                        <a:rPr lang="en-US" baseline="0" dirty="0"/>
                        <a:t> representing the dimensionality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r>
                        <a:rPr lang="en-US" baseline="0" dirty="0"/>
                        <a:t> representation of the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8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- K-Nearest Neighbors</a:t>
            </a:r>
          </a:p>
        </p:txBody>
      </p:sp>
      <p:pic>
        <p:nvPicPr>
          <p:cNvPr id="5" name="Picture 4" descr="03_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97" y="1701651"/>
            <a:ext cx="5727843" cy="50972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69072" y="1967406"/>
            <a:ext cx="1124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Light"/>
                <a:cs typeface="Helvetica Light"/>
              </a:rPr>
              <a:t>k=5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0097" y="6275677"/>
            <a:ext cx="406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Helvetica Light"/>
                <a:cs typeface="Helvetica Light"/>
              </a:rPr>
              <a:t>Image source: https://</a:t>
            </a:r>
            <a:r>
              <a:rPr lang="en-US" sz="1000" dirty="0" err="1">
                <a:latin typeface="Helvetica Light"/>
                <a:cs typeface="Helvetica Light"/>
              </a:rPr>
              <a:t>github.com</a:t>
            </a:r>
            <a:r>
              <a:rPr lang="en-US" sz="1000" dirty="0">
                <a:latin typeface="Helvetica Light"/>
                <a:cs typeface="Helvetica Light"/>
              </a:rPr>
              <a:t>/</a:t>
            </a:r>
            <a:r>
              <a:rPr lang="en-US" sz="1000" dirty="0" err="1">
                <a:latin typeface="Helvetica Light"/>
                <a:cs typeface="Helvetica Light"/>
              </a:rPr>
              <a:t>rasbt</a:t>
            </a:r>
            <a:r>
              <a:rPr lang="en-US" sz="1000" dirty="0">
                <a:latin typeface="Helvetica Light"/>
                <a:cs typeface="Helvetica Light"/>
              </a:rPr>
              <a:t>/python-machine-learning-book/blob/master/code/ch03/images/03_20.png</a:t>
            </a:r>
          </a:p>
        </p:txBody>
      </p:sp>
      <p:pic>
        <p:nvPicPr>
          <p:cNvPr id="8" name="Picture 7" descr="Screen Shot 2016-07-11 at 12.41.51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978" y="2547979"/>
            <a:ext cx="3596604" cy="9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34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column in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Method 1:   </a:t>
            </a:r>
            <a:r>
              <a:rPr lang="en-US" dirty="0"/>
              <a:t>Subset the data frame using column name: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df</a:t>
            </a:r>
            <a:r>
              <a:rPr lang="en-US" dirty="0"/>
              <a:t>['sex']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Method 2</a:t>
            </a:r>
            <a:r>
              <a:rPr lang="en-US" dirty="0"/>
              <a:t>:   Use the column name as an attribute: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df.sex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there is an attribute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rank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 pandas data frames, so to select a column with a name "rank" we should use method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08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1361272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Using "group by" method we can: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Split the data into groups based on some criteria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Calculate statistics (or apply a function) to each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Similar to </a:t>
            </a:r>
            <a:r>
              <a:rPr lang="en-US" sz="2400" dirty="0" err="1"/>
              <a:t>dplyr</a:t>
            </a:r>
            <a:r>
              <a:rPr lang="en-US" sz="2400" dirty="0"/>
              <a:t>() function in 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201" y="356258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18091" y="3562583"/>
            <a:ext cx="10268267" cy="70788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#Group data using rank</a:t>
            </a:r>
          </a:p>
          <a:p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354" y="440335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1244" y="4403350"/>
            <a:ext cx="10268267" cy="70788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value for each numeric column per each group</a:t>
            </a:r>
          </a:p>
          <a:p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df_rank.mean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44" y="5244117"/>
            <a:ext cx="3185436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33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86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Once </a:t>
            </a:r>
            <a:r>
              <a:rPr lang="en-US" sz="2400" dirty="0" err="1"/>
              <a:t>groupby</a:t>
            </a:r>
            <a:r>
              <a:rPr lang="en-US" sz="2400" dirty="0"/>
              <a:t> object is create we can calculate various statistics for each group: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324408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3244085"/>
            <a:ext cx="10268267" cy="83099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8913" y="5935512"/>
            <a:ext cx="10217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If single brackets are used to specify the column (e.g. salary), then the output is Pandas Series object. When double brackets are used the output is a Data Frame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058122"/>
            <a:ext cx="1928027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96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i="1" dirty="0" err="1"/>
              <a:t>groupby</a:t>
            </a:r>
            <a:r>
              <a:rPr lang="en-US" sz="2400" dirty="0"/>
              <a:t> performance notes:</a:t>
            </a:r>
          </a:p>
          <a:p>
            <a:pPr lvl="1"/>
            <a:r>
              <a:rPr lang="en-US" sz="2400" dirty="0"/>
              <a:t>- no grouping/splitting occurs until it's needed. Creating the </a:t>
            </a:r>
            <a:r>
              <a:rPr lang="en-US" sz="2400" i="1" dirty="0" err="1"/>
              <a:t>groupby</a:t>
            </a:r>
            <a:r>
              <a:rPr lang="en-US" sz="2400" dirty="0"/>
              <a:t> object only verifies that you have passed a valid mapping</a:t>
            </a:r>
          </a:p>
          <a:p>
            <a:pPr lvl="1"/>
            <a:r>
              <a:rPr lang="en-US" sz="2400" dirty="0"/>
              <a:t>- by default the group keys are sorted during the </a:t>
            </a:r>
            <a:r>
              <a:rPr lang="en-US" sz="2400" i="1" dirty="0" err="1"/>
              <a:t>groupby</a:t>
            </a:r>
            <a:r>
              <a:rPr lang="en-US" sz="2400" dirty="0"/>
              <a:t> operation. You may want to pass sort=False for potential speedup:</a:t>
            </a:r>
          </a:p>
          <a:p>
            <a:pPr>
              <a:lnSpc>
                <a:spcPct val="250000"/>
              </a:lnSpc>
            </a:pP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3023" y="4867404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4867404"/>
            <a:ext cx="10268267" cy="83099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'rank']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sort=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</p:spTree>
    <p:extLst>
      <p:ext uri="{BB962C8B-B14F-4D97-AF65-F5344CB8AC3E}">
        <p14:creationId xmlns:p14="http://schemas.microsoft.com/office/powerpoint/2010/main" val="4124705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Frame: 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subset the data we can apply Boolean indexing. This indexing is commonly known as a filter.  For example if we want to subset the rows in which the salary value is greater than $120K: </a:t>
            </a:r>
          </a:p>
          <a:p>
            <a:pPr>
              <a:lnSpc>
                <a:spcPct val="250000"/>
              </a:lnSpc>
            </a:pP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3023" y="342306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342306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120000 ]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731" y="588225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621" y="588225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only those rows that contain female professors: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'sex']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'Female'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1267" y="4296216"/>
            <a:ext cx="10418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 Boolean operator can be used to subset the data: </a:t>
            </a:r>
          </a:p>
          <a:p>
            <a:r>
              <a:rPr lang="en-US" sz="2400" dirty="0"/>
              <a:t>&gt;   greater;     &gt;= greater or equal;</a:t>
            </a:r>
          </a:p>
          <a:p>
            <a:r>
              <a:rPr lang="en-US" sz="2400" dirty="0"/>
              <a:t>&lt;   less;           &lt;= less or equal;</a:t>
            </a:r>
          </a:p>
          <a:p>
            <a:r>
              <a:rPr lang="en-US" sz="2400" dirty="0"/>
              <a:t>== equal;        != not equal;  </a:t>
            </a:r>
          </a:p>
        </p:txBody>
      </p:sp>
    </p:spTree>
    <p:extLst>
      <p:ext uri="{BB962C8B-B14F-4D97-AF65-F5344CB8AC3E}">
        <p14:creationId xmlns:p14="http://schemas.microsoft.com/office/powerpoint/2010/main" val="3325842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number of ways to subset the Data Frame: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one or more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one or more rows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 subset of rows and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r>
              <a:rPr lang="en-US" sz="2400" dirty="0"/>
              <a:t>Rows and columns can be selected by their position or label </a:t>
            </a:r>
          </a:p>
        </p:txBody>
      </p:sp>
    </p:spTree>
    <p:extLst>
      <p:ext uri="{BB962C8B-B14F-4D97-AF65-F5344CB8AC3E}">
        <p14:creationId xmlns:p14="http://schemas.microsoft.com/office/powerpoint/2010/main" val="1250451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selecting one column, it is possible to use single set of brackets, but the resulting object will be  a Series (not a </a:t>
            </a:r>
            <a:r>
              <a:rPr lang="en-US" sz="2400" dirty="0" err="1"/>
              <a:t>DataFrame</a:t>
            </a:r>
            <a:r>
              <a:rPr lang="en-US" sz="2400" dirty="0"/>
              <a:t>):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781239" y="2919336"/>
            <a:ext cx="1045356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        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95410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need to select more than one column and/or make the output to be a </a:t>
            </a:r>
            <a:r>
              <a:rPr lang="en-US" sz="2400" dirty="0" err="1"/>
              <a:t>DataFrame</a:t>
            </a:r>
            <a:r>
              <a:rPr lang="en-US" sz="2400" dirty="0"/>
              <a:t>, we should use double brackets: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87862" y="4988881"/>
            <a:ext cx="1045356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        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2290" y="4988881"/>
            <a:ext cx="10268267" cy="95410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009295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Selecting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rows, we can specify the range using ":"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95410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position:</a:t>
            </a:r>
          </a:p>
          <a:p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Notice that the first row has a position 0, and the last value in the range is omitted:</a:t>
            </a:r>
          </a:p>
          <a:p>
            <a:r>
              <a:rPr lang="en-US" sz="2400" dirty="0"/>
              <a:t>So for 0:10 range the first 10 rows are returned with the positions starting with 0 and ending with 9</a:t>
            </a:r>
          </a:p>
        </p:txBody>
      </p:sp>
    </p:spTree>
    <p:extLst>
      <p:ext uri="{BB962C8B-B14F-4D97-AF65-F5344CB8AC3E}">
        <p14:creationId xmlns:p14="http://schemas.microsoft.com/office/powerpoint/2010/main" val="3464971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Selecting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rows, we can specify the range using ":"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70788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all rows and columns in a range by their position:</a:t>
            </a:r>
          </a:p>
          <a:p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[:,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0:20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023" y="3891924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8913" y="3891924"/>
            <a:ext cx="10268267" cy="70788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all rows and first column:</a:t>
            </a:r>
          </a:p>
          <a:p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[:,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3023" y="531421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48913" y="5314215"/>
            <a:ext cx="10268267" cy="70788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all rows and all columns starting from column index 1:</a:t>
            </a:r>
          </a:p>
          <a:p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[:,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1353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rows, using their labels we can use method </a:t>
            </a:r>
            <a:r>
              <a:rPr lang="en-US" sz="2400" dirty="0" err="1"/>
              <a:t>loc</a:t>
            </a:r>
            <a:r>
              <a:rPr lang="en-US" sz="2400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1693" y="2705832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10412" y="2738341"/>
            <a:ext cx="10268267" cy="107721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df_sub.loc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3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rank','sex','salary</a:t>
            </a:r>
            <a:r>
              <a:rPr lang="en-US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1693" y="4602542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76" y="4123933"/>
            <a:ext cx="2286319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1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python 2D plotting library which produces publication quality figures in a variety of hardcopy formats 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set of functionalities similar to those of MATLAB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line plots, scatter plots, </a:t>
            </a:r>
            <a:r>
              <a:rPr lang="en-US" dirty="0" err="1"/>
              <a:t>barcharts</a:t>
            </a:r>
            <a:r>
              <a:rPr lang="en-US" dirty="0"/>
              <a:t>, histograms, pie charts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relatively low-level; some effort needed to create advanced visualization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https://matplotlib.org/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Libraries: </a:t>
            </a:r>
            <a:r>
              <a:rPr lang="en-US" i="1" dirty="0" err="1"/>
              <a:t>matplotlib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3" y="119373"/>
            <a:ext cx="2183346" cy="4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25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iloc</a:t>
            </a:r>
            <a:r>
              <a:rPr lang="en-US" dirty="0"/>
              <a:t> (summary)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4734" y="1609244"/>
            <a:ext cx="10268267" cy="206210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column</a:t>
            </a:r>
          </a:p>
          <a:p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column </a:t>
            </a:r>
          </a:p>
          <a:p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i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#(i+1)</a:t>
            </a:r>
            <a:r>
              <a:rPr lang="en-US" sz="3200" i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 </a:t>
            </a: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733" y="3866922"/>
            <a:ext cx="10268267" cy="403187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0:7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       </a:t>
            </a: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7 rows </a:t>
            </a:r>
          </a:p>
          <a:p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0:2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    </a:t>
            </a: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2 columns</a:t>
            </a:r>
          </a:p>
          <a:p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1:3, 0:2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#Second through third rows and first 2 columns</a:t>
            </a:r>
          </a:p>
          <a:p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3200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0,5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]]  </a:t>
            </a: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  <a:r>
              <a:rPr lang="en-US" sz="3200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6</a:t>
            </a:r>
            <a:r>
              <a:rPr lang="en-US" sz="3200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and 2</a:t>
            </a:r>
            <a:r>
              <a:rPr lang="en-US" sz="3200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4</a:t>
            </a:r>
            <a:r>
              <a:rPr lang="en-US" sz="3200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columns</a:t>
            </a:r>
          </a:p>
          <a:p>
            <a:endParaRPr lang="en-US" sz="3200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45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Missing values are marked as </a:t>
            </a:r>
            <a:r>
              <a:rPr lang="en-US" sz="2400" dirty="0" err="1"/>
              <a:t>NaN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8357" y="2327049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a dataset with missing values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"flights.csv"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91389" y="323799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54501" y="3237992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the rows that have at least one missing value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flights.isnull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().any(axis=1)].head()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80036" y="3992320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01" y="4079954"/>
            <a:ext cx="8740897" cy="1737511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8915400" y="333628"/>
            <a:ext cx="2438400" cy="1663994"/>
          </a:xfrm>
          <a:prstGeom prst="wedgeRoundRectCallout">
            <a:avLst>
              <a:gd name="adj1" fmla="val -184139"/>
              <a:gd name="adj2" fmla="val 1204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 in which axis=0 along the rows (namely, index in pandas), and axis=1 along the columns</a:t>
            </a:r>
          </a:p>
        </p:txBody>
      </p:sp>
    </p:spTree>
    <p:extLst>
      <p:ext uri="{BB962C8B-B14F-4D97-AF65-F5344CB8AC3E}">
        <p14:creationId xmlns:p14="http://schemas.microsoft.com/office/powerpoint/2010/main" val="1688698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number of methods to deal with missing values in the data frame: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84998"/>
              </p:ext>
            </p:extLst>
          </p:nvPr>
        </p:nvGraphicFramePr>
        <p:xfrm>
          <a:off x="927725" y="2418414"/>
          <a:ext cx="8431134" cy="426270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58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0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missing 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(how='all')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observations where all cells is 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(axis=‘columns’, how='all')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columns if all the values are</a:t>
                      </a:r>
                      <a:r>
                        <a:rPr lang="en-US" baseline="0" dirty="0"/>
                        <a:t> missing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(thresh =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rows that contain less than 5 non-missing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fillna</a:t>
                      </a:r>
                      <a:r>
                        <a:rPr lang="en-US" dirty="0"/>
                        <a:t>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 missing values with zeros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isnull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the value is 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notnull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for non-missing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296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summing the data, missing values will be treated as zero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all values are missing, the sum will be equal to </a:t>
            </a:r>
            <a:r>
              <a:rPr lang="en-US" sz="2400" dirty="0" err="1"/>
              <a:t>NaN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cumsum</a:t>
            </a:r>
            <a:r>
              <a:rPr lang="en-US" sz="2400" dirty="0"/>
              <a:t>() and </a:t>
            </a:r>
            <a:r>
              <a:rPr lang="en-US" sz="2400" dirty="0" err="1"/>
              <a:t>cumprod</a:t>
            </a:r>
            <a:r>
              <a:rPr lang="en-US" sz="2400" dirty="0"/>
              <a:t>() methods ignore missing values but preserve them in the resulting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Missing values in </a:t>
            </a:r>
            <a:r>
              <a:rPr lang="en-US" sz="2400" dirty="0" err="1"/>
              <a:t>GroupBy</a:t>
            </a:r>
            <a:r>
              <a:rPr lang="en-US" sz="2400" dirty="0"/>
              <a:t> method are excluded (just like in 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Many descriptive statistics methods have </a:t>
            </a:r>
            <a:r>
              <a:rPr lang="en-US" sz="2400" i="1" dirty="0" err="1"/>
              <a:t>skipna</a:t>
            </a:r>
            <a:r>
              <a:rPr lang="en-US" sz="2400" i="1" dirty="0"/>
              <a:t> </a:t>
            </a:r>
            <a:r>
              <a:rPr lang="en-US" sz="2400" dirty="0"/>
              <a:t>option to control if missing data should be excluded . This value is set to </a:t>
            </a:r>
            <a:r>
              <a:rPr lang="en-US" sz="2400" i="1" dirty="0"/>
              <a:t>True </a:t>
            </a:r>
            <a:r>
              <a:rPr lang="en-US" sz="2400" dirty="0"/>
              <a:t>by default (unlike R)</a:t>
            </a:r>
          </a:p>
        </p:txBody>
      </p:sp>
    </p:spTree>
    <p:extLst>
      <p:ext uri="{BB962C8B-B14F-4D97-AF65-F5344CB8AC3E}">
        <p14:creationId xmlns:p14="http://schemas.microsoft.com/office/powerpoint/2010/main" val="1057461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bg1"/>
                </a:solidFill>
              </a:rPr>
              <a:t>Loading Data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Working with different datasets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Analysing Values</a:t>
            </a:r>
          </a:p>
          <a:p>
            <a:r>
              <a:rPr lang="en-GB" dirty="0">
                <a:solidFill>
                  <a:schemeClr val="bg1"/>
                </a:solidFill>
              </a:rPr>
              <a:t>Preparing data for training and testing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Train-test-splits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Cross Validation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Importance of Stratification</a:t>
            </a:r>
          </a:p>
          <a:p>
            <a:r>
              <a:rPr lang="en-GB" dirty="0">
                <a:solidFill>
                  <a:schemeClr val="bg1"/>
                </a:solidFill>
              </a:rPr>
              <a:t>Comparison Strategies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Performance Metrics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Grid Search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ROC curves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379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Test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8611" y="1712532"/>
            <a:ext cx="6999706" cy="548106"/>
          </a:xfrm>
          <a:prstGeom prst="rect">
            <a:avLst/>
          </a:prstGeom>
          <a:solidFill>
            <a:schemeClr val="accent3">
              <a:lumMod val="60000"/>
              <a:lumOff val="40000"/>
              <a:alpha val="49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8612" y="3261933"/>
            <a:ext cx="3965073" cy="548106"/>
          </a:xfrm>
          <a:prstGeom prst="rect">
            <a:avLst/>
          </a:prstGeom>
          <a:solidFill>
            <a:schemeClr val="accent1">
              <a:alpha val="49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83685" y="3930354"/>
            <a:ext cx="3034633" cy="548106"/>
          </a:xfrm>
          <a:prstGeom prst="rect">
            <a:avLst/>
          </a:prstGeom>
          <a:solidFill>
            <a:schemeClr val="accent2">
              <a:lumMod val="60000"/>
              <a:lumOff val="40000"/>
              <a:alpha val="49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18613" y="1725901"/>
            <a:ext cx="699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Light"/>
                <a:cs typeface="Helvetica Light"/>
              </a:rPr>
              <a:t>All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8612" y="3273451"/>
            <a:ext cx="3965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Light"/>
                <a:cs typeface="Helvetica Light"/>
              </a:rPr>
              <a:t>Training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83685" y="3934366"/>
            <a:ext cx="303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Light"/>
                <a:cs typeface="Helvetica Light"/>
              </a:rPr>
              <a:t>Test Data</a:t>
            </a:r>
          </a:p>
        </p:txBody>
      </p:sp>
      <p:cxnSp>
        <p:nvCxnSpPr>
          <p:cNvPr id="12" name="Straight Arrow Connector 11"/>
          <p:cNvCxnSpPr>
            <a:stCxn id="6" idx="2"/>
          </p:cNvCxnSpPr>
          <p:nvPr/>
        </p:nvCxnSpPr>
        <p:spPr>
          <a:xfrm>
            <a:off x="6018465" y="2260639"/>
            <a:ext cx="1828799" cy="15360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 flipH="1">
            <a:off x="4501148" y="2260639"/>
            <a:ext cx="1517316" cy="10012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28786" y="4442882"/>
            <a:ext cx="287421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Helvetica Light"/>
                <a:cs typeface="Helvetica Light"/>
              </a:rPr>
              <a:t>Typically:</a:t>
            </a:r>
          </a:p>
          <a:p>
            <a:pPr marL="342900" indent="-342900">
              <a:lnSpc>
                <a:spcPct val="130000"/>
              </a:lnSpc>
              <a:buFont typeface="Wingdings" charset="2"/>
              <a:buChar char="Ø"/>
            </a:pPr>
            <a:r>
              <a:rPr lang="en-US" sz="2400" dirty="0">
                <a:latin typeface="Helvetica Light"/>
                <a:cs typeface="Helvetica Light"/>
              </a:rPr>
              <a:t>75% : 25%</a:t>
            </a:r>
          </a:p>
          <a:p>
            <a:pPr marL="342900" indent="-342900">
              <a:lnSpc>
                <a:spcPct val="130000"/>
              </a:lnSpc>
              <a:buFont typeface="Wingdings" charset="2"/>
              <a:buChar char="Ø"/>
            </a:pPr>
            <a:r>
              <a:rPr lang="en-US" sz="2400" dirty="0">
                <a:latin typeface="Helvetica Light"/>
                <a:cs typeface="Helvetica Light"/>
              </a:rPr>
              <a:t>2/3 : 1/3</a:t>
            </a:r>
          </a:p>
        </p:txBody>
      </p:sp>
    </p:spTree>
    <p:extLst>
      <p:ext uri="{BB962C8B-B14F-4D97-AF65-F5344CB8AC3E}">
        <p14:creationId xmlns:p14="http://schemas.microsoft.com/office/powerpoint/2010/main" val="2466467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Picture 5" descr="supervised_workflow.svg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89" b="50877"/>
          <a:stretch/>
        </p:blipFill>
        <p:spPr>
          <a:xfrm>
            <a:off x="1810209" y="1792237"/>
            <a:ext cx="5074529" cy="44515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37163" y="6070600"/>
            <a:ext cx="352658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1600" dirty="0">
                <a:latin typeface="Helvetica Light"/>
                <a:cs typeface="Helvetica Light"/>
              </a:rPr>
              <a:t>Fit model on all data after evaluation</a:t>
            </a:r>
          </a:p>
        </p:txBody>
      </p:sp>
      <p:sp>
        <p:nvSpPr>
          <p:cNvPr id="8" name="Right Brace 7"/>
          <p:cNvSpPr/>
          <p:nvPr/>
        </p:nvSpPr>
        <p:spPr>
          <a:xfrm>
            <a:off x="7045159" y="2006132"/>
            <a:ext cx="534737" cy="1524000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7045159" y="4158448"/>
            <a:ext cx="534737" cy="1729874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12510" y="2564568"/>
            <a:ext cx="1187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Light"/>
                <a:cs typeface="Helvetica Light"/>
              </a:rPr>
              <a:t>TRAINING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2510" y="4802442"/>
            <a:ext cx="2398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Light"/>
                <a:cs typeface="Helvetica Light"/>
              </a:rPr>
              <a:t>GENERALIZATION</a:t>
            </a:r>
          </a:p>
        </p:txBody>
      </p:sp>
    </p:spTree>
    <p:extLst>
      <p:ext uri="{BB962C8B-B14F-4D97-AF65-F5344CB8AC3E}">
        <p14:creationId xmlns:p14="http://schemas.microsoft.com/office/powerpoint/2010/main" val="3993982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6" name="Picture 5" descr="supervised_workflow.svg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89" b="50877"/>
          <a:stretch/>
        </p:blipFill>
        <p:spPr>
          <a:xfrm>
            <a:off x="1810209" y="2044505"/>
            <a:ext cx="4669354" cy="4096085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>
            <a:off x="7045159" y="1940231"/>
            <a:ext cx="534737" cy="1524000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7045159" y="4092547"/>
            <a:ext cx="534737" cy="1729874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12510" y="2498667"/>
            <a:ext cx="1187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Light"/>
                <a:cs typeface="Helvetica Light"/>
              </a:rPr>
              <a:t>TRAINING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2510" y="4736541"/>
            <a:ext cx="2398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Light"/>
                <a:cs typeface="Helvetica Light"/>
              </a:rPr>
              <a:t>GENERALIZATION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97124" y="1520419"/>
            <a:ext cx="451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Andale Mono"/>
                <a:cs typeface="Andale Mono"/>
              </a:rPr>
              <a:t>estimator.fit</a:t>
            </a:r>
            <a:r>
              <a:rPr lang="en-US" dirty="0">
                <a:solidFill>
                  <a:srgbClr val="0000FF"/>
                </a:solidFill>
                <a:latin typeface="Andale Mono"/>
                <a:cs typeface="Andale Mono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Andale Mono"/>
                <a:cs typeface="Andale Mono"/>
              </a:rPr>
              <a:t>X_train</a:t>
            </a:r>
            <a:r>
              <a:rPr lang="en-US" dirty="0">
                <a:solidFill>
                  <a:srgbClr val="0000FF"/>
                </a:solidFill>
                <a:latin typeface="Andale Mono"/>
                <a:cs typeface="Andale Mono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Andale Mono"/>
                <a:cs typeface="Andale Mono"/>
              </a:rPr>
              <a:t>y_train</a:t>
            </a:r>
            <a:r>
              <a:rPr lang="en-US" dirty="0">
                <a:solidFill>
                  <a:srgbClr val="0000FF"/>
                </a:solidFill>
                <a:latin typeface="Andale Mono"/>
                <a:cs typeface="Andale Mono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97125" y="3464231"/>
            <a:ext cx="5567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Andale Mono"/>
                <a:cs typeface="Andale Mono"/>
              </a:rPr>
              <a:t>estimator.predict</a:t>
            </a:r>
            <a:r>
              <a:rPr lang="en-US" sz="2000" dirty="0">
                <a:solidFill>
                  <a:srgbClr val="0000FF"/>
                </a:solidFill>
                <a:latin typeface="Andale Mono"/>
                <a:cs typeface="Andale Mono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Andale Mono"/>
                <a:cs typeface="Andale Mono"/>
              </a:rPr>
              <a:t>X_test</a:t>
            </a:r>
            <a:r>
              <a:rPr lang="en-US" sz="2000" dirty="0">
                <a:solidFill>
                  <a:srgbClr val="0000FF"/>
                </a:solidFill>
                <a:latin typeface="Andale Mono"/>
                <a:cs typeface="Andale Mono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97125" y="6055078"/>
            <a:ext cx="5567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Andale Mono"/>
                <a:cs typeface="Andale Mono"/>
              </a:rPr>
              <a:t>estimator.score</a:t>
            </a:r>
            <a:r>
              <a:rPr lang="en-US" sz="2000" dirty="0">
                <a:solidFill>
                  <a:srgbClr val="0000FF"/>
                </a:solidFill>
                <a:latin typeface="Andale Mono"/>
                <a:cs typeface="Andale Mono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Andale Mono"/>
                <a:cs typeface="Andale Mono"/>
              </a:rPr>
              <a:t>X_test</a:t>
            </a:r>
            <a:r>
              <a:rPr lang="en-US" sz="2000" dirty="0">
                <a:solidFill>
                  <a:srgbClr val="0000FF"/>
                </a:solidFill>
                <a:latin typeface="Andale Mono"/>
                <a:cs typeface="Andale Mono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Andale Mono"/>
                <a:cs typeface="Andale Mono"/>
              </a:rPr>
              <a:t>y_test</a:t>
            </a:r>
            <a:r>
              <a:rPr lang="en-US" sz="2000" dirty="0">
                <a:solidFill>
                  <a:srgbClr val="0000FF"/>
                </a:solidFill>
                <a:latin typeface="Andale Mono"/>
                <a:cs typeface="Andale Mon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392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Cleaning class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/>
          <a:lstStyle/>
          <a:p>
            <a:r>
              <a:rPr lang="en-GB" dirty="0"/>
              <a:t>If these are categorical then map them to integers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743200"/>
            <a:ext cx="1085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class_mapping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label:idx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idx,label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         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enumerate(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np.unique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classLabels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']))}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#use the mapping dictionary to transform the class labels into integers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classLabels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']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classLabels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'].map(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class_mapping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228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Holdout Evaluation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7" name="Picture 6" descr="testing.svg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85" b="69591"/>
          <a:stretch/>
        </p:blipFill>
        <p:spPr>
          <a:xfrm>
            <a:off x="1783028" y="1564570"/>
            <a:ext cx="8427773" cy="477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4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Matplotlib</a:t>
            </a:r>
            <a:r>
              <a:rPr lang="en-US" b="1" dirty="0"/>
              <a:t> - </a:t>
            </a:r>
            <a:r>
              <a:rPr lang="en-GB" dirty="0"/>
              <a:t>Saving a figure for Word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94958"/>
            <a:ext cx="5801784" cy="4351338"/>
          </a:xfrm>
        </p:spPr>
      </p:pic>
      <p:sp>
        <p:nvSpPr>
          <p:cNvPr id="5" name="Rectangle 4"/>
          <p:cNvSpPr/>
          <p:nvPr/>
        </p:nvSpPr>
        <p:spPr>
          <a:xfrm>
            <a:off x="838200" y="182198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value_height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6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value_width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8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list1 = [3,4,5,6,9,12] #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dummmy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list2 = [8,12,14,15,17,20] #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dummmy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fig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fig.set_figheight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value_height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fig.set_figwidth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value_width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(111)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(list1)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(list2)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fig.savefig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('fig1.png', dpi = 300)</a:t>
            </a:r>
          </a:p>
        </p:txBody>
      </p:sp>
    </p:spTree>
    <p:extLst>
      <p:ext uri="{BB962C8B-B14F-4D97-AF65-F5344CB8AC3E}">
        <p14:creationId xmlns:p14="http://schemas.microsoft.com/office/powerpoint/2010/main" val="25621291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Holdout Evaluation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5" name="Picture 4" descr="testing.svg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05" r="27408" b="34503"/>
          <a:stretch/>
        </p:blipFill>
        <p:spPr>
          <a:xfrm>
            <a:off x="2261937" y="1640210"/>
            <a:ext cx="7786254" cy="476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613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Holdout Validation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5" name="Picture 4" descr="validation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" t="5310" b="66180"/>
          <a:stretch/>
        </p:blipFill>
        <p:spPr>
          <a:xfrm>
            <a:off x="1737241" y="1489867"/>
            <a:ext cx="7813440" cy="523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89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Holdout Validation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" name="Picture 4" descr="validation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03" b="37731"/>
          <a:stretch/>
        </p:blipFill>
        <p:spPr>
          <a:xfrm>
            <a:off x="1810674" y="1418116"/>
            <a:ext cx="7948542" cy="530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791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Holdout Validation III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2" name="Picture 1" descr="validation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7824" r="-4542"/>
          <a:stretch/>
        </p:blipFill>
        <p:spPr>
          <a:xfrm>
            <a:off x="2444750" y="1452775"/>
            <a:ext cx="7302500" cy="514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493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5" name="Picture 4" descr="kfold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4" b="2224"/>
          <a:stretch/>
        </p:blipFill>
        <p:spPr>
          <a:xfrm>
            <a:off x="3504771" y="1539875"/>
            <a:ext cx="4772891" cy="531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025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K-fold Cross-Validation Pipeline I</a:t>
            </a:r>
          </a:p>
        </p:txBody>
      </p:sp>
      <p:pic>
        <p:nvPicPr>
          <p:cNvPr id="6" name="Picture 5" descr="kfold-validation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111"/>
          <a:stretch/>
        </p:blipFill>
        <p:spPr>
          <a:xfrm>
            <a:off x="2004644" y="1590278"/>
            <a:ext cx="7977556" cy="48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311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K-fold Cross-Validation Pipeline II</a:t>
            </a:r>
          </a:p>
        </p:txBody>
      </p:sp>
      <p:pic>
        <p:nvPicPr>
          <p:cNvPr id="2" name="Picture 1" descr="kfold-validation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72" b="10648"/>
          <a:stretch/>
        </p:blipFill>
        <p:spPr>
          <a:xfrm>
            <a:off x="2682387" y="1538288"/>
            <a:ext cx="6589339" cy="500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965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5" name="Picture 4" descr="nested-cv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8" b="4662"/>
          <a:stretch/>
        </p:blipFill>
        <p:spPr>
          <a:xfrm>
            <a:off x="2679749" y="1364024"/>
            <a:ext cx="5651279" cy="531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223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5" name="Picture 4" descr="06_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18" y="1186645"/>
            <a:ext cx="6009526" cy="49688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0" y="557277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Image source: 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rasbt</a:t>
            </a:r>
            <a:r>
              <a:rPr lang="en-US" sz="1400" dirty="0"/>
              <a:t>/python-machine-learning-book/blob/master/code/ch06/images/06_04.png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635730" y="1860650"/>
            <a:ext cx="2438400" cy="631082"/>
          </a:xfrm>
          <a:prstGeom prst="wedgeRoundRectCallout">
            <a:avLst>
              <a:gd name="adj1" fmla="val 66392"/>
              <a:gd name="adj2" fmla="val -89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 </a:t>
            </a:r>
            <a:r>
              <a:rPr lang="en-GB" sz="2000" dirty="0" err="1"/>
              <a:t>underfitting</a:t>
            </a:r>
            <a:endParaRPr lang="en-GB" sz="20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10241280" y="785677"/>
            <a:ext cx="2009372" cy="631082"/>
          </a:xfrm>
          <a:prstGeom prst="wedgeRoundRectCallout">
            <a:avLst>
              <a:gd name="adj1" fmla="val -34266"/>
              <a:gd name="adj2" fmla="val 1023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 overfitting</a:t>
            </a:r>
          </a:p>
        </p:txBody>
      </p:sp>
    </p:spTree>
    <p:extLst>
      <p:ext uri="{BB962C8B-B14F-4D97-AF65-F5344CB8AC3E}">
        <p14:creationId xmlns:p14="http://schemas.microsoft.com/office/powerpoint/2010/main" val="29283924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Complexity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895" y="1179026"/>
            <a:ext cx="7389932" cy="554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6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6219"/>
              </p:ext>
            </p:extLst>
          </p:nvPr>
        </p:nvGraphicFramePr>
        <p:xfrm>
          <a:off x="838200" y="1690688"/>
          <a:ext cx="7730067" cy="470269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5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/>
                        <a:t>distplot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histogram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/>
                        <a:t>barplot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barplot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(or 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barchart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is one of the most common type of graphic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232">
                <a:tc>
                  <a:txBody>
                    <a:bodyPr/>
                    <a:lstStyle/>
                    <a:p>
                      <a:r>
                        <a:rPr lang="en-US" dirty="0" err="1"/>
                        <a:t>violinplot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similar to boxplot, also shows the probability density of the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/>
                        <a:t>jointplot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Scatterplot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/>
                        <a:t>regplot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/>
                        <a:t>pairplot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Pairplot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/>
                        <a:t>boxplot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 of central tendency for a numeric variable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/>
                        <a:t>swarmplot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scatterplot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/>
                        <a:t>factorplot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categorical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0114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Complexity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5" name="Picture 4" descr="06_06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749" y="1690688"/>
            <a:ext cx="7109225" cy="473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179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http://scikit-learn.org/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SciKit</a:t>
            </a:r>
            <a:r>
              <a:rPr lang="en-US" i="1" dirty="0"/>
              <a:t>-Learn: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machine learning algorithms: classification, regression, clustering, model validation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built on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 and </a:t>
            </a:r>
            <a:r>
              <a:rPr lang="en-US" dirty="0" err="1"/>
              <a:t>matplotlib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51</a:t>
            </a:fld>
            <a:endParaRPr lang="en-US"/>
          </a:p>
        </p:txBody>
      </p:sp>
      <p:pic>
        <p:nvPicPr>
          <p:cNvPr id="5122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527" y="149923"/>
            <a:ext cx="15240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9135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Scikit-learn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5" name="Picture 4" descr="api_tab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1424252"/>
            <a:ext cx="8382000" cy="24638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711601"/>
              </p:ext>
            </p:extLst>
          </p:nvPr>
        </p:nvGraphicFramePr>
        <p:xfrm>
          <a:off x="528217" y="4435792"/>
          <a:ext cx="10546181" cy="2103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546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 err="1"/>
                        <a:t>model_selection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err="1"/>
                        <a:t>train_test_split</a:t>
                      </a:r>
                      <a:r>
                        <a:rPr lang="en-GB" sz="2400" dirty="0"/>
                        <a:t>, </a:t>
                      </a:r>
                      <a:r>
                        <a:rPr lang="en-GB" sz="2400" dirty="0" err="1"/>
                        <a:t>KFold</a:t>
                      </a:r>
                      <a:r>
                        <a:rPr lang="en-GB" sz="2400" dirty="0"/>
                        <a:t>, </a:t>
                      </a:r>
                      <a:r>
                        <a:rPr lang="en-GB" sz="2400" dirty="0" err="1"/>
                        <a:t>StratifiedKFold</a:t>
                      </a:r>
                      <a:r>
                        <a:rPr lang="en-GB" sz="2400" dirty="0"/>
                        <a:t>, </a:t>
                      </a:r>
                      <a:r>
                        <a:rPr lang="en-GB" sz="2400" dirty="0" err="1"/>
                        <a:t>StratifiedShuffleSplit</a:t>
                      </a:r>
                      <a:r>
                        <a:rPr lang="en-GB" sz="2400" dirty="0"/>
                        <a:t>, </a:t>
                      </a:r>
                      <a:r>
                        <a:rPr lang="en-GB" sz="2400" dirty="0" err="1"/>
                        <a:t>ShuffleSplit</a:t>
                      </a:r>
                      <a:r>
                        <a:rPr lang="en-GB" sz="2400" dirty="0"/>
                        <a:t>, </a:t>
                      </a:r>
                      <a:r>
                        <a:rPr lang="en-GB" sz="2400" dirty="0" err="1"/>
                        <a:t>cross_val_score</a:t>
                      </a:r>
                      <a:r>
                        <a:rPr lang="en-GB" sz="2400" dirty="0"/>
                        <a:t>, </a:t>
                      </a:r>
                      <a:r>
                        <a:rPr lang="en-GB" sz="2400" dirty="0" err="1"/>
                        <a:t>GridSearchCV</a:t>
                      </a:r>
                      <a:endParaRPr lang="en-GB" sz="2400" dirty="0"/>
                    </a:p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 err="1"/>
                        <a:t>train_X</a:t>
                      </a:r>
                      <a:r>
                        <a:rPr lang="fr-FR" sz="2400" dirty="0"/>
                        <a:t>, </a:t>
                      </a:r>
                      <a:r>
                        <a:rPr lang="fr-FR" sz="2400" dirty="0" err="1"/>
                        <a:t>test_X</a:t>
                      </a:r>
                      <a:r>
                        <a:rPr lang="fr-FR" sz="2400" dirty="0"/>
                        <a:t>, </a:t>
                      </a:r>
                      <a:r>
                        <a:rPr lang="fr-FR" sz="2400" dirty="0" err="1"/>
                        <a:t>train_y</a:t>
                      </a:r>
                      <a:r>
                        <a:rPr lang="fr-FR" sz="2400" dirty="0"/>
                        <a:t>, </a:t>
                      </a:r>
                      <a:r>
                        <a:rPr lang="fr-FR" sz="2400" dirty="0" err="1"/>
                        <a:t>test_y</a:t>
                      </a:r>
                      <a:r>
                        <a:rPr lang="fr-FR" sz="2400" dirty="0"/>
                        <a:t> = </a:t>
                      </a:r>
                      <a:r>
                        <a:rPr lang="fr-FR" sz="2400" b="1" dirty="0" err="1"/>
                        <a:t>train_test_split</a:t>
                      </a:r>
                      <a:r>
                        <a:rPr lang="fr-FR" sz="2400" b="1" dirty="0"/>
                        <a:t>(X, y)</a:t>
                      </a:r>
                      <a:endParaRPr lang="en-GB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2139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786" y="250338"/>
            <a:ext cx="10515600" cy="1325563"/>
          </a:xfrm>
        </p:spPr>
        <p:txBody>
          <a:bodyPr/>
          <a:lstStyle/>
          <a:p>
            <a:r>
              <a:rPr lang="en-GB" dirty="0" err="1"/>
              <a:t>scikit</a:t>
            </a:r>
            <a:r>
              <a:rPr lang="en-GB" dirty="0"/>
              <a:t>-learn estimator </a:t>
            </a:r>
            <a:r>
              <a:rPr lang="en-GB" dirty="0" err="1"/>
              <a:t>api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307080" y="2255519"/>
            <a:ext cx="2362200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dirty="0"/>
              <a:t>Training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3200" y="2255520"/>
            <a:ext cx="236220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dirty="0"/>
              <a:t>Test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94860" y="4297680"/>
            <a:ext cx="2362200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Model</a:t>
            </a:r>
          </a:p>
        </p:txBody>
      </p:sp>
      <p:sp>
        <p:nvSpPr>
          <p:cNvPr id="7" name="Down Arrow 6"/>
          <p:cNvSpPr/>
          <p:nvPr/>
        </p:nvSpPr>
        <p:spPr>
          <a:xfrm>
            <a:off x="3977640" y="2987040"/>
            <a:ext cx="1234440" cy="1158240"/>
          </a:xfrm>
          <a:prstGeom prst="downArrow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232660" y="5493006"/>
            <a:ext cx="2362200" cy="1077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dirty="0"/>
              <a:t>Transformed</a:t>
            </a:r>
          </a:p>
          <a:p>
            <a:r>
              <a:rPr lang="en-GB" sz="3200" dirty="0"/>
              <a:t>Training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7060" y="5493006"/>
            <a:ext cx="2362200" cy="1077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dirty="0"/>
              <a:t>Transformed</a:t>
            </a:r>
          </a:p>
          <a:p>
            <a:r>
              <a:rPr lang="en-GB" sz="3200" dirty="0"/>
              <a:t>Test Data</a:t>
            </a:r>
          </a:p>
        </p:txBody>
      </p:sp>
      <p:sp>
        <p:nvSpPr>
          <p:cNvPr id="10" name="Arc 9"/>
          <p:cNvSpPr/>
          <p:nvPr/>
        </p:nvSpPr>
        <p:spPr>
          <a:xfrm>
            <a:off x="2731770" y="2886014"/>
            <a:ext cx="1245870" cy="3179506"/>
          </a:xfrm>
          <a:prstGeom prst="arc">
            <a:avLst>
              <a:gd name="adj1" fmla="val 16200000"/>
              <a:gd name="adj2" fmla="val 3780411"/>
            </a:avLst>
          </a:prstGeom>
          <a:ln w="4762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c 10"/>
          <p:cNvSpPr/>
          <p:nvPr/>
        </p:nvSpPr>
        <p:spPr>
          <a:xfrm flipH="1">
            <a:off x="7574280" y="2886014"/>
            <a:ext cx="1245870" cy="3179506"/>
          </a:xfrm>
          <a:prstGeom prst="arc">
            <a:avLst>
              <a:gd name="adj1" fmla="val 16200000"/>
              <a:gd name="adj2" fmla="val 3780411"/>
            </a:avLst>
          </a:prstGeom>
          <a:ln w="4762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931696" y="1600050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est.fit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76050" y="4188020"/>
            <a:ext cx="4910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est.transform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65870" y="4214157"/>
            <a:ext cx="4695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est.transform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17696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Missing Values with </a:t>
            </a:r>
            <a:r>
              <a:rPr lang="en-GB" dirty="0" err="1"/>
              <a:t>sklearn’s</a:t>
            </a:r>
            <a:r>
              <a:rPr lang="en-GB" dirty="0"/>
              <a:t> Imputer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sklearn.preprocessing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import Imputer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pandas.read_csv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StringIO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#check that it has stored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missing values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df.isnull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().sum()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Imputer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missing_values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np.nan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strategy = 'mean', axis = 0)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imr.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imputed_data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imr.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df.values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imputed_data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9296400" y="1218248"/>
            <a:ext cx="2895600" cy="1159192"/>
          </a:xfrm>
          <a:prstGeom prst="wedgeRectCallout">
            <a:avLst>
              <a:gd name="adj1" fmla="val -13991"/>
              <a:gd name="adj2" fmla="val 156146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Can use </a:t>
            </a:r>
          </a:p>
          <a:p>
            <a:pPr algn="ctr"/>
            <a:r>
              <a:rPr lang="en-GB" sz="2400" dirty="0"/>
              <a:t>‘</a:t>
            </a:r>
            <a:r>
              <a:rPr lang="en-GB" sz="2400" dirty="0" err="1"/>
              <a:t>most_frequent</a:t>
            </a:r>
            <a:r>
              <a:rPr lang="en-GB" sz="2400" dirty="0"/>
              <a:t>’ for categorical values</a:t>
            </a:r>
          </a:p>
        </p:txBody>
      </p:sp>
    </p:spTree>
    <p:extLst>
      <p:ext uri="{BB962C8B-B14F-4D97-AF65-F5344CB8AC3E}">
        <p14:creationId xmlns:p14="http://schemas.microsoft.com/office/powerpoint/2010/main" val="1200056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scikit</a:t>
            </a:r>
            <a:r>
              <a:rPr lang="en-GB" dirty="0"/>
              <a:t>-learn estimator </a:t>
            </a:r>
            <a:r>
              <a:rPr lang="en-GB" dirty="0" err="1"/>
              <a:t>api</a:t>
            </a:r>
            <a:r>
              <a:rPr lang="en-GB" dirty="0"/>
              <a:t> for classifiers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31770" y="2255519"/>
            <a:ext cx="2362200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dirty="0"/>
              <a:t>Training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75960" y="2255519"/>
            <a:ext cx="276606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dirty="0"/>
              <a:t>Training Labels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72077" y="4230616"/>
            <a:ext cx="2362200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Model</a:t>
            </a:r>
          </a:p>
        </p:txBody>
      </p:sp>
      <p:sp>
        <p:nvSpPr>
          <p:cNvPr id="7" name="Down Arrow 6"/>
          <p:cNvSpPr/>
          <p:nvPr/>
        </p:nvSpPr>
        <p:spPr>
          <a:xfrm>
            <a:off x="4735957" y="2862139"/>
            <a:ext cx="1234440" cy="1158240"/>
          </a:xfrm>
          <a:prstGeom prst="downArrow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367925" y="6170621"/>
            <a:ext cx="3223260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Predicted labels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58990" y="4274076"/>
            <a:ext cx="2362200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dirty="0"/>
              <a:t>Test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0" y="3012235"/>
            <a:ext cx="5554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est.fit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13320" y="4946630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est.predict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6229350" y="4913886"/>
            <a:ext cx="1234440" cy="1158240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6617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classifier1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KNeighborsClassifier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classifier1.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pred_y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classifier1.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classifier2.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classifier2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classifier2.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pred_y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classifier2.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classifier1.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82255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Kfold</a:t>
            </a:r>
            <a:r>
              <a:rPr lang="en-GB" dirty="0"/>
              <a:t> and </a:t>
            </a:r>
            <a:r>
              <a:rPr lang="en-GB" dirty="0" err="1"/>
              <a:t>cross_val_score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name, model in models: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kfold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KFold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n_splits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=10, 							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=seed)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cv_results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model_selection.cross_val_score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(model, X, y, 			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kfold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scoring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=scoring)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results.append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cv_results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names.append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(name)</a:t>
            </a:r>
          </a:p>
        </p:txBody>
      </p:sp>
    </p:spTree>
    <p:extLst>
      <p:ext uri="{BB962C8B-B14F-4D97-AF65-F5344CB8AC3E}">
        <p14:creationId xmlns:p14="http://schemas.microsoft.com/office/powerpoint/2010/main" val="15118759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5" name="Picture 4" descr="iris-dist.svg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798" b="44797"/>
          <a:stretch/>
        </p:blipFill>
        <p:spPr>
          <a:xfrm>
            <a:off x="2567222" y="1913939"/>
            <a:ext cx="5777452" cy="39910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7761" y="1913939"/>
            <a:ext cx="1971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Light"/>
                <a:cs typeface="Helvetica Light"/>
              </a:rPr>
              <a:t>Non-stratified split:</a:t>
            </a:r>
          </a:p>
        </p:txBody>
      </p:sp>
      <p:sp>
        <p:nvSpPr>
          <p:cNvPr id="7" name="Rectangle 6"/>
          <p:cNvSpPr/>
          <p:nvPr/>
        </p:nvSpPr>
        <p:spPr>
          <a:xfrm>
            <a:off x="2567221" y="5915675"/>
            <a:ext cx="5427731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Ø"/>
            </a:pPr>
            <a:r>
              <a:rPr lang="en-US" sz="1400" dirty="0">
                <a:latin typeface="Helvetica Light"/>
                <a:cs typeface="Helvetica Light"/>
              </a:rPr>
              <a:t>training set → 38 x </a:t>
            </a:r>
            <a:r>
              <a:rPr lang="en-US" sz="1400" dirty="0" err="1">
                <a:latin typeface="Helvetica Light"/>
                <a:cs typeface="Helvetica Light"/>
              </a:rPr>
              <a:t>Setosa</a:t>
            </a:r>
            <a:r>
              <a:rPr lang="en-US" sz="1400" dirty="0">
                <a:latin typeface="Helvetica Light"/>
                <a:cs typeface="Helvetica Light"/>
              </a:rPr>
              <a:t>, 28 x </a:t>
            </a:r>
            <a:r>
              <a:rPr lang="en-US" sz="1400" dirty="0" err="1">
                <a:latin typeface="Helvetica Light"/>
                <a:cs typeface="Helvetica Light"/>
              </a:rPr>
              <a:t>Versicolor</a:t>
            </a:r>
            <a:r>
              <a:rPr lang="en-US" sz="1400" dirty="0">
                <a:latin typeface="Helvetica Light"/>
                <a:cs typeface="Helvetica Light"/>
              </a:rPr>
              <a:t>, 34 x </a:t>
            </a:r>
            <a:r>
              <a:rPr lang="en-US" sz="1400" dirty="0" err="1">
                <a:latin typeface="Helvetica Light"/>
                <a:cs typeface="Helvetica Light"/>
              </a:rPr>
              <a:t>Virginica</a:t>
            </a:r>
            <a:endParaRPr lang="en-US" sz="1400" dirty="0">
              <a:latin typeface="Helvetica Light"/>
              <a:cs typeface="Helvetica Light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Ø"/>
            </a:pPr>
            <a:r>
              <a:rPr lang="en-US" sz="1400" dirty="0">
                <a:latin typeface="Helvetica Light"/>
                <a:cs typeface="Helvetica Light"/>
              </a:rPr>
              <a:t>test set → 12 x </a:t>
            </a:r>
            <a:r>
              <a:rPr lang="en-US" sz="1400" dirty="0" err="1">
                <a:latin typeface="Helvetica Light"/>
                <a:cs typeface="Helvetica Light"/>
              </a:rPr>
              <a:t>Setosa</a:t>
            </a:r>
            <a:r>
              <a:rPr lang="en-US" sz="1400" dirty="0">
                <a:latin typeface="Helvetica Light"/>
                <a:cs typeface="Helvetica Light"/>
              </a:rPr>
              <a:t>, 22 x </a:t>
            </a:r>
            <a:r>
              <a:rPr lang="en-US" sz="1400" dirty="0" err="1">
                <a:latin typeface="Helvetica Light"/>
                <a:cs typeface="Helvetica Light"/>
              </a:rPr>
              <a:t>Versicolor</a:t>
            </a:r>
            <a:r>
              <a:rPr lang="en-US" sz="1400" dirty="0">
                <a:latin typeface="Helvetica Light"/>
                <a:cs typeface="Helvetica Light"/>
              </a:rPr>
              <a:t>, 16 x </a:t>
            </a:r>
            <a:r>
              <a:rPr lang="en-US" sz="1400" dirty="0" err="1">
                <a:latin typeface="Helvetica Light"/>
                <a:cs typeface="Helvetica Light"/>
              </a:rPr>
              <a:t>Virginica</a:t>
            </a:r>
            <a:endParaRPr lang="en-US" sz="140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771250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Plotting fold creation with &amp; without stratification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6214" t="29021" r="15139" b="29022"/>
          <a:stretch/>
        </p:blipFill>
        <p:spPr>
          <a:xfrm>
            <a:off x="85029" y="2302933"/>
            <a:ext cx="12320164" cy="4013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632" y="4186028"/>
            <a:ext cx="12380957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KFold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n_splits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=5)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632" y="1878577"/>
            <a:ext cx="12201630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StratifiedKFold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n_splits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=5)</a:t>
            </a:r>
          </a:p>
        </p:txBody>
      </p:sp>
    </p:spTree>
    <p:extLst>
      <p:ext uri="{BB962C8B-B14F-4D97-AF65-F5344CB8AC3E}">
        <p14:creationId xmlns:p14="http://schemas.microsoft.com/office/powerpoint/2010/main" val="177210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bg1"/>
                </a:solidFill>
              </a:rPr>
              <a:t>Loading Data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Working with different datasets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Analysing Values</a:t>
            </a:r>
          </a:p>
          <a:p>
            <a:r>
              <a:rPr lang="en-GB" dirty="0">
                <a:solidFill>
                  <a:schemeClr val="bg1"/>
                </a:solidFill>
              </a:rPr>
              <a:t>Preparing data for training and testing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Train-test-splits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Cross Validation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Importance of Stratification</a:t>
            </a:r>
          </a:p>
          <a:p>
            <a:r>
              <a:rPr lang="en-GB" dirty="0">
                <a:solidFill>
                  <a:schemeClr val="bg1"/>
                </a:solidFill>
              </a:rPr>
              <a:t>Comparison Strategies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Performance Metrics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Grid Search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ROC curves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1866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train_test_split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73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sklearn.model_selection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=0.5, 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=0.5,random_state=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seed,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stratify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=y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3098800" y="4447802"/>
            <a:ext cx="6299200" cy="1224866"/>
          </a:xfrm>
          <a:prstGeom prst="wedgeRoundRectCallout">
            <a:avLst>
              <a:gd name="adj1" fmla="val -75387"/>
              <a:gd name="adj2" fmla="val 654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To generate several splits and the average over the results is better than to use a single split. In the lab you will do this with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8734"/>
            <a:ext cx="12192000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StratifiedShuffleSplit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n_splits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=10,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test_size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=.03,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=seed),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iris.data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iris.target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77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bg1"/>
                </a:solidFill>
              </a:rPr>
              <a:t>Loading Data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Working with different datasets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Analysing Values</a:t>
            </a:r>
          </a:p>
          <a:p>
            <a:r>
              <a:rPr lang="en-GB" dirty="0">
                <a:solidFill>
                  <a:schemeClr val="bg1"/>
                </a:solidFill>
              </a:rPr>
              <a:t>Preparing data for training and testing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Train-test-splits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Cross Validation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Importance of Stratification</a:t>
            </a:r>
          </a:p>
          <a:p>
            <a:r>
              <a:rPr lang="en-GB" dirty="0">
                <a:solidFill>
                  <a:schemeClr val="bg1"/>
                </a:solidFill>
              </a:rPr>
              <a:t>Comparison Strategies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Performance Metrics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Grid Search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ROC curves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7237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Grid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45708"/>
          </a:xfrm>
        </p:spPr>
        <p:txBody>
          <a:bodyPr/>
          <a:lstStyle/>
          <a:p>
            <a:r>
              <a:rPr lang="en-GB" dirty="0"/>
              <a:t>search for best hyper-parameters</a:t>
            </a:r>
          </a:p>
          <a:p>
            <a:r>
              <a:rPr lang="en-GB" dirty="0"/>
              <a:t>setup a parameter grid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108200" y="2869105"/>
            <a:ext cx="1025313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param_grid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'activation' : ['identity', 'logistic'], 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'solver' : ['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lbfgs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‘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max_iter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 : [50, 200, 300],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hidden_layer_sizes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': [(10,),(30,)] }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]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657671"/>
            <a:ext cx="12192000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GridSearchCV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MLPClassifier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param_grid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cv=5, scoring='accuracy')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82966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5" name="Picture 4" descr="plot_rbf_parameters_0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r="1" b="4394"/>
          <a:stretch/>
        </p:blipFill>
        <p:spPr>
          <a:xfrm>
            <a:off x="2874492" y="1583157"/>
            <a:ext cx="6284265" cy="46124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24375" y="5446753"/>
            <a:ext cx="298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 Light"/>
                <a:cs typeface="Helvetica Light"/>
              </a:rPr>
              <a:t>gamma parameter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284676" y="2780527"/>
            <a:ext cx="298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 Light"/>
                <a:cs typeface="Helvetica Light"/>
              </a:rPr>
              <a:t>C parameter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080448" y="6277302"/>
            <a:ext cx="611187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Source: http://scikit-</a:t>
            </a:r>
            <a:r>
              <a:rPr lang="en-US" sz="1100" dirty="0" err="1"/>
              <a:t>learn.org</a:t>
            </a:r>
            <a:r>
              <a:rPr lang="en-US" sz="1100" dirty="0"/>
              <a:t>/stable/</a:t>
            </a:r>
            <a:r>
              <a:rPr lang="en-US" sz="1100" dirty="0" err="1"/>
              <a:t>auto_examples</a:t>
            </a:r>
            <a:r>
              <a:rPr lang="en-US" sz="1100" dirty="0"/>
              <a:t>/</a:t>
            </a:r>
            <a:r>
              <a:rPr lang="en-US" sz="1100" dirty="0" err="1"/>
              <a:t>svm</a:t>
            </a:r>
            <a:r>
              <a:rPr lang="en-US" sz="1100" dirty="0"/>
              <a:t>/</a:t>
            </a:r>
            <a:r>
              <a:rPr lang="en-US" sz="1100" dirty="0" err="1"/>
              <a:t>plot_rbf_parameters.html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864593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Testing /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5" name="Picture 4" descr="Screen Shot 2016-07-11 at 7.13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152" y="1735933"/>
            <a:ext cx="5527043" cy="498554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62274" y="1559473"/>
            <a:ext cx="5377193" cy="368986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How effective is the model at classifying unseen data?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The test data is used as ‘unseen data’</a:t>
            </a:r>
          </a:p>
        </p:txBody>
      </p:sp>
    </p:spTree>
    <p:extLst>
      <p:ext uri="{BB962C8B-B14F-4D97-AF65-F5344CB8AC3E}">
        <p14:creationId xmlns:p14="http://schemas.microsoft.com/office/powerpoint/2010/main" val="8838036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226542" y="401392"/>
            <a:ext cx="8229600" cy="1066800"/>
          </a:xfrm>
        </p:spPr>
        <p:txBody>
          <a:bodyPr/>
          <a:lstStyle/>
          <a:p>
            <a:pPr eaLnBrk="1" hangingPunct="1"/>
            <a:r>
              <a:rPr lang="en-GB" dirty="0"/>
              <a:t>Confusion Matrix</a:t>
            </a:r>
          </a:p>
        </p:txBody>
      </p:sp>
      <p:pic>
        <p:nvPicPr>
          <p:cNvPr id="40965" name="Picture 2" descr="http://4.bp.blogspot.com/_txFWHHNYMJQ/THxuGGyZIeI/AAAAAAAAAf0/PxyRttFsZDA/s400/Picture+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8954" y="1913467"/>
            <a:ext cx="6345238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4" descr="Thumbs Up Icon"/>
          <p:cNvPicPr>
            <a:picLocks noChangeAspect="1" noChangeArrowheads="1"/>
          </p:cNvPicPr>
          <p:nvPr/>
        </p:nvPicPr>
        <p:blipFill>
          <a:blip r:embed="rId3" cstate="print"/>
          <a:srcRect l="22681" t="18900" r="24400" b="24400"/>
          <a:stretch>
            <a:fillRect/>
          </a:stretch>
        </p:blipFill>
        <p:spPr bwMode="auto">
          <a:xfrm>
            <a:off x="4004667" y="3115205"/>
            <a:ext cx="458788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4" descr="Thumbs Up Icon"/>
          <p:cNvPicPr>
            <a:picLocks noChangeAspect="1" noChangeArrowheads="1"/>
          </p:cNvPicPr>
          <p:nvPr/>
        </p:nvPicPr>
        <p:blipFill>
          <a:blip r:embed="rId3" cstate="print"/>
          <a:srcRect l="22681" t="18900" r="24400" b="24400"/>
          <a:stretch>
            <a:fillRect/>
          </a:stretch>
        </p:blipFill>
        <p:spPr bwMode="auto">
          <a:xfrm>
            <a:off x="5396906" y="4216930"/>
            <a:ext cx="5048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8" name="Picture 6" descr="Dislike Icon"/>
          <p:cNvPicPr>
            <a:picLocks noChangeAspect="1" noChangeArrowheads="1"/>
          </p:cNvPicPr>
          <p:nvPr/>
        </p:nvPicPr>
        <p:blipFill>
          <a:blip r:embed="rId4" cstate="print"/>
          <a:srcRect l="22681" t="14175" r="20621" b="29126"/>
          <a:stretch>
            <a:fillRect/>
          </a:stretch>
        </p:blipFill>
        <p:spPr bwMode="auto">
          <a:xfrm>
            <a:off x="5341342" y="3077105"/>
            <a:ext cx="490538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9" name="Picture 6" descr="Dislike Icon"/>
          <p:cNvPicPr>
            <a:picLocks noChangeAspect="1" noChangeArrowheads="1"/>
          </p:cNvPicPr>
          <p:nvPr/>
        </p:nvPicPr>
        <p:blipFill>
          <a:blip r:embed="rId4" cstate="print"/>
          <a:srcRect l="22681" t="14175" r="20621" b="29126"/>
          <a:stretch>
            <a:fillRect/>
          </a:stretch>
        </p:blipFill>
        <p:spPr bwMode="auto">
          <a:xfrm>
            <a:off x="3990381" y="3897843"/>
            <a:ext cx="50323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Callout 15"/>
          <p:cNvSpPr/>
          <p:nvPr/>
        </p:nvSpPr>
        <p:spPr>
          <a:xfrm>
            <a:off x="7464426" y="2632605"/>
            <a:ext cx="3203575" cy="792162"/>
          </a:xfrm>
          <a:prstGeom prst="wedgeEllipseCallout">
            <a:avLst>
              <a:gd name="adj1" fmla="val -65801"/>
              <a:gd name="adj2" fmla="val 812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/>
              <a:t>= 27/(27 + 6)</a:t>
            </a:r>
          </a:p>
        </p:txBody>
      </p:sp>
      <p:sp>
        <p:nvSpPr>
          <p:cNvPr id="17" name="Oval Callout 16"/>
          <p:cNvSpPr/>
          <p:nvPr/>
        </p:nvSpPr>
        <p:spPr>
          <a:xfrm>
            <a:off x="7464426" y="3858156"/>
            <a:ext cx="3203575" cy="790575"/>
          </a:xfrm>
          <a:prstGeom prst="wedgeEllipseCallout">
            <a:avLst>
              <a:gd name="adj1" fmla="val -77012"/>
              <a:gd name="adj2" fmla="val 277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dirty="0"/>
              <a:t>= 57/(57 + 10)</a:t>
            </a:r>
          </a:p>
        </p:txBody>
      </p:sp>
      <p:sp>
        <p:nvSpPr>
          <p:cNvPr id="18" name="Oval Callout 17"/>
          <p:cNvSpPr/>
          <p:nvPr/>
        </p:nvSpPr>
        <p:spPr>
          <a:xfrm>
            <a:off x="7464426" y="4766205"/>
            <a:ext cx="3203575" cy="819150"/>
          </a:xfrm>
          <a:prstGeom prst="wedgeEllipseCallout">
            <a:avLst>
              <a:gd name="adj1" fmla="val -72029"/>
              <a:gd name="adj2" fmla="val -182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dirty="0"/>
              <a:t>= (27 + 57) / (27 + 6 + 57 + 10)</a:t>
            </a:r>
          </a:p>
        </p:txBody>
      </p:sp>
      <p:sp>
        <p:nvSpPr>
          <p:cNvPr id="40973" name="TextBox 18"/>
          <p:cNvSpPr txBox="1">
            <a:spLocks noChangeArrowheads="1"/>
          </p:cNvSpPr>
          <p:nvPr/>
        </p:nvSpPr>
        <p:spPr bwMode="auto">
          <a:xfrm>
            <a:off x="6263681" y="4866218"/>
            <a:ext cx="720725" cy="460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b="1" dirty="0"/>
              <a:t>84</a:t>
            </a:r>
          </a:p>
        </p:txBody>
      </p:sp>
      <p:sp>
        <p:nvSpPr>
          <p:cNvPr id="40974" name="TextBox 19"/>
          <p:cNvSpPr txBox="1">
            <a:spLocks noChangeArrowheads="1"/>
          </p:cNvSpPr>
          <p:nvPr/>
        </p:nvSpPr>
        <p:spPr bwMode="auto">
          <a:xfrm rot="-1759128">
            <a:off x="1912152" y="2267372"/>
            <a:ext cx="11290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Confusion</a:t>
            </a:r>
          </a:p>
          <a:p>
            <a:r>
              <a:rPr lang="en-GB"/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40392218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039003" y="375357"/>
            <a:ext cx="8229600" cy="1066800"/>
          </a:xfrm>
        </p:spPr>
        <p:txBody>
          <a:bodyPr/>
          <a:lstStyle/>
          <a:p>
            <a:r>
              <a:rPr lang="en-GB" dirty="0"/>
              <a:t>Confusion Matrix</a:t>
            </a:r>
          </a:p>
        </p:txBody>
      </p:sp>
      <p:pic>
        <p:nvPicPr>
          <p:cNvPr id="40965" name="Picture 2" descr="http://4.bp.blogspot.com/_txFWHHNYMJQ/THxuGGyZIeI/AAAAAAAAAf0/PxyRttFsZDA/s400/Picture+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0962" y="2060848"/>
            <a:ext cx="6345238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4" descr="Thumbs Up Icon"/>
          <p:cNvPicPr>
            <a:picLocks noChangeAspect="1" noChangeArrowheads="1"/>
          </p:cNvPicPr>
          <p:nvPr/>
        </p:nvPicPr>
        <p:blipFill>
          <a:blip r:embed="rId3" cstate="print"/>
          <a:srcRect l="22681" t="18900" r="24400" b="24400"/>
          <a:stretch>
            <a:fillRect/>
          </a:stretch>
        </p:blipFill>
        <p:spPr bwMode="auto">
          <a:xfrm>
            <a:off x="4076675" y="3262586"/>
            <a:ext cx="458788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4" descr="Thumbs Up Icon"/>
          <p:cNvPicPr>
            <a:picLocks noChangeAspect="1" noChangeArrowheads="1"/>
          </p:cNvPicPr>
          <p:nvPr/>
        </p:nvPicPr>
        <p:blipFill>
          <a:blip r:embed="rId3" cstate="print"/>
          <a:srcRect l="22681" t="18900" r="24400" b="24400"/>
          <a:stretch>
            <a:fillRect/>
          </a:stretch>
        </p:blipFill>
        <p:spPr bwMode="auto">
          <a:xfrm>
            <a:off x="5468914" y="4364311"/>
            <a:ext cx="5048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8" name="Picture 6" descr="Dislike Icon"/>
          <p:cNvPicPr>
            <a:picLocks noChangeAspect="1" noChangeArrowheads="1"/>
          </p:cNvPicPr>
          <p:nvPr/>
        </p:nvPicPr>
        <p:blipFill>
          <a:blip r:embed="rId4" cstate="print"/>
          <a:srcRect l="22681" t="14175" r="20621" b="29126"/>
          <a:stretch>
            <a:fillRect/>
          </a:stretch>
        </p:blipFill>
        <p:spPr bwMode="auto">
          <a:xfrm>
            <a:off x="5413350" y="3224486"/>
            <a:ext cx="490538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9" name="Picture 6" descr="Dislike Icon"/>
          <p:cNvPicPr>
            <a:picLocks noChangeAspect="1" noChangeArrowheads="1"/>
          </p:cNvPicPr>
          <p:nvPr/>
        </p:nvPicPr>
        <p:blipFill>
          <a:blip r:embed="rId4" cstate="print"/>
          <a:srcRect l="22681" t="14175" r="20621" b="29126"/>
          <a:stretch>
            <a:fillRect/>
          </a:stretch>
        </p:blipFill>
        <p:spPr bwMode="auto">
          <a:xfrm>
            <a:off x="4062389" y="4045224"/>
            <a:ext cx="50323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Callout 15"/>
          <p:cNvSpPr/>
          <p:nvPr/>
        </p:nvSpPr>
        <p:spPr>
          <a:xfrm>
            <a:off x="7464426" y="1628800"/>
            <a:ext cx="3203575" cy="792162"/>
          </a:xfrm>
          <a:prstGeom prst="wedgeEllipseCallout">
            <a:avLst>
              <a:gd name="adj1" fmla="val -101594"/>
              <a:gd name="adj2" fmla="val 19115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/>
              <a:t>FN: False Negatives</a:t>
            </a:r>
          </a:p>
        </p:txBody>
      </p:sp>
      <p:sp>
        <p:nvSpPr>
          <p:cNvPr id="17" name="Oval Callout 16"/>
          <p:cNvSpPr/>
          <p:nvPr/>
        </p:nvSpPr>
        <p:spPr>
          <a:xfrm>
            <a:off x="7320137" y="3861049"/>
            <a:ext cx="3347864" cy="790575"/>
          </a:xfrm>
          <a:prstGeom prst="wedgeEllipseCallout">
            <a:avLst>
              <a:gd name="adj1" fmla="val -106914"/>
              <a:gd name="adj2" fmla="val -107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dirty="0"/>
              <a:t>TN: True Negatives</a:t>
            </a:r>
          </a:p>
        </p:txBody>
      </p:sp>
      <p:sp>
        <p:nvSpPr>
          <p:cNvPr id="18" name="Oval Callout 17"/>
          <p:cNvSpPr/>
          <p:nvPr/>
        </p:nvSpPr>
        <p:spPr>
          <a:xfrm>
            <a:off x="2495600" y="6038850"/>
            <a:ext cx="3816424" cy="486494"/>
          </a:xfrm>
          <a:prstGeom prst="wedgeEllipseCallout">
            <a:avLst>
              <a:gd name="adj1" fmla="val -10293"/>
              <a:gd name="adj2" fmla="val -34428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dirty="0"/>
              <a:t>FP: False Positives</a:t>
            </a:r>
          </a:p>
        </p:txBody>
      </p:sp>
      <p:sp>
        <p:nvSpPr>
          <p:cNvPr id="40973" name="TextBox 18"/>
          <p:cNvSpPr txBox="1">
            <a:spLocks noChangeArrowheads="1"/>
          </p:cNvSpPr>
          <p:nvPr/>
        </p:nvSpPr>
        <p:spPr bwMode="auto">
          <a:xfrm>
            <a:off x="6335689" y="5013599"/>
            <a:ext cx="720725" cy="460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b="1" dirty="0"/>
              <a:t>84</a:t>
            </a:r>
          </a:p>
        </p:txBody>
      </p:sp>
      <p:sp>
        <p:nvSpPr>
          <p:cNvPr id="40974" name="TextBox 19"/>
          <p:cNvSpPr txBox="1">
            <a:spLocks noChangeArrowheads="1"/>
          </p:cNvSpPr>
          <p:nvPr/>
        </p:nvSpPr>
        <p:spPr bwMode="auto">
          <a:xfrm rot="-1759128">
            <a:off x="1984160" y="2414753"/>
            <a:ext cx="11290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Confusion</a:t>
            </a:r>
          </a:p>
          <a:p>
            <a:r>
              <a:rPr lang="en-GB"/>
              <a:t>matrix</a:t>
            </a:r>
          </a:p>
        </p:txBody>
      </p:sp>
      <p:sp>
        <p:nvSpPr>
          <p:cNvPr id="15" name="Oval Callout 14"/>
          <p:cNvSpPr/>
          <p:nvPr/>
        </p:nvSpPr>
        <p:spPr>
          <a:xfrm>
            <a:off x="1775521" y="1628800"/>
            <a:ext cx="3203575" cy="486494"/>
          </a:xfrm>
          <a:prstGeom prst="wedgeEllipseCallout">
            <a:avLst>
              <a:gd name="adj1" fmla="val 4539"/>
              <a:gd name="adj2" fmla="val 3389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dirty="0"/>
              <a:t>TP: True Positives</a:t>
            </a:r>
          </a:p>
        </p:txBody>
      </p:sp>
      <p:sp>
        <p:nvSpPr>
          <p:cNvPr id="20" name="Oval Callout 19"/>
          <p:cNvSpPr/>
          <p:nvPr/>
        </p:nvSpPr>
        <p:spPr>
          <a:xfrm>
            <a:off x="7464426" y="5733256"/>
            <a:ext cx="3203575" cy="819150"/>
          </a:xfrm>
          <a:prstGeom prst="wedgeEllipseCallout">
            <a:avLst>
              <a:gd name="adj1" fmla="val -66139"/>
              <a:gd name="adj2" fmla="val -11042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dirty="0"/>
              <a:t>= (27 + 57) / (27 + 6 + 57 + 10)</a:t>
            </a:r>
          </a:p>
        </p:txBody>
      </p:sp>
    </p:spTree>
    <p:extLst>
      <p:ext uri="{BB962C8B-B14F-4D97-AF65-F5344CB8AC3E}">
        <p14:creationId xmlns:p14="http://schemas.microsoft.com/office/powerpoint/2010/main" val="3203696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2060848"/>
            <a:ext cx="8229600" cy="1008112"/>
          </a:xfrm>
        </p:spPr>
        <p:txBody>
          <a:bodyPr/>
          <a:lstStyle/>
          <a:p>
            <a:r>
              <a:rPr lang="en-GB" dirty="0"/>
              <a:t>Accuracy on each class</a:t>
            </a:r>
          </a:p>
        </p:txBody>
      </p:sp>
      <p:pic>
        <p:nvPicPr>
          <p:cNvPr id="4" name="Picture 2" descr="http://4.bp.blogspot.com/_txFWHHNYMJQ/THxuGGyZIeI/AAAAAAAAAf0/PxyRttFsZDA/s400/Picture+6.png"/>
          <p:cNvPicPr>
            <a:picLocks noChangeAspect="1" noChangeArrowheads="1"/>
          </p:cNvPicPr>
          <p:nvPr/>
        </p:nvPicPr>
        <p:blipFill>
          <a:blip r:embed="rId2" cstate="print"/>
          <a:srcRect b="29471"/>
          <a:stretch>
            <a:fillRect/>
          </a:stretch>
        </p:blipFill>
        <p:spPr bwMode="auto">
          <a:xfrm>
            <a:off x="1478954" y="2997200"/>
            <a:ext cx="6345238" cy="2808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Thumbs Up Icon"/>
          <p:cNvPicPr>
            <a:picLocks noChangeAspect="1" noChangeArrowheads="1"/>
          </p:cNvPicPr>
          <p:nvPr/>
        </p:nvPicPr>
        <p:blipFill>
          <a:blip r:embed="rId3" cstate="print"/>
          <a:srcRect l="22681" t="18900" r="24400" b="24400"/>
          <a:stretch>
            <a:fillRect/>
          </a:stretch>
        </p:blipFill>
        <p:spPr bwMode="auto">
          <a:xfrm>
            <a:off x="4004667" y="4198938"/>
            <a:ext cx="458788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Thumbs Up Icon"/>
          <p:cNvPicPr>
            <a:picLocks noChangeAspect="1" noChangeArrowheads="1"/>
          </p:cNvPicPr>
          <p:nvPr/>
        </p:nvPicPr>
        <p:blipFill>
          <a:blip r:embed="rId3" cstate="print"/>
          <a:srcRect l="22681" t="18900" r="24400" b="24400"/>
          <a:stretch>
            <a:fillRect/>
          </a:stretch>
        </p:blipFill>
        <p:spPr bwMode="auto">
          <a:xfrm>
            <a:off x="5396906" y="5300663"/>
            <a:ext cx="5048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islike Icon"/>
          <p:cNvPicPr>
            <a:picLocks noChangeAspect="1" noChangeArrowheads="1"/>
          </p:cNvPicPr>
          <p:nvPr/>
        </p:nvPicPr>
        <p:blipFill>
          <a:blip r:embed="rId4" cstate="print"/>
          <a:srcRect l="22681" t="14175" r="20621" b="29126"/>
          <a:stretch>
            <a:fillRect/>
          </a:stretch>
        </p:blipFill>
        <p:spPr bwMode="auto">
          <a:xfrm>
            <a:off x="5341342" y="4160838"/>
            <a:ext cx="490538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Dislike Icon"/>
          <p:cNvPicPr>
            <a:picLocks noChangeAspect="1" noChangeArrowheads="1"/>
          </p:cNvPicPr>
          <p:nvPr/>
        </p:nvPicPr>
        <p:blipFill>
          <a:blip r:embed="rId4" cstate="print"/>
          <a:srcRect l="22681" t="14175" r="20621" b="29126"/>
          <a:stretch>
            <a:fillRect/>
          </a:stretch>
        </p:blipFill>
        <p:spPr bwMode="auto">
          <a:xfrm>
            <a:off x="3990381" y="4981576"/>
            <a:ext cx="50323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Callout 8"/>
          <p:cNvSpPr/>
          <p:nvPr/>
        </p:nvSpPr>
        <p:spPr>
          <a:xfrm>
            <a:off x="7464426" y="3716338"/>
            <a:ext cx="3203575" cy="792162"/>
          </a:xfrm>
          <a:prstGeom prst="wedgeEllipseCallout">
            <a:avLst>
              <a:gd name="adj1" fmla="val -65801"/>
              <a:gd name="adj2" fmla="val 812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/>
              <a:t>= 27/(27 + 6)</a:t>
            </a:r>
          </a:p>
        </p:txBody>
      </p:sp>
      <p:sp>
        <p:nvSpPr>
          <p:cNvPr id="10" name="Oval Callout 9"/>
          <p:cNvSpPr/>
          <p:nvPr/>
        </p:nvSpPr>
        <p:spPr>
          <a:xfrm>
            <a:off x="7464426" y="4941889"/>
            <a:ext cx="3203575" cy="790575"/>
          </a:xfrm>
          <a:prstGeom prst="wedgeEllipseCallout">
            <a:avLst>
              <a:gd name="adj1" fmla="val -77012"/>
              <a:gd name="adj2" fmla="val 277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dirty="0"/>
              <a:t>= 57/(57 + 10)</a:t>
            </a:r>
          </a:p>
        </p:txBody>
      </p:sp>
      <p:sp>
        <p:nvSpPr>
          <p:cNvPr id="13" name="TextBox 19"/>
          <p:cNvSpPr txBox="1">
            <a:spLocks noChangeArrowheads="1"/>
          </p:cNvSpPr>
          <p:nvPr/>
        </p:nvSpPr>
        <p:spPr bwMode="auto">
          <a:xfrm rot="-1759128">
            <a:off x="1912152" y="3351105"/>
            <a:ext cx="11290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Confusion</a:t>
            </a:r>
          </a:p>
          <a:p>
            <a:r>
              <a:rPr lang="en-GB"/>
              <a:t>matrix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Confusion Matrix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847528" y="5849888"/>
            <a:ext cx="8229600" cy="1008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GB" sz="2800" dirty="0"/>
              <a:t>(81.81 + 85.07)/2 = 83.44</a:t>
            </a:r>
          </a:p>
        </p:txBody>
      </p:sp>
    </p:spTree>
    <p:extLst>
      <p:ext uri="{BB962C8B-B14F-4D97-AF65-F5344CB8AC3E}">
        <p14:creationId xmlns:p14="http://schemas.microsoft.com/office/powerpoint/2010/main" val="28569341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Metrics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68</a:t>
            </a:fld>
            <a:endParaRPr lang="en-US" dirty="0"/>
          </a:p>
        </p:txBody>
      </p:sp>
      <p:pic>
        <p:nvPicPr>
          <p:cNvPr id="5" name="Picture 4" descr="Screen Shot 2016-07-11 at 7.14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437" y="4183383"/>
            <a:ext cx="6985000" cy="2094539"/>
          </a:xfrm>
          <a:prstGeom prst="rect">
            <a:avLst/>
          </a:prstGeom>
        </p:spPr>
      </p:pic>
      <p:pic>
        <p:nvPicPr>
          <p:cNvPr id="6" name="Picture 5" descr="Screen Shot 2016-07-11 at 7.13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78" y="1592037"/>
            <a:ext cx="3829259" cy="345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941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Metrics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6" name="Picture 5" descr="Screen Shot 2016-07-11 at 7.13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60" y="1531044"/>
            <a:ext cx="3652835" cy="3294956"/>
          </a:xfrm>
          <a:prstGeom prst="rect">
            <a:avLst/>
          </a:prstGeom>
        </p:spPr>
      </p:pic>
      <p:pic>
        <p:nvPicPr>
          <p:cNvPr id="2" name="Picture 1" descr="Screen Shot 2016-07-11 at 7.14.0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850" y="3032125"/>
            <a:ext cx="56388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3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MNIST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6725"/>
            <a:ext cx="12192000" cy="28726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0" y="0"/>
            <a:ext cx="7924800" cy="4276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5033" y="3132027"/>
            <a:ext cx="11266967" cy="193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All input attributes are integers in the range </a:t>
            </a:r>
            <a:r>
              <a:rPr lang="en-GB" sz="4000" b="1" dirty="0">
                <a:solidFill>
                  <a:srgbClr val="0070C0"/>
                </a:solidFill>
              </a:rPr>
              <a:t>0..255</a:t>
            </a:r>
            <a:r>
              <a:rPr lang="en-GB" sz="4000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rgbClr val="0070C0"/>
                </a:solidFill>
              </a:rPr>
              <a:t>first</a:t>
            </a:r>
            <a:r>
              <a:rPr lang="en-GB" sz="4000" dirty="0"/>
              <a:t> column is the class code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Class labels from </a:t>
            </a:r>
            <a:r>
              <a:rPr lang="en-GB" sz="4000" b="1" dirty="0">
                <a:solidFill>
                  <a:srgbClr val="0070C0"/>
                </a:solidFill>
              </a:rPr>
              <a:t>0..9</a:t>
            </a:r>
          </a:p>
        </p:txBody>
      </p:sp>
    </p:spTree>
    <p:extLst>
      <p:ext uri="{BB962C8B-B14F-4D97-AF65-F5344CB8AC3E}">
        <p14:creationId xmlns:p14="http://schemas.microsoft.com/office/powerpoint/2010/main" val="23987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Metrics III (Precision &amp; Recall)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70</a:t>
            </a:fld>
            <a:endParaRPr lang="en-US" dirty="0"/>
          </a:p>
        </p:txBody>
      </p:sp>
      <p:pic>
        <p:nvPicPr>
          <p:cNvPr id="6" name="Picture 5" descr="Screen Shot 2016-07-11 at 7.13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54" y="1621333"/>
            <a:ext cx="3665374" cy="3306267"/>
          </a:xfrm>
          <a:prstGeom prst="rect">
            <a:avLst/>
          </a:prstGeom>
        </p:spPr>
      </p:pic>
      <p:pic>
        <p:nvPicPr>
          <p:cNvPr id="5" name="Picture 4" descr="Screen Shot 2016-07-11 at 7.14.1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49" y="2184253"/>
            <a:ext cx="6000750" cy="373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066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sz="3600" dirty="0" err="1">
                <a:latin typeface="Helvetica"/>
                <a:cs typeface="Helvetica"/>
              </a:rPr>
              <a:t>Scikit</a:t>
            </a:r>
            <a:r>
              <a:rPr lang="en-US" sz="3600" dirty="0">
                <a:latin typeface="Helvetica"/>
                <a:cs typeface="Helvetica"/>
              </a:rPr>
              <a:t>-Learn Performance metrics for classification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19478" y="2976738"/>
            <a:ext cx="10806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cross_validation.cross_val_score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(model, X, y, scoring=‘accuracy')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2064" y="1944565"/>
            <a:ext cx="4971056" cy="3689860"/>
          </a:xfrm>
        </p:spPr>
        <p:txBody>
          <a:bodyPr>
            <a:normAutofit/>
          </a:bodyPr>
          <a:lstStyle/>
          <a:p>
            <a:r>
              <a:rPr lang="en-GB" dirty="0"/>
              <a:t>provide a string as the scoring parameter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-10629" y="5104593"/>
            <a:ext cx="12192000" cy="18158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['accuracy', '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adjusted_rand_score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average_precision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', 'f1', '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log_loss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mean_absolute_error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mean_squared_error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', 'precision', 'r2', 'recall', '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30173575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Receiver Operator </a:t>
            </a:r>
            <a:br>
              <a:rPr lang="en-US" dirty="0"/>
            </a:br>
            <a:r>
              <a:rPr lang="en-US" dirty="0"/>
              <a:t>Characteristic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72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119" y="111248"/>
            <a:ext cx="6414961" cy="642766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64" y="1944565"/>
            <a:ext cx="4971056" cy="368986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dirty="0"/>
              <a:t>Diagonal has AUC=0.5</a:t>
            </a:r>
          </a:p>
          <a:p>
            <a:pPr lvl="1"/>
            <a:r>
              <a:rPr lang="en-GB" dirty="0"/>
              <a:t>As good as random guessing</a:t>
            </a:r>
          </a:p>
          <a:p>
            <a:pPr eaLnBrk="1" hangingPunct="1"/>
            <a:r>
              <a:rPr lang="en-GB" dirty="0"/>
              <a:t>Suited to binary classification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Useful to evaluate classifiers that  generate confidence in predictions</a:t>
            </a:r>
          </a:p>
          <a:p>
            <a:pPr lvl="1"/>
            <a:r>
              <a:rPr lang="en-GB" dirty="0"/>
              <a:t>Neural nets</a:t>
            </a:r>
          </a:p>
          <a:p>
            <a:pPr lvl="1"/>
            <a:r>
              <a:rPr lang="en-GB" dirty="0"/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42711600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73</a:t>
            </a:fld>
            <a:endParaRPr lang="en-US" dirty="0"/>
          </a:p>
        </p:txBody>
      </p:sp>
      <p:pic>
        <p:nvPicPr>
          <p:cNvPr id="5" name="Picture 4" descr="Screen Shot 2016-07-11 at 9.45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326" y="1923867"/>
            <a:ext cx="6426200" cy="1752600"/>
          </a:xfrm>
          <a:prstGeom prst="rect">
            <a:avLst/>
          </a:prstGeom>
        </p:spPr>
      </p:pic>
      <p:pic>
        <p:nvPicPr>
          <p:cNvPr id="6" name="Picture 5" descr="Screen Shot 2016-07-11 at 9.45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0" y="3461802"/>
            <a:ext cx="9144000" cy="2025012"/>
          </a:xfrm>
          <a:prstGeom prst="rect">
            <a:avLst/>
          </a:prstGeom>
        </p:spPr>
      </p:pic>
      <p:sp>
        <p:nvSpPr>
          <p:cNvPr id="2" name="Rectangular Callout 1"/>
          <p:cNvSpPr/>
          <p:nvPr/>
        </p:nvSpPr>
        <p:spPr>
          <a:xfrm>
            <a:off x="259080" y="1417402"/>
            <a:ext cx="4617720" cy="1930482"/>
          </a:xfrm>
          <a:prstGeom prst="wedgeRectCallout">
            <a:avLst>
              <a:gd name="adj1" fmla="val 60511"/>
              <a:gd name="adj2" fmla="val 19536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The macro average calculates the individual TP, TN, FP, and FN of the system to compute say precision.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In a k-class system we would then aggregate </a:t>
            </a:r>
            <a:r>
              <a:rPr lang="en-GB" sz="2000">
                <a:solidFill>
                  <a:schemeClr val="tx1"/>
                </a:solidFill>
              </a:rPr>
              <a:t>the precisions.</a:t>
            </a:r>
            <a:endParaRPr lang="en-GB" sz="2000" dirty="0">
              <a:solidFill>
                <a:schemeClr val="tx1"/>
              </a:solidFill>
            </a:endParaRP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So all classes have equal weight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0" y="5407050"/>
            <a:ext cx="4617720" cy="1416109"/>
          </a:xfrm>
          <a:prstGeom prst="wedgeRectCallout">
            <a:avLst>
              <a:gd name="adj1" fmla="val 50940"/>
              <a:gd name="adj2" fmla="val -76245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The micro average calculates this as the average scores of the different systems.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Since classes don’t have equal weight this is suited to unbalanced class situations </a:t>
            </a:r>
          </a:p>
        </p:txBody>
      </p:sp>
    </p:spTree>
    <p:extLst>
      <p:ext uri="{BB962C8B-B14F-4D97-AF65-F5344CB8AC3E}">
        <p14:creationId xmlns:p14="http://schemas.microsoft.com/office/powerpoint/2010/main" val="35889599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has a substantial number of libraries for data scientists</a:t>
            </a:r>
          </a:p>
          <a:p>
            <a:r>
              <a:rPr lang="en-US" dirty="0"/>
              <a:t>Data analysis and preprocessing is always the first step in the ML pipeline</a:t>
            </a:r>
          </a:p>
          <a:p>
            <a:r>
              <a:rPr lang="en-US" dirty="0"/>
              <a:t>Training Machine Learning classifiers requires organization of datasets into train and test</a:t>
            </a:r>
          </a:p>
          <a:p>
            <a:r>
              <a:rPr lang="en-US" dirty="0"/>
              <a:t>There are many strategies for </a:t>
            </a:r>
            <a:r>
              <a:rPr lang="en-US" dirty="0" err="1"/>
              <a:t>organising</a:t>
            </a:r>
            <a:r>
              <a:rPr lang="en-US" dirty="0"/>
              <a:t> train and test data to ensure that results are a good approximation of what can be expected at deployment. 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37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670" y="614934"/>
            <a:ext cx="8831514" cy="6386513"/>
          </a:xfrm>
          <a:prstGeom prst="rect">
            <a:avLst/>
          </a:prstGeom>
        </p:spPr>
      </p:pic>
      <p:pic>
        <p:nvPicPr>
          <p:cNvPr id="8" name="Picture 7" descr="iris_setos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867" y="3874270"/>
            <a:ext cx="2506133" cy="1992376"/>
          </a:xfrm>
          <a:prstGeom prst="rect">
            <a:avLst/>
          </a:prstGeom>
        </p:spPr>
      </p:pic>
      <p:pic>
        <p:nvPicPr>
          <p:cNvPr id="9" name="Picture 8" descr="iris_versicolo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0" y="1619560"/>
            <a:ext cx="2387598" cy="2188631"/>
          </a:xfrm>
          <a:prstGeom prst="rect">
            <a:avLst/>
          </a:prstGeom>
        </p:spPr>
      </p:pic>
      <p:pic>
        <p:nvPicPr>
          <p:cNvPr id="10" name="Picture 9" descr="iris_virginica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798" y="9074"/>
            <a:ext cx="1990998" cy="19909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16896" y="1157895"/>
            <a:ext cx="249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/>
                <a:cs typeface="Helvetica Light"/>
              </a:rPr>
              <a:t>Iris-</a:t>
            </a:r>
            <a:r>
              <a:rPr lang="en-US" sz="2400" dirty="0" err="1">
                <a:latin typeface="Helvetica Light"/>
                <a:cs typeface="Helvetica Light"/>
              </a:rPr>
              <a:t>Versicolor</a:t>
            </a:r>
            <a:endParaRPr lang="en-US" sz="2400" dirty="0">
              <a:latin typeface="Helvetica Light"/>
              <a:cs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10798" y="1982570"/>
            <a:ext cx="249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/>
                <a:cs typeface="Helvetica Light"/>
              </a:rPr>
              <a:t>Iris-</a:t>
            </a:r>
            <a:r>
              <a:rPr lang="en-US" sz="2400" dirty="0" err="1">
                <a:latin typeface="Helvetica Light"/>
                <a:cs typeface="Helvetica Light"/>
              </a:rPr>
              <a:t>Setosa</a:t>
            </a:r>
            <a:endParaRPr lang="en-US" sz="2400" dirty="0">
              <a:latin typeface="Helvetica Light"/>
              <a:cs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01901" y="5919122"/>
            <a:ext cx="249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/>
                <a:cs typeface="Helvetica Light"/>
              </a:rPr>
              <a:t>Iris-</a:t>
            </a:r>
            <a:r>
              <a:rPr lang="en-US" sz="2400" dirty="0" err="1">
                <a:latin typeface="Helvetica Light"/>
                <a:cs typeface="Helvetica Light"/>
              </a:rPr>
              <a:t>Virginica</a:t>
            </a:r>
            <a:endParaRPr lang="en-US" sz="2400" dirty="0">
              <a:latin typeface="Helvetica Light"/>
              <a:cs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34" y="64328"/>
            <a:ext cx="3066466" cy="629939"/>
          </a:xfrm>
        </p:spPr>
        <p:txBody>
          <a:bodyPr>
            <a:normAutofit fontScale="90000"/>
          </a:bodyPr>
          <a:lstStyle/>
          <a:p>
            <a:r>
              <a:rPr lang="en-US" dirty="0"/>
              <a:t>Iris Dataset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92056" y="2816805"/>
            <a:ext cx="9299944" cy="31700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/>
              <a:t>All input attributes are real and the range depends on the column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rgbClr val="0070C0"/>
                </a:solidFill>
              </a:rPr>
              <a:t>last</a:t>
            </a:r>
            <a:r>
              <a:rPr lang="en-GB" sz="4000" dirty="0"/>
              <a:t> attribute is the class code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/>
              <a:t>Class labels from </a:t>
            </a:r>
            <a:r>
              <a:rPr lang="en-GB" sz="4000" b="1" dirty="0">
                <a:solidFill>
                  <a:srgbClr val="0070C0"/>
                </a:solidFill>
              </a:rPr>
              <a:t>{Versicolor, </a:t>
            </a:r>
            <a:r>
              <a:rPr lang="en-GB" sz="4000" b="1" dirty="0" err="1">
                <a:solidFill>
                  <a:srgbClr val="0070C0"/>
                </a:solidFill>
              </a:rPr>
              <a:t>Setosa</a:t>
            </a:r>
            <a:r>
              <a:rPr lang="en-GB" sz="4000" b="1" dirty="0">
                <a:solidFill>
                  <a:srgbClr val="0070C0"/>
                </a:solidFill>
              </a:rPr>
              <a:t> and </a:t>
            </a:r>
            <a:r>
              <a:rPr lang="en-GB" sz="4000" b="1" dirty="0" err="1">
                <a:solidFill>
                  <a:srgbClr val="0070C0"/>
                </a:solidFill>
              </a:rPr>
              <a:t>Virginica</a:t>
            </a:r>
            <a:r>
              <a:rPr lang="en-GB" sz="40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580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Digits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22F6-5222-664B-98DE-B0E9CABD6DD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 descr="Unkn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727" y="1158040"/>
            <a:ext cx="5198310" cy="51983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3527891"/>
            <a:ext cx="11353800" cy="193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/>
              <a:t>All input attributes are integers in the range 0..100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rgbClr val="0070C0"/>
                </a:solidFill>
              </a:rPr>
              <a:t>last</a:t>
            </a:r>
            <a:r>
              <a:rPr lang="en-GB" sz="4000" dirty="0"/>
              <a:t> attribute is the class code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/>
              <a:t>Class labels are numeric in the range 0..9</a:t>
            </a:r>
            <a:endParaRPr lang="en-GB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55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7943</TotalTime>
  <Words>3859</Words>
  <Application>Microsoft Office PowerPoint</Application>
  <PresentationFormat>Widescreen</PresentationFormat>
  <Paragraphs>657</Paragraphs>
  <Slides>74</Slides>
  <Notes>10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3" baseType="lpstr">
      <vt:lpstr>Andale Mono</vt:lpstr>
      <vt:lpstr>Arial</vt:lpstr>
      <vt:lpstr>Calibri</vt:lpstr>
      <vt:lpstr>Calibri Light</vt:lpstr>
      <vt:lpstr>Courier New</vt:lpstr>
      <vt:lpstr>Helvetica</vt:lpstr>
      <vt:lpstr>Helvetica Light</vt:lpstr>
      <vt:lpstr>Wingdings</vt:lpstr>
      <vt:lpstr>Office Theme</vt:lpstr>
      <vt:lpstr>Data Handling and Model Evaluation</vt:lpstr>
      <vt:lpstr>Last Week - K-Nearest Neighbors</vt:lpstr>
      <vt:lpstr>Python Libraries: matplotlib</vt:lpstr>
      <vt:lpstr>Matplotlib - Saving a figure for Word</vt:lpstr>
      <vt:lpstr>Graphics</vt:lpstr>
      <vt:lpstr>Outline</vt:lpstr>
      <vt:lpstr>MNIST</vt:lpstr>
      <vt:lpstr>Iris Dataset</vt:lpstr>
      <vt:lpstr>Digits Dataset</vt:lpstr>
      <vt:lpstr>Feature Scaling</vt:lpstr>
      <vt:lpstr>Standard Scalar</vt:lpstr>
      <vt:lpstr>Min-max Scalar</vt:lpstr>
      <vt:lpstr>Python Libraries: Pandas</vt:lpstr>
      <vt:lpstr>Data Frames methods</vt:lpstr>
      <vt:lpstr>Reading data using pandas</vt:lpstr>
      <vt:lpstr>Exploring data frames</vt:lpstr>
      <vt:lpstr>Data Frame data types</vt:lpstr>
      <vt:lpstr>Data Frame data types</vt:lpstr>
      <vt:lpstr>Data Frames attributes</vt:lpstr>
      <vt:lpstr>Selecting a column in a Data Frame</vt:lpstr>
      <vt:lpstr>Data Frames groupby method</vt:lpstr>
      <vt:lpstr>Data Frames groupby method</vt:lpstr>
      <vt:lpstr>Data Frames groupby method</vt:lpstr>
      <vt:lpstr>Data Frame: filtering</vt:lpstr>
      <vt:lpstr>Data Frames: Slicing</vt:lpstr>
      <vt:lpstr>Data Frames: Slicing</vt:lpstr>
      <vt:lpstr>Data Frames: Selecting rows</vt:lpstr>
      <vt:lpstr>Data Frames: Selecting rows</vt:lpstr>
      <vt:lpstr>Data Frames: method loc</vt:lpstr>
      <vt:lpstr>Data Frames: method iloc (summary)</vt:lpstr>
      <vt:lpstr>Missing Values</vt:lpstr>
      <vt:lpstr>Missing Values</vt:lpstr>
      <vt:lpstr>Missing Values</vt:lpstr>
      <vt:lpstr>Outline</vt:lpstr>
      <vt:lpstr>Training &amp; Test Data</vt:lpstr>
      <vt:lpstr>Supervised Workflow</vt:lpstr>
      <vt:lpstr>Supervised Workflow</vt:lpstr>
      <vt:lpstr>Cleaning class labels</vt:lpstr>
      <vt:lpstr>Holdout Evaluation I</vt:lpstr>
      <vt:lpstr>Holdout Evaluation II</vt:lpstr>
      <vt:lpstr>Holdout Validation I</vt:lpstr>
      <vt:lpstr>Holdout Validation II</vt:lpstr>
      <vt:lpstr>Holdout Validation III</vt:lpstr>
      <vt:lpstr>K-fold Cross-Validation</vt:lpstr>
      <vt:lpstr>K-fold Cross-Validation Pipeline I</vt:lpstr>
      <vt:lpstr>K-fold Cross-Validation Pipeline II</vt:lpstr>
      <vt:lpstr>Nested CV</vt:lpstr>
      <vt:lpstr>Learning Curves</vt:lpstr>
      <vt:lpstr>Model Complexity</vt:lpstr>
      <vt:lpstr>Model Complexity</vt:lpstr>
      <vt:lpstr>Python Libraries for Data Science</vt:lpstr>
      <vt:lpstr>Scikit-learn API</vt:lpstr>
      <vt:lpstr>scikit-learn estimator api</vt:lpstr>
      <vt:lpstr>Missing Values with sklearn’s Imputer</vt:lpstr>
      <vt:lpstr>scikit-learn estimator api for classifiers</vt:lpstr>
      <vt:lpstr>Classifier models</vt:lpstr>
      <vt:lpstr>Kfold and cross_val_score</vt:lpstr>
      <vt:lpstr>Stratification</vt:lpstr>
      <vt:lpstr>Plotting fold creation with &amp; without stratification</vt:lpstr>
      <vt:lpstr>train_test_split</vt:lpstr>
      <vt:lpstr>Outline</vt:lpstr>
      <vt:lpstr>Grid Search</vt:lpstr>
      <vt:lpstr>Grid Search</vt:lpstr>
      <vt:lpstr>Model Testing / Evaluation</vt:lpstr>
      <vt:lpstr>Confusion Matrix</vt:lpstr>
      <vt:lpstr>Confusion Matrix</vt:lpstr>
      <vt:lpstr>Confusion Matrix</vt:lpstr>
      <vt:lpstr>Classification Metrics I</vt:lpstr>
      <vt:lpstr>Classification Metrics II</vt:lpstr>
      <vt:lpstr>Classification Metrics III (Precision &amp; Recall)</vt:lpstr>
      <vt:lpstr>Scikit-Learn Performance metrics for classification</vt:lpstr>
      <vt:lpstr>Receiver Operator  Characteristic</vt:lpstr>
      <vt:lpstr>Multi-Class</vt:lpstr>
      <vt:lpstr>Conclusion</vt:lpstr>
    </vt:vector>
  </TitlesOfParts>
  <Company>Robert Gordon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</dc:title>
  <dc:creator>Nirmalie Wiratunga</dc:creator>
  <cp:lastModifiedBy>fabiorondina@outlook.it</cp:lastModifiedBy>
  <cp:revision>73</cp:revision>
  <dcterms:created xsi:type="dcterms:W3CDTF">2018-10-10T13:28:37Z</dcterms:created>
  <dcterms:modified xsi:type="dcterms:W3CDTF">2019-02-23T17:31:10Z</dcterms:modified>
</cp:coreProperties>
</file>