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63" r:id="rId3"/>
    <p:sldId id="311" r:id="rId4"/>
    <p:sldId id="294" r:id="rId5"/>
    <p:sldId id="332" r:id="rId6"/>
    <p:sldId id="303" r:id="rId7"/>
    <p:sldId id="293" r:id="rId8"/>
    <p:sldId id="258" r:id="rId9"/>
    <p:sldId id="259" r:id="rId10"/>
    <p:sldId id="290" r:id="rId11"/>
    <p:sldId id="291" r:id="rId12"/>
    <p:sldId id="292" r:id="rId13"/>
    <p:sldId id="309" r:id="rId14"/>
    <p:sldId id="308" r:id="rId15"/>
    <p:sldId id="312" r:id="rId16"/>
    <p:sldId id="313" r:id="rId17"/>
    <p:sldId id="314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30" r:id="rId29"/>
    <p:sldId id="326" r:id="rId30"/>
    <p:sldId id="331" r:id="rId31"/>
    <p:sldId id="327" r:id="rId32"/>
    <p:sldId id="328" r:id="rId33"/>
    <p:sldId id="329" r:id="rId34"/>
    <p:sldId id="334" r:id="rId35"/>
    <p:sldId id="261" r:id="rId36"/>
    <p:sldId id="264" r:id="rId37"/>
    <p:sldId id="265" r:id="rId38"/>
    <p:sldId id="338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340" r:id="rId51"/>
    <p:sldId id="310" r:id="rId52"/>
    <p:sldId id="301" r:id="rId53"/>
    <p:sldId id="341" r:id="rId54"/>
    <p:sldId id="342" r:id="rId55"/>
    <p:sldId id="343" r:id="rId56"/>
    <p:sldId id="302" r:id="rId57"/>
    <p:sldId id="287" r:id="rId58"/>
    <p:sldId id="295" r:id="rId59"/>
    <p:sldId id="286" r:id="rId60"/>
    <p:sldId id="285" r:id="rId61"/>
    <p:sldId id="307" r:id="rId62"/>
    <p:sldId id="288" r:id="rId63"/>
    <p:sldId id="277" r:id="rId64"/>
    <p:sldId id="279" r:id="rId65"/>
    <p:sldId id="296" r:id="rId66"/>
    <p:sldId id="297" r:id="rId67"/>
    <p:sldId id="298" r:id="rId68"/>
    <p:sldId id="280" r:id="rId69"/>
    <p:sldId id="281" r:id="rId70"/>
    <p:sldId id="282" r:id="rId71"/>
    <p:sldId id="278" r:id="rId72"/>
    <p:sldId id="283" r:id="rId73"/>
    <p:sldId id="284" r:id="rId74"/>
    <p:sldId id="33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811" autoAdjust="0"/>
  </p:normalViewPr>
  <p:slideViewPr>
    <p:cSldViewPr snapToGrid="0">
      <p:cViewPr varScale="1">
        <p:scale>
          <a:sx n="41" d="100"/>
          <a:sy n="41" d="100"/>
        </p:scale>
        <p:origin x="1818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9F79-41D0-4FBE-8630-A2874E8CFF63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36E5D-1021-49C4-9846-51800E707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3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Details here</a:t>
            </a:r>
          </a:p>
          <a:p>
            <a:r>
              <a:rPr lang="en-GB" dirty="0" smtClean="0"/>
              <a:t>http://scikit-learn.org/stable/auto_examples/preprocessing/plot_all_scaling.html#sphx-glr-auto-examples-preprocessing-plot-all-scaling-py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9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: advanced mathematical and statistical operations</a:t>
            </a:r>
          </a:p>
          <a:p>
            <a:pPr marL="0" indent="0">
              <a:buNone/>
            </a:pPr>
            <a:r>
              <a:rPr lang="en-US" dirty="0" err="1" smtClean="0"/>
              <a:t>SciPy</a:t>
            </a:r>
            <a:r>
              <a:rPr lang="en-US" dirty="0" smtClean="0"/>
              <a:t>: </a:t>
            </a:r>
            <a:r>
              <a:rPr lang="en-GB" dirty="0" smtClean="0"/>
              <a:t>algorithms for linear algebra, differential equations, numerical integration, optimization, statistics and more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Pandas: Data structures and manipulation</a:t>
            </a:r>
          </a:p>
          <a:p>
            <a:pPr marL="0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-Learn: ML library</a:t>
            </a:r>
          </a:p>
          <a:p>
            <a:pPr marL="0" indent="0">
              <a:buNone/>
            </a:pPr>
            <a:r>
              <a:rPr lang="en-US" dirty="0" err="1" smtClean="0"/>
              <a:t>matplotLib</a:t>
            </a:r>
            <a:r>
              <a:rPr lang="en-US" dirty="0" smtClean="0"/>
              <a:t>: python 2D plotting library , augmented by </a:t>
            </a:r>
            <a:r>
              <a:rPr lang="en-US" dirty="0" err="1" smtClean="0"/>
              <a:t>seaborn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4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idea behind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it will transform your data, such that the distribution will have a mean value of 0 and a standard deviation of 1.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data to try above code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data samples x1, x2, x3</a:t>
            </a:r>
            <a:r>
              <a:rPr lang="en-GB" dirty="0" smtClean="0"/>
              <a:t> </a:t>
            </a:r>
            <a:r>
              <a:rPr lang="en-GB" dirty="0" err="1" smtClean="0"/>
              <a:t>np.random.seed</a:t>
            </a:r>
            <a:r>
              <a:rPr lang="en-GB" dirty="0" smtClean="0"/>
              <a:t>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GB" dirty="0" smtClean="0"/>
              <a:t>) </a:t>
            </a:r>
            <a:r>
              <a:rPr lang="en-GB" dirty="0" err="1" smtClean="0"/>
              <a:t>df</a:t>
            </a:r>
            <a:r>
              <a:rPr lang="en-GB" dirty="0" smtClean="0"/>
              <a:t> = </a:t>
            </a:r>
            <a:r>
              <a:rPr lang="en-GB" dirty="0" err="1" smtClean="0"/>
              <a:t>pd.DataFrame</a:t>
            </a:r>
            <a:r>
              <a:rPr lang="en-GB" dirty="0" smtClean="0"/>
              <a:t>({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 smtClean="0"/>
              <a:t>: </a:t>
            </a:r>
            <a:r>
              <a:rPr lang="en-GB" dirty="0" err="1" smtClean="0"/>
              <a:t>np.random.normal</a:t>
            </a:r>
            <a:r>
              <a:rPr lang="en-GB" dirty="0" smtClean="0"/>
              <a:t>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 smtClean="0"/>
              <a:t>),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 smtClean="0"/>
              <a:t>: </a:t>
            </a:r>
            <a:r>
              <a:rPr lang="en-GB" dirty="0" err="1" smtClean="0"/>
              <a:t>np.random.normal</a:t>
            </a:r>
            <a:r>
              <a:rPr lang="en-GB" dirty="0" smtClean="0"/>
              <a:t>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 smtClean="0"/>
              <a:t>),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 smtClean="0"/>
              <a:t>: </a:t>
            </a:r>
            <a:r>
              <a:rPr lang="en-GB" dirty="0" err="1" smtClean="0"/>
              <a:t>np.random.normal</a:t>
            </a:r>
            <a:r>
              <a:rPr lang="en-GB" dirty="0" smtClean="0"/>
              <a:t>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-5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 smtClean="0"/>
              <a:t>) })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Use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n-GB" dirty="0" smtClean="0"/>
              <a:t> scaler = </a:t>
            </a:r>
            <a:r>
              <a:rPr lang="en-GB" dirty="0" err="1" smtClean="0"/>
              <a:t>preprocessing.StandardScaler</a:t>
            </a:r>
            <a:r>
              <a:rPr lang="en-GB" dirty="0" smtClean="0"/>
              <a:t>() </a:t>
            </a:r>
            <a:r>
              <a:rPr lang="en-GB" dirty="0" err="1" smtClean="0"/>
              <a:t>scaled_df</a:t>
            </a:r>
            <a:r>
              <a:rPr lang="en-GB" dirty="0" smtClean="0"/>
              <a:t> = </a:t>
            </a:r>
            <a:r>
              <a:rPr lang="en-GB" dirty="0" err="1" smtClean="0"/>
              <a:t>scaler.fit_transform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) </a:t>
            </a:r>
            <a:r>
              <a:rPr lang="en-GB" dirty="0" err="1" smtClean="0"/>
              <a:t>scaled_df</a:t>
            </a:r>
            <a:r>
              <a:rPr lang="en-GB" dirty="0" smtClean="0"/>
              <a:t> = </a:t>
            </a:r>
            <a:r>
              <a:rPr lang="en-GB" dirty="0" err="1" smtClean="0"/>
              <a:t>pd.DataFrame</a:t>
            </a:r>
            <a:r>
              <a:rPr lang="en-GB" dirty="0" smtClean="0"/>
              <a:t>(</a:t>
            </a:r>
            <a:r>
              <a:rPr lang="en-GB" dirty="0" err="1" smtClean="0"/>
              <a:t>scaled_df</a:t>
            </a:r>
            <a:r>
              <a:rPr lang="en-GB" dirty="0" smtClean="0"/>
              <a:t>, columns=[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 smtClean="0"/>
              <a:t>])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Plot and visualize</a:t>
            </a:r>
            <a:r>
              <a:rPr lang="en-GB" dirty="0" smtClean="0"/>
              <a:t> fig, (ax1, ax2) = </a:t>
            </a:r>
            <a:r>
              <a:rPr lang="en-GB" dirty="0" err="1" smtClean="0"/>
              <a:t>plt.subplots</a:t>
            </a:r>
            <a:r>
              <a:rPr lang="en-GB" dirty="0" smtClean="0"/>
              <a:t>(</a:t>
            </a:r>
            <a:r>
              <a:rPr lang="en-GB" dirty="0" err="1" smtClean="0"/>
              <a:t>ncols</a:t>
            </a:r>
            <a:r>
              <a:rPr lang="en-GB" dirty="0" smtClean="0"/>
              <a:t>=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dirty="0" smtClean="0"/>
              <a:t>, </a:t>
            </a:r>
            <a:r>
              <a:rPr lang="en-GB" dirty="0" err="1" smtClean="0"/>
              <a:t>figsize</a:t>
            </a:r>
            <a:r>
              <a:rPr lang="en-GB" dirty="0" smtClean="0"/>
              <a:t>=(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GB" dirty="0" smtClean="0"/>
              <a:t>,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 smtClean="0"/>
              <a:t>)) ax1.set_title(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'Before Scaling'</a:t>
            </a:r>
            <a:r>
              <a:rPr lang="en-GB" dirty="0" smtClean="0"/>
              <a:t>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=ax1)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=ax1)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=ax1) ax2.set_title(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'After Standard Scaler'</a:t>
            </a:r>
            <a:r>
              <a:rPr lang="en-GB" dirty="0" smtClean="0"/>
              <a:t>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scaled_df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=ax2)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scaled_df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=ax2) </a:t>
            </a:r>
            <a:r>
              <a:rPr lang="en-GB" dirty="0" err="1" smtClean="0"/>
              <a:t>sns.kdeplot</a:t>
            </a:r>
            <a:r>
              <a:rPr lang="en-GB" dirty="0" smtClean="0"/>
              <a:t>(</a:t>
            </a:r>
            <a:r>
              <a:rPr lang="en-GB" dirty="0" err="1" smtClean="0"/>
              <a:t>scaled_df</a:t>
            </a:r>
            <a:r>
              <a:rPr lang="en-GB" dirty="0" smtClean="0"/>
              <a:t>[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 smtClean="0"/>
              <a:t>], </a:t>
            </a:r>
            <a:r>
              <a:rPr lang="en-GB" dirty="0" err="1" smtClean="0"/>
              <a:t>ax</a:t>
            </a:r>
            <a:r>
              <a:rPr lang="en-GB" dirty="0" smtClean="0"/>
              <a:t>=ax2) </a:t>
            </a:r>
            <a:r>
              <a:rPr lang="en-GB" dirty="0" err="1" smtClean="0"/>
              <a:t>plt.show</a:t>
            </a:r>
            <a:r>
              <a:rPr lang="en-GB" dirty="0" smtClean="0"/>
              <a:t>()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0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robust to outliers</a:t>
            </a:r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data samples x1, x2, x3 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positive skew 'x1':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np.random.chisquare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(8, 1000),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negative skew 'x2':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np.random.beta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(8, 2, 1000) * 40,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 skew 'x3':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np.random.normal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(50, 3, 1000)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9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along the rows (namely, index in pandas), and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along the columns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2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X = 2d-array of data with each row</a:t>
            </a:r>
            <a:r>
              <a:rPr lang="en-GB" baseline="0" dirty="0" smtClean="0"/>
              <a:t> consisting of an instance’s feature values</a:t>
            </a:r>
          </a:p>
          <a:p>
            <a:r>
              <a:rPr lang="en-GB" baseline="0" dirty="0" smtClean="0"/>
              <a:t>Y = 1d-array consisting of corresponding class labels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FPR = false positive rate</a:t>
            </a:r>
          </a:p>
          <a:p>
            <a:r>
              <a:rPr lang="en-GB" dirty="0" smtClean="0"/>
              <a:t>TPR = true positive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9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Commonly used in text classification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1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AUC = area under the curve</a:t>
            </a:r>
          </a:p>
          <a:p>
            <a:r>
              <a:rPr lang="en-GB" dirty="0" smtClean="0"/>
              <a:t>For a perfect classifier the ROC curve will go straight up the Y axis and then along the X axis. A classifier with no power will sit on the diagonal, whilst most classifiers fall somewhere I</a:t>
            </a:r>
          </a:p>
          <a:p>
            <a:endParaRPr lang="en-GB" dirty="0" smtClean="0"/>
          </a:p>
          <a:p>
            <a:pPr fontAlgn="base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Selection</a:t>
            </a:r>
          </a:p>
          <a:p>
            <a:pPr fontAlgn="base"/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immediately apparent that a ROC curve can be used to select a threshold for a classifier which maximises the true positives, while minimising the false positives.</a:t>
            </a:r>
          </a:p>
          <a:p>
            <a:pPr fontAlgn="base"/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different types of problems have different optimal classifier thresholds. For a cancer screening test, for example, we may be prepared to put up with a relatively high false positive rate in order to get a high true positive,  it is most important to identify possible cancer sufferers.</a:t>
            </a:r>
          </a:p>
          <a:p>
            <a:pPr fontAlgn="base"/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follow-up test after treatment, however, a different threshold might be more desirable, since we want to minimise false negatives, we don’t want to tell a patient they’re clear if this is not actually the case.</a:t>
            </a:r>
          </a:p>
          <a:p>
            <a:r>
              <a:rPr lang="en-GB" dirty="0" smtClean="0"/>
              <a:t>n between.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2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dirty="0" smtClean="0"/>
              <a:t>'f1_macro', 'f1_micro', 'f1_weighted', '</a:t>
            </a:r>
            <a:r>
              <a:rPr lang="en-GB" sz="900" dirty="0" err="1" smtClean="0"/>
              <a:t>precision_macro</a:t>
            </a:r>
            <a:r>
              <a:rPr lang="en-GB" sz="900" dirty="0" smtClean="0"/>
              <a:t>', '</a:t>
            </a:r>
            <a:r>
              <a:rPr lang="en-GB" sz="900" dirty="0" err="1" smtClean="0"/>
              <a:t>precision_micro</a:t>
            </a:r>
            <a:r>
              <a:rPr lang="en-GB" sz="900" dirty="0" smtClean="0"/>
              <a:t>', '</a:t>
            </a:r>
            <a:r>
              <a:rPr lang="en-GB" sz="900" dirty="0" err="1" smtClean="0"/>
              <a:t>precision_weighted</a:t>
            </a:r>
            <a:r>
              <a:rPr lang="en-GB" sz="900" dirty="0" smtClean="0"/>
              <a:t>',  '</a:t>
            </a:r>
            <a:r>
              <a:rPr lang="en-GB" sz="900" dirty="0" err="1" smtClean="0"/>
              <a:t>recall_macro</a:t>
            </a:r>
            <a:r>
              <a:rPr lang="en-GB" sz="900" dirty="0" smtClean="0"/>
              <a:t>', '</a:t>
            </a:r>
            <a:r>
              <a:rPr lang="en-GB" sz="900" dirty="0" err="1" smtClean="0"/>
              <a:t>recall_micro</a:t>
            </a:r>
            <a:r>
              <a:rPr lang="en-GB" sz="900" dirty="0" smtClean="0"/>
              <a:t>', '</a:t>
            </a:r>
            <a:r>
              <a:rPr lang="en-GB" sz="900" dirty="0" err="1" smtClean="0"/>
              <a:t>recall_weighted</a:t>
            </a:r>
            <a:r>
              <a:rPr lang="en-GB" sz="900" dirty="0" smtClean="0"/>
              <a:t>‘</a:t>
            </a:r>
          </a:p>
          <a:p>
            <a:endParaRPr lang="en-GB" sz="900" dirty="0" smtClean="0"/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 and macro-averages (for whatever metric) will compute slightly different things, and thus their interpretation differs.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macro-average will compute the metric independently for each class and then take the average (hence treating all classes equally),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a micro-average will aggregate the contributions of all classes to compute the average metric. 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multi-class classification setup, micro-average is preferable if you suspect there might be class imbalance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may have many more examples of one class than of other classes).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illustrate why, take for example precision </a:t>
            </a:r>
          </a:p>
          <a:p>
            <a:pPr fontAlgn="base"/>
            <a:endParaRPr lang="en-GB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imagine you have a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One-vs-All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(there is only one correct class output per example) multi-class classification system with four classes and the following numbers when tested: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A: 1 TP and 1 FP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B: 10 TP and 90 FP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C: 1 TP and 1 FP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D: 1 TP and 1 FP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easily that </a:t>
            </a:r>
          </a:p>
          <a:p>
            <a:pPr fontAlgn="base"/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=0.5PrA=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whereas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PrB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=0.1PrB=0.1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macro-average will then compute: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=0.5+0.1+0.5+0.54=0.4Pr=0.5+0.1+0.5+0.54=0.4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micro-average will compute: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=1+10+1+12+100+2+2=0.123Pr=1+10+1+12+100+2+2=0.123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quite different values for precision.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Intuitively, in the macro-average the "good" precision (0.5) of classes A, C and D is contributing to maintain a "decent" overall precision (0.4).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this is technically true (across classes, the average precision is 0.4), it is a bit misleading, since a large number of examples are not properly classified.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predominantly correspond to class B, so they only contribute 1/4 towards the average in spite of constituting 94.3% of your test data. 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micro-average will adequately capture this class imbalance, and bring the overall precision average down to 0.123 (more in line with the precision of the dominating class B (0.1)).</a:t>
            </a:r>
          </a:p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8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6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9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3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3C75-0EDA-4AD4-8653-F823F7330767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Handling and Model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Prof Nirmalie Wiratunga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0658" y="5456903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Ref: Python Machine Learning by Sebastian </a:t>
            </a:r>
            <a:r>
              <a:rPr lang="en-GB" dirty="0" err="1" smtClean="0"/>
              <a:t>Raschka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4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pic>
        <p:nvPicPr>
          <p:cNvPr id="5" name="Picture 4" descr="Screen Shot 2016-07-11 at 1.14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00967"/>
            <a:ext cx="3299163" cy="131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6-07-11 at 1.14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6" y="1400966"/>
            <a:ext cx="4324580" cy="131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6-07-11 at 1.17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25" y="3589866"/>
            <a:ext cx="3730562" cy="300566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499556" y="2718931"/>
            <a:ext cx="2525888" cy="870936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7323668" y="2717491"/>
            <a:ext cx="1075128" cy="872377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981" y="3175646"/>
            <a:ext cx="202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 Light"/>
                <a:cs typeface="Helvetica Light"/>
              </a:rPr>
              <a:t>standardization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7600" y="303453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 Light"/>
                <a:cs typeface="Helvetica Light"/>
              </a:rPr>
              <a:t>min-max scaling</a:t>
            </a:r>
          </a:p>
          <a:p>
            <a:pPr algn="ctr"/>
            <a:r>
              <a:rPr lang="en-US" sz="2000" i="1" dirty="0">
                <a:latin typeface="Helvetica Light"/>
                <a:cs typeface="Helvetica Light"/>
              </a:rPr>
              <a:t>(“normalization”)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5072416"/>
            <a:ext cx="113538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Scalar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434" y="1792159"/>
            <a:ext cx="5798627" cy="4855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3094" y="6341303"/>
            <a:ext cx="28587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-0.5  -0.2  O  2.5   5     </a:t>
            </a:r>
            <a:endParaRPr lang="en-GB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277331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preprocessing.StandardScaler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columns=['x1', 'x2', 'x3'])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05515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2, 10000),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(5, 3, 10000),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(-5, 5, 10000)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916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Min-max Scalar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85" y="2301833"/>
            <a:ext cx="5219716" cy="4440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94815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preprocessing.MinMaxScaler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columns=['x1', 'x2', 'x3'])</a:t>
            </a:r>
          </a:p>
        </p:txBody>
      </p:sp>
    </p:spTree>
    <p:extLst>
      <p:ext uri="{BB962C8B-B14F-4D97-AF65-F5344CB8AC3E}">
        <p14:creationId xmlns:p14="http://schemas.microsoft.com/office/powerpoint/2010/main" val="12449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94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"Salaries.csv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3946" y="2686603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73866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0489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most general 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. Will be assigned to your column </a:t>
                      </a:r>
                      <a:r>
                        <a:rPr lang="en-US" sz="1600" b="1" dirty="0">
                          <a:effectLst/>
                        </a:rPr>
                        <a:t>if column has mixed types </a:t>
                      </a:r>
                      <a:r>
                        <a:rPr lang="en-US" sz="1600" dirty="0">
                          <a:effectLst/>
                        </a:rPr>
                        <a:t>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- K-Nearest Neighbors</a:t>
            </a:r>
            <a:endParaRPr lang="en-US" dirty="0"/>
          </a:p>
        </p:txBody>
      </p:sp>
      <p:pic>
        <p:nvPicPr>
          <p:cNvPr id="5" name="Picture 4" descr="03_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7" y="1701651"/>
            <a:ext cx="5727843" cy="5097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072" y="1967406"/>
            <a:ext cx="112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/>
                <a:cs typeface="Helvetica Light"/>
              </a:rPr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0097" y="6275677"/>
            <a:ext cx="406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 Light"/>
                <a:cs typeface="Helvetica Light"/>
              </a:rPr>
              <a:t>Image source: https://</a:t>
            </a:r>
            <a:r>
              <a:rPr lang="en-US" sz="1000" dirty="0" err="1">
                <a:latin typeface="Helvetica Light"/>
                <a:cs typeface="Helvetica Light"/>
              </a:rPr>
              <a:t>github.com</a:t>
            </a:r>
            <a:r>
              <a:rPr lang="en-US" sz="1000" dirty="0">
                <a:latin typeface="Helvetica Light"/>
                <a:cs typeface="Helvetica Light"/>
              </a:rPr>
              <a:t>/</a:t>
            </a:r>
            <a:r>
              <a:rPr lang="en-US" sz="1000" dirty="0" err="1">
                <a:latin typeface="Helvetica Light"/>
                <a:cs typeface="Helvetica Light"/>
              </a:rPr>
              <a:t>rasbt</a:t>
            </a:r>
            <a:r>
              <a:rPr lang="en-US" sz="1000" dirty="0">
                <a:latin typeface="Helvetica Light"/>
                <a:cs typeface="Helvetica Light"/>
              </a:rPr>
              <a:t>/python-machine-learning-book/blob/master/code/ch03/images/03_20.png</a:t>
            </a:r>
          </a:p>
        </p:txBody>
      </p:sp>
      <p:pic>
        <p:nvPicPr>
          <p:cNvPr id="8" name="Picture 7" descr="Screen Shot 2016-07-11 at 12.41.5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78" y="2547979"/>
            <a:ext cx="3596604" cy="9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33258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81239" y="2919336"/>
            <a:ext cx="104535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87862" y="4988881"/>
            <a:ext cx="104535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34649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columns in a range by their position:</a:t>
            </a:r>
          </a:p>
          <a:p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23" y="389192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913" y="3891924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first column:</a:t>
            </a:r>
          </a:p>
          <a:p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023" y="531421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8913" y="5314215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all columns starting from column index 1:</a:t>
            </a:r>
          </a:p>
          <a:p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1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93" y="270583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0412" y="2738341"/>
            <a:ext cx="10268267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60254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4123933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Libraries: </a:t>
            </a:r>
            <a:r>
              <a:rPr lang="en-US" i="1" dirty="0" err="1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4734" y="1609244"/>
            <a:ext cx="10268267" cy="206210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3" y="3866922"/>
            <a:ext cx="10268267" cy="40318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3200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sz="3200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sz="3200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sz="3200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915400" y="333628"/>
            <a:ext cx="2438400" cy="1663994"/>
          </a:xfrm>
          <a:prstGeom prst="wedgeRoundRectCallout">
            <a:avLst>
              <a:gd name="adj1" fmla="val -184139"/>
              <a:gd name="adj2" fmla="val 12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 in which axis=0 along the rows (namely, index in pandas), and axis=1 along the columns</a:t>
            </a:r>
          </a:p>
        </p:txBody>
      </p:sp>
    </p:spTree>
    <p:extLst>
      <p:ext uri="{BB962C8B-B14F-4D97-AF65-F5344CB8AC3E}">
        <p14:creationId xmlns:p14="http://schemas.microsoft.com/office/powerpoint/2010/main" val="1688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4998"/>
              </p:ext>
            </p:extLst>
          </p:nvPr>
        </p:nvGraphicFramePr>
        <p:xfrm>
          <a:off x="927725" y="2418414"/>
          <a:ext cx="8431134" cy="42627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80480"/>
                <a:gridCol w="4850654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(axis=‘columns’,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columns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10574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Outline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ROC curves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8611" y="1712532"/>
            <a:ext cx="6999706" cy="548106"/>
          </a:xfrm>
          <a:prstGeom prst="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8612" y="3261933"/>
            <a:ext cx="3965073" cy="548106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83685" y="3930354"/>
            <a:ext cx="3034633" cy="54810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8613" y="1725901"/>
            <a:ext cx="699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All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8612" y="3273451"/>
            <a:ext cx="396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3685" y="3934366"/>
            <a:ext cx="30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Test Data</a:t>
            </a: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6018465" y="2260639"/>
            <a:ext cx="1828799" cy="1536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4501148" y="2260639"/>
            <a:ext cx="1517316" cy="1001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8786" y="4442882"/>
            <a:ext cx="28742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Helvetica Light"/>
                <a:cs typeface="Helvetica Light"/>
              </a:rPr>
              <a:t>Typically: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400" dirty="0">
                <a:latin typeface="Helvetica Light"/>
                <a:cs typeface="Helvetica Light"/>
              </a:rPr>
              <a:t>75% : 25%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400" dirty="0">
                <a:latin typeface="Helvetica Light"/>
                <a:cs typeface="Helvetica Light"/>
              </a:rPr>
              <a:t>2/3 : 1/3</a:t>
            </a:r>
          </a:p>
        </p:txBody>
      </p:sp>
    </p:spTree>
    <p:extLst>
      <p:ext uri="{BB962C8B-B14F-4D97-AF65-F5344CB8AC3E}">
        <p14:creationId xmlns:p14="http://schemas.microsoft.com/office/powerpoint/2010/main" val="24664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supervised_workflow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9" b="50877"/>
          <a:stretch/>
        </p:blipFill>
        <p:spPr>
          <a:xfrm>
            <a:off x="1810209" y="1792237"/>
            <a:ext cx="5074529" cy="4451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7163" y="6070600"/>
            <a:ext cx="35265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600" dirty="0">
                <a:latin typeface="Helvetica Light"/>
                <a:cs typeface="Helvetica Light"/>
              </a:rPr>
              <a:t>Fit model on all data after evaluation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045159" y="2006132"/>
            <a:ext cx="534737" cy="15240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045159" y="4158448"/>
            <a:ext cx="534737" cy="1729874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2510" y="2564568"/>
            <a:ext cx="118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2510" y="4802442"/>
            <a:ext cx="239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939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supervised_workflow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9" b="50877"/>
          <a:stretch/>
        </p:blipFill>
        <p:spPr>
          <a:xfrm>
            <a:off x="1810209" y="2044505"/>
            <a:ext cx="4669354" cy="409608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7045159" y="1940231"/>
            <a:ext cx="534737" cy="15240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045159" y="4092547"/>
            <a:ext cx="534737" cy="1729874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2510" y="2498667"/>
            <a:ext cx="118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2510" y="4736541"/>
            <a:ext cx="239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GENERALIZATION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7124" y="1520419"/>
            <a:ext cx="45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estimator.fit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X_train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y_train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7125" y="3464231"/>
            <a:ext cx="556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estimator.predict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X_test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7125" y="6055078"/>
            <a:ext cx="556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estimator.score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X_test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y_test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Cleaning class labels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GB" dirty="0" smtClean="0"/>
              <a:t>If these are categorical then map them to integers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743200"/>
            <a:ext cx="1085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class_mapping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label:idx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idx,label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enumerate(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np.unique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']))}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 the mapping dictionary to transform the class labels into integers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'].map(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class_mapping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Evaluation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testing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5" b="69591"/>
          <a:stretch/>
        </p:blipFill>
        <p:spPr>
          <a:xfrm>
            <a:off x="1783028" y="1564570"/>
            <a:ext cx="8427773" cy="4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- </a:t>
            </a:r>
            <a:r>
              <a:rPr lang="en-GB" dirty="0" smtClean="0"/>
              <a:t>Saving a figure for Word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958"/>
            <a:ext cx="5801784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18219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list1 = [3,4,5,6,9,12]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list2 = [8,12,14,15,17,20]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(list2)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('fig1.png', dpi = 300)</a:t>
            </a:r>
          </a:p>
        </p:txBody>
      </p:sp>
    </p:spTree>
    <p:extLst>
      <p:ext uri="{BB962C8B-B14F-4D97-AF65-F5344CB8AC3E}">
        <p14:creationId xmlns:p14="http://schemas.microsoft.com/office/powerpoint/2010/main" val="2562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Evaluation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 descr="testing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05" r="27408" b="34503"/>
          <a:stretch/>
        </p:blipFill>
        <p:spPr>
          <a:xfrm>
            <a:off x="2261937" y="1640210"/>
            <a:ext cx="7786254" cy="47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Validation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5310" b="66180"/>
          <a:stretch/>
        </p:blipFill>
        <p:spPr>
          <a:xfrm>
            <a:off x="1737241" y="1489867"/>
            <a:ext cx="7813440" cy="52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Validation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3" b="37731"/>
          <a:stretch/>
        </p:blipFill>
        <p:spPr>
          <a:xfrm>
            <a:off x="1810674" y="1418116"/>
            <a:ext cx="7948542" cy="53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Validation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824" r="-4542"/>
          <a:stretch/>
        </p:blipFill>
        <p:spPr>
          <a:xfrm>
            <a:off x="2444750" y="1452775"/>
            <a:ext cx="7302500" cy="51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kfol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2224"/>
          <a:stretch/>
        </p:blipFill>
        <p:spPr>
          <a:xfrm>
            <a:off x="3504771" y="1539875"/>
            <a:ext cx="4772891" cy="53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K-fold Cross-Validation Pipeline I</a:t>
            </a:r>
            <a:endParaRPr lang="en-US" dirty="0"/>
          </a:p>
        </p:txBody>
      </p:sp>
      <p:pic>
        <p:nvPicPr>
          <p:cNvPr id="6" name="Picture 5" descr="kfold-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11"/>
          <a:stretch/>
        </p:blipFill>
        <p:spPr>
          <a:xfrm>
            <a:off x="2004644" y="1590278"/>
            <a:ext cx="7977556" cy="48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K-fold Cross-Validation Pipeline II</a:t>
            </a:r>
            <a:endParaRPr lang="en-US" dirty="0"/>
          </a:p>
        </p:txBody>
      </p:sp>
      <p:pic>
        <p:nvPicPr>
          <p:cNvPr id="2" name="Picture 1" descr="kfold-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2" b="10648"/>
          <a:stretch/>
        </p:blipFill>
        <p:spPr>
          <a:xfrm>
            <a:off x="2682387" y="1538288"/>
            <a:ext cx="6589339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 descr="nested-cv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4662"/>
          <a:stretch/>
        </p:blipFill>
        <p:spPr>
          <a:xfrm>
            <a:off x="2679749" y="1364024"/>
            <a:ext cx="5651279" cy="5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2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 descr="06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8" y="1186645"/>
            <a:ext cx="6009526" cy="496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55727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rasbt</a:t>
            </a:r>
            <a:r>
              <a:rPr lang="en-US" sz="1400" dirty="0"/>
              <a:t>/python-machine-learning-book/blob/master/code/ch06/images/06_04.png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635730" y="1860650"/>
            <a:ext cx="2438400" cy="631082"/>
          </a:xfrm>
          <a:prstGeom prst="wedgeRoundRectCallout">
            <a:avLst>
              <a:gd name="adj1" fmla="val 66392"/>
              <a:gd name="adj2" fmla="val -8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 </a:t>
            </a:r>
            <a:r>
              <a:rPr lang="en-GB" sz="2000" dirty="0" err="1" smtClean="0"/>
              <a:t>underfitting</a:t>
            </a:r>
            <a:endParaRPr lang="en-GB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241280" y="785677"/>
            <a:ext cx="2009372" cy="631082"/>
          </a:xfrm>
          <a:prstGeom prst="wedgeRoundRectCallout">
            <a:avLst>
              <a:gd name="adj1" fmla="val -34266"/>
              <a:gd name="adj2" fmla="val 10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 </a:t>
            </a:r>
            <a:r>
              <a:rPr lang="en-GB" sz="2000" dirty="0" smtClean="0"/>
              <a:t>overfitting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83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95" y="1179026"/>
            <a:ext cx="7389932" cy="55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219"/>
              </p:ext>
            </p:extLst>
          </p:nvPr>
        </p:nvGraphicFramePr>
        <p:xfrm>
          <a:off x="838200" y="1690688"/>
          <a:ext cx="7730067" cy="47026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barplot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barchart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is one of the most common type of graphic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06_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49" y="1690688"/>
            <a:ext cx="7109225" cy="4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51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Scikit-learn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 descr="api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424252"/>
            <a:ext cx="8382000" cy="2463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11601"/>
              </p:ext>
            </p:extLst>
          </p:nvPr>
        </p:nvGraphicFramePr>
        <p:xfrm>
          <a:off x="528217" y="4435792"/>
          <a:ext cx="1054618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4618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model_selection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train_test_split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KFold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StratifiedKFold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StratifiedShuffleSplit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ShuffleSplit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cross_val_score</a:t>
                      </a:r>
                      <a:r>
                        <a:rPr lang="en-GB" sz="2400" dirty="0" smtClean="0"/>
                        <a:t>, </a:t>
                      </a:r>
                      <a:r>
                        <a:rPr lang="en-GB" sz="2400" dirty="0" err="1" smtClean="0"/>
                        <a:t>GridSearchCV</a:t>
                      </a:r>
                      <a:endParaRPr lang="en-GB" sz="2400" dirty="0" smtClean="0"/>
                    </a:p>
                    <a:p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train_X</a:t>
                      </a:r>
                      <a:r>
                        <a:rPr lang="fr-FR" sz="2400" dirty="0" smtClean="0"/>
                        <a:t>, </a:t>
                      </a:r>
                      <a:r>
                        <a:rPr lang="fr-FR" sz="2400" dirty="0" err="1" smtClean="0"/>
                        <a:t>test_X</a:t>
                      </a:r>
                      <a:r>
                        <a:rPr lang="fr-FR" sz="2400" dirty="0" smtClean="0"/>
                        <a:t>, </a:t>
                      </a:r>
                      <a:r>
                        <a:rPr lang="fr-FR" sz="2400" dirty="0" err="1" smtClean="0"/>
                        <a:t>train_y</a:t>
                      </a:r>
                      <a:r>
                        <a:rPr lang="fr-FR" sz="2400" dirty="0" smtClean="0"/>
                        <a:t>, </a:t>
                      </a:r>
                      <a:r>
                        <a:rPr lang="fr-FR" sz="2400" dirty="0" err="1" smtClean="0"/>
                        <a:t>test_y</a:t>
                      </a:r>
                      <a:r>
                        <a:rPr lang="fr-FR" sz="2400" dirty="0" smtClean="0"/>
                        <a:t> = </a:t>
                      </a:r>
                      <a:r>
                        <a:rPr lang="fr-FR" sz="2400" b="1" dirty="0" err="1" smtClean="0"/>
                        <a:t>train_test_split</a:t>
                      </a:r>
                      <a:r>
                        <a:rPr lang="fr-FR" sz="2400" b="1" dirty="0" smtClean="0"/>
                        <a:t>(X, y)</a:t>
                      </a:r>
                      <a:endParaRPr lang="en-GB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scikit</a:t>
            </a:r>
            <a:r>
              <a:rPr lang="en-GB" dirty="0" smtClean="0"/>
              <a:t>-learn estimator </a:t>
            </a:r>
            <a:r>
              <a:rPr lang="en-GB" dirty="0" err="1" smtClean="0"/>
              <a:t>api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07080" y="2255519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Training Data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255520"/>
            <a:ext cx="23622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Test Data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60" y="4297680"/>
            <a:ext cx="236220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Model</a:t>
            </a:r>
            <a:endParaRPr lang="en-GB" sz="3200" dirty="0"/>
          </a:p>
        </p:txBody>
      </p:sp>
      <p:sp>
        <p:nvSpPr>
          <p:cNvPr id="7" name="Down Arrow 6"/>
          <p:cNvSpPr/>
          <p:nvPr/>
        </p:nvSpPr>
        <p:spPr>
          <a:xfrm>
            <a:off x="3977640" y="2987040"/>
            <a:ext cx="1234440" cy="1158240"/>
          </a:xfrm>
          <a:prstGeom prst="down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32660" y="5493006"/>
            <a:ext cx="23622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Transformed</a:t>
            </a:r>
          </a:p>
          <a:p>
            <a:r>
              <a:rPr lang="en-GB" sz="3200" dirty="0" smtClean="0"/>
              <a:t>Training Data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57060" y="5493006"/>
            <a:ext cx="23622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Transformed</a:t>
            </a:r>
          </a:p>
          <a:p>
            <a:r>
              <a:rPr lang="en-GB" sz="3200" dirty="0" smtClean="0"/>
              <a:t>Test Data</a:t>
            </a:r>
            <a:endParaRPr lang="en-GB" sz="3200" dirty="0"/>
          </a:p>
        </p:txBody>
      </p:sp>
      <p:sp>
        <p:nvSpPr>
          <p:cNvPr id="10" name="Arc 9"/>
          <p:cNvSpPr/>
          <p:nvPr/>
        </p:nvSpPr>
        <p:spPr>
          <a:xfrm>
            <a:off x="2731770" y="2886014"/>
            <a:ext cx="1245870" cy="3179506"/>
          </a:xfrm>
          <a:prstGeom prst="arc">
            <a:avLst>
              <a:gd name="adj1" fmla="val 16200000"/>
              <a:gd name="adj2" fmla="val 3780411"/>
            </a:avLst>
          </a:prstGeom>
          <a:ln w="476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flipH="1">
            <a:off x="7574280" y="2886014"/>
            <a:ext cx="1245870" cy="3179506"/>
          </a:xfrm>
          <a:prstGeom prst="arc">
            <a:avLst>
              <a:gd name="adj1" fmla="val 16200000"/>
              <a:gd name="adj2" fmla="val 3780411"/>
            </a:avLst>
          </a:prstGeom>
          <a:ln w="476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31696" y="160005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st.fit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6050" y="418802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est.transform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5870" y="4214157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est.transform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Values with </a:t>
            </a:r>
            <a:r>
              <a:rPr lang="en-GB" dirty="0" err="1" smtClean="0"/>
              <a:t>sklearn’s</a:t>
            </a:r>
            <a:r>
              <a:rPr lang="en-GB" dirty="0" smtClean="0"/>
              <a:t> Imputer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Imputer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check that it has stored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missing values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().sum()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missing_values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strategy = 'mean', axis = 0)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imputed_data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imputed_data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96400" y="1218248"/>
            <a:ext cx="2895600" cy="1159192"/>
          </a:xfrm>
          <a:prstGeom prst="wedgeRectCallout">
            <a:avLst>
              <a:gd name="adj1" fmla="val -13991"/>
              <a:gd name="adj2" fmla="val 15614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Can use </a:t>
            </a:r>
          </a:p>
          <a:p>
            <a:pPr algn="ctr"/>
            <a:r>
              <a:rPr lang="en-GB" sz="2400" dirty="0" smtClean="0"/>
              <a:t>‘</a:t>
            </a:r>
            <a:r>
              <a:rPr lang="en-GB" sz="2400" dirty="0" err="1" smtClean="0"/>
              <a:t>most_frequent</a:t>
            </a:r>
            <a:r>
              <a:rPr lang="en-GB" sz="2400" dirty="0" smtClean="0"/>
              <a:t>’ for categorical values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0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scikit</a:t>
            </a:r>
            <a:r>
              <a:rPr lang="en-GB" dirty="0" smtClean="0"/>
              <a:t>-learn estimator </a:t>
            </a:r>
            <a:r>
              <a:rPr lang="en-GB" dirty="0" err="1" smtClean="0"/>
              <a:t>api</a:t>
            </a:r>
            <a:r>
              <a:rPr lang="en-GB" dirty="0" smtClean="0"/>
              <a:t> for classifiers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31770" y="2255519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Training Data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775960" y="2255519"/>
            <a:ext cx="27660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Training Labels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72077" y="4230616"/>
            <a:ext cx="236220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Model</a:t>
            </a:r>
            <a:endParaRPr lang="en-GB" sz="3200" dirty="0"/>
          </a:p>
        </p:txBody>
      </p:sp>
      <p:sp>
        <p:nvSpPr>
          <p:cNvPr id="7" name="Down Arrow 6"/>
          <p:cNvSpPr/>
          <p:nvPr/>
        </p:nvSpPr>
        <p:spPr>
          <a:xfrm>
            <a:off x="4735957" y="2862139"/>
            <a:ext cx="1234440" cy="1158240"/>
          </a:xfrm>
          <a:prstGeom prst="down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67925" y="6170621"/>
            <a:ext cx="322326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Predicted labels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8990" y="4274076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Test Data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3012235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est.fit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3320" y="4946630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est.predict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229350" y="4913886"/>
            <a:ext cx="1234440" cy="115824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Classifier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lassifier1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classifier2.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lassifier2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classifier2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2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Kfold</a:t>
            </a:r>
            <a:r>
              <a:rPr lang="en-GB" dirty="0" smtClean="0"/>
              <a:t> and </a:t>
            </a:r>
            <a:r>
              <a:rPr lang="en-GB" dirty="0" err="1" smtClean="0"/>
              <a:t>cross_val_score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name, model in models: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cv_results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model_selection.cross_val_score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=scoring)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cv_results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names.append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8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 descr="iris-dist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98" b="44797"/>
          <a:stretch/>
        </p:blipFill>
        <p:spPr>
          <a:xfrm>
            <a:off x="2567222" y="1913939"/>
            <a:ext cx="5777452" cy="3991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761" y="1913939"/>
            <a:ext cx="1971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/>
                <a:cs typeface="Helvetica Light"/>
              </a:rPr>
              <a:t>Non-stratified split: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221" y="5915675"/>
            <a:ext cx="542773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400" dirty="0">
                <a:latin typeface="Helvetica Light"/>
                <a:cs typeface="Helvetica Light"/>
              </a:rPr>
              <a:t>training set → 38 x </a:t>
            </a:r>
            <a:r>
              <a:rPr lang="en-US" sz="1400" dirty="0" err="1">
                <a:latin typeface="Helvetica Light"/>
                <a:cs typeface="Helvetica Light"/>
              </a:rPr>
              <a:t>Setosa</a:t>
            </a:r>
            <a:r>
              <a:rPr lang="en-US" sz="1400" dirty="0">
                <a:latin typeface="Helvetica Light"/>
                <a:cs typeface="Helvetica Light"/>
              </a:rPr>
              <a:t>, 28 x </a:t>
            </a:r>
            <a:r>
              <a:rPr lang="en-US" sz="1400" dirty="0" err="1">
                <a:latin typeface="Helvetica Light"/>
                <a:cs typeface="Helvetica Light"/>
              </a:rPr>
              <a:t>Versicolor</a:t>
            </a:r>
            <a:r>
              <a:rPr lang="en-US" sz="1400" dirty="0">
                <a:latin typeface="Helvetica Light"/>
                <a:cs typeface="Helvetica Light"/>
              </a:rPr>
              <a:t>, 34 x </a:t>
            </a:r>
            <a:r>
              <a:rPr lang="en-US" sz="1400" dirty="0" err="1">
                <a:latin typeface="Helvetica Light"/>
                <a:cs typeface="Helvetica Light"/>
              </a:rPr>
              <a:t>Virginica</a:t>
            </a:r>
            <a:endParaRPr lang="en-US" sz="1400" dirty="0">
              <a:latin typeface="Helvetica Light"/>
              <a:cs typeface="Helvetica Light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400" dirty="0">
                <a:latin typeface="Helvetica Light"/>
                <a:cs typeface="Helvetica Light"/>
              </a:rPr>
              <a:t>test set → 12 x </a:t>
            </a:r>
            <a:r>
              <a:rPr lang="en-US" sz="1400" dirty="0" err="1">
                <a:latin typeface="Helvetica Light"/>
                <a:cs typeface="Helvetica Light"/>
              </a:rPr>
              <a:t>Setosa</a:t>
            </a:r>
            <a:r>
              <a:rPr lang="en-US" sz="1400" dirty="0">
                <a:latin typeface="Helvetica Light"/>
                <a:cs typeface="Helvetica Light"/>
              </a:rPr>
              <a:t>, 22 x </a:t>
            </a:r>
            <a:r>
              <a:rPr lang="en-US" sz="1400" dirty="0" err="1">
                <a:latin typeface="Helvetica Light"/>
                <a:cs typeface="Helvetica Light"/>
              </a:rPr>
              <a:t>Versicolor</a:t>
            </a:r>
            <a:r>
              <a:rPr lang="en-US" sz="1400" dirty="0">
                <a:latin typeface="Helvetica Light"/>
                <a:cs typeface="Helvetica Light"/>
              </a:rPr>
              <a:t>, 16 x </a:t>
            </a:r>
            <a:r>
              <a:rPr lang="en-US" sz="1400" dirty="0" err="1">
                <a:latin typeface="Helvetica Light"/>
                <a:cs typeface="Helvetica Light"/>
              </a:rPr>
              <a:t>Virginica</a:t>
            </a:r>
            <a:endParaRPr lang="en-US" sz="1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7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fold creation with &amp; without stratification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6214" t="29021" r="15139" b="29022"/>
          <a:stretch/>
        </p:blipFill>
        <p:spPr>
          <a:xfrm>
            <a:off x="85029" y="2302933"/>
            <a:ext cx="12320164" cy="401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632" y="4186028"/>
            <a:ext cx="1238095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32" y="1878577"/>
            <a:ext cx="1220163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StratifiedKFold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Outline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ROC curves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train_test_split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=0.5, 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=0.5,random_state=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seed,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98800" y="4447802"/>
            <a:ext cx="6299200" cy="1224866"/>
          </a:xfrm>
          <a:prstGeom prst="wedgeRoundRectCallout">
            <a:avLst>
              <a:gd name="adj1" fmla="val -75387"/>
              <a:gd name="adj2" fmla="val 65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To generate several splits and the average over the results is better than to use a single split. In the lab you will do this with 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5988734"/>
            <a:ext cx="121920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StratifiedShuffleSplit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=.03,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=seed),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iris.target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7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Outline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ROC curves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5708"/>
          </a:xfrm>
        </p:spPr>
        <p:txBody>
          <a:bodyPr/>
          <a:lstStyle/>
          <a:p>
            <a:r>
              <a:rPr lang="en-GB" dirty="0" smtClean="0"/>
              <a:t>search </a:t>
            </a:r>
            <a:r>
              <a:rPr lang="en-GB" dirty="0"/>
              <a:t>for </a:t>
            </a:r>
            <a:r>
              <a:rPr lang="en-GB" dirty="0" smtClean="0"/>
              <a:t>best hyper-parameters</a:t>
            </a:r>
          </a:p>
          <a:p>
            <a:r>
              <a:rPr lang="en-GB" dirty="0" smtClean="0"/>
              <a:t>setup </a:t>
            </a:r>
            <a:r>
              <a:rPr lang="en-GB" dirty="0"/>
              <a:t>a parameter </a:t>
            </a:r>
            <a:r>
              <a:rPr lang="en-GB" dirty="0" smtClean="0"/>
              <a:t>grid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08200" y="2869105"/>
            <a:ext cx="102531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'activation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['identity', 'logistic'],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'solver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: [50, 200, 300],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[(10,),(30,)]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cv=5, scoring='accuracy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 descr="plot_rbf_parameters_0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1" b="4394"/>
          <a:stretch/>
        </p:blipFill>
        <p:spPr>
          <a:xfrm>
            <a:off x="2874492" y="1583157"/>
            <a:ext cx="6284265" cy="4612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375" y="5446753"/>
            <a:ext cx="298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/>
                <a:cs typeface="Helvetica Light"/>
              </a:rPr>
              <a:t>gamma parameter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284676" y="2780527"/>
            <a:ext cx="298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/>
                <a:cs typeface="Helvetica Light"/>
              </a:rPr>
              <a:t>C 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448" y="6277302"/>
            <a:ext cx="6111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http://scikit-</a:t>
            </a:r>
            <a:r>
              <a:rPr lang="en-US" sz="1100" dirty="0" err="1"/>
              <a:t>learn.org</a:t>
            </a:r>
            <a:r>
              <a:rPr lang="en-US" sz="1100" dirty="0"/>
              <a:t>/stable/</a:t>
            </a:r>
            <a:r>
              <a:rPr lang="en-US" sz="1100" dirty="0" err="1"/>
              <a:t>auto_examples</a:t>
            </a:r>
            <a:r>
              <a:rPr lang="en-US" sz="1100" dirty="0"/>
              <a:t>/</a:t>
            </a:r>
            <a:r>
              <a:rPr lang="en-US" sz="1100" dirty="0" err="1"/>
              <a:t>svm</a:t>
            </a:r>
            <a:r>
              <a:rPr lang="en-US" sz="1100" dirty="0"/>
              <a:t>/</a:t>
            </a:r>
            <a:r>
              <a:rPr lang="en-US" sz="1100" dirty="0" err="1"/>
              <a:t>plot_rbf_parameters.html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64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Testing /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 descr="Screen Shot 2016-07-11 at 7.1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52" y="1735933"/>
            <a:ext cx="5527043" cy="498554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2274" y="1559473"/>
            <a:ext cx="5377193" cy="368986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How effective is the model at classifying unseen data?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The test data is used as ‘unseen data’</a:t>
            </a:r>
          </a:p>
        </p:txBody>
      </p:sp>
    </p:spTree>
    <p:extLst>
      <p:ext uri="{BB962C8B-B14F-4D97-AF65-F5344CB8AC3E}">
        <p14:creationId xmlns:p14="http://schemas.microsoft.com/office/powerpoint/2010/main" val="8838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26542" y="401392"/>
            <a:ext cx="8229600" cy="1066800"/>
          </a:xfrm>
        </p:spPr>
        <p:txBody>
          <a:bodyPr/>
          <a:lstStyle/>
          <a:p>
            <a:pPr eaLnBrk="1" hangingPunct="1"/>
            <a:r>
              <a:rPr lang="en-GB" dirty="0" smtClean="0"/>
              <a:t>Confusion Matrix</a:t>
            </a:r>
          </a:p>
        </p:txBody>
      </p:sp>
      <p:pic>
        <p:nvPicPr>
          <p:cNvPr id="40965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954" y="1913467"/>
            <a:ext cx="634523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04667" y="3115205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396906" y="4216930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341342" y="3077105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3990381" y="3897843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7464426" y="2632605"/>
            <a:ext cx="3203575" cy="792162"/>
          </a:xfrm>
          <a:prstGeom prst="wedgeEllipseCallout">
            <a:avLst>
              <a:gd name="adj1" fmla="val -65801"/>
              <a:gd name="adj2" fmla="val 812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= 27/(27 + 6)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7464426" y="3858156"/>
            <a:ext cx="3203575" cy="790575"/>
          </a:xfrm>
          <a:prstGeom prst="wedgeEllipseCallout">
            <a:avLst>
              <a:gd name="adj1" fmla="val -77012"/>
              <a:gd name="adj2" fmla="val 27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57/(57 + 10)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7464426" y="4766205"/>
            <a:ext cx="3203575" cy="819150"/>
          </a:xfrm>
          <a:prstGeom prst="wedgeEllipseCallout">
            <a:avLst>
              <a:gd name="adj1" fmla="val -72029"/>
              <a:gd name="adj2" fmla="val -182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(27 + 57) / (27 + 6 + 57 + 10)</a:t>
            </a:r>
          </a:p>
        </p:txBody>
      </p:sp>
      <p:sp>
        <p:nvSpPr>
          <p:cNvPr id="40973" name="TextBox 18"/>
          <p:cNvSpPr txBox="1">
            <a:spLocks noChangeArrowheads="1"/>
          </p:cNvSpPr>
          <p:nvPr/>
        </p:nvSpPr>
        <p:spPr bwMode="auto">
          <a:xfrm>
            <a:off x="6263681" y="4866218"/>
            <a:ext cx="720725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/>
              <a:t>84</a:t>
            </a:r>
          </a:p>
        </p:txBody>
      </p:sp>
      <p:sp>
        <p:nvSpPr>
          <p:cNvPr id="40974" name="TextBox 19"/>
          <p:cNvSpPr txBox="1">
            <a:spLocks noChangeArrowheads="1"/>
          </p:cNvSpPr>
          <p:nvPr/>
        </p:nvSpPr>
        <p:spPr bwMode="auto">
          <a:xfrm rot="-1759128">
            <a:off x="1912152" y="2267372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4039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039003" y="375357"/>
            <a:ext cx="8229600" cy="1066800"/>
          </a:xfrm>
        </p:spPr>
        <p:txBody>
          <a:bodyPr/>
          <a:lstStyle/>
          <a:p>
            <a:r>
              <a:rPr lang="en-GB" dirty="0"/>
              <a:t>Confusion Matrix</a:t>
            </a:r>
            <a:endParaRPr lang="en-GB" dirty="0" smtClean="0"/>
          </a:p>
        </p:txBody>
      </p:sp>
      <p:pic>
        <p:nvPicPr>
          <p:cNvPr id="40965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62" y="2060848"/>
            <a:ext cx="634523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76675" y="3262586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468914" y="4364311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413350" y="3224486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4062389" y="4045224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7464426" y="1628800"/>
            <a:ext cx="3203575" cy="792162"/>
          </a:xfrm>
          <a:prstGeom prst="wedgeEllipseCallout">
            <a:avLst>
              <a:gd name="adj1" fmla="val -101594"/>
              <a:gd name="adj2" fmla="val 1911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FN: False Negatives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7320137" y="3861049"/>
            <a:ext cx="3347864" cy="790575"/>
          </a:xfrm>
          <a:prstGeom prst="wedgeEllipseCallout">
            <a:avLst>
              <a:gd name="adj1" fmla="val -106914"/>
              <a:gd name="adj2" fmla="val -107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TN: True Negatives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2495600" y="6038850"/>
            <a:ext cx="3816424" cy="486494"/>
          </a:xfrm>
          <a:prstGeom prst="wedgeEllipseCallout">
            <a:avLst>
              <a:gd name="adj1" fmla="val -10293"/>
              <a:gd name="adj2" fmla="val -3442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FP: False Positives</a:t>
            </a:r>
          </a:p>
        </p:txBody>
      </p:sp>
      <p:sp>
        <p:nvSpPr>
          <p:cNvPr id="40973" name="TextBox 18"/>
          <p:cNvSpPr txBox="1">
            <a:spLocks noChangeArrowheads="1"/>
          </p:cNvSpPr>
          <p:nvPr/>
        </p:nvSpPr>
        <p:spPr bwMode="auto">
          <a:xfrm>
            <a:off x="6335689" y="5013599"/>
            <a:ext cx="720725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/>
              <a:t>84</a:t>
            </a:r>
          </a:p>
        </p:txBody>
      </p:sp>
      <p:sp>
        <p:nvSpPr>
          <p:cNvPr id="40974" name="TextBox 19"/>
          <p:cNvSpPr txBox="1">
            <a:spLocks noChangeArrowheads="1"/>
          </p:cNvSpPr>
          <p:nvPr/>
        </p:nvSpPr>
        <p:spPr bwMode="auto">
          <a:xfrm rot="-1759128">
            <a:off x="1984160" y="2414753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775521" y="1628800"/>
            <a:ext cx="3203575" cy="486494"/>
          </a:xfrm>
          <a:prstGeom prst="wedgeEllipseCallout">
            <a:avLst>
              <a:gd name="adj1" fmla="val 4539"/>
              <a:gd name="adj2" fmla="val 338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TP: True Positives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7464426" y="5733256"/>
            <a:ext cx="3203575" cy="819150"/>
          </a:xfrm>
          <a:prstGeom prst="wedgeEllipseCallout">
            <a:avLst>
              <a:gd name="adj1" fmla="val -66139"/>
              <a:gd name="adj2" fmla="val -1104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(27 + 57) / (27 + 6 + 57 + 10)</a:t>
            </a:r>
          </a:p>
        </p:txBody>
      </p:sp>
    </p:spTree>
    <p:extLst>
      <p:ext uri="{BB962C8B-B14F-4D97-AF65-F5344CB8AC3E}">
        <p14:creationId xmlns:p14="http://schemas.microsoft.com/office/powerpoint/2010/main" val="3203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060848"/>
            <a:ext cx="8229600" cy="1008112"/>
          </a:xfrm>
        </p:spPr>
        <p:txBody>
          <a:bodyPr/>
          <a:lstStyle/>
          <a:p>
            <a:r>
              <a:rPr lang="en-GB" dirty="0" smtClean="0"/>
              <a:t>Accuracy on each class</a:t>
            </a:r>
            <a:endParaRPr lang="en-GB" dirty="0"/>
          </a:p>
        </p:txBody>
      </p:sp>
      <p:pic>
        <p:nvPicPr>
          <p:cNvPr id="4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 b="29471"/>
          <a:stretch>
            <a:fillRect/>
          </a:stretch>
        </p:blipFill>
        <p:spPr bwMode="auto">
          <a:xfrm>
            <a:off x="1478954" y="2997200"/>
            <a:ext cx="6345238" cy="28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04667" y="4198938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396906" y="5300663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341342" y="4160838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3990381" y="4981576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7464426" y="3716338"/>
            <a:ext cx="3203575" cy="792162"/>
          </a:xfrm>
          <a:prstGeom prst="wedgeEllipseCallout">
            <a:avLst>
              <a:gd name="adj1" fmla="val -65801"/>
              <a:gd name="adj2" fmla="val 812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= 27/(27 + 6)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464426" y="4941889"/>
            <a:ext cx="3203575" cy="790575"/>
          </a:xfrm>
          <a:prstGeom prst="wedgeEllipseCallout">
            <a:avLst>
              <a:gd name="adj1" fmla="val -77012"/>
              <a:gd name="adj2" fmla="val 27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57/(57 + 10)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 rot="-1759128">
            <a:off x="1912152" y="3351105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847528" y="5849888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GB" sz="2800" dirty="0"/>
              <a:t>(81.81 + 85.07)/2 = 83.44</a:t>
            </a:r>
          </a:p>
        </p:txBody>
      </p:sp>
    </p:spTree>
    <p:extLst>
      <p:ext uri="{BB962C8B-B14F-4D97-AF65-F5344CB8AC3E}">
        <p14:creationId xmlns:p14="http://schemas.microsoft.com/office/powerpoint/2010/main" val="2856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Metrics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4" descr="Screen Shot 2016-07-11 at 7.1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37" y="4183383"/>
            <a:ext cx="6985000" cy="2094539"/>
          </a:xfrm>
          <a:prstGeom prst="rect">
            <a:avLst/>
          </a:prstGeom>
        </p:spPr>
      </p:pic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" y="1592037"/>
            <a:ext cx="3829259" cy="34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Metrics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" y="1531044"/>
            <a:ext cx="3652835" cy="3294956"/>
          </a:xfrm>
          <a:prstGeom prst="rect">
            <a:avLst/>
          </a:prstGeom>
        </p:spPr>
      </p:pic>
      <p:pic>
        <p:nvPicPr>
          <p:cNvPr id="2" name="Picture 1" descr="Screen Shot 2016-07-11 at 7.1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50" y="3032125"/>
            <a:ext cx="5638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MNIST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6725"/>
            <a:ext cx="12192000" cy="287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0"/>
            <a:ext cx="7924800" cy="4276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033" y="3132027"/>
            <a:ext cx="11266967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All </a:t>
            </a:r>
            <a:r>
              <a:rPr lang="en-GB" sz="4000" dirty="0"/>
              <a:t>input attributes are integers in the range </a:t>
            </a:r>
            <a:r>
              <a:rPr lang="en-GB" sz="4000" b="1" dirty="0">
                <a:solidFill>
                  <a:srgbClr val="0070C0"/>
                </a:solidFill>
              </a:rPr>
              <a:t>0</a:t>
            </a:r>
            <a:r>
              <a:rPr lang="en-GB" sz="4000" b="1" dirty="0" smtClean="0">
                <a:solidFill>
                  <a:srgbClr val="0070C0"/>
                </a:solidFill>
              </a:rPr>
              <a:t>..255</a:t>
            </a:r>
            <a:r>
              <a:rPr lang="en-GB" sz="4000" dirty="0" smtClean="0"/>
              <a:t> </a:t>
            </a: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0070C0"/>
                </a:solidFill>
              </a:rPr>
              <a:t>first</a:t>
            </a:r>
            <a:r>
              <a:rPr lang="en-GB" sz="4000" dirty="0" smtClean="0"/>
              <a:t> column </a:t>
            </a:r>
            <a:r>
              <a:rPr lang="en-GB" sz="4000" dirty="0"/>
              <a:t>is the class code </a:t>
            </a:r>
            <a:endParaRPr lang="en-GB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Class labels from </a:t>
            </a:r>
            <a:r>
              <a:rPr lang="en-GB" sz="4000" b="1" dirty="0" smtClean="0">
                <a:solidFill>
                  <a:srgbClr val="0070C0"/>
                </a:solidFill>
              </a:rPr>
              <a:t>0</a:t>
            </a:r>
            <a:r>
              <a:rPr lang="en-GB" sz="4000" b="1" dirty="0">
                <a:solidFill>
                  <a:srgbClr val="0070C0"/>
                </a:solidFill>
              </a:rPr>
              <a:t>..9</a:t>
            </a:r>
          </a:p>
        </p:txBody>
      </p:sp>
    </p:spTree>
    <p:extLst>
      <p:ext uri="{BB962C8B-B14F-4D97-AF65-F5344CB8AC3E}">
        <p14:creationId xmlns:p14="http://schemas.microsoft.com/office/powerpoint/2010/main" val="2398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Metrics III (Precision &amp; Recall)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4" y="1621333"/>
            <a:ext cx="3665374" cy="3306267"/>
          </a:xfrm>
          <a:prstGeom prst="rect">
            <a:avLst/>
          </a:prstGeom>
        </p:spPr>
      </p:pic>
      <p:pic>
        <p:nvPicPr>
          <p:cNvPr id="5" name="Picture 4" descr="Screen Shot 2016-07-11 at 7.14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49" y="2184253"/>
            <a:ext cx="6000750" cy="37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3600" dirty="0" err="1" smtClean="0">
                <a:latin typeface="Helvetica"/>
                <a:cs typeface="Helvetica"/>
              </a:rPr>
              <a:t>Scikit</a:t>
            </a:r>
            <a:r>
              <a:rPr lang="en-US" sz="3600" dirty="0" smtClean="0">
                <a:latin typeface="Helvetica"/>
                <a:cs typeface="Helvetica"/>
              </a:rPr>
              <a:t>-Learn Performance metrics for classification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478" y="2976738"/>
            <a:ext cx="10806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cross_validation.cross_val_score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X, y, scoring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=‘accuracy')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2064" y="1944565"/>
            <a:ext cx="4971056" cy="3689860"/>
          </a:xfrm>
        </p:spPr>
        <p:txBody>
          <a:bodyPr>
            <a:normAutofit/>
          </a:bodyPr>
          <a:lstStyle/>
          <a:p>
            <a:r>
              <a:rPr lang="en-GB" dirty="0"/>
              <a:t>provide a string as the scoring </a:t>
            </a:r>
            <a:r>
              <a:rPr lang="en-GB" dirty="0" smtClean="0"/>
              <a:t>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-10629" y="5104593"/>
            <a:ext cx="12192000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'accuracy',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adjusted_rand_score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average_precision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'f1',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log_loss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mean_absolute_error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'precision', 'r2', 'recall',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Receiver Operator </a:t>
            </a:r>
            <a:br>
              <a:rPr lang="en-US" dirty="0" smtClean="0"/>
            </a:br>
            <a:r>
              <a:rPr lang="en-US" dirty="0" smtClean="0"/>
              <a:t>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19" y="111248"/>
            <a:ext cx="6414961" cy="642766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64" y="1944565"/>
            <a:ext cx="4971056" cy="36898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Diagonal has AUC=0.5</a:t>
            </a:r>
          </a:p>
          <a:p>
            <a:pPr lvl="1"/>
            <a:r>
              <a:rPr lang="en-GB" dirty="0" smtClean="0"/>
              <a:t>As good as random guessing</a:t>
            </a:r>
          </a:p>
          <a:p>
            <a:pPr eaLnBrk="1" hangingPunct="1"/>
            <a:r>
              <a:rPr lang="en-GB" dirty="0" smtClean="0"/>
              <a:t>Suited to binary classification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Useful to evaluate classifiers that  generate confidence in predictions</a:t>
            </a:r>
          </a:p>
          <a:p>
            <a:pPr lvl="1"/>
            <a:r>
              <a:rPr lang="en-GB" dirty="0" smtClean="0"/>
              <a:t>Neural nets</a:t>
            </a:r>
          </a:p>
          <a:p>
            <a:pPr lvl="1"/>
            <a:r>
              <a:rPr lang="en-GB" dirty="0" smtClean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2711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5" name="Picture 4" descr="Screen Shot 2016-07-11 at 9.4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26" y="1923867"/>
            <a:ext cx="6426200" cy="1752600"/>
          </a:xfrm>
          <a:prstGeom prst="rect">
            <a:avLst/>
          </a:prstGeom>
        </p:spPr>
      </p:pic>
      <p:pic>
        <p:nvPicPr>
          <p:cNvPr id="6" name="Picture 5" descr="Screen Shot 2016-07-11 at 9.45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3461802"/>
            <a:ext cx="9144000" cy="202501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59080" y="1417402"/>
            <a:ext cx="4617720" cy="1930482"/>
          </a:xfrm>
          <a:prstGeom prst="wedgeRectCallout">
            <a:avLst>
              <a:gd name="adj1" fmla="val 60511"/>
              <a:gd name="adj2" fmla="val 195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The </a:t>
            </a:r>
            <a:r>
              <a:rPr lang="en-GB" sz="2000" dirty="0" smtClean="0">
                <a:solidFill>
                  <a:schemeClr val="tx1"/>
                </a:solidFill>
              </a:rPr>
              <a:t>macro </a:t>
            </a:r>
            <a:r>
              <a:rPr lang="en-GB" sz="2000" dirty="0" smtClean="0">
                <a:solidFill>
                  <a:schemeClr val="tx1"/>
                </a:solidFill>
              </a:rPr>
              <a:t>average calculates the individual TP, TN, FP, and FN of the system to compute say precision.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In a k-class system we would then </a:t>
            </a:r>
            <a:r>
              <a:rPr lang="en-GB" sz="2000" dirty="0" smtClean="0">
                <a:solidFill>
                  <a:schemeClr val="tx1"/>
                </a:solidFill>
              </a:rPr>
              <a:t>aggregate </a:t>
            </a:r>
            <a:r>
              <a:rPr lang="en-GB" sz="2000" smtClean="0">
                <a:solidFill>
                  <a:schemeClr val="tx1"/>
                </a:solidFill>
              </a:rPr>
              <a:t>the precisions.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So all classes have equal weight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0" y="5407050"/>
            <a:ext cx="4617720" cy="1416109"/>
          </a:xfrm>
          <a:prstGeom prst="wedgeRectCallout">
            <a:avLst>
              <a:gd name="adj1" fmla="val 50940"/>
              <a:gd name="adj2" fmla="val -762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The </a:t>
            </a:r>
            <a:r>
              <a:rPr lang="en-GB" sz="2000" dirty="0" smtClean="0">
                <a:solidFill>
                  <a:schemeClr val="tx1"/>
                </a:solidFill>
              </a:rPr>
              <a:t>micro </a:t>
            </a:r>
            <a:r>
              <a:rPr lang="en-GB" sz="2000" dirty="0" smtClean="0">
                <a:solidFill>
                  <a:schemeClr val="tx1"/>
                </a:solidFill>
              </a:rPr>
              <a:t>average calculates this as the average scores of the different systems.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Since classes don’t have equal weight this is suited to unbalanced class situations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has a substantial number of libraries for data </a:t>
            </a:r>
            <a:r>
              <a:rPr lang="en-US" dirty="0" smtClean="0"/>
              <a:t>scientists</a:t>
            </a:r>
            <a:endParaRPr lang="en-US" dirty="0" smtClean="0"/>
          </a:p>
          <a:p>
            <a:r>
              <a:rPr lang="en-US" dirty="0" smtClean="0"/>
              <a:t>Data analysis and preprocessing is always the first step in the ML pipeline</a:t>
            </a:r>
          </a:p>
          <a:p>
            <a:r>
              <a:rPr lang="en-US" dirty="0" smtClean="0"/>
              <a:t>Training Machine Learning classifiers requires organization of datasets into train and test</a:t>
            </a:r>
          </a:p>
          <a:p>
            <a:r>
              <a:rPr lang="en-US" dirty="0" smtClean="0"/>
              <a:t>There are many strategies for </a:t>
            </a:r>
            <a:r>
              <a:rPr lang="en-US" dirty="0" err="1" smtClean="0"/>
              <a:t>organising</a:t>
            </a:r>
            <a:r>
              <a:rPr lang="en-US" dirty="0" smtClean="0"/>
              <a:t> train and test data to ensure that results are a good approximation of what can be expected at deployment.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70" y="614934"/>
            <a:ext cx="8831514" cy="6386513"/>
          </a:xfrm>
          <a:prstGeom prst="rect">
            <a:avLst/>
          </a:prstGeom>
        </p:spPr>
      </p:pic>
      <p:pic>
        <p:nvPicPr>
          <p:cNvPr id="8" name="Picture 7" descr="iris_setos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3874270"/>
            <a:ext cx="2506133" cy="1992376"/>
          </a:xfrm>
          <a:prstGeom prst="rect">
            <a:avLst/>
          </a:prstGeom>
        </p:spPr>
      </p:pic>
      <p:pic>
        <p:nvPicPr>
          <p:cNvPr id="9" name="Picture 8" descr="iris_versicol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619560"/>
            <a:ext cx="2387598" cy="2188631"/>
          </a:xfrm>
          <a:prstGeom prst="rect">
            <a:avLst/>
          </a:prstGeom>
        </p:spPr>
      </p:pic>
      <p:pic>
        <p:nvPicPr>
          <p:cNvPr id="10" name="Picture 9" descr="iris_virginic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8" y="9074"/>
            <a:ext cx="1990998" cy="1990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6896" y="1157895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/>
                <a:cs typeface="Helvetica Light"/>
              </a:rPr>
              <a:t>Iris-</a:t>
            </a:r>
            <a:r>
              <a:rPr lang="en-US" sz="2400" dirty="0" err="1">
                <a:latin typeface="Helvetica Light"/>
                <a:cs typeface="Helvetica Light"/>
              </a:rPr>
              <a:t>Versicolor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798" y="1982570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Light"/>
                <a:cs typeface="Helvetica Light"/>
              </a:rPr>
              <a:t>Iris-</a:t>
            </a:r>
            <a:r>
              <a:rPr lang="en-US" sz="2400" dirty="0" err="1" smtClean="0">
                <a:latin typeface="Helvetica Light"/>
                <a:cs typeface="Helvetica Light"/>
              </a:rPr>
              <a:t>Setosa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1901" y="5919122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Light"/>
                <a:cs typeface="Helvetica Light"/>
              </a:rPr>
              <a:t>Iris-</a:t>
            </a:r>
            <a:r>
              <a:rPr lang="en-US" sz="2400" dirty="0" err="1" smtClean="0">
                <a:latin typeface="Helvetica Light"/>
                <a:cs typeface="Helvetica Light"/>
              </a:rPr>
              <a:t>Virginica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34" y="64328"/>
            <a:ext cx="3066466" cy="629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Iris Dataset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2056" y="2816805"/>
            <a:ext cx="9299944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All </a:t>
            </a:r>
            <a:r>
              <a:rPr lang="en-GB" sz="4000" dirty="0"/>
              <a:t>input attributes are </a:t>
            </a:r>
            <a:r>
              <a:rPr lang="en-GB" sz="4000" dirty="0" smtClean="0"/>
              <a:t>real and the range depends on the column</a:t>
            </a: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0070C0"/>
                </a:solidFill>
              </a:rPr>
              <a:t>last</a:t>
            </a:r>
            <a:r>
              <a:rPr lang="en-GB" sz="4000" dirty="0" smtClean="0"/>
              <a:t> </a:t>
            </a:r>
            <a:r>
              <a:rPr lang="en-GB" sz="4000" dirty="0"/>
              <a:t>attribute is the class code </a:t>
            </a:r>
            <a:endParaRPr lang="en-GB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Class labels from </a:t>
            </a:r>
            <a:r>
              <a:rPr lang="en-GB" sz="4000" b="1" dirty="0" smtClean="0">
                <a:solidFill>
                  <a:srgbClr val="0070C0"/>
                </a:solidFill>
              </a:rPr>
              <a:t>{Versicolor, </a:t>
            </a:r>
            <a:r>
              <a:rPr lang="en-GB" sz="4000" b="1" dirty="0" err="1" smtClean="0">
                <a:solidFill>
                  <a:srgbClr val="0070C0"/>
                </a:solidFill>
              </a:rPr>
              <a:t>Setosa</a:t>
            </a:r>
            <a:r>
              <a:rPr lang="en-GB" sz="4000" b="1" dirty="0" smtClean="0">
                <a:solidFill>
                  <a:srgbClr val="0070C0"/>
                </a:solidFill>
              </a:rPr>
              <a:t> and </a:t>
            </a:r>
            <a:r>
              <a:rPr lang="en-GB" sz="4000" b="1" dirty="0" err="1" smtClean="0">
                <a:solidFill>
                  <a:srgbClr val="0070C0"/>
                </a:solidFill>
              </a:rPr>
              <a:t>Virginica</a:t>
            </a:r>
            <a:r>
              <a:rPr lang="en-GB" sz="4000" b="1" dirty="0" smtClean="0">
                <a:solidFill>
                  <a:srgbClr val="0070C0"/>
                </a:solidFill>
              </a:rPr>
              <a:t>}</a:t>
            </a:r>
            <a:endParaRPr lang="en-GB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27" y="1158040"/>
            <a:ext cx="5198310" cy="519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27891"/>
            <a:ext cx="11353800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All </a:t>
            </a:r>
            <a:r>
              <a:rPr lang="en-GB" sz="4000" dirty="0"/>
              <a:t>input attributes are </a:t>
            </a:r>
            <a:r>
              <a:rPr lang="en-GB" sz="4000" dirty="0" smtClean="0"/>
              <a:t>integers in the range 0..100</a:t>
            </a: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0070C0"/>
                </a:solidFill>
              </a:rPr>
              <a:t>last</a:t>
            </a:r>
            <a:r>
              <a:rPr lang="en-GB" sz="4000" dirty="0" smtClean="0"/>
              <a:t> </a:t>
            </a:r>
            <a:r>
              <a:rPr lang="en-GB" sz="4000" dirty="0"/>
              <a:t>attribute is the class code </a:t>
            </a:r>
            <a:endParaRPr lang="en-GB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Class labels are numeric in the range 0..9</a:t>
            </a:r>
            <a:endParaRPr lang="en-GB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3201</Words>
  <Application>Microsoft Office PowerPoint</Application>
  <PresentationFormat>Widescreen</PresentationFormat>
  <Paragraphs>657</Paragraphs>
  <Slides>74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Andale Mono</vt:lpstr>
      <vt:lpstr>Arial</vt:lpstr>
      <vt:lpstr>Calibri</vt:lpstr>
      <vt:lpstr>Calibri Light</vt:lpstr>
      <vt:lpstr>Courier New</vt:lpstr>
      <vt:lpstr>Helvetica</vt:lpstr>
      <vt:lpstr>Helvetica Light</vt:lpstr>
      <vt:lpstr>Wingdings</vt:lpstr>
      <vt:lpstr>Office Theme</vt:lpstr>
      <vt:lpstr>Data Handling and Model Evaluation</vt:lpstr>
      <vt:lpstr>Last Week - K-Nearest Neighbors</vt:lpstr>
      <vt:lpstr>Python Libraries: matplotlib</vt:lpstr>
      <vt:lpstr>Matplotlib - Saving a figure for Word</vt:lpstr>
      <vt:lpstr>Graphics</vt:lpstr>
      <vt:lpstr>Outline</vt:lpstr>
      <vt:lpstr>MNIST</vt:lpstr>
      <vt:lpstr>Iris Dataset</vt:lpstr>
      <vt:lpstr>Digits Dataset</vt:lpstr>
      <vt:lpstr>Feature Scaling</vt:lpstr>
      <vt:lpstr>Standard Scalar</vt:lpstr>
      <vt:lpstr>Min-max Scalar</vt:lpstr>
      <vt:lpstr>Python Libraries: Pandas</vt:lpstr>
      <vt:lpstr>Data Frames methods</vt:lpstr>
      <vt:lpstr>Reading data using pandas</vt:lpstr>
      <vt:lpstr>Exploring data frames</vt:lpstr>
      <vt:lpstr>Data Frame data types</vt:lpstr>
      <vt:lpstr>Data Frame data types</vt:lpstr>
      <vt:lpstr>Data Frames attributes</vt:lpstr>
      <vt:lpstr>Selecting a column in a Data Frame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Selecting rows</vt:lpstr>
      <vt:lpstr>Data Frames: method loc</vt:lpstr>
      <vt:lpstr>Data Frames: method iloc (summary)</vt:lpstr>
      <vt:lpstr>Missing Values</vt:lpstr>
      <vt:lpstr>Missing Values</vt:lpstr>
      <vt:lpstr>Missing Values</vt:lpstr>
      <vt:lpstr>Outline</vt:lpstr>
      <vt:lpstr>Training &amp; Test Data</vt:lpstr>
      <vt:lpstr>Supervised Workflow</vt:lpstr>
      <vt:lpstr>Supervised Workflow</vt:lpstr>
      <vt:lpstr>Cleaning class labels</vt:lpstr>
      <vt:lpstr>Holdout Evaluation I</vt:lpstr>
      <vt:lpstr>Holdout Evaluation II</vt:lpstr>
      <vt:lpstr>Holdout Validation I</vt:lpstr>
      <vt:lpstr>Holdout Validation II</vt:lpstr>
      <vt:lpstr>Holdout Validation III</vt:lpstr>
      <vt:lpstr>K-fold Cross-Validation</vt:lpstr>
      <vt:lpstr>K-fold Cross-Validation Pipeline I</vt:lpstr>
      <vt:lpstr>K-fold Cross-Validation Pipeline II</vt:lpstr>
      <vt:lpstr>Nested CV</vt:lpstr>
      <vt:lpstr>Learning Curves</vt:lpstr>
      <vt:lpstr>Model Complexity</vt:lpstr>
      <vt:lpstr>Model Complexity</vt:lpstr>
      <vt:lpstr>Python Libraries for Data Science</vt:lpstr>
      <vt:lpstr>Scikit-learn API</vt:lpstr>
      <vt:lpstr>scikit-learn estimator api</vt:lpstr>
      <vt:lpstr>Missing Values with sklearn’s Imputer</vt:lpstr>
      <vt:lpstr>scikit-learn estimator api for classifiers</vt:lpstr>
      <vt:lpstr>Classifier models</vt:lpstr>
      <vt:lpstr>Kfold and cross_val_score</vt:lpstr>
      <vt:lpstr>Stratification</vt:lpstr>
      <vt:lpstr>Plotting fold creation with &amp; without stratification</vt:lpstr>
      <vt:lpstr>train_test_split</vt:lpstr>
      <vt:lpstr>Outline</vt:lpstr>
      <vt:lpstr>Grid Search</vt:lpstr>
      <vt:lpstr>Grid Search</vt:lpstr>
      <vt:lpstr>Model Testing / Evaluation</vt:lpstr>
      <vt:lpstr>Confusion Matrix</vt:lpstr>
      <vt:lpstr>Confusion Matrix</vt:lpstr>
      <vt:lpstr>Confusion Matrix</vt:lpstr>
      <vt:lpstr>Classification Metrics I</vt:lpstr>
      <vt:lpstr>Classification Metrics II</vt:lpstr>
      <vt:lpstr>Classification Metrics III (Precision &amp; Recall)</vt:lpstr>
      <vt:lpstr>Scikit-Learn Performance metrics for classification</vt:lpstr>
      <vt:lpstr>Receiver Operator  Characteristic</vt:lpstr>
      <vt:lpstr>Multi-Class</vt:lpstr>
      <vt:lpstr>Conclusion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Nirmalie Wiratunga</dc:creator>
  <cp:lastModifiedBy>Nirmalie Wiratunga</cp:lastModifiedBy>
  <cp:revision>71</cp:revision>
  <dcterms:created xsi:type="dcterms:W3CDTF">2018-10-10T13:28:37Z</dcterms:created>
  <dcterms:modified xsi:type="dcterms:W3CDTF">2018-10-26T09:59:27Z</dcterms:modified>
</cp:coreProperties>
</file>