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7" r:id="rId2"/>
    <p:sldId id="999" r:id="rId3"/>
    <p:sldId id="689" r:id="rId4"/>
    <p:sldId id="691" r:id="rId5"/>
    <p:sldId id="692" r:id="rId6"/>
    <p:sldId id="693" r:id="rId7"/>
    <p:sldId id="694" r:id="rId8"/>
    <p:sldId id="695" r:id="rId9"/>
    <p:sldId id="701" r:id="rId10"/>
    <p:sldId id="709" r:id="rId11"/>
    <p:sldId id="711" r:id="rId12"/>
    <p:sldId id="723" r:id="rId13"/>
    <p:sldId id="726" r:id="rId14"/>
    <p:sldId id="727" r:id="rId15"/>
    <p:sldId id="728" r:id="rId16"/>
    <p:sldId id="1000" r:id="rId17"/>
    <p:sldId id="817" r:id="rId18"/>
    <p:sldId id="818" r:id="rId19"/>
    <p:sldId id="819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31" r:id="rId29"/>
    <p:sldId id="832" r:id="rId30"/>
    <p:sldId id="833" r:id="rId31"/>
    <p:sldId id="834" r:id="rId32"/>
    <p:sldId id="835" r:id="rId33"/>
    <p:sldId id="836" r:id="rId34"/>
    <p:sldId id="837" r:id="rId35"/>
    <p:sldId id="838" r:id="rId36"/>
    <p:sldId id="839" r:id="rId37"/>
    <p:sldId id="840" r:id="rId38"/>
    <p:sldId id="841" r:id="rId39"/>
    <p:sldId id="842" r:id="rId40"/>
    <p:sldId id="843" r:id="rId41"/>
    <p:sldId id="1001" r:id="rId42"/>
    <p:sldId id="858" r:id="rId43"/>
    <p:sldId id="859" r:id="rId44"/>
    <p:sldId id="860" r:id="rId45"/>
    <p:sldId id="861" r:id="rId46"/>
    <p:sldId id="863" r:id="rId47"/>
    <p:sldId id="864" r:id="rId48"/>
    <p:sldId id="866" r:id="rId49"/>
    <p:sldId id="867" r:id="rId50"/>
    <p:sldId id="868" r:id="rId51"/>
    <p:sldId id="869" r:id="rId52"/>
    <p:sldId id="880" r:id="rId53"/>
    <p:sldId id="882" r:id="rId54"/>
    <p:sldId id="886" r:id="rId55"/>
    <p:sldId id="889" r:id="rId56"/>
    <p:sldId id="893" r:id="rId57"/>
    <p:sldId id="996" r:id="rId58"/>
    <p:sldId id="897" r:id="rId59"/>
    <p:sldId id="900" r:id="rId60"/>
    <p:sldId id="902" r:id="rId61"/>
    <p:sldId id="1002" r:id="rId6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61" autoAdjust="0"/>
    <p:restoredTop sz="76481" autoAdjust="0"/>
  </p:normalViewPr>
  <p:slideViewPr>
    <p:cSldViewPr snapToGrid="0">
      <p:cViewPr varScale="1">
        <p:scale>
          <a:sx n="89" d="100"/>
          <a:sy n="89" d="100"/>
        </p:scale>
        <p:origin x="155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312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112CD-3E7B-492A-9FF2-DEC5FFB9696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B2F0BDD-C524-45A9-9508-B7DDDDDDDB1F}">
      <dgm:prSet phldrT="[文字]" custT="1"/>
      <dgm:spPr/>
      <dgm:t>
        <a:bodyPr/>
        <a:lstStyle/>
        <a:p>
          <a:r>
            <a:rPr lang="en-GB" altLang="zh-TW" sz="4800" dirty="0" smtClean="0"/>
            <a:t>Intro to </a:t>
          </a:r>
          <a:r>
            <a:rPr lang="en-GB" altLang="zh-TW" sz="4800" dirty="0" err="1" smtClean="0"/>
            <a:t>Keras</a:t>
          </a:r>
          <a:r>
            <a:rPr lang="en-GB" altLang="zh-TW" sz="4800" dirty="0" smtClean="0"/>
            <a:t> (ANN)</a:t>
          </a:r>
          <a:endParaRPr lang="zh-TW" altLang="en-US" sz="4800" dirty="0"/>
        </a:p>
      </dgm:t>
    </dgm:pt>
    <dgm:pt modelId="{1C6AF3A5-2F48-4884-87D0-61989EA62B74}" type="parTrans" cxnId="{D2193BB7-7F00-49C8-8CD8-4C1F513AA3E5}">
      <dgm:prSet/>
      <dgm:spPr/>
      <dgm:t>
        <a:bodyPr/>
        <a:lstStyle/>
        <a:p>
          <a:endParaRPr lang="zh-TW" altLang="en-US" sz="4800"/>
        </a:p>
      </dgm:t>
    </dgm:pt>
    <dgm:pt modelId="{3A25E86D-3837-4AED-A98D-55EF61438213}" type="sibTrans" cxnId="{D2193BB7-7F00-49C8-8CD8-4C1F513AA3E5}">
      <dgm:prSet/>
      <dgm:spPr/>
      <dgm:t>
        <a:bodyPr/>
        <a:lstStyle/>
        <a:p>
          <a:endParaRPr lang="zh-TW" altLang="en-US" sz="4800"/>
        </a:p>
      </dgm:t>
    </dgm:pt>
    <dgm:pt modelId="{DED04251-808F-484B-B903-2928A17BF066}">
      <dgm:prSet phldrT="[文字]" custT="1"/>
      <dgm:spPr/>
      <dgm:t>
        <a:bodyPr/>
        <a:lstStyle/>
        <a:p>
          <a:r>
            <a:rPr lang="en-US" altLang="zh-TW" sz="4800" dirty="0" smtClean="0"/>
            <a:t>Intro to Recurrent </a:t>
          </a:r>
          <a:r>
            <a:rPr lang="en-US" altLang="zh-TW" sz="4800" dirty="0"/>
            <a:t>Neural Network (RNN)</a:t>
          </a:r>
          <a:endParaRPr lang="zh-TW" altLang="en-US" sz="4800" dirty="0"/>
        </a:p>
      </dgm:t>
    </dgm:pt>
    <dgm:pt modelId="{8DA68D71-72C0-4BAB-9C7E-A7DF52A89747}" type="parTrans" cxnId="{F11BEA86-5372-49F2-8DAA-A445FD6C18AF}">
      <dgm:prSet/>
      <dgm:spPr/>
      <dgm:t>
        <a:bodyPr/>
        <a:lstStyle/>
        <a:p>
          <a:endParaRPr lang="zh-TW" altLang="en-US" sz="4800"/>
        </a:p>
      </dgm:t>
    </dgm:pt>
    <dgm:pt modelId="{990A2AA3-93E2-4113-A708-CE76C051E5DE}" type="sibTrans" cxnId="{F11BEA86-5372-49F2-8DAA-A445FD6C18AF}">
      <dgm:prSet/>
      <dgm:spPr/>
      <dgm:t>
        <a:bodyPr/>
        <a:lstStyle/>
        <a:p>
          <a:endParaRPr lang="zh-TW" altLang="en-US" sz="4800"/>
        </a:p>
      </dgm:t>
    </dgm:pt>
    <dgm:pt modelId="{3E9E1E59-1DD2-418E-AAAA-12604F6C1E5D}">
      <dgm:prSet phldrT="[文字]" custT="1"/>
      <dgm:spPr/>
      <dgm:t>
        <a:bodyPr/>
        <a:lstStyle/>
        <a:p>
          <a:r>
            <a:rPr lang="en-US" altLang="zh-TW" sz="4800" dirty="0" smtClean="0"/>
            <a:t>Intro to Convolutional </a:t>
          </a:r>
          <a:r>
            <a:rPr lang="en-US" altLang="zh-TW" sz="4800" dirty="0"/>
            <a:t>Neural Network (CNN)</a:t>
          </a:r>
          <a:endParaRPr lang="zh-TW" altLang="en-US" sz="4800" dirty="0"/>
        </a:p>
      </dgm:t>
    </dgm:pt>
    <dgm:pt modelId="{D6F6BAE7-1A0F-45C2-B165-E40CAF1EDFA0}" type="parTrans" cxnId="{C599BA82-1094-43D8-84A3-7513A4A685C3}">
      <dgm:prSet/>
      <dgm:spPr/>
      <dgm:t>
        <a:bodyPr/>
        <a:lstStyle/>
        <a:p>
          <a:endParaRPr lang="en-GB"/>
        </a:p>
      </dgm:t>
    </dgm:pt>
    <dgm:pt modelId="{F8224B78-1AB9-4734-9E9B-C85CFC2AC818}" type="sibTrans" cxnId="{C599BA82-1094-43D8-84A3-7513A4A685C3}">
      <dgm:prSet/>
      <dgm:spPr/>
      <dgm:t>
        <a:bodyPr/>
        <a:lstStyle/>
        <a:p>
          <a:endParaRPr lang="en-GB"/>
        </a:p>
      </dgm:t>
    </dgm:pt>
    <dgm:pt modelId="{E7D7BBA8-995B-4002-933F-803AE4EB9B2D}" type="pres">
      <dgm:prSet presAssocID="{DEC112CD-3E7B-492A-9FF2-DEC5FFB969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D14576F-7E00-47D2-8599-E663F98E59E3}" type="pres">
      <dgm:prSet presAssocID="{BB2F0BDD-C524-45A9-9508-B7DDDDDDD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B6F21B-BB10-42CC-A7CA-298E97F8034C}" type="pres">
      <dgm:prSet presAssocID="{3A25E86D-3837-4AED-A98D-55EF61438213}" presName="spacer" presStyleCnt="0"/>
      <dgm:spPr/>
    </dgm:pt>
    <dgm:pt modelId="{4FFD5F5B-D2EA-4872-BC73-A12928AFE6A5}" type="pres">
      <dgm:prSet presAssocID="{3E9E1E59-1DD2-418E-AAAA-12604F6C1E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7A902F-3E77-4193-AC82-CF742775B945}" type="pres">
      <dgm:prSet presAssocID="{F8224B78-1AB9-4734-9E9B-C85CFC2AC818}" presName="spacer" presStyleCnt="0"/>
      <dgm:spPr/>
    </dgm:pt>
    <dgm:pt modelId="{08903A6E-6D98-4295-8678-9E8928035A0F}" type="pres">
      <dgm:prSet presAssocID="{DED04251-808F-484B-B903-2928A17BF0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23AA417-AD17-4F72-A174-605C1BADCB0D}" type="presOf" srcId="{DEC112CD-3E7B-492A-9FF2-DEC5FFB96966}" destId="{E7D7BBA8-995B-4002-933F-803AE4EB9B2D}" srcOrd="0" destOrd="0" presId="urn:microsoft.com/office/officeart/2005/8/layout/vList2"/>
    <dgm:cxn modelId="{89A640A0-1830-4B3B-AD09-A441E3BC9811}" type="presOf" srcId="{BB2F0BDD-C524-45A9-9508-B7DDDDDDDB1F}" destId="{DD14576F-7E00-47D2-8599-E663F98E59E3}" srcOrd="0" destOrd="0" presId="urn:microsoft.com/office/officeart/2005/8/layout/vList2"/>
    <dgm:cxn modelId="{C599BA82-1094-43D8-84A3-7513A4A685C3}" srcId="{DEC112CD-3E7B-492A-9FF2-DEC5FFB96966}" destId="{3E9E1E59-1DD2-418E-AAAA-12604F6C1E5D}" srcOrd="1" destOrd="0" parTransId="{D6F6BAE7-1A0F-45C2-B165-E40CAF1EDFA0}" sibTransId="{F8224B78-1AB9-4734-9E9B-C85CFC2AC818}"/>
    <dgm:cxn modelId="{D2193BB7-7F00-49C8-8CD8-4C1F513AA3E5}" srcId="{DEC112CD-3E7B-492A-9FF2-DEC5FFB96966}" destId="{BB2F0BDD-C524-45A9-9508-B7DDDDDDDB1F}" srcOrd="0" destOrd="0" parTransId="{1C6AF3A5-2F48-4884-87D0-61989EA62B74}" sibTransId="{3A25E86D-3837-4AED-A98D-55EF61438213}"/>
    <dgm:cxn modelId="{E7208BA6-31B1-41AE-BD76-C86F26F3ECF4}" type="presOf" srcId="{DED04251-808F-484B-B903-2928A17BF066}" destId="{08903A6E-6D98-4295-8678-9E8928035A0F}" srcOrd="0" destOrd="0" presId="urn:microsoft.com/office/officeart/2005/8/layout/vList2"/>
    <dgm:cxn modelId="{F11BEA86-5372-49F2-8DAA-A445FD6C18AF}" srcId="{DEC112CD-3E7B-492A-9FF2-DEC5FFB96966}" destId="{DED04251-808F-484B-B903-2928A17BF066}" srcOrd="2" destOrd="0" parTransId="{8DA68D71-72C0-4BAB-9C7E-A7DF52A89747}" sibTransId="{990A2AA3-93E2-4113-A708-CE76C051E5DE}"/>
    <dgm:cxn modelId="{7BE1A273-EFE1-4EA2-B7E9-B27E2AA5E49B}" type="presOf" srcId="{3E9E1E59-1DD2-418E-AAAA-12604F6C1E5D}" destId="{4FFD5F5B-D2EA-4872-BC73-A12928AFE6A5}" srcOrd="0" destOrd="0" presId="urn:microsoft.com/office/officeart/2005/8/layout/vList2"/>
    <dgm:cxn modelId="{C891F051-D399-4159-B8C8-2373D1299B34}" type="presParOf" srcId="{E7D7BBA8-995B-4002-933F-803AE4EB9B2D}" destId="{DD14576F-7E00-47D2-8599-E663F98E59E3}" srcOrd="0" destOrd="0" presId="urn:microsoft.com/office/officeart/2005/8/layout/vList2"/>
    <dgm:cxn modelId="{F5891BF0-223F-4A25-B19A-6576F268ADA2}" type="presParOf" srcId="{E7D7BBA8-995B-4002-933F-803AE4EB9B2D}" destId="{22B6F21B-BB10-42CC-A7CA-298E97F8034C}" srcOrd="1" destOrd="0" presId="urn:microsoft.com/office/officeart/2005/8/layout/vList2"/>
    <dgm:cxn modelId="{CBA8F412-82D3-40EA-B9EF-E8CE2753D924}" type="presParOf" srcId="{E7D7BBA8-995B-4002-933F-803AE4EB9B2D}" destId="{4FFD5F5B-D2EA-4872-BC73-A12928AFE6A5}" srcOrd="2" destOrd="0" presId="urn:microsoft.com/office/officeart/2005/8/layout/vList2"/>
    <dgm:cxn modelId="{B80CE31D-BEB0-46CC-8913-A97FC387584B}" type="presParOf" srcId="{E7D7BBA8-995B-4002-933F-803AE4EB9B2D}" destId="{E57A902F-3E77-4193-AC82-CF742775B945}" srcOrd="3" destOrd="0" presId="urn:microsoft.com/office/officeart/2005/8/layout/vList2"/>
    <dgm:cxn modelId="{A171C531-41F5-4892-8E74-08384EA5EA36}" type="presParOf" srcId="{E7D7BBA8-995B-4002-933F-803AE4EB9B2D}" destId="{08903A6E-6D98-4295-8678-9E8928035A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C112CD-3E7B-492A-9FF2-DEC5FFB9696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B2F0BDD-C524-45A9-9508-B7DDDDDDDB1F}">
      <dgm:prSet phldrT="[文字]" custT="1"/>
      <dgm:spPr/>
      <dgm:t>
        <a:bodyPr/>
        <a:lstStyle/>
        <a:p>
          <a:r>
            <a:rPr lang="en-US" altLang="zh-TW" sz="4800" dirty="0"/>
            <a:t>Convolutional Neural Network (CNN)</a:t>
          </a:r>
          <a:endParaRPr lang="zh-TW" altLang="en-US" sz="4800" dirty="0"/>
        </a:p>
      </dgm:t>
    </dgm:pt>
    <dgm:pt modelId="{1C6AF3A5-2F48-4884-87D0-61989EA62B74}" type="parTrans" cxnId="{D2193BB7-7F00-49C8-8CD8-4C1F513AA3E5}">
      <dgm:prSet/>
      <dgm:spPr/>
      <dgm:t>
        <a:bodyPr/>
        <a:lstStyle/>
        <a:p>
          <a:endParaRPr lang="zh-TW" altLang="en-US" sz="4800"/>
        </a:p>
      </dgm:t>
    </dgm:pt>
    <dgm:pt modelId="{3A25E86D-3837-4AED-A98D-55EF61438213}" type="sibTrans" cxnId="{D2193BB7-7F00-49C8-8CD8-4C1F513AA3E5}">
      <dgm:prSet/>
      <dgm:spPr/>
      <dgm:t>
        <a:bodyPr/>
        <a:lstStyle/>
        <a:p>
          <a:endParaRPr lang="zh-TW" altLang="en-US" sz="4800"/>
        </a:p>
      </dgm:t>
    </dgm:pt>
    <dgm:pt modelId="{DED04251-808F-484B-B903-2928A17BF066}">
      <dgm:prSet phldrT="[文字]" custT="1"/>
      <dgm:spPr/>
      <dgm:t>
        <a:bodyPr/>
        <a:lstStyle/>
        <a:p>
          <a:r>
            <a:rPr lang="en-US" altLang="zh-TW" sz="4800" dirty="0"/>
            <a:t>Recurrent Neural Network (RNN)</a:t>
          </a:r>
          <a:endParaRPr lang="zh-TW" altLang="en-US" sz="4800" dirty="0"/>
        </a:p>
      </dgm:t>
    </dgm:pt>
    <dgm:pt modelId="{8DA68D71-72C0-4BAB-9C7E-A7DF52A89747}" type="parTrans" cxnId="{F11BEA86-5372-49F2-8DAA-A445FD6C18AF}">
      <dgm:prSet/>
      <dgm:spPr/>
      <dgm:t>
        <a:bodyPr/>
        <a:lstStyle/>
        <a:p>
          <a:endParaRPr lang="zh-TW" altLang="en-US" sz="4800"/>
        </a:p>
      </dgm:t>
    </dgm:pt>
    <dgm:pt modelId="{990A2AA3-93E2-4113-A708-CE76C051E5DE}" type="sibTrans" cxnId="{F11BEA86-5372-49F2-8DAA-A445FD6C18AF}">
      <dgm:prSet/>
      <dgm:spPr/>
      <dgm:t>
        <a:bodyPr/>
        <a:lstStyle/>
        <a:p>
          <a:endParaRPr lang="zh-TW" altLang="en-US" sz="4800"/>
        </a:p>
      </dgm:t>
    </dgm:pt>
    <dgm:pt modelId="{E7D7BBA8-995B-4002-933F-803AE4EB9B2D}" type="pres">
      <dgm:prSet presAssocID="{DEC112CD-3E7B-492A-9FF2-DEC5FFB969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D14576F-7E00-47D2-8599-E663F98E59E3}" type="pres">
      <dgm:prSet presAssocID="{BB2F0BDD-C524-45A9-9508-B7DDDDDDDB1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B6F21B-BB10-42CC-A7CA-298E97F8034C}" type="pres">
      <dgm:prSet presAssocID="{3A25E86D-3837-4AED-A98D-55EF61438213}" presName="spacer" presStyleCnt="0"/>
      <dgm:spPr/>
    </dgm:pt>
    <dgm:pt modelId="{08903A6E-6D98-4295-8678-9E8928035A0F}" type="pres">
      <dgm:prSet presAssocID="{DED04251-808F-484B-B903-2928A17BF06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1BEA86-5372-49F2-8DAA-A445FD6C18AF}" srcId="{DEC112CD-3E7B-492A-9FF2-DEC5FFB96966}" destId="{DED04251-808F-484B-B903-2928A17BF066}" srcOrd="1" destOrd="0" parTransId="{8DA68D71-72C0-4BAB-9C7E-A7DF52A89747}" sibTransId="{990A2AA3-93E2-4113-A708-CE76C051E5DE}"/>
    <dgm:cxn modelId="{D2193BB7-7F00-49C8-8CD8-4C1F513AA3E5}" srcId="{DEC112CD-3E7B-492A-9FF2-DEC5FFB96966}" destId="{BB2F0BDD-C524-45A9-9508-B7DDDDDDDB1F}" srcOrd="0" destOrd="0" parTransId="{1C6AF3A5-2F48-4884-87D0-61989EA62B74}" sibTransId="{3A25E86D-3837-4AED-A98D-55EF61438213}"/>
    <dgm:cxn modelId="{038491E8-1FC9-4156-B16B-1A24113CA86F}" type="presOf" srcId="{DEC112CD-3E7B-492A-9FF2-DEC5FFB96966}" destId="{E7D7BBA8-995B-4002-933F-803AE4EB9B2D}" srcOrd="0" destOrd="0" presId="urn:microsoft.com/office/officeart/2005/8/layout/vList2"/>
    <dgm:cxn modelId="{023D0237-029C-4052-B832-BB6B5467BD3E}" type="presOf" srcId="{BB2F0BDD-C524-45A9-9508-B7DDDDDDDB1F}" destId="{DD14576F-7E00-47D2-8599-E663F98E59E3}" srcOrd="0" destOrd="0" presId="urn:microsoft.com/office/officeart/2005/8/layout/vList2"/>
    <dgm:cxn modelId="{929EC5D4-E9EF-4883-BBB2-4AC2F28278C3}" type="presOf" srcId="{DED04251-808F-484B-B903-2928A17BF066}" destId="{08903A6E-6D98-4295-8678-9E8928035A0F}" srcOrd="0" destOrd="0" presId="urn:microsoft.com/office/officeart/2005/8/layout/vList2"/>
    <dgm:cxn modelId="{05FBAD79-C0A8-4666-836B-063FBCC80932}" type="presParOf" srcId="{E7D7BBA8-995B-4002-933F-803AE4EB9B2D}" destId="{DD14576F-7E00-47D2-8599-E663F98E59E3}" srcOrd="0" destOrd="0" presId="urn:microsoft.com/office/officeart/2005/8/layout/vList2"/>
    <dgm:cxn modelId="{DCC45A69-52B5-4268-8D2B-9CC38495C3B3}" type="presParOf" srcId="{E7D7BBA8-995B-4002-933F-803AE4EB9B2D}" destId="{22B6F21B-BB10-42CC-A7CA-298E97F8034C}" srcOrd="1" destOrd="0" presId="urn:microsoft.com/office/officeart/2005/8/layout/vList2"/>
    <dgm:cxn modelId="{3DD74ED6-EF01-4CE2-91B3-0B8D8FD676B9}" type="presParOf" srcId="{E7D7BBA8-995B-4002-933F-803AE4EB9B2D}" destId="{08903A6E-6D98-4295-8678-9E8928035A0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61D3DF-1B33-4E38-B5A7-E88139779AE8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DECC177-2E8E-445A-AA8B-D33FB6F545A9}">
      <dgm:prSet phldrT="[Text]"/>
      <dgm:spPr/>
      <dgm:t>
        <a:bodyPr/>
        <a:lstStyle/>
        <a:p>
          <a:r>
            <a:rPr lang="en-GB" dirty="0" smtClean="0"/>
            <a:t>Step 1: design the model</a:t>
          </a:r>
          <a:endParaRPr lang="en-GB" dirty="0"/>
        </a:p>
      </dgm:t>
    </dgm:pt>
    <dgm:pt modelId="{7CF89051-1F10-4956-9C11-BF704B1C30CA}" type="parTrans" cxnId="{F6FD6D68-F4BD-4357-900B-9E22A7E84B0F}">
      <dgm:prSet/>
      <dgm:spPr/>
      <dgm:t>
        <a:bodyPr/>
        <a:lstStyle/>
        <a:p>
          <a:endParaRPr lang="en-GB"/>
        </a:p>
      </dgm:t>
    </dgm:pt>
    <dgm:pt modelId="{BCDD9246-D664-4E81-8E98-D2AE2AA8E19D}" type="sibTrans" cxnId="{F6FD6D68-F4BD-4357-900B-9E22A7E84B0F}">
      <dgm:prSet/>
      <dgm:spPr/>
      <dgm:t>
        <a:bodyPr/>
        <a:lstStyle/>
        <a:p>
          <a:endParaRPr lang="en-GB"/>
        </a:p>
      </dgm:t>
    </dgm:pt>
    <dgm:pt modelId="{65237B7B-AC15-43B7-B39D-1D716264285B}">
      <dgm:prSet phldrT="[Text]"/>
      <dgm:spPr/>
      <dgm:t>
        <a:bodyPr/>
        <a:lstStyle/>
        <a:p>
          <a:r>
            <a:rPr lang="en-GB" dirty="0" smtClean="0"/>
            <a:t>Step 3: refine the model</a:t>
          </a:r>
          <a:endParaRPr lang="en-GB" dirty="0"/>
        </a:p>
      </dgm:t>
    </dgm:pt>
    <dgm:pt modelId="{63576CE1-559E-469E-9C13-B2D85F4C227E}" type="parTrans" cxnId="{9EE24A83-9060-4F18-9BF9-643C48DF273B}">
      <dgm:prSet/>
      <dgm:spPr/>
      <dgm:t>
        <a:bodyPr/>
        <a:lstStyle/>
        <a:p>
          <a:endParaRPr lang="en-GB"/>
        </a:p>
      </dgm:t>
    </dgm:pt>
    <dgm:pt modelId="{22A70EB0-C4AC-4C2B-81D1-C10FC04FA2B6}" type="sibTrans" cxnId="{9EE24A83-9060-4F18-9BF9-643C48DF273B}">
      <dgm:prSet/>
      <dgm:spPr/>
      <dgm:t>
        <a:bodyPr/>
        <a:lstStyle/>
        <a:p>
          <a:endParaRPr lang="en-GB"/>
        </a:p>
      </dgm:t>
    </dgm:pt>
    <dgm:pt modelId="{430EFB3F-3DD6-4BE5-B1A4-DD0A16EA6235}">
      <dgm:prSet phldrT="[Text]"/>
      <dgm:spPr/>
      <dgm:t>
        <a:bodyPr/>
        <a:lstStyle/>
        <a:p>
          <a:r>
            <a:rPr lang="en-GB" dirty="0" smtClean="0"/>
            <a:t>Step 2: goodness of model</a:t>
          </a:r>
          <a:endParaRPr lang="en-GB" dirty="0"/>
        </a:p>
      </dgm:t>
    </dgm:pt>
    <dgm:pt modelId="{DBA4B832-7A10-4AC2-836F-0EA8B072248A}" type="parTrans" cxnId="{56A72696-B365-4FAB-B45D-BEE23A15E9D7}">
      <dgm:prSet/>
      <dgm:spPr/>
      <dgm:t>
        <a:bodyPr/>
        <a:lstStyle/>
        <a:p>
          <a:endParaRPr lang="en-GB"/>
        </a:p>
      </dgm:t>
    </dgm:pt>
    <dgm:pt modelId="{B0563ED5-FD02-496B-A3DF-9D38D0BA4ACA}" type="sibTrans" cxnId="{56A72696-B365-4FAB-B45D-BEE23A15E9D7}">
      <dgm:prSet/>
      <dgm:spPr/>
      <dgm:t>
        <a:bodyPr/>
        <a:lstStyle/>
        <a:p>
          <a:endParaRPr lang="en-GB"/>
        </a:p>
      </dgm:t>
    </dgm:pt>
    <dgm:pt modelId="{1A869255-DD97-409E-95AF-EEE3B0F1F193}" type="pres">
      <dgm:prSet presAssocID="{6561D3DF-1B33-4E38-B5A7-E88139779AE8}" presName="Name0" presStyleCnt="0">
        <dgm:presLayoutVars>
          <dgm:dir/>
          <dgm:resizeHandles val="exact"/>
        </dgm:presLayoutVars>
      </dgm:prSet>
      <dgm:spPr/>
    </dgm:pt>
    <dgm:pt modelId="{42FA0997-A7FE-46A9-8A84-20A0A6E61B96}" type="pres">
      <dgm:prSet presAssocID="{6DECC177-2E8E-445A-AA8B-D33FB6F545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297D84-E8B5-4F3B-B548-D413B35A44EC}" type="pres">
      <dgm:prSet presAssocID="{BCDD9246-D664-4E81-8E98-D2AE2AA8E19D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9653B28-44EB-473B-AAA8-36110CE98C7E}" type="pres">
      <dgm:prSet presAssocID="{BCDD9246-D664-4E81-8E98-D2AE2AA8E19D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ACACA92F-8956-4C60-B6CA-46025C9525B5}" type="pres">
      <dgm:prSet presAssocID="{430EFB3F-3DD6-4BE5-B1A4-DD0A16EA62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27AC43-32A1-4729-BDB1-0D343BFA81A9}" type="pres">
      <dgm:prSet presAssocID="{B0563ED5-FD02-496B-A3DF-9D38D0BA4ACA}" presName="sibTrans" presStyleLbl="sibTrans2D1" presStyleIdx="1" presStyleCnt="2"/>
      <dgm:spPr/>
      <dgm:t>
        <a:bodyPr/>
        <a:lstStyle/>
        <a:p>
          <a:endParaRPr lang="en-GB"/>
        </a:p>
      </dgm:t>
    </dgm:pt>
    <dgm:pt modelId="{9F0F849D-B51B-49E4-8D63-17D6F8D686FB}" type="pres">
      <dgm:prSet presAssocID="{B0563ED5-FD02-496B-A3DF-9D38D0BA4ACA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858E04C4-72F2-439F-AD2F-00232B9F9E7D}" type="pres">
      <dgm:prSet presAssocID="{65237B7B-AC15-43B7-B39D-1D71626428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FD6D68-F4BD-4357-900B-9E22A7E84B0F}" srcId="{6561D3DF-1B33-4E38-B5A7-E88139779AE8}" destId="{6DECC177-2E8E-445A-AA8B-D33FB6F545A9}" srcOrd="0" destOrd="0" parTransId="{7CF89051-1F10-4956-9C11-BF704B1C30CA}" sibTransId="{BCDD9246-D664-4E81-8E98-D2AE2AA8E19D}"/>
    <dgm:cxn modelId="{311BBE1C-87AA-4918-9782-1773A6179EBC}" type="presOf" srcId="{430EFB3F-3DD6-4BE5-B1A4-DD0A16EA6235}" destId="{ACACA92F-8956-4C60-B6CA-46025C9525B5}" srcOrd="0" destOrd="0" presId="urn:microsoft.com/office/officeart/2005/8/layout/process1"/>
    <dgm:cxn modelId="{9EE24A83-9060-4F18-9BF9-643C48DF273B}" srcId="{6561D3DF-1B33-4E38-B5A7-E88139779AE8}" destId="{65237B7B-AC15-43B7-B39D-1D716264285B}" srcOrd="2" destOrd="0" parTransId="{63576CE1-559E-469E-9C13-B2D85F4C227E}" sibTransId="{22A70EB0-C4AC-4C2B-81D1-C10FC04FA2B6}"/>
    <dgm:cxn modelId="{56A72696-B365-4FAB-B45D-BEE23A15E9D7}" srcId="{6561D3DF-1B33-4E38-B5A7-E88139779AE8}" destId="{430EFB3F-3DD6-4BE5-B1A4-DD0A16EA6235}" srcOrd="1" destOrd="0" parTransId="{DBA4B832-7A10-4AC2-836F-0EA8B072248A}" sibTransId="{B0563ED5-FD02-496B-A3DF-9D38D0BA4ACA}"/>
    <dgm:cxn modelId="{4924E405-D6BB-47B8-A382-F9FAA1CF3E2D}" type="presOf" srcId="{6DECC177-2E8E-445A-AA8B-D33FB6F545A9}" destId="{42FA0997-A7FE-46A9-8A84-20A0A6E61B96}" srcOrd="0" destOrd="0" presId="urn:microsoft.com/office/officeart/2005/8/layout/process1"/>
    <dgm:cxn modelId="{0C6BDE5A-39B8-43CF-BDC1-000549ABC332}" type="presOf" srcId="{B0563ED5-FD02-496B-A3DF-9D38D0BA4ACA}" destId="{FB27AC43-32A1-4729-BDB1-0D343BFA81A9}" srcOrd="0" destOrd="0" presId="urn:microsoft.com/office/officeart/2005/8/layout/process1"/>
    <dgm:cxn modelId="{BB692D1A-4DFD-49F8-8CA3-D8061DF30ACD}" type="presOf" srcId="{6561D3DF-1B33-4E38-B5A7-E88139779AE8}" destId="{1A869255-DD97-409E-95AF-EEE3B0F1F193}" srcOrd="0" destOrd="0" presId="urn:microsoft.com/office/officeart/2005/8/layout/process1"/>
    <dgm:cxn modelId="{BA95A42D-15BB-45F5-B5AB-D306088400AF}" type="presOf" srcId="{BCDD9246-D664-4E81-8E98-D2AE2AA8E19D}" destId="{07297D84-E8B5-4F3B-B548-D413B35A44EC}" srcOrd="0" destOrd="0" presId="urn:microsoft.com/office/officeart/2005/8/layout/process1"/>
    <dgm:cxn modelId="{480BC2E1-31E0-4363-910A-5DD6630E7F0C}" type="presOf" srcId="{B0563ED5-FD02-496B-A3DF-9D38D0BA4ACA}" destId="{9F0F849D-B51B-49E4-8D63-17D6F8D686FB}" srcOrd="1" destOrd="0" presId="urn:microsoft.com/office/officeart/2005/8/layout/process1"/>
    <dgm:cxn modelId="{6B3DFD50-F4B2-4160-9739-435A10EF6658}" type="presOf" srcId="{BCDD9246-D664-4E81-8E98-D2AE2AA8E19D}" destId="{79653B28-44EB-473B-AAA8-36110CE98C7E}" srcOrd="1" destOrd="0" presId="urn:microsoft.com/office/officeart/2005/8/layout/process1"/>
    <dgm:cxn modelId="{B3D947E8-8F9F-4D44-8DEC-AB1A712C2BD6}" type="presOf" srcId="{65237B7B-AC15-43B7-B39D-1D716264285B}" destId="{858E04C4-72F2-439F-AD2F-00232B9F9E7D}" srcOrd="0" destOrd="0" presId="urn:microsoft.com/office/officeart/2005/8/layout/process1"/>
    <dgm:cxn modelId="{7C23028D-CBA8-466C-932B-19C93DB76E33}" type="presParOf" srcId="{1A869255-DD97-409E-95AF-EEE3B0F1F193}" destId="{42FA0997-A7FE-46A9-8A84-20A0A6E61B96}" srcOrd="0" destOrd="0" presId="urn:microsoft.com/office/officeart/2005/8/layout/process1"/>
    <dgm:cxn modelId="{6C70C997-CC93-4B43-9997-958E1A796CBA}" type="presParOf" srcId="{1A869255-DD97-409E-95AF-EEE3B0F1F193}" destId="{07297D84-E8B5-4F3B-B548-D413B35A44EC}" srcOrd="1" destOrd="0" presId="urn:microsoft.com/office/officeart/2005/8/layout/process1"/>
    <dgm:cxn modelId="{AB871AE7-3D89-4805-9430-E12219B0C1AD}" type="presParOf" srcId="{07297D84-E8B5-4F3B-B548-D413B35A44EC}" destId="{79653B28-44EB-473B-AAA8-36110CE98C7E}" srcOrd="0" destOrd="0" presId="urn:microsoft.com/office/officeart/2005/8/layout/process1"/>
    <dgm:cxn modelId="{5B117443-D9E2-4072-AFFA-7707E3E28CD0}" type="presParOf" srcId="{1A869255-DD97-409E-95AF-EEE3B0F1F193}" destId="{ACACA92F-8956-4C60-B6CA-46025C9525B5}" srcOrd="2" destOrd="0" presId="urn:microsoft.com/office/officeart/2005/8/layout/process1"/>
    <dgm:cxn modelId="{8C7D1089-1C56-41E6-AE71-08E33A1AC347}" type="presParOf" srcId="{1A869255-DD97-409E-95AF-EEE3B0F1F193}" destId="{FB27AC43-32A1-4729-BDB1-0D343BFA81A9}" srcOrd="3" destOrd="0" presId="urn:microsoft.com/office/officeart/2005/8/layout/process1"/>
    <dgm:cxn modelId="{1ED8B310-F6F9-4C34-920E-D8227D84C907}" type="presParOf" srcId="{FB27AC43-32A1-4729-BDB1-0D343BFA81A9}" destId="{9F0F849D-B51B-49E4-8D63-17D6F8D686FB}" srcOrd="0" destOrd="0" presId="urn:microsoft.com/office/officeart/2005/8/layout/process1"/>
    <dgm:cxn modelId="{78539663-E891-4200-B96A-09FF219F0699}" type="presParOf" srcId="{1A869255-DD97-409E-95AF-EEE3B0F1F193}" destId="{858E04C4-72F2-439F-AD2F-00232B9F9E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1D3DF-1B33-4E38-B5A7-E88139779AE8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DECC177-2E8E-445A-AA8B-D33FB6F545A9}">
      <dgm:prSet phldrT="[Text]"/>
      <dgm:spPr/>
      <dgm:t>
        <a:bodyPr/>
        <a:lstStyle/>
        <a:p>
          <a:r>
            <a:rPr lang="en-GB" dirty="0" smtClean="0"/>
            <a:t>Step 1: design the model</a:t>
          </a:r>
          <a:endParaRPr lang="en-GB" dirty="0"/>
        </a:p>
      </dgm:t>
    </dgm:pt>
    <dgm:pt modelId="{7CF89051-1F10-4956-9C11-BF704B1C30CA}" type="parTrans" cxnId="{F6FD6D68-F4BD-4357-900B-9E22A7E84B0F}">
      <dgm:prSet/>
      <dgm:spPr/>
      <dgm:t>
        <a:bodyPr/>
        <a:lstStyle/>
        <a:p>
          <a:endParaRPr lang="en-GB"/>
        </a:p>
      </dgm:t>
    </dgm:pt>
    <dgm:pt modelId="{BCDD9246-D664-4E81-8E98-D2AE2AA8E19D}" type="sibTrans" cxnId="{F6FD6D68-F4BD-4357-900B-9E22A7E84B0F}">
      <dgm:prSet/>
      <dgm:spPr/>
      <dgm:t>
        <a:bodyPr/>
        <a:lstStyle/>
        <a:p>
          <a:endParaRPr lang="en-GB"/>
        </a:p>
      </dgm:t>
    </dgm:pt>
    <dgm:pt modelId="{65237B7B-AC15-43B7-B39D-1D716264285B}">
      <dgm:prSet phldrT="[Text]"/>
      <dgm:spPr/>
      <dgm:t>
        <a:bodyPr/>
        <a:lstStyle/>
        <a:p>
          <a:r>
            <a:rPr lang="en-GB" dirty="0" smtClean="0"/>
            <a:t>Step 3: refine the model</a:t>
          </a:r>
          <a:endParaRPr lang="en-GB" dirty="0"/>
        </a:p>
      </dgm:t>
    </dgm:pt>
    <dgm:pt modelId="{63576CE1-559E-469E-9C13-B2D85F4C227E}" type="parTrans" cxnId="{9EE24A83-9060-4F18-9BF9-643C48DF273B}">
      <dgm:prSet/>
      <dgm:spPr/>
      <dgm:t>
        <a:bodyPr/>
        <a:lstStyle/>
        <a:p>
          <a:endParaRPr lang="en-GB"/>
        </a:p>
      </dgm:t>
    </dgm:pt>
    <dgm:pt modelId="{22A70EB0-C4AC-4C2B-81D1-C10FC04FA2B6}" type="sibTrans" cxnId="{9EE24A83-9060-4F18-9BF9-643C48DF273B}">
      <dgm:prSet/>
      <dgm:spPr/>
      <dgm:t>
        <a:bodyPr/>
        <a:lstStyle/>
        <a:p>
          <a:endParaRPr lang="en-GB"/>
        </a:p>
      </dgm:t>
    </dgm:pt>
    <dgm:pt modelId="{430EFB3F-3DD6-4BE5-B1A4-DD0A16EA6235}">
      <dgm:prSet phldrT="[Text]"/>
      <dgm:spPr/>
      <dgm:t>
        <a:bodyPr/>
        <a:lstStyle/>
        <a:p>
          <a:r>
            <a:rPr lang="en-GB" dirty="0" smtClean="0"/>
            <a:t>Step 2: goodness of model</a:t>
          </a:r>
          <a:endParaRPr lang="en-GB" dirty="0"/>
        </a:p>
      </dgm:t>
    </dgm:pt>
    <dgm:pt modelId="{DBA4B832-7A10-4AC2-836F-0EA8B072248A}" type="parTrans" cxnId="{56A72696-B365-4FAB-B45D-BEE23A15E9D7}">
      <dgm:prSet/>
      <dgm:spPr/>
      <dgm:t>
        <a:bodyPr/>
        <a:lstStyle/>
        <a:p>
          <a:endParaRPr lang="en-GB"/>
        </a:p>
      </dgm:t>
    </dgm:pt>
    <dgm:pt modelId="{B0563ED5-FD02-496B-A3DF-9D38D0BA4ACA}" type="sibTrans" cxnId="{56A72696-B365-4FAB-B45D-BEE23A15E9D7}">
      <dgm:prSet/>
      <dgm:spPr/>
      <dgm:t>
        <a:bodyPr/>
        <a:lstStyle/>
        <a:p>
          <a:endParaRPr lang="en-GB"/>
        </a:p>
      </dgm:t>
    </dgm:pt>
    <dgm:pt modelId="{1A869255-DD97-409E-95AF-EEE3B0F1F193}" type="pres">
      <dgm:prSet presAssocID="{6561D3DF-1B33-4E38-B5A7-E88139779AE8}" presName="Name0" presStyleCnt="0">
        <dgm:presLayoutVars>
          <dgm:dir/>
          <dgm:resizeHandles val="exact"/>
        </dgm:presLayoutVars>
      </dgm:prSet>
      <dgm:spPr/>
    </dgm:pt>
    <dgm:pt modelId="{42FA0997-A7FE-46A9-8A84-20A0A6E61B96}" type="pres">
      <dgm:prSet presAssocID="{6DECC177-2E8E-445A-AA8B-D33FB6F545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297D84-E8B5-4F3B-B548-D413B35A44EC}" type="pres">
      <dgm:prSet presAssocID="{BCDD9246-D664-4E81-8E98-D2AE2AA8E19D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9653B28-44EB-473B-AAA8-36110CE98C7E}" type="pres">
      <dgm:prSet presAssocID="{BCDD9246-D664-4E81-8E98-D2AE2AA8E19D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ACACA92F-8956-4C60-B6CA-46025C9525B5}" type="pres">
      <dgm:prSet presAssocID="{430EFB3F-3DD6-4BE5-B1A4-DD0A16EA62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27AC43-32A1-4729-BDB1-0D343BFA81A9}" type="pres">
      <dgm:prSet presAssocID="{B0563ED5-FD02-496B-A3DF-9D38D0BA4ACA}" presName="sibTrans" presStyleLbl="sibTrans2D1" presStyleIdx="1" presStyleCnt="2"/>
      <dgm:spPr/>
      <dgm:t>
        <a:bodyPr/>
        <a:lstStyle/>
        <a:p>
          <a:endParaRPr lang="en-GB"/>
        </a:p>
      </dgm:t>
    </dgm:pt>
    <dgm:pt modelId="{9F0F849D-B51B-49E4-8D63-17D6F8D686FB}" type="pres">
      <dgm:prSet presAssocID="{B0563ED5-FD02-496B-A3DF-9D38D0BA4ACA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858E04C4-72F2-439F-AD2F-00232B9F9E7D}" type="pres">
      <dgm:prSet presAssocID="{65237B7B-AC15-43B7-B39D-1D71626428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FD6D68-F4BD-4357-900B-9E22A7E84B0F}" srcId="{6561D3DF-1B33-4E38-B5A7-E88139779AE8}" destId="{6DECC177-2E8E-445A-AA8B-D33FB6F545A9}" srcOrd="0" destOrd="0" parTransId="{7CF89051-1F10-4956-9C11-BF704B1C30CA}" sibTransId="{BCDD9246-D664-4E81-8E98-D2AE2AA8E19D}"/>
    <dgm:cxn modelId="{B133894D-EE9A-4E49-A12B-2DAA803B64F5}" type="presOf" srcId="{6DECC177-2E8E-445A-AA8B-D33FB6F545A9}" destId="{42FA0997-A7FE-46A9-8A84-20A0A6E61B96}" srcOrd="0" destOrd="0" presId="urn:microsoft.com/office/officeart/2005/8/layout/process1"/>
    <dgm:cxn modelId="{9EE24A83-9060-4F18-9BF9-643C48DF273B}" srcId="{6561D3DF-1B33-4E38-B5A7-E88139779AE8}" destId="{65237B7B-AC15-43B7-B39D-1D716264285B}" srcOrd="2" destOrd="0" parTransId="{63576CE1-559E-469E-9C13-B2D85F4C227E}" sibTransId="{22A70EB0-C4AC-4C2B-81D1-C10FC04FA2B6}"/>
    <dgm:cxn modelId="{56A72696-B365-4FAB-B45D-BEE23A15E9D7}" srcId="{6561D3DF-1B33-4E38-B5A7-E88139779AE8}" destId="{430EFB3F-3DD6-4BE5-B1A4-DD0A16EA6235}" srcOrd="1" destOrd="0" parTransId="{DBA4B832-7A10-4AC2-836F-0EA8B072248A}" sibTransId="{B0563ED5-FD02-496B-A3DF-9D38D0BA4ACA}"/>
    <dgm:cxn modelId="{DAF1F7D5-BDCF-474D-85BD-CDE81AC9ED3A}" type="presOf" srcId="{BCDD9246-D664-4E81-8E98-D2AE2AA8E19D}" destId="{79653B28-44EB-473B-AAA8-36110CE98C7E}" srcOrd="1" destOrd="0" presId="urn:microsoft.com/office/officeart/2005/8/layout/process1"/>
    <dgm:cxn modelId="{D7EB34A9-F11E-463F-BB87-3977DC315968}" type="presOf" srcId="{430EFB3F-3DD6-4BE5-B1A4-DD0A16EA6235}" destId="{ACACA92F-8956-4C60-B6CA-46025C9525B5}" srcOrd="0" destOrd="0" presId="urn:microsoft.com/office/officeart/2005/8/layout/process1"/>
    <dgm:cxn modelId="{A596C741-CE77-43B6-A04F-98BB17E18AB3}" type="presOf" srcId="{6561D3DF-1B33-4E38-B5A7-E88139779AE8}" destId="{1A869255-DD97-409E-95AF-EEE3B0F1F193}" srcOrd="0" destOrd="0" presId="urn:microsoft.com/office/officeart/2005/8/layout/process1"/>
    <dgm:cxn modelId="{CFDC2642-C86D-44CE-8B83-979CD77F2F6A}" type="presOf" srcId="{B0563ED5-FD02-496B-A3DF-9D38D0BA4ACA}" destId="{FB27AC43-32A1-4729-BDB1-0D343BFA81A9}" srcOrd="0" destOrd="0" presId="urn:microsoft.com/office/officeart/2005/8/layout/process1"/>
    <dgm:cxn modelId="{20A22941-FA3B-42B9-8B89-F752518BE31E}" type="presOf" srcId="{BCDD9246-D664-4E81-8E98-D2AE2AA8E19D}" destId="{07297D84-E8B5-4F3B-B548-D413B35A44EC}" srcOrd="0" destOrd="0" presId="urn:microsoft.com/office/officeart/2005/8/layout/process1"/>
    <dgm:cxn modelId="{0361EAB7-1A80-4352-9EB5-9D4503581732}" type="presOf" srcId="{65237B7B-AC15-43B7-B39D-1D716264285B}" destId="{858E04C4-72F2-439F-AD2F-00232B9F9E7D}" srcOrd="0" destOrd="0" presId="urn:microsoft.com/office/officeart/2005/8/layout/process1"/>
    <dgm:cxn modelId="{9ED36F24-F642-49A5-AD31-E39CA4EF5D30}" type="presOf" srcId="{B0563ED5-FD02-496B-A3DF-9D38D0BA4ACA}" destId="{9F0F849D-B51B-49E4-8D63-17D6F8D686FB}" srcOrd="1" destOrd="0" presId="urn:microsoft.com/office/officeart/2005/8/layout/process1"/>
    <dgm:cxn modelId="{35559DEF-4AEC-4359-B9E4-49E33EE44052}" type="presParOf" srcId="{1A869255-DD97-409E-95AF-EEE3B0F1F193}" destId="{42FA0997-A7FE-46A9-8A84-20A0A6E61B96}" srcOrd="0" destOrd="0" presId="urn:microsoft.com/office/officeart/2005/8/layout/process1"/>
    <dgm:cxn modelId="{F2500693-1BBD-40B7-B1BE-CD9B9F520445}" type="presParOf" srcId="{1A869255-DD97-409E-95AF-EEE3B0F1F193}" destId="{07297D84-E8B5-4F3B-B548-D413B35A44EC}" srcOrd="1" destOrd="0" presId="urn:microsoft.com/office/officeart/2005/8/layout/process1"/>
    <dgm:cxn modelId="{978DBCBE-15D8-418C-9E85-3F0AADE0B5B2}" type="presParOf" srcId="{07297D84-E8B5-4F3B-B548-D413B35A44EC}" destId="{79653B28-44EB-473B-AAA8-36110CE98C7E}" srcOrd="0" destOrd="0" presId="urn:microsoft.com/office/officeart/2005/8/layout/process1"/>
    <dgm:cxn modelId="{9DD46521-EE47-4EC3-ABBA-DD16D04E5316}" type="presParOf" srcId="{1A869255-DD97-409E-95AF-EEE3B0F1F193}" destId="{ACACA92F-8956-4C60-B6CA-46025C9525B5}" srcOrd="2" destOrd="0" presId="urn:microsoft.com/office/officeart/2005/8/layout/process1"/>
    <dgm:cxn modelId="{E5B4EC24-9C19-4C67-9703-953CDC0F72FE}" type="presParOf" srcId="{1A869255-DD97-409E-95AF-EEE3B0F1F193}" destId="{FB27AC43-32A1-4729-BDB1-0D343BFA81A9}" srcOrd="3" destOrd="0" presId="urn:microsoft.com/office/officeart/2005/8/layout/process1"/>
    <dgm:cxn modelId="{5C1E5422-7C2D-4322-8C8F-31164378954D}" type="presParOf" srcId="{FB27AC43-32A1-4729-BDB1-0D343BFA81A9}" destId="{9F0F849D-B51B-49E4-8D63-17D6F8D686FB}" srcOrd="0" destOrd="0" presId="urn:microsoft.com/office/officeart/2005/8/layout/process1"/>
    <dgm:cxn modelId="{16ED8028-158E-4A08-B4FB-5CD454006302}" type="presParOf" srcId="{1A869255-DD97-409E-95AF-EEE3B0F1F193}" destId="{858E04C4-72F2-439F-AD2F-00232B9F9E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61D3DF-1B33-4E38-B5A7-E88139779AE8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DECC177-2E8E-445A-AA8B-D33FB6F545A9}">
      <dgm:prSet phldrT="[Text]"/>
      <dgm:spPr/>
      <dgm:t>
        <a:bodyPr/>
        <a:lstStyle/>
        <a:p>
          <a:r>
            <a:rPr lang="en-GB" dirty="0" smtClean="0"/>
            <a:t>Step 1: design the model</a:t>
          </a:r>
          <a:endParaRPr lang="en-GB" dirty="0"/>
        </a:p>
      </dgm:t>
    </dgm:pt>
    <dgm:pt modelId="{7CF89051-1F10-4956-9C11-BF704B1C30CA}" type="parTrans" cxnId="{F6FD6D68-F4BD-4357-900B-9E22A7E84B0F}">
      <dgm:prSet/>
      <dgm:spPr/>
      <dgm:t>
        <a:bodyPr/>
        <a:lstStyle/>
        <a:p>
          <a:endParaRPr lang="en-GB"/>
        </a:p>
      </dgm:t>
    </dgm:pt>
    <dgm:pt modelId="{BCDD9246-D664-4E81-8E98-D2AE2AA8E19D}" type="sibTrans" cxnId="{F6FD6D68-F4BD-4357-900B-9E22A7E84B0F}">
      <dgm:prSet/>
      <dgm:spPr/>
      <dgm:t>
        <a:bodyPr/>
        <a:lstStyle/>
        <a:p>
          <a:endParaRPr lang="en-GB"/>
        </a:p>
      </dgm:t>
    </dgm:pt>
    <dgm:pt modelId="{65237B7B-AC15-43B7-B39D-1D716264285B}">
      <dgm:prSet phldrT="[Text]"/>
      <dgm:spPr/>
      <dgm:t>
        <a:bodyPr/>
        <a:lstStyle/>
        <a:p>
          <a:r>
            <a:rPr lang="en-GB" dirty="0" smtClean="0"/>
            <a:t>Step 3: refine the model</a:t>
          </a:r>
          <a:endParaRPr lang="en-GB" dirty="0"/>
        </a:p>
      </dgm:t>
    </dgm:pt>
    <dgm:pt modelId="{63576CE1-559E-469E-9C13-B2D85F4C227E}" type="parTrans" cxnId="{9EE24A83-9060-4F18-9BF9-643C48DF273B}">
      <dgm:prSet/>
      <dgm:spPr/>
      <dgm:t>
        <a:bodyPr/>
        <a:lstStyle/>
        <a:p>
          <a:endParaRPr lang="en-GB"/>
        </a:p>
      </dgm:t>
    </dgm:pt>
    <dgm:pt modelId="{22A70EB0-C4AC-4C2B-81D1-C10FC04FA2B6}" type="sibTrans" cxnId="{9EE24A83-9060-4F18-9BF9-643C48DF273B}">
      <dgm:prSet/>
      <dgm:spPr/>
      <dgm:t>
        <a:bodyPr/>
        <a:lstStyle/>
        <a:p>
          <a:endParaRPr lang="en-GB"/>
        </a:p>
      </dgm:t>
    </dgm:pt>
    <dgm:pt modelId="{430EFB3F-3DD6-4BE5-B1A4-DD0A16EA6235}">
      <dgm:prSet phldrT="[Text]"/>
      <dgm:spPr/>
      <dgm:t>
        <a:bodyPr/>
        <a:lstStyle/>
        <a:p>
          <a:r>
            <a:rPr lang="en-GB" dirty="0" smtClean="0"/>
            <a:t>Step 2: goodness of model</a:t>
          </a:r>
          <a:endParaRPr lang="en-GB" dirty="0"/>
        </a:p>
      </dgm:t>
    </dgm:pt>
    <dgm:pt modelId="{DBA4B832-7A10-4AC2-836F-0EA8B072248A}" type="parTrans" cxnId="{56A72696-B365-4FAB-B45D-BEE23A15E9D7}">
      <dgm:prSet/>
      <dgm:spPr/>
      <dgm:t>
        <a:bodyPr/>
        <a:lstStyle/>
        <a:p>
          <a:endParaRPr lang="en-GB"/>
        </a:p>
      </dgm:t>
    </dgm:pt>
    <dgm:pt modelId="{B0563ED5-FD02-496B-A3DF-9D38D0BA4ACA}" type="sibTrans" cxnId="{56A72696-B365-4FAB-B45D-BEE23A15E9D7}">
      <dgm:prSet/>
      <dgm:spPr/>
      <dgm:t>
        <a:bodyPr/>
        <a:lstStyle/>
        <a:p>
          <a:endParaRPr lang="en-GB"/>
        </a:p>
      </dgm:t>
    </dgm:pt>
    <dgm:pt modelId="{1A869255-DD97-409E-95AF-EEE3B0F1F193}" type="pres">
      <dgm:prSet presAssocID="{6561D3DF-1B33-4E38-B5A7-E88139779AE8}" presName="Name0" presStyleCnt="0">
        <dgm:presLayoutVars>
          <dgm:dir/>
          <dgm:resizeHandles val="exact"/>
        </dgm:presLayoutVars>
      </dgm:prSet>
      <dgm:spPr/>
    </dgm:pt>
    <dgm:pt modelId="{42FA0997-A7FE-46A9-8A84-20A0A6E61B96}" type="pres">
      <dgm:prSet presAssocID="{6DECC177-2E8E-445A-AA8B-D33FB6F545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297D84-E8B5-4F3B-B548-D413B35A44EC}" type="pres">
      <dgm:prSet presAssocID="{BCDD9246-D664-4E81-8E98-D2AE2AA8E19D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9653B28-44EB-473B-AAA8-36110CE98C7E}" type="pres">
      <dgm:prSet presAssocID="{BCDD9246-D664-4E81-8E98-D2AE2AA8E19D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ACACA92F-8956-4C60-B6CA-46025C9525B5}" type="pres">
      <dgm:prSet presAssocID="{430EFB3F-3DD6-4BE5-B1A4-DD0A16EA62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27AC43-32A1-4729-BDB1-0D343BFA81A9}" type="pres">
      <dgm:prSet presAssocID="{B0563ED5-FD02-496B-A3DF-9D38D0BA4ACA}" presName="sibTrans" presStyleLbl="sibTrans2D1" presStyleIdx="1" presStyleCnt="2"/>
      <dgm:spPr/>
      <dgm:t>
        <a:bodyPr/>
        <a:lstStyle/>
        <a:p>
          <a:endParaRPr lang="en-GB"/>
        </a:p>
      </dgm:t>
    </dgm:pt>
    <dgm:pt modelId="{9F0F849D-B51B-49E4-8D63-17D6F8D686FB}" type="pres">
      <dgm:prSet presAssocID="{B0563ED5-FD02-496B-A3DF-9D38D0BA4ACA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858E04C4-72F2-439F-AD2F-00232B9F9E7D}" type="pres">
      <dgm:prSet presAssocID="{65237B7B-AC15-43B7-B39D-1D71626428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D585F0F-8A9D-4AA7-8404-9D201F4331C2}" type="presOf" srcId="{6DECC177-2E8E-445A-AA8B-D33FB6F545A9}" destId="{42FA0997-A7FE-46A9-8A84-20A0A6E61B96}" srcOrd="0" destOrd="0" presId="urn:microsoft.com/office/officeart/2005/8/layout/process1"/>
    <dgm:cxn modelId="{1238FBD1-FB57-4871-8FD1-02CB9D1CACA3}" type="presOf" srcId="{BCDD9246-D664-4E81-8E98-D2AE2AA8E19D}" destId="{79653B28-44EB-473B-AAA8-36110CE98C7E}" srcOrd="1" destOrd="0" presId="urn:microsoft.com/office/officeart/2005/8/layout/process1"/>
    <dgm:cxn modelId="{D48A9821-AA3D-44A7-8807-3E0D8821F6AE}" type="presOf" srcId="{65237B7B-AC15-43B7-B39D-1D716264285B}" destId="{858E04C4-72F2-439F-AD2F-00232B9F9E7D}" srcOrd="0" destOrd="0" presId="urn:microsoft.com/office/officeart/2005/8/layout/process1"/>
    <dgm:cxn modelId="{F6FD6D68-F4BD-4357-900B-9E22A7E84B0F}" srcId="{6561D3DF-1B33-4E38-B5A7-E88139779AE8}" destId="{6DECC177-2E8E-445A-AA8B-D33FB6F545A9}" srcOrd="0" destOrd="0" parTransId="{7CF89051-1F10-4956-9C11-BF704B1C30CA}" sibTransId="{BCDD9246-D664-4E81-8E98-D2AE2AA8E19D}"/>
    <dgm:cxn modelId="{9EE24A83-9060-4F18-9BF9-643C48DF273B}" srcId="{6561D3DF-1B33-4E38-B5A7-E88139779AE8}" destId="{65237B7B-AC15-43B7-B39D-1D716264285B}" srcOrd="2" destOrd="0" parTransId="{63576CE1-559E-469E-9C13-B2D85F4C227E}" sibTransId="{22A70EB0-C4AC-4C2B-81D1-C10FC04FA2B6}"/>
    <dgm:cxn modelId="{56A72696-B365-4FAB-B45D-BEE23A15E9D7}" srcId="{6561D3DF-1B33-4E38-B5A7-E88139779AE8}" destId="{430EFB3F-3DD6-4BE5-B1A4-DD0A16EA6235}" srcOrd="1" destOrd="0" parTransId="{DBA4B832-7A10-4AC2-836F-0EA8B072248A}" sibTransId="{B0563ED5-FD02-496B-A3DF-9D38D0BA4ACA}"/>
    <dgm:cxn modelId="{0B82586A-CA81-4576-B513-1F73B510D11C}" type="presOf" srcId="{430EFB3F-3DD6-4BE5-B1A4-DD0A16EA6235}" destId="{ACACA92F-8956-4C60-B6CA-46025C9525B5}" srcOrd="0" destOrd="0" presId="urn:microsoft.com/office/officeart/2005/8/layout/process1"/>
    <dgm:cxn modelId="{60E42956-64AB-4BDB-8A97-05EFA24A3A9E}" type="presOf" srcId="{6561D3DF-1B33-4E38-B5A7-E88139779AE8}" destId="{1A869255-DD97-409E-95AF-EEE3B0F1F193}" srcOrd="0" destOrd="0" presId="urn:microsoft.com/office/officeart/2005/8/layout/process1"/>
    <dgm:cxn modelId="{7DA1DF36-F6F1-4EFB-9FCE-A4142616F8BA}" type="presOf" srcId="{B0563ED5-FD02-496B-A3DF-9D38D0BA4ACA}" destId="{9F0F849D-B51B-49E4-8D63-17D6F8D686FB}" srcOrd="1" destOrd="0" presId="urn:microsoft.com/office/officeart/2005/8/layout/process1"/>
    <dgm:cxn modelId="{90D65699-6754-49E3-AB74-5B3153E6F07A}" type="presOf" srcId="{B0563ED5-FD02-496B-A3DF-9D38D0BA4ACA}" destId="{FB27AC43-32A1-4729-BDB1-0D343BFA81A9}" srcOrd="0" destOrd="0" presId="urn:microsoft.com/office/officeart/2005/8/layout/process1"/>
    <dgm:cxn modelId="{7B6A40A2-E450-4C9A-AC4F-5D48EB1AD639}" type="presOf" srcId="{BCDD9246-D664-4E81-8E98-D2AE2AA8E19D}" destId="{07297D84-E8B5-4F3B-B548-D413B35A44EC}" srcOrd="0" destOrd="0" presId="urn:microsoft.com/office/officeart/2005/8/layout/process1"/>
    <dgm:cxn modelId="{43D6AB13-54FD-43BF-9A71-DB98966C8920}" type="presParOf" srcId="{1A869255-DD97-409E-95AF-EEE3B0F1F193}" destId="{42FA0997-A7FE-46A9-8A84-20A0A6E61B96}" srcOrd="0" destOrd="0" presId="urn:microsoft.com/office/officeart/2005/8/layout/process1"/>
    <dgm:cxn modelId="{5E2BDDDF-12DC-40D9-93EF-093264AEF796}" type="presParOf" srcId="{1A869255-DD97-409E-95AF-EEE3B0F1F193}" destId="{07297D84-E8B5-4F3B-B548-D413B35A44EC}" srcOrd="1" destOrd="0" presId="urn:microsoft.com/office/officeart/2005/8/layout/process1"/>
    <dgm:cxn modelId="{5AB65949-04C7-41B2-8649-9FF0895A08F8}" type="presParOf" srcId="{07297D84-E8B5-4F3B-B548-D413B35A44EC}" destId="{79653B28-44EB-473B-AAA8-36110CE98C7E}" srcOrd="0" destOrd="0" presId="urn:microsoft.com/office/officeart/2005/8/layout/process1"/>
    <dgm:cxn modelId="{FF6BEEEE-F3A7-4EB4-8ACA-366355971AD8}" type="presParOf" srcId="{1A869255-DD97-409E-95AF-EEE3B0F1F193}" destId="{ACACA92F-8956-4C60-B6CA-46025C9525B5}" srcOrd="2" destOrd="0" presId="urn:microsoft.com/office/officeart/2005/8/layout/process1"/>
    <dgm:cxn modelId="{33C871D2-4B08-4778-BFCC-C2DE87401D6E}" type="presParOf" srcId="{1A869255-DD97-409E-95AF-EEE3B0F1F193}" destId="{FB27AC43-32A1-4729-BDB1-0D343BFA81A9}" srcOrd="3" destOrd="0" presId="urn:microsoft.com/office/officeart/2005/8/layout/process1"/>
    <dgm:cxn modelId="{CA67599F-AD13-4C25-802D-413A935CA9EA}" type="presParOf" srcId="{FB27AC43-32A1-4729-BDB1-0D343BFA81A9}" destId="{9F0F849D-B51B-49E4-8D63-17D6F8D686FB}" srcOrd="0" destOrd="0" presId="urn:microsoft.com/office/officeart/2005/8/layout/process1"/>
    <dgm:cxn modelId="{8680088D-5AC1-44ED-B83C-713E64C42708}" type="presParOf" srcId="{1A869255-DD97-409E-95AF-EEE3B0F1F193}" destId="{858E04C4-72F2-439F-AD2F-00232B9F9E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61D3DF-1B33-4E38-B5A7-E88139779AE8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DECC177-2E8E-445A-AA8B-D33FB6F545A9}">
      <dgm:prSet phldrT="[Text]"/>
      <dgm:spPr/>
      <dgm:t>
        <a:bodyPr/>
        <a:lstStyle/>
        <a:p>
          <a:r>
            <a:rPr lang="en-GB" dirty="0" smtClean="0"/>
            <a:t>Step 1: design the model</a:t>
          </a:r>
          <a:endParaRPr lang="en-GB" dirty="0"/>
        </a:p>
      </dgm:t>
    </dgm:pt>
    <dgm:pt modelId="{7CF89051-1F10-4956-9C11-BF704B1C30CA}" type="parTrans" cxnId="{F6FD6D68-F4BD-4357-900B-9E22A7E84B0F}">
      <dgm:prSet/>
      <dgm:spPr/>
      <dgm:t>
        <a:bodyPr/>
        <a:lstStyle/>
        <a:p>
          <a:endParaRPr lang="en-GB"/>
        </a:p>
      </dgm:t>
    </dgm:pt>
    <dgm:pt modelId="{BCDD9246-D664-4E81-8E98-D2AE2AA8E19D}" type="sibTrans" cxnId="{F6FD6D68-F4BD-4357-900B-9E22A7E84B0F}">
      <dgm:prSet/>
      <dgm:spPr/>
      <dgm:t>
        <a:bodyPr/>
        <a:lstStyle/>
        <a:p>
          <a:endParaRPr lang="en-GB"/>
        </a:p>
      </dgm:t>
    </dgm:pt>
    <dgm:pt modelId="{65237B7B-AC15-43B7-B39D-1D716264285B}">
      <dgm:prSet phldrT="[Text]"/>
      <dgm:spPr/>
      <dgm:t>
        <a:bodyPr/>
        <a:lstStyle/>
        <a:p>
          <a:r>
            <a:rPr lang="en-GB" dirty="0" smtClean="0"/>
            <a:t>Step 3: refine the model</a:t>
          </a:r>
          <a:endParaRPr lang="en-GB" dirty="0"/>
        </a:p>
      </dgm:t>
    </dgm:pt>
    <dgm:pt modelId="{63576CE1-559E-469E-9C13-B2D85F4C227E}" type="parTrans" cxnId="{9EE24A83-9060-4F18-9BF9-643C48DF273B}">
      <dgm:prSet/>
      <dgm:spPr/>
      <dgm:t>
        <a:bodyPr/>
        <a:lstStyle/>
        <a:p>
          <a:endParaRPr lang="en-GB"/>
        </a:p>
      </dgm:t>
    </dgm:pt>
    <dgm:pt modelId="{22A70EB0-C4AC-4C2B-81D1-C10FC04FA2B6}" type="sibTrans" cxnId="{9EE24A83-9060-4F18-9BF9-643C48DF273B}">
      <dgm:prSet/>
      <dgm:spPr/>
      <dgm:t>
        <a:bodyPr/>
        <a:lstStyle/>
        <a:p>
          <a:endParaRPr lang="en-GB"/>
        </a:p>
      </dgm:t>
    </dgm:pt>
    <dgm:pt modelId="{430EFB3F-3DD6-4BE5-B1A4-DD0A16EA6235}">
      <dgm:prSet phldrT="[Text]"/>
      <dgm:spPr/>
      <dgm:t>
        <a:bodyPr/>
        <a:lstStyle/>
        <a:p>
          <a:r>
            <a:rPr lang="en-GB" dirty="0" smtClean="0"/>
            <a:t>Step 2: goodness of model</a:t>
          </a:r>
          <a:endParaRPr lang="en-GB" dirty="0"/>
        </a:p>
      </dgm:t>
    </dgm:pt>
    <dgm:pt modelId="{DBA4B832-7A10-4AC2-836F-0EA8B072248A}" type="parTrans" cxnId="{56A72696-B365-4FAB-B45D-BEE23A15E9D7}">
      <dgm:prSet/>
      <dgm:spPr/>
      <dgm:t>
        <a:bodyPr/>
        <a:lstStyle/>
        <a:p>
          <a:endParaRPr lang="en-GB"/>
        </a:p>
      </dgm:t>
    </dgm:pt>
    <dgm:pt modelId="{B0563ED5-FD02-496B-A3DF-9D38D0BA4ACA}" type="sibTrans" cxnId="{56A72696-B365-4FAB-B45D-BEE23A15E9D7}">
      <dgm:prSet/>
      <dgm:spPr/>
      <dgm:t>
        <a:bodyPr/>
        <a:lstStyle/>
        <a:p>
          <a:endParaRPr lang="en-GB"/>
        </a:p>
      </dgm:t>
    </dgm:pt>
    <dgm:pt modelId="{1A869255-DD97-409E-95AF-EEE3B0F1F193}" type="pres">
      <dgm:prSet presAssocID="{6561D3DF-1B33-4E38-B5A7-E88139779AE8}" presName="Name0" presStyleCnt="0">
        <dgm:presLayoutVars>
          <dgm:dir/>
          <dgm:resizeHandles val="exact"/>
        </dgm:presLayoutVars>
      </dgm:prSet>
      <dgm:spPr/>
    </dgm:pt>
    <dgm:pt modelId="{42FA0997-A7FE-46A9-8A84-20A0A6E61B96}" type="pres">
      <dgm:prSet presAssocID="{6DECC177-2E8E-445A-AA8B-D33FB6F545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297D84-E8B5-4F3B-B548-D413B35A44EC}" type="pres">
      <dgm:prSet presAssocID="{BCDD9246-D664-4E81-8E98-D2AE2AA8E19D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9653B28-44EB-473B-AAA8-36110CE98C7E}" type="pres">
      <dgm:prSet presAssocID="{BCDD9246-D664-4E81-8E98-D2AE2AA8E19D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ACACA92F-8956-4C60-B6CA-46025C9525B5}" type="pres">
      <dgm:prSet presAssocID="{430EFB3F-3DD6-4BE5-B1A4-DD0A16EA62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27AC43-32A1-4729-BDB1-0D343BFA81A9}" type="pres">
      <dgm:prSet presAssocID="{B0563ED5-FD02-496B-A3DF-9D38D0BA4ACA}" presName="sibTrans" presStyleLbl="sibTrans2D1" presStyleIdx="1" presStyleCnt="2"/>
      <dgm:spPr/>
      <dgm:t>
        <a:bodyPr/>
        <a:lstStyle/>
        <a:p>
          <a:endParaRPr lang="en-GB"/>
        </a:p>
      </dgm:t>
    </dgm:pt>
    <dgm:pt modelId="{9F0F849D-B51B-49E4-8D63-17D6F8D686FB}" type="pres">
      <dgm:prSet presAssocID="{B0563ED5-FD02-496B-A3DF-9D38D0BA4ACA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858E04C4-72F2-439F-AD2F-00232B9F9E7D}" type="pres">
      <dgm:prSet presAssocID="{65237B7B-AC15-43B7-B39D-1D71626428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F19AF55-19F0-4FB5-ACFD-CBD1FF9E4E51}" type="presOf" srcId="{BCDD9246-D664-4E81-8E98-D2AE2AA8E19D}" destId="{79653B28-44EB-473B-AAA8-36110CE98C7E}" srcOrd="1" destOrd="0" presId="urn:microsoft.com/office/officeart/2005/8/layout/process1"/>
    <dgm:cxn modelId="{57E5EA72-5DB6-4D63-AF14-1C9EAFF0682B}" type="presOf" srcId="{6561D3DF-1B33-4E38-B5A7-E88139779AE8}" destId="{1A869255-DD97-409E-95AF-EEE3B0F1F193}" srcOrd="0" destOrd="0" presId="urn:microsoft.com/office/officeart/2005/8/layout/process1"/>
    <dgm:cxn modelId="{62855CA6-ED1C-483A-9FD7-F54B5B3E1A4E}" type="presOf" srcId="{6DECC177-2E8E-445A-AA8B-D33FB6F545A9}" destId="{42FA0997-A7FE-46A9-8A84-20A0A6E61B96}" srcOrd="0" destOrd="0" presId="urn:microsoft.com/office/officeart/2005/8/layout/process1"/>
    <dgm:cxn modelId="{252296B7-9CAB-4935-B3A8-4EAEDDC7FC65}" type="presOf" srcId="{B0563ED5-FD02-496B-A3DF-9D38D0BA4ACA}" destId="{FB27AC43-32A1-4729-BDB1-0D343BFA81A9}" srcOrd="0" destOrd="0" presId="urn:microsoft.com/office/officeart/2005/8/layout/process1"/>
    <dgm:cxn modelId="{9EE24A83-9060-4F18-9BF9-643C48DF273B}" srcId="{6561D3DF-1B33-4E38-B5A7-E88139779AE8}" destId="{65237B7B-AC15-43B7-B39D-1D716264285B}" srcOrd="2" destOrd="0" parTransId="{63576CE1-559E-469E-9C13-B2D85F4C227E}" sibTransId="{22A70EB0-C4AC-4C2B-81D1-C10FC04FA2B6}"/>
    <dgm:cxn modelId="{BD6BAD17-9CA2-40C7-8149-D38AEA7F1E3A}" type="presOf" srcId="{B0563ED5-FD02-496B-A3DF-9D38D0BA4ACA}" destId="{9F0F849D-B51B-49E4-8D63-17D6F8D686FB}" srcOrd="1" destOrd="0" presId="urn:microsoft.com/office/officeart/2005/8/layout/process1"/>
    <dgm:cxn modelId="{69A23D57-1D22-4156-AD65-7BCD2DB2FC2F}" type="presOf" srcId="{430EFB3F-3DD6-4BE5-B1A4-DD0A16EA6235}" destId="{ACACA92F-8956-4C60-B6CA-46025C9525B5}" srcOrd="0" destOrd="0" presId="urn:microsoft.com/office/officeart/2005/8/layout/process1"/>
    <dgm:cxn modelId="{F6FD6D68-F4BD-4357-900B-9E22A7E84B0F}" srcId="{6561D3DF-1B33-4E38-B5A7-E88139779AE8}" destId="{6DECC177-2E8E-445A-AA8B-D33FB6F545A9}" srcOrd="0" destOrd="0" parTransId="{7CF89051-1F10-4956-9C11-BF704B1C30CA}" sibTransId="{BCDD9246-D664-4E81-8E98-D2AE2AA8E19D}"/>
    <dgm:cxn modelId="{616720FA-3F92-4DC6-87A6-8B2DD20C3079}" type="presOf" srcId="{65237B7B-AC15-43B7-B39D-1D716264285B}" destId="{858E04C4-72F2-439F-AD2F-00232B9F9E7D}" srcOrd="0" destOrd="0" presId="urn:microsoft.com/office/officeart/2005/8/layout/process1"/>
    <dgm:cxn modelId="{47EF0362-E5BB-4D98-B11D-0D17A9411162}" type="presOf" srcId="{BCDD9246-D664-4E81-8E98-D2AE2AA8E19D}" destId="{07297D84-E8B5-4F3B-B548-D413B35A44EC}" srcOrd="0" destOrd="0" presId="urn:microsoft.com/office/officeart/2005/8/layout/process1"/>
    <dgm:cxn modelId="{56A72696-B365-4FAB-B45D-BEE23A15E9D7}" srcId="{6561D3DF-1B33-4E38-B5A7-E88139779AE8}" destId="{430EFB3F-3DD6-4BE5-B1A4-DD0A16EA6235}" srcOrd="1" destOrd="0" parTransId="{DBA4B832-7A10-4AC2-836F-0EA8B072248A}" sibTransId="{B0563ED5-FD02-496B-A3DF-9D38D0BA4ACA}"/>
    <dgm:cxn modelId="{675AADE5-519B-4146-A0D8-1E6AA577C459}" type="presParOf" srcId="{1A869255-DD97-409E-95AF-EEE3B0F1F193}" destId="{42FA0997-A7FE-46A9-8A84-20A0A6E61B96}" srcOrd="0" destOrd="0" presId="urn:microsoft.com/office/officeart/2005/8/layout/process1"/>
    <dgm:cxn modelId="{D8AD0C36-C2E2-4A77-A8E7-BEA8BB59D9AA}" type="presParOf" srcId="{1A869255-DD97-409E-95AF-EEE3B0F1F193}" destId="{07297D84-E8B5-4F3B-B548-D413B35A44EC}" srcOrd="1" destOrd="0" presId="urn:microsoft.com/office/officeart/2005/8/layout/process1"/>
    <dgm:cxn modelId="{C2119F5F-1071-4EDE-AD4E-8CF42007FA35}" type="presParOf" srcId="{07297D84-E8B5-4F3B-B548-D413B35A44EC}" destId="{79653B28-44EB-473B-AAA8-36110CE98C7E}" srcOrd="0" destOrd="0" presId="urn:microsoft.com/office/officeart/2005/8/layout/process1"/>
    <dgm:cxn modelId="{4C66D0DF-58D0-4F64-8946-49BBB498A999}" type="presParOf" srcId="{1A869255-DD97-409E-95AF-EEE3B0F1F193}" destId="{ACACA92F-8956-4C60-B6CA-46025C9525B5}" srcOrd="2" destOrd="0" presId="urn:microsoft.com/office/officeart/2005/8/layout/process1"/>
    <dgm:cxn modelId="{ACFD8535-327E-4A1A-9299-2BE4F7EDCDA0}" type="presParOf" srcId="{1A869255-DD97-409E-95AF-EEE3B0F1F193}" destId="{FB27AC43-32A1-4729-BDB1-0D343BFA81A9}" srcOrd="3" destOrd="0" presId="urn:microsoft.com/office/officeart/2005/8/layout/process1"/>
    <dgm:cxn modelId="{2772F4BC-793C-4CF6-B00E-F26E4D8F7A57}" type="presParOf" srcId="{FB27AC43-32A1-4729-BDB1-0D343BFA81A9}" destId="{9F0F849D-B51B-49E4-8D63-17D6F8D686FB}" srcOrd="0" destOrd="0" presId="urn:microsoft.com/office/officeart/2005/8/layout/process1"/>
    <dgm:cxn modelId="{CD6FEA39-D563-469A-A9CE-31E7A4B63BF2}" type="presParOf" srcId="{1A869255-DD97-409E-95AF-EEE3B0F1F193}" destId="{858E04C4-72F2-439F-AD2F-00232B9F9E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61D3DF-1B33-4E38-B5A7-E88139779AE8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6DECC177-2E8E-445A-AA8B-D33FB6F545A9}">
      <dgm:prSet phldrT="[Text]"/>
      <dgm:spPr/>
      <dgm:t>
        <a:bodyPr/>
        <a:lstStyle/>
        <a:p>
          <a:r>
            <a:rPr lang="en-GB" dirty="0" smtClean="0"/>
            <a:t>Step 1: design the model</a:t>
          </a:r>
          <a:endParaRPr lang="en-GB" dirty="0"/>
        </a:p>
      </dgm:t>
    </dgm:pt>
    <dgm:pt modelId="{7CF89051-1F10-4956-9C11-BF704B1C30CA}" type="parTrans" cxnId="{F6FD6D68-F4BD-4357-900B-9E22A7E84B0F}">
      <dgm:prSet/>
      <dgm:spPr/>
      <dgm:t>
        <a:bodyPr/>
        <a:lstStyle/>
        <a:p>
          <a:endParaRPr lang="en-GB"/>
        </a:p>
      </dgm:t>
    </dgm:pt>
    <dgm:pt modelId="{BCDD9246-D664-4E81-8E98-D2AE2AA8E19D}" type="sibTrans" cxnId="{F6FD6D68-F4BD-4357-900B-9E22A7E84B0F}">
      <dgm:prSet/>
      <dgm:spPr/>
      <dgm:t>
        <a:bodyPr/>
        <a:lstStyle/>
        <a:p>
          <a:endParaRPr lang="en-GB"/>
        </a:p>
      </dgm:t>
    </dgm:pt>
    <dgm:pt modelId="{65237B7B-AC15-43B7-B39D-1D716264285B}">
      <dgm:prSet phldrT="[Text]"/>
      <dgm:spPr/>
      <dgm:t>
        <a:bodyPr/>
        <a:lstStyle/>
        <a:p>
          <a:r>
            <a:rPr lang="en-GB" dirty="0" smtClean="0"/>
            <a:t>Step 3: refine the model</a:t>
          </a:r>
          <a:endParaRPr lang="en-GB" dirty="0"/>
        </a:p>
      </dgm:t>
    </dgm:pt>
    <dgm:pt modelId="{63576CE1-559E-469E-9C13-B2D85F4C227E}" type="parTrans" cxnId="{9EE24A83-9060-4F18-9BF9-643C48DF273B}">
      <dgm:prSet/>
      <dgm:spPr/>
      <dgm:t>
        <a:bodyPr/>
        <a:lstStyle/>
        <a:p>
          <a:endParaRPr lang="en-GB"/>
        </a:p>
      </dgm:t>
    </dgm:pt>
    <dgm:pt modelId="{22A70EB0-C4AC-4C2B-81D1-C10FC04FA2B6}" type="sibTrans" cxnId="{9EE24A83-9060-4F18-9BF9-643C48DF273B}">
      <dgm:prSet/>
      <dgm:spPr/>
      <dgm:t>
        <a:bodyPr/>
        <a:lstStyle/>
        <a:p>
          <a:endParaRPr lang="en-GB"/>
        </a:p>
      </dgm:t>
    </dgm:pt>
    <dgm:pt modelId="{430EFB3F-3DD6-4BE5-B1A4-DD0A16EA6235}">
      <dgm:prSet phldrT="[Text]"/>
      <dgm:spPr/>
      <dgm:t>
        <a:bodyPr/>
        <a:lstStyle/>
        <a:p>
          <a:r>
            <a:rPr lang="en-GB" dirty="0" smtClean="0"/>
            <a:t>Step 2: goodness of model</a:t>
          </a:r>
          <a:endParaRPr lang="en-GB" dirty="0"/>
        </a:p>
      </dgm:t>
    </dgm:pt>
    <dgm:pt modelId="{DBA4B832-7A10-4AC2-836F-0EA8B072248A}" type="parTrans" cxnId="{56A72696-B365-4FAB-B45D-BEE23A15E9D7}">
      <dgm:prSet/>
      <dgm:spPr/>
      <dgm:t>
        <a:bodyPr/>
        <a:lstStyle/>
        <a:p>
          <a:endParaRPr lang="en-GB"/>
        </a:p>
      </dgm:t>
    </dgm:pt>
    <dgm:pt modelId="{B0563ED5-FD02-496B-A3DF-9D38D0BA4ACA}" type="sibTrans" cxnId="{56A72696-B365-4FAB-B45D-BEE23A15E9D7}">
      <dgm:prSet/>
      <dgm:spPr/>
      <dgm:t>
        <a:bodyPr/>
        <a:lstStyle/>
        <a:p>
          <a:endParaRPr lang="en-GB"/>
        </a:p>
      </dgm:t>
    </dgm:pt>
    <dgm:pt modelId="{1A869255-DD97-409E-95AF-EEE3B0F1F193}" type="pres">
      <dgm:prSet presAssocID="{6561D3DF-1B33-4E38-B5A7-E88139779AE8}" presName="Name0" presStyleCnt="0">
        <dgm:presLayoutVars>
          <dgm:dir/>
          <dgm:resizeHandles val="exact"/>
        </dgm:presLayoutVars>
      </dgm:prSet>
      <dgm:spPr/>
    </dgm:pt>
    <dgm:pt modelId="{42FA0997-A7FE-46A9-8A84-20A0A6E61B96}" type="pres">
      <dgm:prSet presAssocID="{6DECC177-2E8E-445A-AA8B-D33FB6F545A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297D84-E8B5-4F3B-B548-D413B35A44EC}" type="pres">
      <dgm:prSet presAssocID="{BCDD9246-D664-4E81-8E98-D2AE2AA8E19D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9653B28-44EB-473B-AAA8-36110CE98C7E}" type="pres">
      <dgm:prSet presAssocID="{BCDD9246-D664-4E81-8E98-D2AE2AA8E19D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ACACA92F-8956-4C60-B6CA-46025C9525B5}" type="pres">
      <dgm:prSet presAssocID="{430EFB3F-3DD6-4BE5-B1A4-DD0A16EA62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27AC43-32A1-4729-BDB1-0D343BFA81A9}" type="pres">
      <dgm:prSet presAssocID="{B0563ED5-FD02-496B-A3DF-9D38D0BA4ACA}" presName="sibTrans" presStyleLbl="sibTrans2D1" presStyleIdx="1" presStyleCnt="2"/>
      <dgm:spPr/>
      <dgm:t>
        <a:bodyPr/>
        <a:lstStyle/>
        <a:p>
          <a:endParaRPr lang="en-GB"/>
        </a:p>
      </dgm:t>
    </dgm:pt>
    <dgm:pt modelId="{9F0F849D-B51B-49E4-8D63-17D6F8D686FB}" type="pres">
      <dgm:prSet presAssocID="{B0563ED5-FD02-496B-A3DF-9D38D0BA4ACA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858E04C4-72F2-439F-AD2F-00232B9F9E7D}" type="pres">
      <dgm:prSet presAssocID="{65237B7B-AC15-43B7-B39D-1D71626428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0169AAB-61C3-48B0-A496-E2429403AE0C}" type="presOf" srcId="{B0563ED5-FD02-496B-A3DF-9D38D0BA4ACA}" destId="{9F0F849D-B51B-49E4-8D63-17D6F8D686FB}" srcOrd="1" destOrd="0" presId="urn:microsoft.com/office/officeart/2005/8/layout/process1"/>
    <dgm:cxn modelId="{A303C339-49E1-41FB-AF15-8554049CAC24}" type="presOf" srcId="{430EFB3F-3DD6-4BE5-B1A4-DD0A16EA6235}" destId="{ACACA92F-8956-4C60-B6CA-46025C9525B5}" srcOrd="0" destOrd="0" presId="urn:microsoft.com/office/officeart/2005/8/layout/process1"/>
    <dgm:cxn modelId="{573968D3-3A04-4956-951B-BC59E2AEC101}" type="presOf" srcId="{6DECC177-2E8E-445A-AA8B-D33FB6F545A9}" destId="{42FA0997-A7FE-46A9-8A84-20A0A6E61B96}" srcOrd="0" destOrd="0" presId="urn:microsoft.com/office/officeart/2005/8/layout/process1"/>
    <dgm:cxn modelId="{9EE24A83-9060-4F18-9BF9-643C48DF273B}" srcId="{6561D3DF-1B33-4E38-B5A7-E88139779AE8}" destId="{65237B7B-AC15-43B7-B39D-1D716264285B}" srcOrd="2" destOrd="0" parTransId="{63576CE1-559E-469E-9C13-B2D85F4C227E}" sibTransId="{22A70EB0-C4AC-4C2B-81D1-C10FC04FA2B6}"/>
    <dgm:cxn modelId="{F6FD6D68-F4BD-4357-900B-9E22A7E84B0F}" srcId="{6561D3DF-1B33-4E38-B5A7-E88139779AE8}" destId="{6DECC177-2E8E-445A-AA8B-D33FB6F545A9}" srcOrd="0" destOrd="0" parTransId="{7CF89051-1F10-4956-9C11-BF704B1C30CA}" sibTransId="{BCDD9246-D664-4E81-8E98-D2AE2AA8E19D}"/>
    <dgm:cxn modelId="{211956CE-B5DF-411D-BE4A-13293C287F09}" type="presOf" srcId="{65237B7B-AC15-43B7-B39D-1D716264285B}" destId="{858E04C4-72F2-439F-AD2F-00232B9F9E7D}" srcOrd="0" destOrd="0" presId="urn:microsoft.com/office/officeart/2005/8/layout/process1"/>
    <dgm:cxn modelId="{D97EB014-32FE-409B-9506-84C2C785F408}" type="presOf" srcId="{BCDD9246-D664-4E81-8E98-D2AE2AA8E19D}" destId="{79653B28-44EB-473B-AAA8-36110CE98C7E}" srcOrd="1" destOrd="0" presId="urn:microsoft.com/office/officeart/2005/8/layout/process1"/>
    <dgm:cxn modelId="{C4D1C91C-9413-4188-B8C5-BF3F5ECA0909}" type="presOf" srcId="{BCDD9246-D664-4E81-8E98-D2AE2AA8E19D}" destId="{07297D84-E8B5-4F3B-B548-D413B35A44EC}" srcOrd="0" destOrd="0" presId="urn:microsoft.com/office/officeart/2005/8/layout/process1"/>
    <dgm:cxn modelId="{7F0B04F2-3D7B-4CCE-B39F-18799B547BE3}" type="presOf" srcId="{6561D3DF-1B33-4E38-B5A7-E88139779AE8}" destId="{1A869255-DD97-409E-95AF-EEE3B0F1F193}" srcOrd="0" destOrd="0" presId="urn:microsoft.com/office/officeart/2005/8/layout/process1"/>
    <dgm:cxn modelId="{BE583B3E-2BBA-4E27-9E5A-8091CC9176E4}" type="presOf" srcId="{B0563ED5-FD02-496B-A3DF-9D38D0BA4ACA}" destId="{FB27AC43-32A1-4729-BDB1-0D343BFA81A9}" srcOrd="0" destOrd="0" presId="urn:microsoft.com/office/officeart/2005/8/layout/process1"/>
    <dgm:cxn modelId="{56A72696-B365-4FAB-B45D-BEE23A15E9D7}" srcId="{6561D3DF-1B33-4E38-B5A7-E88139779AE8}" destId="{430EFB3F-3DD6-4BE5-B1A4-DD0A16EA6235}" srcOrd="1" destOrd="0" parTransId="{DBA4B832-7A10-4AC2-836F-0EA8B072248A}" sibTransId="{B0563ED5-FD02-496B-A3DF-9D38D0BA4ACA}"/>
    <dgm:cxn modelId="{3937AC8C-EDEC-4CC8-AC9E-673D98D75DE7}" type="presParOf" srcId="{1A869255-DD97-409E-95AF-EEE3B0F1F193}" destId="{42FA0997-A7FE-46A9-8A84-20A0A6E61B96}" srcOrd="0" destOrd="0" presId="urn:microsoft.com/office/officeart/2005/8/layout/process1"/>
    <dgm:cxn modelId="{F5E9994C-EE15-4CCB-AAD6-B45CD5BFA1A1}" type="presParOf" srcId="{1A869255-DD97-409E-95AF-EEE3B0F1F193}" destId="{07297D84-E8B5-4F3B-B548-D413B35A44EC}" srcOrd="1" destOrd="0" presId="urn:microsoft.com/office/officeart/2005/8/layout/process1"/>
    <dgm:cxn modelId="{44680741-3228-485B-A96C-99C72A0FF6C8}" type="presParOf" srcId="{07297D84-E8B5-4F3B-B548-D413B35A44EC}" destId="{79653B28-44EB-473B-AAA8-36110CE98C7E}" srcOrd="0" destOrd="0" presId="urn:microsoft.com/office/officeart/2005/8/layout/process1"/>
    <dgm:cxn modelId="{E8B37BFD-CD8A-4BD8-9B43-FEF9271452DA}" type="presParOf" srcId="{1A869255-DD97-409E-95AF-EEE3B0F1F193}" destId="{ACACA92F-8956-4C60-B6CA-46025C9525B5}" srcOrd="2" destOrd="0" presId="urn:microsoft.com/office/officeart/2005/8/layout/process1"/>
    <dgm:cxn modelId="{F27F01BF-DB57-41CA-9E7A-88CE55FA5F09}" type="presParOf" srcId="{1A869255-DD97-409E-95AF-EEE3B0F1F193}" destId="{FB27AC43-32A1-4729-BDB1-0D343BFA81A9}" srcOrd="3" destOrd="0" presId="urn:microsoft.com/office/officeart/2005/8/layout/process1"/>
    <dgm:cxn modelId="{47D05EF4-5CFE-41EA-84D0-13884491C257}" type="presParOf" srcId="{FB27AC43-32A1-4729-BDB1-0D343BFA81A9}" destId="{9F0F849D-B51B-49E4-8D63-17D6F8D686FB}" srcOrd="0" destOrd="0" presId="urn:microsoft.com/office/officeart/2005/8/layout/process1"/>
    <dgm:cxn modelId="{A40C327C-33CF-4681-927D-366310DCC913}" type="presParOf" srcId="{1A869255-DD97-409E-95AF-EEE3B0F1F193}" destId="{858E04C4-72F2-439F-AD2F-00232B9F9E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C112CD-3E7B-492A-9FF2-DEC5FFB9696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B2F0BDD-C524-45A9-9508-B7DDDDDDDB1F}">
      <dgm:prSet phldrT="[文字]" custT="1"/>
      <dgm:spPr/>
      <dgm:t>
        <a:bodyPr/>
        <a:lstStyle/>
        <a:p>
          <a:r>
            <a:rPr lang="en-GB" altLang="zh-TW" sz="4800" dirty="0" smtClean="0"/>
            <a:t>Intro to </a:t>
          </a:r>
          <a:r>
            <a:rPr lang="en-GB" altLang="zh-TW" sz="4800" dirty="0" err="1" smtClean="0"/>
            <a:t>Keras</a:t>
          </a:r>
          <a:r>
            <a:rPr lang="en-GB" altLang="zh-TW" sz="4800" dirty="0" smtClean="0"/>
            <a:t> (ANN)</a:t>
          </a:r>
          <a:endParaRPr lang="zh-TW" altLang="en-US" sz="4800" dirty="0"/>
        </a:p>
      </dgm:t>
    </dgm:pt>
    <dgm:pt modelId="{1C6AF3A5-2F48-4884-87D0-61989EA62B74}" type="parTrans" cxnId="{D2193BB7-7F00-49C8-8CD8-4C1F513AA3E5}">
      <dgm:prSet/>
      <dgm:spPr/>
      <dgm:t>
        <a:bodyPr/>
        <a:lstStyle/>
        <a:p>
          <a:endParaRPr lang="zh-TW" altLang="en-US" sz="4800"/>
        </a:p>
      </dgm:t>
    </dgm:pt>
    <dgm:pt modelId="{3A25E86D-3837-4AED-A98D-55EF61438213}" type="sibTrans" cxnId="{D2193BB7-7F00-49C8-8CD8-4C1F513AA3E5}">
      <dgm:prSet/>
      <dgm:spPr/>
      <dgm:t>
        <a:bodyPr/>
        <a:lstStyle/>
        <a:p>
          <a:endParaRPr lang="zh-TW" altLang="en-US" sz="4800"/>
        </a:p>
      </dgm:t>
    </dgm:pt>
    <dgm:pt modelId="{DED04251-808F-484B-B903-2928A17BF066}">
      <dgm:prSet phldrT="[文字]" custT="1"/>
      <dgm:spPr/>
      <dgm:t>
        <a:bodyPr/>
        <a:lstStyle/>
        <a:p>
          <a:r>
            <a:rPr lang="en-US" altLang="zh-TW" sz="4800" dirty="0" smtClean="0"/>
            <a:t>Intro to Recurrent </a:t>
          </a:r>
          <a:r>
            <a:rPr lang="en-US" altLang="zh-TW" sz="4800" dirty="0"/>
            <a:t>Neural Network (RNN)</a:t>
          </a:r>
          <a:endParaRPr lang="zh-TW" altLang="en-US" sz="4800" dirty="0"/>
        </a:p>
      </dgm:t>
    </dgm:pt>
    <dgm:pt modelId="{8DA68D71-72C0-4BAB-9C7E-A7DF52A89747}" type="parTrans" cxnId="{F11BEA86-5372-49F2-8DAA-A445FD6C18AF}">
      <dgm:prSet/>
      <dgm:spPr/>
      <dgm:t>
        <a:bodyPr/>
        <a:lstStyle/>
        <a:p>
          <a:endParaRPr lang="zh-TW" altLang="en-US" sz="4800"/>
        </a:p>
      </dgm:t>
    </dgm:pt>
    <dgm:pt modelId="{990A2AA3-93E2-4113-A708-CE76C051E5DE}" type="sibTrans" cxnId="{F11BEA86-5372-49F2-8DAA-A445FD6C18AF}">
      <dgm:prSet/>
      <dgm:spPr/>
      <dgm:t>
        <a:bodyPr/>
        <a:lstStyle/>
        <a:p>
          <a:endParaRPr lang="zh-TW" altLang="en-US" sz="4800"/>
        </a:p>
      </dgm:t>
    </dgm:pt>
    <dgm:pt modelId="{3E9E1E59-1DD2-418E-AAAA-12604F6C1E5D}">
      <dgm:prSet phldrT="[文字]" custT="1"/>
      <dgm:spPr/>
      <dgm:t>
        <a:bodyPr/>
        <a:lstStyle/>
        <a:p>
          <a:r>
            <a:rPr lang="en-US" altLang="zh-TW" sz="4800" dirty="0" smtClean="0"/>
            <a:t>Intro to Convolutional </a:t>
          </a:r>
          <a:r>
            <a:rPr lang="en-US" altLang="zh-TW" sz="4800" dirty="0"/>
            <a:t>Neural Network (CNN)</a:t>
          </a:r>
          <a:endParaRPr lang="zh-TW" altLang="en-US" sz="4800" dirty="0"/>
        </a:p>
      </dgm:t>
    </dgm:pt>
    <dgm:pt modelId="{D6F6BAE7-1A0F-45C2-B165-E40CAF1EDFA0}" type="parTrans" cxnId="{C599BA82-1094-43D8-84A3-7513A4A685C3}">
      <dgm:prSet/>
      <dgm:spPr/>
      <dgm:t>
        <a:bodyPr/>
        <a:lstStyle/>
        <a:p>
          <a:endParaRPr lang="en-GB"/>
        </a:p>
      </dgm:t>
    </dgm:pt>
    <dgm:pt modelId="{F8224B78-1AB9-4734-9E9B-C85CFC2AC818}" type="sibTrans" cxnId="{C599BA82-1094-43D8-84A3-7513A4A685C3}">
      <dgm:prSet/>
      <dgm:spPr/>
      <dgm:t>
        <a:bodyPr/>
        <a:lstStyle/>
        <a:p>
          <a:endParaRPr lang="en-GB"/>
        </a:p>
      </dgm:t>
    </dgm:pt>
    <dgm:pt modelId="{E7D7BBA8-995B-4002-933F-803AE4EB9B2D}" type="pres">
      <dgm:prSet presAssocID="{DEC112CD-3E7B-492A-9FF2-DEC5FFB969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D14576F-7E00-47D2-8599-E663F98E59E3}" type="pres">
      <dgm:prSet presAssocID="{BB2F0BDD-C524-45A9-9508-B7DDDDDDD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B6F21B-BB10-42CC-A7CA-298E97F8034C}" type="pres">
      <dgm:prSet presAssocID="{3A25E86D-3837-4AED-A98D-55EF61438213}" presName="spacer" presStyleCnt="0"/>
      <dgm:spPr/>
    </dgm:pt>
    <dgm:pt modelId="{4FFD5F5B-D2EA-4872-BC73-A12928AFE6A5}" type="pres">
      <dgm:prSet presAssocID="{3E9E1E59-1DD2-418E-AAAA-12604F6C1E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7A902F-3E77-4193-AC82-CF742775B945}" type="pres">
      <dgm:prSet presAssocID="{F8224B78-1AB9-4734-9E9B-C85CFC2AC818}" presName="spacer" presStyleCnt="0"/>
      <dgm:spPr/>
    </dgm:pt>
    <dgm:pt modelId="{08903A6E-6D98-4295-8678-9E8928035A0F}" type="pres">
      <dgm:prSet presAssocID="{DED04251-808F-484B-B903-2928A17BF0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599BA82-1094-43D8-84A3-7513A4A685C3}" srcId="{DEC112CD-3E7B-492A-9FF2-DEC5FFB96966}" destId="{3E9E1E59-1DD2-418E-AAAA-12604F6C1E5D}" srcOrd="1" destOrd="0" parTransId="{D6F6BAE7-1A0F-45C2-B165-E40CAF1EDFA0}" sibTransId="{F8224B78-1AB9-4734-9E9B-C85CFC2AC818}"/>
    <dgm:cxn modelId="{7E703A53-50A2-426E-B729-B37568D76721}" type="presOf" srcId="{BB2F0BDD-C524-45A9-9508-B7DDDDDDDB1F}" destId="{DD14576F-7E00-47D2-8599-E663F98E59E3}" srcOrd="0" destOrd="0" presId="urn:microsoft.com/office/officeart/2005/8/layout/vList2"/>
    <dgm:cxn modelId="{ACC2474F-89D1-482A-A38F-7E77538EE93D}" type="presOf" srcId="{DEC112CD-3E7B-492A-9FF2-DEC5FFB96966}" destId="{E7D7BBA8-995B-4002-933F-803AE4EB9B2D}" srcOrd="0" destOrd="0" presId="urn:microsoft.com/office/officeart/2005/8/layout/vList2"/>
    <dgm:cxn modelId="{D2193BB7-7F00-49C8-8CD8-4C1F513AA3E5}" srcId="{DEC112CD-3E7B-492A-9FF2-DEC5FFB96966}" destId="{BB2F0BDD-C524-45A9-9508-B7DDDDDDDB1F}" srcOrd="0" destOrd="0" parTransId="{1C6AF3A5-2F48-4884-87D0-61989EA62B74}" sibTransId="{3A25E86D-3837-4AED-A98D-55EF61438213}"/>
    <dgm:cxn modelId="{07AE040B-3B81-49D8-AA11-9A0FE61CA724}" type="presOf" srcId="{3E9E1E59-1DD2-418E-AAAA-12604F6C1E5D}" destId="{4FFD5F5B-D2EA-4872-BC73-A12928AFE6A5}" srcOrd="0" destOrd="0" presId="urn:microsoft.com/office/officeart/2005/8/layout/vList2"/>
    <dgm:cxn modelId="{7E70E99D-C3F2-407F-808F-5CD96F009132}" type="presOf" srcId="{DED04251-808F-484B-B903-2928A17BF066}" destId="{08903A6E-6D98-4295-8678-9E8928035A0F}" srcOrd="0" destOrd="0" presId="urn:microsoft.com/office/officeart/2005/8/layout/vList2"/>
    <dgm:cxn modelId="{F11BEA86-5372-49F2-8DAA-A445FD6C18AF}" srcId="{DEC112CD-3E7B-492A-9FF2-DEC5FFB96966}" destId="{DED04251-808F-484B-B903-2928A17BF066}" srcOrd="2" destOrd="0" parTransId="{8DA68D71-72C0-4BAB-9C7E-A7DF52A89747}" sibTransId="{990A2AA3-93E2-4113-A708-CE76C051E5DE}"/>
    <dgm:cxn modelId="{FB349814-116A-4250-A323-AD2038775593}" type="presParOf" srcId="{E7D7BBA8-995B-4002-933F-803AE4EB9B2D}" destId="{DD14576F-7E00-47D2-8599-E663F98E59E3}" srcOrd="0" destOrd="0" presId="urn:microsoft.com/office/officeart/2005/8/layout/vList2"/>
    <dgm:cxn modelId="{0EF281DD-86BF-4030-98EC-E58617627788}" type="presParOf" srcId="{E7D7BBA8-995B-4002-933F-803AE4EB9B2D}" destId="{22B6F21B-BB10-42CC-A7CA-298E97F8034C}" srcOrd="1" destOrd="0" presId="urn:microsoft.com/office/officeart/2005/8/layout/vList2"/>
    <dgm:cxn modelId="{ABEF1870-858B-4417-A869-7A86ABD7BC49}" type="presParOf" srcId="{E7D7BBA8-995B-4002-933F-803AE4EB9B2D}" destId="{4FFD5F5B-D2EA-4872-BC73-A12928AFE6A5}" srcOrd="2" destOrd="0" presId="urn:microsoft.com/office/officeart/2005/8/layout/vList2"/>
    <dgm:cxn modelId="{2ACE16E0-128D-4111-8333-002616760DA0}" type="presParOf" srcId="{E7D7BBA8-995B-4002-933F-803AE4EB9B2D}" destId="{E57A902F-3E77-4193-AC82-CF742775B945}" srcOrd="3" destOrd="0" presId="urn:microsoft.com/office/officeart/2005/8/layout/vList2"/>
    <dgm:cxn modelId="{D9BE4003-1D34-4BC7-A73B-BB8DE79CEADA}" type="presParOf" srcId="{E7D7BBA8-995B-4002-933F-803AE4EB9B2D}" destId="{08903A6E-6D98-4295-8678-9E8928035A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540DF-FD49-4215-991C-C7B2A2E10D35}" type="pres">
      <dgm:prSet presAssocID="{E857221A-734F-4396-A642-04F985B7D590}" presName="sibTrans" presStyleLbl="sibTrans2D1" presStyleIdx="0" presStyleCnt="2"/>
      <dgm:spPr/>
      <dgm:t>
        <a:bodyPr/>
        <a:lstStyle/>
        <a:p>
          <a:endParaRPr lang="en-GB"/>
        </a:p>
      </dgm:t>
    </dgm:pt>
    <dgm:pt modelId="{FCAC1A52-7A03-424B-8708-40DF70DCEBE1}" type="pres">
      <dgm:prSet presAssocID="{E857221A-734F-4396-A642-04F985B7D590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576B2E-DB43-49F5-8A31-D5CBF5F78EEC}" type="pres">
      <dgm:prSet presAssocID="{D60C5607-81DE-4CC8-91B3-C56E5666A49F}" presName="sibTrans" presStyleLbl="sibTrans2D1" presStyleIdx="1" presStyleCnt="2"/>
      <dgm:spPr/>
      <dgm:t>
        <a:bodyPr/>
        <a:lstStyle/>
        <a:p>
          <a:endParaRPr lang="en-GB"/>
        </a:p>
      </dgm:t>
    </dgm:pt>
    <dgm:pt modelId="{1FFABC42-5BE3-4E33-A2BE-582BDAFB0BDF}" type="pres">
      <dgm:prSet presAssocID="{D60C5607-81DE-4CC8-91B3-C56E5666A49F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6A8DC9E9-5D63-4F60-9DFC-81574BA00175}" type="presOf" srcId="{D60C5607-81DE-4CC8-91B3-C56E5666A49F}" destId="{75576B2E-DB43-49F5-8A31-D5CBF5F78EEC}" srcOrd="0" destOrd="0" presId="urn:microsoft.com/office/officeart/2005/8/layout/process1"/>
    <dgm:cxn modelId="{6065E990-4176-4C3F-8B14-978C64FD2401}" type="presOf" srcId="{E857221A-734F-4396-A642-04F985B7D590}" destId="{FCAC1A52-7A03-424B-8708-40DF70DCEBE1}" srcOrd="1" destOrd="0" presId="urn:microsoft.com/office/officeart/2005/8/layout/process1"/>
    <dgm:cxn modelId="{D2EDC246-7BC0-4456-A230-78401E13AF74}" type="presOf" srcId="{801111EC-7761-4006-9B8D-BDD3478D6A0C}" destId="{CFEBD105-9F67-4F60-B070-C671AE93A28A}" srcOrd="0" destOrd="0" presId="urn:microsoft.com/office/officeart/2005/8/layout/process1"/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A495EAD2-1112-49CF-9AA9-6CC45F3E3DE1}" type="presOf" srcId="{D60C5607-81DE-4CC8-91B3-C56E5666A49F}" destId="{1FFABC42-5BE3-4E33-A2BE-582BDAFB0BDF}" srcOrd="1" destOrd="0" presId="urn:microsoft.com/office/officeart/2005/8/layout/process1"/>
    <dgm:cxn modelId="{EE9A8343-2C8E-441E-B467-09C99C8D27DC}" type="presOf" srcId="{380F6D09-15D5-4E2B-BF8A-CECE4B7C4A20}" destId="{2C9E42A7-D692-4DEF-A008-68C3A4D1516E}" srcOrd="0" destOrd="0" presId="urn:microsoft.com/office/officeart/2005/8/layout/process1"/>
    <dgm:cxn modelId="{8406AFFA-4084-45A9-A97E-A21B3548EED8}" type="presOf" srcId="{E857221A-734F-4396-A642-04F985B7D590}" destId="{888540DF-FD49-4215-991C-C7B2A2E10D35}" srcOrd="0" destOrd="0" presId="urn:microsoft.com/office/officeart/2005/8/layout/process1"/>
    <dgm:cxn modelId="{1498A6BE-59CD-4009-8DC2-8BF8A92A66F4}" type="presOf" srcId="{680F7195-4FD3-481E-8A2B-5AD54C8280AB}" destId="{B28036AB-B71B-48DE-97C4-D287BC3BE7AC}" srcOrd="0" destOrd="0" presId="urn:microsoft.com/office/officeart/2005/8/layout/process1"/>
    <dgm:cxn modelId="{128842DF-A226-4D7B-83D0-78B6022D8E1F}" type="presOf" srcId="{7ABBEAF7-C373-4176-BC82-DCCB6D5E3E26}" destId="{A491758C-84A6-4A4D-888E-93118B4129B4}" srcOrd="0" destOrd="0" presId="urn:microsoft.com/office/officeart/2005/8/layout/process1"/>
    <dgm:cxn modelId="{18BB0E45-2C45-4A2E-B2D1-CC4615A9A440}" type="presParOf" srcId="{A491758C-84A6-4A4D-888E-93118B4129B4}" destId="{CFEBD105-9F67-4F60-B070-C671AE93A28A}" srcOrd="0" destOrd="0" presId="urn:microsoft.com/office/officeart/2005/8/layout/process1"/>
    <dgm:cxn modelId="{554728FA-5B52-40CB-94F9-30BA15D875DB}" type="presParOf" srcId="{A491758C-84A6-4A4D-888E-93118B4129B4}" destId="{888540DF-FD49-4215-991C-C7B2A2E10D35}" srcOrd="1" destOrd="0" presId="urn:microsoft.com/office/officeart/2005/8/layout/process1"/>
    <dgm:cxn modelId="{B3104CFE-CCBB-4292-8503-512D077886CF}" type="presParOf" srcId="{888540DF-FD49-4215-991C-C7B2A2E10D35}" destId="{FCAC1A52-7A03-424B-8708-40DF70DCEBE1}" srcOrd="0" destOrd="0" presId="urn:microsoft.com/office/officeart/2005/8/layout/process1"/>
    <dgm:cxn modelId="{5A676B45-3124-4D62-BB6E-54B14456D5CD}" type="presParOf" srcId="{A491758C-84A6-4A4D-888E-93118B4129B4}" destId="{2C9E42A7-D692-4DEF-A008-68C3A4D1516E}" srcOrd="2" destOrd="0" presId="urn:microsoft.com/office/officeart/2005/8/layout/process1"/>
    <dgm:cxn modelId="{F25DD7C5-EED8-4DC1-A022-175930C82940}" type="presParOf" srcId="{A491758C-84A6-4A4D-888E-93118B4129B4}" destId="{75576B2E-DB43-49F5-8A31-D5CBF5F78EEC}" srcOrd="3" destOrd="0" presId="urn:microsoft.com/office/officeart/2005/8/layout/process1"/>
    <dgm:cxn modelId="{9CAF7B9D-F4C2-40A8-B4D0-E019593BA39F}" type="presParOf" srcId="{75576B2E-DB43-49F5-8A31-D5CBF5F78EEC}" destId="{1FFABC42-5BE3-4E33-A2BE-582BDAFB0BDF}" srcOrd="0" destOrd="0" presId="urn:microsoft.com/office/officeart/2005/8/layout/process1"/>
    <dgm:cxn modelId="{EDE73A9C-55E9-43A1-B482-7CE5B5BD2B66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C112CD-3E7B-492A-9FF2-DEC5FFB9696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B2F0BDD-C524-45A9-9508-B7DDDDDDDB1F}">
      <dgm:prSet phldrT="[文字]" custT="1"/>
      <dgm:spPr/>
      <dgm:t>
        <a:bodyPr/>
        <a:lstStyle/>
        <a:p>
          <a:r>
            <a:rPr lang="en-GB" altLang="zh-TW" sz="4800" dirty="0" smtClean="0"/>
            <a:t>Intro to </a:t>
          </a:r>
          <a:r>
            <a:rPr lang="en-GB" altLang="zh-TW" sz="4800" dirty="0" err="1" smtClean="0"/>
            <a:t>Keras</a:t>
          </a:r>
          <a:r>
            <a:rPr lang="en-GB" altLang="zh-TW" sz="4800" dirty="0" smtClean="0"/>
            <a:t> (ANN)</a:t>
          </a:r>
          <a:endParaRPr lang="zh-TW" altLang="en-US" sz="4800" dirty="0"/>
        </a:p>
      </dgm:t>
    </dgm:pt>
    <dgm:pt modelId="{1C6AF3A5-2F48-4884-87D0-61989EA62B74}" type="parTrans" cxnId="{D2193BB7-7F00-49C8-8CD8-4C1F513AA3E5}">
      <dgm:prSet/>
      <dgm:spPr/>
      <dgm:t>
        <a:bodyPr/>
        <a:lstStyle/>
        <a:p>
          <a:endParaRPr lang="zh-TW" altLang="en-US" sz="4800"/>
        </a:p>
      </dgm:t>
    </dgm:pt>
    <dgm:pt modelId="{3A25E86D-3837-4AED-A98D-55EF61438213}" type="sibTrans" cxnId="{D2193BB7-7F00-49C8-8CD8-4C1F513AA3E5}">
      <dgm:prSet/>
      <dgm:spPr/>
      <dgm:t>
        <a:bodyPr/>
        <a:lstStyle/>
        <a:p>
          <a:endParaRPr lang="zh-TW" altLang="en-US" sz="4800"/>
        </a:p>
      </dgm:t>
    </dgm:pt>
    <dgm:pt modelId="{DED04251-808F-484B-B903-2928A17BF066}">
      <dgm:prSet phldrT="[文字]" custT="1"/>
      <dgm:spPr/>
      <dgm:t>
        <a:bodyPr/>
        <a:lstStyle/>
        <a:p>
          <a:r>
            <a:rPr lang="en-US" altLang="zh-TW" sz="4800" dirty="0" smtClean="0"/>
            <a:t>Intro to Recurrent </a:t>
          </a:r>
          <a:r>
            <a:rPr lang="en-US" altLang="zh-TW" sz="4800" dirty="0"/>
            <a:t>Neural Network (RNN)</a:t>
          </a:r>
          <a:endParaRPr lang="zh-TW" altLang="en-US" sz="4800" dirty="0"/>
        </a:p>
      </dgm:t>
    </dgm:pt>
    <dgm:pt modelId="{8DA68D71-72C0-4BAB-9C7E-A7DF52A89747}" type="parTrans" cxnId="{F11BEA86-5372-49F2-8DAA-A445FD6C18AF}">
      <dgm:prSet/>
      <dgm:spPr/>
      <dgm:t>
        <a:bodyPr/>
        <a:lstStyle/>
        <a:p>
          <a:endParaRPr lang="zh-TW" altLang="en-US" sz="4800"/>
        </a:p>
      </dgm:t>
    </dgm:pt>
    <dgm:pt modelId="{990A2AA3-93E2-4113-A708-CE76C051E5DE}" type="sibTrans" cxnId="{F11BEA86-5372-49F2-8DAA-A445FD6C18AF}">
      <dgm:prSet/>
      <dgm:spPr/>
      <dgm:t>
        <a:bodyPr/>
        <a:lstStyle/>
        <a:p>
          <a:endParaRPr lang="zh-TW" altLang="en-US" sz="4800"/>
        </a:p>
      </dgm:t>
    </dgm:pt>
    <dgm:pt modelId="{3E9E1E59-1DD2-418E-AAAA-12604F6C1E5D}">
      <dgm:prSet phldrT="[文字]" custT="1"/>
      <dgm:spPr/>
      <dgm:t>
        <a:bodyPr/>
        <a:lstStyle/>
        <a:p>
          <a:r>
            <a:rPr lang="en-US" altLang="zh-TW" sz="4800" dirty="0" smtClean="0"/>
            <a:t>Intro to Convolutional </a:t>
          </a:r>
          <a:r>
            <a:rPr lang="en-US" altLang="zh-TW" sz="4800" dirty="0"/>
            <a:t>Neural Network (CNN)</a:t>
          </a:r>
          <a:endParaRPr lang="zh-TW" altLang="en-US" sz="4800" dirty="0"/>
        </a:p>
      </dgm:t>
    </dgm:pt>
    <dgm:pt modelId="{D6F6BAE7-1A0F-45C2-B165-E40CAF1EDFA0}" type="parTrans" cxnId="{C599BA82-1094-43D8-84A3-7513A4A685C3}">
      <dgm:prSet/>
      <dgm:spPr/>
      <dgm:t>
        <a:bodyPr/>
        <a:lstStyle/>
        <a:p>
          <a:endParaRPr lang="en-GB"/>
        </a:p>
      </dgm:t>
    </dgm:pt>
    <dgm:pt modelId="{F8224B78-1AB9-4734-9E9B-C85CFC2AC818}" type="sibTrans" cxnId="{C599BA82-1094-43D8-84A3-7513A4A685C3}">
      <dgm:prSet/>
      <dgm:spPr/>
      <dgm:t>
        <a:bodyPr/>
        <a:lstStyle/>
        <a:p>
          <a:endParaRPr lang="en-GB"/>
        </a:p>
      </dgm:t>
    </dgm:pt>
    <dgm:pt modelId="{E7D7BBA8-995B-4002-933F-803AE4EB9B2D}" type="pres">
      <dgm:prSet presAssocID="{DEC112CD-3E7B-492A-9FF2-DEC5FFB969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D14576F-7E00-47D2-8599-E663F98E59E3}" type="pres">
      <dgm:prSet presAssocID="{BB2F0BDD-C524-45A9-9508-B7DDDDDDD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B6F21B-BB10-42CC-A7CA-298E97F8034C}" type="pres">
      <dgm:prSet presAssocID="{3A25E86D-3837-4AED-A98D-55EF61438213}" presName="spacer" presStyleCnt="0"/>
      <dgm:spPr/>
    </dgm:pt>
    <dgm:pt modelId="{4FFD5F5B-D2EA-4872-BC73-A12928AFE6A5}" type="pres">
      <dgm:prSet presAssocID="{3E9E1E59-1DD2-418E-AAAA-12604F6C1E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7A902F-3E77-4193-AC82-CF742775B945}" type="pres">
      <dgm:prSet presAssocID="{F8224B78-1AB9-4734-9E9B-C85CFC2AC818}" presName="spacer" presStyleCnt="0"/>
      <dgm:spPr/>
    </dgm:pt>
    <dgm:pt modelId="{08903A6E-6D98-4295-8678-9E8928035A0F}" type="pres">
      <dgm:prSet presAssocID="{DED04251-808F-484B-B903-2928A17BF0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B838099-F7D6-4303-8720-AD94181C75A0}" type="presOf" srcId="{BB2F0BDD-C524-45A9-9508-B7DDDDDDDB1F}" destId="{DD14576F-7E00-47D2-8599-E663F98E59E3}" srcOrd="0" destOrd="0" presId="urn:microsoft.com/office/officeart/2005/8/layout/vList2"/>
    <dgm:cxn modelId="{93704F8A-D0E9-492C-AAB1-9614BBB9D0A1}" type="presOf" srcId="{3E9E1E59-1DD2-418E-AAAA-12604F6C1E5D}" destId="{4FFD5F5B-D2EA-4872-BC73-A12928AFE6A5}" srcOrd="0" destOrd="0" presId="urn:microsoft.com/office/officeart/2005/8/layout/vList2"/>
    <dgm:cxn modelId="{C599BA82-1094-43D8-84A3-7513A4A685C3}" srcId="{DEC112CD-3E7B-492A-9FF2-DEC5FFB96966}" destId="{3E9E1E59-1DD2-418E-AAAA-12604F6C1E5D}" srcOrd="1" destOrd="0" parTransId="{D6F6BAE7-1A0F-45C2-B165-E40CAF1EDFA0}" sibTransId="{F8224B78-1AB9-4734-9E9B-C85CFC2AC818}"/>
    <dgm:cxn modelId="{AD943408-BFB4-4D5C-B3AC-CEB9E7235170}" type="presOf" srcId="{DED04251-808F-484B-B903-2928A17BF066}" destId="{08903A6E-6D98-4295-8678-9E8928035A0F}" srcOrd="0" destOrd="0" presId="urn:microsoft.com/office/officeart/2005/8/layout/vList2"/>
    <dgm:cxn modelId="{D2193BB7-7F00-49C8-8CD8-4C1F513AA3E5}" srcId="{DEC112CD-3E7B-492A-9FF2-DEC5FFB96966}" destId="{BB2F0BDD-C524-45A9-9508-B7DDDDDDDB1F}" srcOrd="0" destOrd="0" parTransId="{1C6AF3A5-2F48-4884-87D0-61989EA62B74}" sibTransId="{3A25E86D-3837-4AED-A98D-55EF61438213}"/>
    <dgm:cxn modelId="{15E02E54-5AF0-4BA0-A41F-FBB52F0FFA95}" type="presOf" srcId="{DEC112CD-3E7B-492A-9FF2-DEC5FFB96966}" destId="{E7D7BBA8-995B-4002-933F-803AE4EB9B2D}" srcOrd="0" destOrd="0" presId="urn:microsoft.com/office/officeart/2005/8/layout/vList2"/>
    <dgm:cxn modelId="{F11BEA86-5372-49F2-8DAA-A445FD6C18AF}" srcId="{DEC112CD-3E7B-492A-9FF2-DEC5FFB96966}" destId="{DED04251-808F-484B-B903-2928A17BF066}" srcOrd="2" destOrd="0" parTransId="{8DA68D71-72C0-4BAB-9C7E-A7DF52A89747}" sibTransId="{990A2AA3-93E2-4113-A708-CE76C051E5DE}"/>
    <dgm:cxn modelId="{23B1697D-60D3-4114-BF60-57FE8CA92F7C}" type="presParOf" srcId="{E7D7BBA8-995B-4002-933F-803AE4EB9B2D}" destId="{DD14576F-7E00-47D2-8599-E663F98E59E3}" srcOrd="0" destOrd="0" presId="urn:microsoft.com/office/officeart/2005/8/layout/vList2"/>
    <dgm:cxn modelId="{F69DCE52-7E70-4A0E-8F85-727F34880BCA}" type="presParOf" srcId="{E7D7BBA8-995B-4002-933F-803AE4EB9B2D}" destId="{22B6F21B-BB10-42CC-A7CA-298E97F8034C}" srcOrd="1" destOrd="0" presId="urn:microsoft.com/office/officeart/2005/8/layout/vList2"/>
    <dgm:cxn modelId="{ED96EB6A-D870-4642-AF64-96F2C9989812}" type="presParOf" srcId="{E7D7BBA8-995B-4002-933F-803AE4EB9B2D}" destId="{4FFD5F5B-D2EA-4872-BC73-A12928AFE6A5}" srcOrd="2" destOrd="0" presId="urn:microsoft.com/office/officeart/2005/8/layout/vList2"/>
    <dgm:cxn modelId="{55C8AAE6-D20A-47FD-877A-36CABFC1D597}" type="presParOf" srcId="{E7D7BBA8-995B-4002-933F-803AE4EB9B2D}" destId="{E57A902F-3E77-4193-AC82-CF742775B945}" srcOrd="3" destOrd="0" presId="urn:microsoft.com/office/officeart/2005/8/layout/vList2"/>
    <dgm:cxn modelId="{C3B96313-B417-4730-AC76-BD50B46D0740}" type="presParOf" srcId="{E7D7BBA8-995B-4002-933F-803AE4EB9B2D}" destId="{08903A6E-6D98-4295-8678-9E8928035A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576F-7E00-47D2-8599-E663F98E59E3}">
      <dsp:nvSpPr>
        <dsp:cNvPr id="0" name=""/>
        <dsp:cNvSpPr/>
      </dsp:nvSpPr>
      <dsp:spPr>
        <a:xfrm>
          <a:off x="0" y="770"/>
          <a:ext cx="7886700" cy="14426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TW" sz="4800" kern="1200" dirty="0" smtClean="0"/>
            <a:t>Intro to </a:t>
          </a:r>
          <a:r>
            <a:rPr lang="en-GB" altLang="zh-TW" sz="4800" kern="1200" dirty="0" err="1" smtClean="0"/>
            <a:t>Keras</a:t>
          </a:r>
          <a:r>
            <a:rPr lang="en-GB" altLang="zh-TW" sz="4800" kern="1200" dirty="0" smtClean="0"/>
            <a:t> (ANN)</a:t>
          </a:r>
          <a:endParaRPr lang="zh-TW" altLang="en-US" sz="4800" kern="1200" dirty="0"/>
        </a:p>
      </dsp:txBody>
      <dsp:txXfrm>
        <a:off x="70424" y="71194"/>
        <a:ext cx="7745852" cy="1301799"/>
      </dsp:txXfrm>
    </dsp:sp>
    <dsp:sp modelId="{4FFD5F5B-D2EA-4872-BC73-A12928AFE6A5}">
      <dsp:nvSpPr>
        <dsp:cNvPr id="0" name=""/>
        <dsp:cNvSpPr/>
      </dsp:nvSpPr>
      <dsp:spPr>
        <a:xfrm>
          <a:off x="0" y="1454345"/>
          <a:ext cx="7886700" cy="1442647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Intro to Convolutional </a:t>
          </a:r>
          <a:r>
            <a:rPr lang="en-US" altLang="zh-TW" sz="4800" kern="1200" dirty="0"/>
            <a:t>Neural Network (CNN)</a:t>
          </a:r>
          <a:endParaRPr lang="zh-TW" altLang="en-US" sz="4800" kern="1200" dirty="0"/>
        </a:p>
      </dsp:txBody>
      <dsp:txXfrm>
        <a:off x="70424" y="1524769"/>
        <a:ext cx="7745852" cy="1301799"/>
      </dsp:txXfrm>
    </dsp:sp>
    <dsp:sp modelId="{08903A6E-6D98-4295-8678-9E8928035A0F}">
      <dsp:nvSpPr>
        <dsp:cNvPr id="0" name=""/>
        <dsp:cNvSpPr/>
      </dsp:nvSpPr>
      <dsp:spPr>
        <a:xfrm>
          <a:off x="0" y="2907919"/>
          <a:ext cx="7886700" cy="1442647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Intro to Recurrent </a:t>
          </a:r>
          <a:r>
            <a:rPr lang="en-US" altLang="zh-TW" sz="4800" kern="1200" dirty="0"/>
            <a:t>Neural Network (RNN)</a:t>
          </a:r>
          <a:endParaRPr lang="zh-TW" altLang="en-US" sz="4800" kern="1200" dirty="0"/>
        </a:p>
      </dsp:txBody>
      <dsp:txXfrm>
        <a:off x="70424" y="2978343"/>
        <a:ext cx="7745852" cy="13017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576F-7E00-47D2-8599-E663F98E59E3}">
      <dsp:nvSpPr>
        <dsp:cNvPr id="0" name=""/>
        <dsp:cNvSpPr/>
      </dsp:nvSpPr>
      <dsp:spPr>
        <a:xfrm>
          <a:off x="0" y="180818"/>
          <a:ext cx="7886700" cy="1901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/>
            <a:t>Convolutional Neural Network (CNN)</a:t>
          </a:r>
          <a:endParaRPr lang="zh-TW" altLang="en-US" sz="4800" kern="1200" dirty="0"/>
        </a:p>
      </dsp:txBody>
      <dsp:txXfrm>
        <a:off x="92811" y="273629"/>
        <a:ext cx="7701078" cy="1715628"/>
      </dsp:txXfrm>
    </dsp:sp>
    <dsp:sp modelId="{08903A6E-6D98-4295-8678-9E8928035A0F}">
      <dsp:nvSpPr>
        <dsp:cNvPr id="0" name=""/>
        <dsp:cNvSpPr/>
      </dsp:nvSpPr>
      <dsp:spPr>
        <a:xfrm>
          <a:off x="0" y="2269269"/>
          <a:ext cx="7886700" cy="190125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/>
            <a:t>Recurrent Neural Network (RNN)</a:t>
          </a:r>
          <a:endParaRPr lang="zh-TW" altLang="en-US" sz="4800" kern="1200" dirty="0"/>
        </a:p>
      </dsp:txBody>
      <dsp:txXfrm>
        <a:off x="92811" y="2362080"/>
        <a:ext cx="7701078" cy="1715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A0997-A7FE-46A9-8A84-20A0A6E61B96}">
      <dsp:nvSpPr>
        <dsp:cNvPr id="0" name=""/>
        <dsp:cNvSpPr/>
      </dsp:nvSpPr>
      <dsp:spPr>
        <a:xfrm>
          <a:off x="5357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1: design the model</a:t>
          </a:r>
          <a:endParaRPr lang="en-GB" sz="1800" kern="1200" dirty="0"/>
        </a:p>
      </dsp:txBody>
      <dsp:txXfrm>
        <a:off x="33499" y="512469"/>
        <a:ext cx="1545106" cy="904550"/>
      </dsp:txXfrm>
    </dsp:sp>
    <dsp:sp modelId="{07297D84-E8B5-4F3B-B548-D413B35A44EC}">
      <dsp:nvSpPr>
        <dsp:cNvPr id="0" name=""/>
        <dsp:cNvSpPr/>
      </dsp:nvSpPr>
      <dsp:spPr>
        <a:xfrm>
          <a:off x="1766887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766887" y="845601"/>
        <a:ext cx="237646" cy="238286"/>
      </dsp:txXfrm>
    </dsp:sp>
    <dsp:sp modelId="{ACACA92F-8956-4C60-B6CA-46025C9525B5}">
      <dsp:nvSpPr>
        <dsp:cNvPr id="0" name=""/>
        <dsp:cNvSpPr/>
      </dsp:nvSpPr>
      <dsp:spPr>
        <a:xfrm>
          <a:off x="2247304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2: goodness of model</a:t>
          </a:r>
          <a:endParaRPr lang="en-GB" sz="1800" kern="1200" dirty="0"/>
        </a:p>
      </dsp:txBody>
      <dsp:txXfrm>
        <a:off x="2275446" y="512469"/>
        <a:ext cx="1545106" cy="904550"/>
      </dsp:txXfrm>
    </dsp:sp>
    <dsp:sp modelId="{FB27AC43-32A1-4729-BDB1-0D343BFA81A9}">
      <dsp:nvSpPr>
        <dsp:cNvPr id="0" name=""/>
        <dsp:cNvSpPr/>
      </dsp:nvSpPr>
      <dsp:spPr>
        <a:xfrm>
          <a:off x="4008834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008834" y="845601"/>
        <a:ext cx="237646" cy="238286"/>
      </dsp:txXfrm>
    </dsp:sp>
    <dsp:sp modelId="{858E04C4-72F2-439F-AD2F-00232B9F9E7D}">
      <dsp:nvSpPr>
        <dsp:cNvPr id="0" name=""/>
        <dsp:cNvSpPr/>
      </dsp:nvSpPr>
      <dsp:spPr>
        <a:xfrm>
          <a:off x="4489251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3: refine the model</a:t>
          </a:r>
          <a:endParaRPr lang="en-GB" sz="1800" kern="1200" dirty="0"/>
        </a:p>
      </dsp:txBody>
      <dsp:txXfrm>
        <a:off x="4517393" y="512469"/>
        <a:ext cx="1545106" cy="90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A0997-A7FE-46A9-8A84-20A0A6E61B96}">
      <dsp:nvSpPr>
        <dsp:cNvPr id="0" name=""/>
        <dsp:cNvSpPr/>
      </dsp:nvSpPr>
      <dsp:spPr>
        <a:xfrm>
          <a:off x="5357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1: design the model</a:t>
          </a:r>
          <a:endParaRPr lang="en-GB" sz="1800" kern="1200" dirty="0"/>
        </a:p>
      </dsp:txBody>
      <dsp:txXfrm>
        <a:off x="33499" y="512469"/>
        <a:ext cx="1545106" cy="904550"/>
      </dsp:txXfrm>
    </dsp:sp>
    <dsp:sp modelId="{07297D84-E8B5-4F3B-B548-D413B35A44EC}">
      <dsp:nvSpPr>
        <dsp:cNvPr id="0" name=""/>
        <dsp:cNvSpPr/>
      </dsp:nvSpPr>
      <dsp:spPr>
        <a:xfrm>
          <a:off x="1766887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766887" y="845601"/>
        <a:ext cx="237646" cy="238286"/>
      </dsp:txXfrm>
    </dsp:sp>
    <dsp:sp modelId="{ACACA92F-8956-4C60-B6CA-46025C9525B5}">
      <dsp:nvSpPr>
        <dsp:cNvPr id="0" name=""/>
        <dsp:cNvSpPr/>
      </dsp:nvSpPr>
      <dsp:spPr>
        <a:xfrm>
          <a:off x="2247304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2: goodness of model</a:t>
          </a:r>
          <a:endParaRPr lang="en-GB" sz="1800" kern="1200" dirty="0"/>
        </a:p>
      </dsp:txBody>
      <dsp:txXfrm>
        <a:off x="2275446" y="512469"/>
        <a:ext cx="1545106" cy="904550"/>
      </dsp:txXfrm>
    </dsp:sp>
    <dsp:sp modelId="{FB27AC43-32A1-4729-BDB1-0D343BFA81A9}">
      <dsp:nvSpPr>
        <dsp:cNvPr id="0" name=""/>
        <dsp:cNvSpPr/>
      </dsp:nvSpPr>
      <dsp:spPr>
        <a:xfrm>
          <a:off x="4008834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008834" y="845601"/>
        <a:ext cx="237646" cy="238286"/>
      </dsp:txXfrm>
    </dsp:sp>
    <dsp:sp modelId="{858E04C4-72F2-439F-AD2F-00232B9F9E7D}">
      <dsp:nvSpPr>
        <dsp:cNvPr id="0" name=""/>
        <dsp:cNvSpPr/>
      </dsp:nvSpPr>
      <dsp:spPr>
        <a:xfrm>
          <a:off x="4489251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3: refine the model</a:t>
          </a:r>
          <a:endParaRPr lang="en-GB" sz="1800" kern="1200" dirty="0"/>
        </a:p>
      </dsp:txBody>
      <dsp:txXfrm>
        <a:off x="4517393" y="512469"/>
        <a:ext cx="1545106" cy="904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A0997-A7FE-46A9-8A84-20A0A6E61B96}">
      <dsp:nvSpPr>
        <dsp:cNvPr id="0" name=""/>
        <dsp:cNvSpPr/>
      </dsp:nvSpPr>
      <dsp:spPr>
        <a:xfrm>
          <a:off x="5357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1: design the model</a:t>
          </a:r>
          <a:endParaRPr lang="en-GB" sz="1800" kern="1200" dirty="0"/>
        </a:p>
      </dsp:txBody>
      <dsp:txXfrm>
        <a:off x="33499" y="512469"/>
        <a:ext cx="1545106" cy="904550"/>
      </dsp:txXfrm>
    </dsp:sp>
    <dsp:sp modelId="{07297D84-E8B5-4F3B-B548-D413B35A44EC}">
      <dsp:nvSpPr>
        <dsp:cNvPr id="0" name=""/>
        <dsp:cNvSpPr/>
      </dsp:nvSpPr>
      <dsp:spPr>
        <a:xfrm>
          <a:off x="1766887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766887" y="845601"/>
        <a:ext cx="237646" cy="238286"/>
      </dsp:txXfrm>
    </dsp:sp>
    <dsp:sp modelId="{ACACA92F-8956-4C60-B6CA-46025C9525B5}">
      <dsp:nvSpPr>
        <dsp:cNvPr id="0" name=""/>
        <dsp:cNvSpPr/>
      </dsp:nvSpPr>
      <dsp:spPr>
        <a:xfrm>
          <a:off x="2247304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2: goodness of model</a:t>
          </a:r>
          <a:endParaRPr lang="en-GB" sz="1800" kern="1200" dirty="0"/>
        </a:p>
      </dsp:txBody>
      <dsp:txXfrm>
        <a:off x="2275446" y="512469"/>
        <a:ext cx="1545106" cy="904550"/>
      </dsp:txXfrm>
    </dsp:sp>
    <dsp:sp modelId="{FB27AC43-32A1-4729-BDB1-0D343BFA81A9}">
      <dsp:nvSpPr>
        <dsp:cNvPr id="0" name=""/>
        <dsp:cNvSpPr/>
      </dsp:nvSpPr>
      <dsp:spPr>
        <a:xfrm>
          <a:off x="4008834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008834" y="845601"/>
        <a:ext cx="237646" cy="238286"/>
      </dsp:txXfrm>
    </dsp:sp>
    <dsp:sp modelId="{858E04C4-72F2-439F-AD2F-00232B9F9E7D}">
      <dsp:nvSpPr>
        <dsp:cNvPr id="0" name=""/>
        <dsp:cNvSpPr/>
      </dsp:nvSpPr>
      <dsp:spPr>
        <a:xfrm>
          <a:off x="4489251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3: refine the model</a:t>
          </a:r>
          <a:endParaRPr lang="en-GB" sz="1800" kern="1200" dirty="0"/>
        </a:p>
      </dsp:txBody>
      <dsp:txXfrm>
        <a:off x="4517393" y="512469"/>
        <a:ext cx="1545106" cy="904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A0997-A7FE-46A9-8A84-20A0A6E61B96}">
      <dsp:nvSpPr>
        <dsp:cNvPr id="0" name=""/>
        <dsp:cNvSpPr/>
      </dsp:nvSpPr>
      <dsp:spPr>
        <a:xfrm>
          <a:off x="5357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1: design the model</a:t>
          </a:r>
          <a:endParaRPr lang="en-GB" sz="1800" kern="1200" dirty="0"/>
        </a:p>
      </dsp:txBody>
      <dsp:txXfrm>
        <a:off x="33499" y="512469"/>
        <a:ext cx="1545106" cy="904550"/>
      </dsp:txXfrm>
    </dsp:sp>
    <dsp:sp modelId="{07297D84-E8B5-4F3B-B548-D413B35A44EC}">
      <dsp:nvSpPr>
        <dsp:cNvPr id="0" name=""/>
        <dsp:cNvSpPr/>
      </dsp:nvSpPr>
      <dsp:spPr>
        <a:xfrm>
          <a:off x="1766887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766887" y="845601"/>
        <a:ext cx="237646" cy="238286"/>
      </dsp:txXfrm>
    </dsp:sp>
    <dsp:sp modelId="{ACACA92F-8956-4C60-B6CA-46025C9525B5}">
      <dsp:nvSpPr>
        <dsp:cNvPr id="0" name=""/>
        <dsp:cNvSpPr/>
      </dsp:nvSpPr>
      <dsp:spPr>
        <a:xfrm>
          <a:off x="2247304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2: goodness of model</a:t>
          </a:r>
          <a:endParaRPr lang="en-GB" sz="1800" kern="1200" dirty="0"/>
        </a:p>
      </dsp:txBody>
      <dsp:txXfrm>
        <a:off x="2275446" y="512469"/>
        <a:ext cx="1545106" cy="904550"/>
      </dsp:txXfrm>
    </dsp:sp>
    <dsp:sp modelId="{FB27AC43-32A1-4729-BDB1-0D343BFA81A9}">
      <dsp:nvSpPr>
        <dsp:cNvPr id="0" name=""/>
        <dsp:cNvSpPr/>
      </dsp:nvSpPr>
      <dsp:spPr>
        <a:xfrm>
          <a:off x="4008834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008834" y="845601"/>
        <a:ext cx="237646" cy="238286"/>
      </dsp:txXfrm>
    </dsp:sp>
    <dsp:sp modelId="{858E04C4-72F2-439F-AD2F-00232B9F9E7D}">
      <dsp:nvSpPr>
        <dsp:cNvPr id="0" name=""/>
        <dsp:cNvSpPr/>
      </dsp:nvSpPr>
      <dsp:spPr>
        <a:xfrm>
          <a:off x="4489251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3: refine the model</a:t>
          </a:r>
          <a:endParaRPr lang="en-GB" sz="1800" kern="1200" dirty="0"/>
        </a:p>
      </dsp:txBody>
      <dsp:txXfrm>
        <a:off x="4517393" y="512469"/>
        <a:ext cx="1545106" cy="904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A0997-A7FE-46A9-8A84-20A0A6E61B96}">
      <dsp:nvSpPr>
        <dsp:cNvPr id="0" name=""/>
        <dsp:cNvSpPr/>
      </dsp:nvSpPr>
      <dsp:spPr>
        <a:xfrm>
          <a:off x="5357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1: design the model</a:t>
          </a:r>
          <a:endParaRPr lang="en-GB" sz="1800" kern="1200" dirty="0"/>
        </a:p>
      </dsp:txBody>
      <dsp:txXfrm>
        <a:off x="33499" y="512469"/>
        <a:ext cx="1545106" cy="904550"/>
      </dsp:txXfrm>
    </dsp:sp>
    <dsp:sp modelId="{07297D84-E8B5-4F3B-B548-D413B35A44EC}">
      <dsp:nvSpPr>
        <dsp:cNvPr id="0" name=""/>
        <dsp:cNvSpPr/>
      </dsp:nvSpPr>
      <dsp:spPr>
        <a:xfrm>
          <a:off x="1766887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766887" y="845601"/>
        <a:ext cx="237646" cy="238286"/>
      </dsp:txXfrm>
    </dsp:sp>
    <dsp:sp modelId="{ACACA92F-8956-4C60-B6CA-46025C9525B5}">
      <dsp:nvSpPr>
        <dsp:cNvPr id="0" name=""/>
        <dsp:cNvSpPr/>
      </dsp:nvSpPr>
      <dsp:spPr>
        <a:xfrm>
          <a:off x="2247304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2: goodness of model</a:t>
          </a:r>
          <a:endParaRPr lang="en-GB" sz="1800" kern="1200" dirty="0"/>
        </a:p>
      </dsp:txBody>
      <dsp:txXfrm>
        <a:off x="2275446" y="512469"/>
        <a:ext cx="1545106" cy="904550"/>
      </dsp:txXfrm>
    </dsp:sp>
    <dsp:sp modelId="{FB27AC43-32A1-4729-BDB1-0D343BFA81A9}">
      <dsp:nvSpPr>
        <dsp:cNvPr id="0" name=""/>
        <dsp:cNvSpPr/>
      </dsp:nvSpPr>
      <dsp:spPr>
        <a:xfrm>
          <a:off x="4008834" y="76617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008834" y="845601"/>
        <a:ext cx="237646" cy="238286"/>
      </dsp:txXfrm>
    </dsp:sp>
    <dsp:sp modelId="{858E04C4-72F2-439F-AD2F-00232B9F9E7D}">
      <dsp:nvSpPr>
        <dsp:cNvPr id="0" name=""/>
        <dsp:cNvSpPr/>
      </dsp:nvSpPr>
      <dsp:spPr>
        <a:xfrm>
          <a:off x="4489251" y="484327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Step 3: refine the model</a:t>
          </a:r>
          <a:endParaRPr lang="en-GB" sz="1800" kern="1200" dirty="0"/>
        </a:p>
      </dsp:txBody>
      <dsp:txXfrm>
        <a:off x="4517393" y="512469"/>
        <a:ext cx="1545106" cy="9045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576F-7E00-47D2-8599-E663F98E59E3}">
      <dsp:nvSpPr>
        <dsp:cNvPr id="0" name=""/>
        <dsp:cNvSpPr/>
      </dsp:nvSpPr>
      <dsp:spPr>
        <a:xfrm>
          <a:off x="0" y="770"/>
          <a:ext cx="7886700" cy="14426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TW" sz="4800" kern="1200" dirty="0" smtClean="0"/>
            <a:t>Intro to </a:t>
          </a:r>
          <a:r>
            <a:rPr lang="en-GB" altLang="zh-TW" sz="4800" kern="1200" dirty="0" err="1" smtClean="0"/>
            <a:t>Keras</a:t>
          </a:r>
          <a:r>
            <a:rPr lang="en-GB" altLang="zh-TW" sz="4800" kern="1200" dirty="0" smtClean="0"/>
            <a:t> (ANN)</a:t>
          </a:r>
          <a:endParaRPr lang="zh-TW" altLang="en-US" sz="4800" kern="1200" dirty="0"/>
        </a:p>
      </dsp:txBody>
      <dsp:txXfrm>
        <a:off x="70424" y="71194"/>
        <a:ext cx="7745852" cy="1301799"/>
      </dsp:txXfrm>
    </dsp:sp>
    <dsp:sp modelId="{4FFD5F5B-D2EA-4872-BC73-A12928AFE6A5}">
      <dsp:nvSpPr>
        <dsp:cNvPr id="0" name=""/>
        <dsp:cNvSpPr/>
      </dsp:nvSpPr>
      <dsp:spPr>
        <a:xfrm>
          <a:off x="0" y="1454345"/>
          <a:ext cx="7886700" cy="1442647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Intro to Convolutional </a:t>
          </a:r>
          <a:r>
            <a:rPr lang="en-US" altLang="zh-TW" sz="4800" kern="1200" dirty="0"/>
            <a:t>Neural Network (CNN)</a:t>
          </a:r>
          <a:endParaRPr lang="zh-TW" altLang="en-US" sz="4800" kern="1200" dirty="0"/>
        </a:p>
      </dsp:txBody>
      <dsp:txXfrm>
        <a:off x="70424" y="1524769"/>
        <a:ext cx="7745852" cy="1301799"/>
      </dsp:txXfrm>
    </dsp:sp>
    <dsp:sp modelId="{08903A6E-6D98-4295-8678-9E8928035A0F}">
      <dsp:nvSpPr>
        <dsp:cNvPr id="0" name=""/>
        <dsp:cNvSpPr/>
      </dsp:nvSpPr>
      <dsp:spPr>
        <a:xfrm>
          <a:off x="0" y="2907919"/>
          <a:ext cx="7886700" cy="1442647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Intro to Recurrent </a:t>
          </a:r>
          <a:r>
            <a:rPr lang="en-US" altLang="zh-TW" sz="4800" kern="1200" dirty="0"/>
            <a:t>Neural Network (RNN)</a:t>
          </a:r>
          <a:endParaRPr lang="zh-TW" altLang="en-US" sz="4800" kern="1200" dirty="0"/>
        </a:p>
      </dsp:txBody>
      <dsp:txXfrm>
        <a:off x="70424" y="2978343"/>
        <a:ext cx="7745852" cy="13017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>
        <a:off x="50166" y="1480825"/>
        <a:ext cx="1985329" cy="1389686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950685" y="1480825"/>
        <a:ext cx="1985329" cy="1389686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851204" y="1480825"/>
        <a:ext cx="1985329" cy="13896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576F-7E00-47D2-8599-E663F98E59E3}">
      <dsp:nvSpPr>
        <dsp:cNvPr id="0" name=""/>
        <dsp:cNvSpPr/>
      </dsp:nvSpPr>
      <dsp:spPr>
        <a:xfrm>
          <a:off x="0" y="770"/>
          <a:ext cx="7886700" cy="14426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zh-TW" sz="4800" kern="1200" dirty="0" smtClean="0"/>
            <a:t>Intro to </a:t>
          </a:r>
          <a:r>
            <a:rPr lang="en-GB" altLang="zh-TW" sz="4800" kern="1200" dirty="0" err="1" smtClean="0"/>
            <a:t>Keras</a:t>
          </a:r>
          <a:r>
            <a:rPr lang="en-GB" altLang="zh-TW" sz="4800" kern="1200" dirty="0" smtClean="0"/>
            <a:t> (ANN)</a:t>
          </a:r>
          <a:endParaRPr lang="zh-TW" altLang="en-US" sz="4800" kern="1200" dirty="0"/>
        </a:p>
      </dsp:txBody>
      <dsp:txXfrm>
        <a:off x="70424" y="71194"/>
        <a:ext cx="7745852" cy="1301799"/>
      </dsp:txXfrm>
    </dsp:sp>
    <dsp:sp modelId="{4FFD5F5B-D2EA-4872-BC73-A12928AFE6A5}">
      <dsp:nvSpPr>
        <dsp:cNvPr id="0" name=""/>
        <dsp:cNvSpPr/>
      </dsp:nvSpPr>
      <dsp:spPr>
        <a:xfrm>
          <a:off x="0" y="1454345"/>
          <a:ext cx="7886700" cy="1442647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Intro to Convolutional </a:t>
          </a:r>
          <a:r>
            <a:rPr lang="en-US" altLang="zh-TW" sz="4800" kern="1200" dirty="0"/>
            <a:t>Neural Network (CNN)</a:t>
          </a:r>
          <a:endParaRPr lang="zh-TW" altLang="en-US" sz="4800" kern="1200" dirty="0"/>
        </a:p>
      </dsp:txBody>
      <dsp:txXfrm>
        <a:off x="70424" y="1524769"/>
        <a:ext cx="7745852" cy="1301799"/>
      </dsp:txXfrm>
    </dsp:sp>
    <dsp:sp modelId="{08903A6E-6D98-4295-8678-9E8928035A0F}">
      <dsp:nvSpPr>
        <dsp:cNvPr id="0" name=""/>
        <dsp:cNvSpPr/>
      </dsp:nvSpPr>
      <dsp:spPr>
        <a:xfrm>
          <a:off x="0" y="2907919"/>
          <a:ext cx="7886700" cy="1442647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Intro to Recurrent </a:t>
          </a:r>
          <a:r>
            <a:rPr lang="en-US" altLang="zh-TW" sz="4800" kern="1200" dirty="0"/>
            <a:t>Neural Network (RNN)</a:t>
          </a:r>
          <a:endParaRPr lang="zh-TW" altLang="en-US" sz="4800" kern="1200" dirty="0"/>
        </a:p>
      </dsp:txBody>
      <dsp:txXfrm>
        <a:off x="70424" y="2978343"/>
        <a:ext cx="7745852" cy="1301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BB809-72CF-4171-83DB-D59CD4D94461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96D2-8776-4F5C-A458-4FD37E71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5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2.01852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7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Parametric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ReLU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-&gt;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PReLU</a:t>
            </a:r>
            <a:endParaRPr lang="en-US" altLang="zh-TW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Glorot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Xavier, Antoine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Bordes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Yoshua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"Deep sparse rectifier neural networks."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International Conference on Artificial Intelligence and Statistics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2011.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68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2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3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https://catalog.ldc.upenn.edu/docs/LDC93S4B/corpus.html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37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be very large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24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90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174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553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Output </a:t>
            </a:r>
            <a:r>
              <a:rPr lang="en-US" altLang="zh-TW" sz="1200" dirty="0" err="1">
                <a:solidFill>
                  <a:srgbClr val="0000FF"/>
                </a:solidFill>
              </a:rPr>
              <a:t>y</a:t>
            </a:r>
            <a:r>
              <a:rPr lang="en-US" altLang="zh-TW" sz="1200" baseline="30000" dirty="0" err="1">
                <a:solidFill>
                  <a:srgbClr val="0000FF"/>
                </a:solidFill>
              </a:rPr>
              <a:t>i</a:t>
            </a:r>
            <a:r>
              <a:rPr lang="en-US" altLang="zh-TW" sz="1200" dirty="0">
                <a:solidFill>
                  <a:srgbClr val="0000FF"/>
                </a:solidFill>
              </a:rPr>
              <a:t> depends on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1</a:t>
            </a:r>
            <a:r>
              <a:rPr lang="en-US" altLang="zh-TW" sz="1200" dirty="0">
                <a:solidFill>
                  <a:srgbClr val="0000FF"/>
                </a:solidFill>
              </a:rPr>
              <a:t>,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2</a:t>
            </a:r>
            <a:r>
              <a:rPr lang="en-US" altLang="zh-TW" sz="1200" dirty="0">
                <a:solidFill>
                  <a:srgbClr val="0000FF"/>
                </a:solidFill>
              </a:rPr>
              <a:t>, ……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i</a:t>
            </a:r>
            <a:endParaRPr lang="zh-TW" altLang="en-US" sz="1200" baseline="30000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input can have </a:t>
            </a:r>
            <a:r>
              <a:rPr lang="en-US" altLang="zh-TW" dirty="0" err="1"/>
              <a:t>totoally</a:t>
            </a:r>
            <a:r>
              <a:rPr lang="en-US" altLang="zh-TW" dirty="0"/>
              <a:t> different output.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2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60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Documentation: </a:t>
            </a:r>
            <a:r>
              <a:rPr lang="en-US" altLang="zh-TW" dirty="0" smtClean="0">
                <a:hlinkClick r:id="rId3"/>
              </a:rPr>
              <a:t>http://keras.io/</a:t>
            </a:r>
            <a:endParaRPr lang="en-US" altLang="zh-TW" dirty="0" smtClean="0"/>
          </a:p>
          <a:p>
            <a:r>
              <a:rPr lang="en-US" altLang="zh-TW" dirty="0" smtClean="0"/>
              <a:t>Example: https://github.com/fchollet/keras/tree/master/examples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942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08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847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沒有哪一個一定比較長或比較短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58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dirty="0" smtClean="0"/>
              <a:t>EOS end of sentence</a:t>
            </a:r>
          </a:p>
          <a:p>
            <a:r>
              <a:rPr lang="en-GB" altLang="zh-TW" dirty="0" smtClean="0"/>
              <a:t>SOS start of sentence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 woman is throwing a Frisbee in a part.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80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you build a wall?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E8A1-852F-4483-B97B-027903F81BE5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6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</a:t>
            </a:r>
            <a:r>
              <a:rPr lang="en-GB" dirty="0" err="1" smtClean="0"/>
              <a:t>keras.datasets</a:t>
            </a:r>
            <a:r>
              <a:rPr lang="en-GB" dirty="0" smtClean="0"/>
              <a:t> import </a:t>
            </a:r>
            <a:r>
              <a:rPr lang="en-GB" dirty="0" err="1" smtClean="0"/>
              <a:t>imdb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 err="1" smtClean="0"/>
              <a:t>x_train</a:t>
            </a:r>
            <a:r>
              <a:rPr lang="en-GB" dirty="0" smtClean="0"/>
              <a:t>, </a:t>
            </a:r>
            <a:r>
              <a:rPr lang="en-GB" dirty="0" err="1" smtClean="0"/>
              <a:t>y_train</a:t>
            </a:r>
            <a:r>
              <a:rPr lang="en-GB" dirty="0" smtClean="0"/>
              <a:t>), (</a:t>
            </a:r>
            <a:r>
              <a:rPr lang="en-GB" dirty="0" err="1" smtClean="0"/>
              <a:t>x_test</a:t>
            </a:r>
            <a:r>
              <a:rPr lang="en-GB" dirty="0" smtClean="0"/>
              <a:t>, </a:t>
            </a:r>
            <a:r>
              <a:rPr lang="en-GB" dirty="0" err="1" smtClean="0"/>
              <a:t>y_test</a:t>
            </a:r>
            <a:r>
              <a:rPr lang="en-GB" dirty="0" smtClean="0"/>
              <a:t>) = </a:t>
            </a:r>
            <a:r>
              <a:rPr lang="en-GB" dirty="0" err="1" smtClean="0"/>
              <a:t>imdb.load_data</a:t>
            </a:r>
            <a:r>
              <a:rPr lang="en-GB" dirty="0" smtClean="0"/>
              <a:t>(path="</a:t>
            </a:r>
            <a:r>
              <a:rPr lang="en-GB" dirty="0" err="1" smtClean="0"/>
              <a:t>imdb.npz</a:t>
            </a:r>
            <a:r>
              <a:rPr lang="en-GB" dirty="0" smtClean="0"/>
              <a:t>",</a:t>
            </a:r>
          </a:p>
          <a:p>
            <a:r>
              <a:rPr lang="en-GB" dirty="0" smtClean="0"/>
              <a:t>                                                      </a:t>
            </a:r>
            <a:r>
              <a:rPr lang="en-GB" dirty="0" err="1" smtClean="0"/>
              <a:t>num_words</a:t>
            </a:r>
            <a:r>
              <a:rPr lang="en-GB" dirty="0" smtClean="0"/>
              <a:t>=None,</a:t>
            </a:r>
          </a:p>
          <a:p>
            <a:r>
              <a:rPr lang="en-GB" dirty="0" smtClean="0"/>
              <a:t>                                                      </a:t>
            </a:r>
            <a:r>
              <a:rPr lang="en-GB" dirty="0" err="1" smtClean="0"/>
              <a:t>skip_top</a:t>
            </a:r>
            <a:r>
              <a:rPr lang="en-GB" dirty="0" smtClean="0"/>
              <a:t>=0,</a:t>
            </a:r>
          </a:p>
          <a:p>
            <a:r>
              <a:rPr lang="en-GB" dirty="0" smtClean="0"/>
              <a:t>                                                      </a:t>
            </a:r>
            <a:r>
              <a:rPr lang="en-GB" dirty="0" err="1" smtClean="0"/>
              <a:t>maxlen</a:t>
            </a:r>
            <a:r>
              <a:rPr lang="en-GB" dirty="0" smtClean="0"/>
              <a:t>=None,</a:t>
            </a:r>
          </a:p>
          <a:p>
            <a:r>
              <a:rPr lang="en-GB" dirty="0" smtClean="0"/>
              <a:t>                                                      seed=113,</a:t>
            </a:r>
          </a:p>
          <a:p>
            <a:r>
              <a:rPr lang="en-GB" dirty="0" smtClean="0"/>
              <a:t>                                                      </a:t>
            </a:r>
            <a:r>
              <a:rPr lang="en-GB" dirty="0" err="1" smtClean="0"/>
              <a:t>start_char</a:t>
            </a:r>
            <a:r>
              <a:rPr lang="en-GB" dirty="0" smtClean="0"/>
              <a:t>=1,</a:t>
            </a:r>
          </a:p>
          <a:p>
            <a:r>
              <a:rPr lang="en-GB" dirty="0" smtClean="0"/>
              <a:t>                                                      </a:t>
            </a:r>
            <a:r>
              <a:rPr lang="en-GB" dirty="0" err="1" smtClean="0"/>
              <a:t>oov_char</a:t>
            </a:r>
            <a:r>
              <a:rPr lang="en-GB" dirty="0" smtClean="0"/>
              <a:t>=2,</a:t>
            </a:r>
          </a:p>
          <a:p>
            <a:r>
              <a:rPr lang="en-GB" dirty="0" smtClean="0"/>
              <a:t>                                                      </a:t>
            </a:r>
            <a:r>
              <a:rPr lang="en-GB" dirty="0" err="1" smtClean="0"/>
              <a:t>index_from</a:t>
            </a:r>
            <a:r>
              <a:rPr lang="en-GB" dirty="0" smtClean="0"/>
              <a:t>=3)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7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02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4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1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0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9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40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9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6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70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95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68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5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3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6236-9C39-4203-BC78-1CFAF4AEA1AA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" Type="http://schemas.openxmlformats.org/officeDocument/2006/relationships/notesSlide" Target="../notesSlides/notesSlide10.xml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240.png"/><Relationship Id="rId19" Type="http://schemas.openxmlformats.org/officeDocument/2006/relationships/image" Target="../media/image9310.png"/><Relationship Id="rId22" Type="http://schemas.openxmlformats.org/officeDocument/2006/relationships/image" Target="../media/image9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21" Type="http://schemas.openxmlformats.org/officeDocument/2006/relationships/image" Target="../media/image95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19" Type="http://schemas.openxmlformats.org/officeDocument/2006/relationships/image" Target="../media/image9310.png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.bin"/><Relationship Id="rId22" Type="http://schemas.openxmlformats.org/officeDocument/2006/relationships/image" Target="../media/image9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21" Type="http://schemas.openxmlformats.org/officeDocument/2006/relationships/image" Target="../media/image951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19" Type="http://schemas.openxmlformats.org/officeDocument/2006/relationships/image" Target="../media/image9310.png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Relationship Id="rId22" Type="http://schemas.openxmlformats.org/officeDocument/2006/relationships/image" Target="../media/image9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31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34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36.jpeg"/><Relationship Id="rId10" Type="http://schemas.microsoft.com/office/2007/relationships/diagramDrawing" Target="../diagrams/drawing8.xml"/><Relationship Id="rId4" Type="http://schemas.openxmlformats.org/officeDocument/2006/relationships/image" Target="../media/image35.png"/><Relationship Id="rId9" Type="http://schemas.openxmlformats.org/officeDocument/2006/relationships/diagramColors" Target="../diagrams/colors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5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5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5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5.wmf"/><Relationship Id="rId5" Type="http://schemas.openxmlformats.org/officeDocument/2006/relationships/image" Target="../media/image16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6.wmf"/><Relationship Id="rId3" Type="http://schemas.openxmlformats.org/officeDocument/2006/relationships/image" Target="../media/image1611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1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5.wmf"/><Relationship Id="rId5" Type="http://schemas.openxmlformats.org/officeDocument/2006/relationships/image" Target="../media/image16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6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4.xml"/><Relationship Id="rId5" Type="http://schemas.openxmlformats.org/officeDocument/2006/relationships/image" Target="../media/image154.png"/><Relationship Id="rId10" Type="http://schemas.openxmlformats.org/officeDocument/2006/relationships/diagramColors" Target="../diagrams/colors4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0.pn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2.png"/><Relationship Id="rId9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Learning </a:t>
            </a:r>
            <a:r>
              <a:rPr lang="en-US" altLang="zh-TW" dirty="0" smtClean="0"/>
              <a:t>with 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altLang="zh-TW" sz="3600" dirty="0" smtClean="0"/>
              <a:t>Prof N Wiratunga</a:t>
            </a:r>
            <a:endParaRPr lang="en-US" altLang="zh-TW" sz="3600" dirty="0"/>
          </a:p>
        </p:txBody>
      </p:sp>
      <p:sp>
        <p:nvSpPr>
          <p:cNvPr id="4" name="Rectangle 3"/>
          <p:cNvSpPr/>
          <p:nvPr/>
        </p:nvSpPr>
        <p:spPr>
          <a:xfrm>
            <a:off x="94989" y="5257800"/>
            <a:ext cx="80986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smtClean="0"/>
              <a:t>Ref:</a:t>
            </a:r>
          </a:p>
          <a:p>
            <a:r>
              <a:rPr lang="en-US" altLang="zh-TW" sz="2400" i="1" dirty="0" smtClean="0"/>
              <a:t>Hands-on ML with </a:t>
            </a:r>
            <a:r>
              <a:rPr lang="en-US" altLang="zh-TW" sz="2400" i="1" dirty="0" err="1" smtClean="0"/>
              <a:t>scikit</a:t>
            </a:r>
            <a:r>
              <a:rPr lang="en-US" altLang="zh-TW" sz="2400" i="1" dirty="0" smtClean="0"/>
              <a:t>-learn and tensor flow; </a:t>
            </a:r>
            <a:r>
              <a:rPr lang="en-US" altLang="zh-TW" sz="2400" i="1" dirty="0" err="1" smtClean="0"/>
              <a:t>Aurelien</a:t>
            </a:r>
            <a:r>
              <a:rPr lang="en-US" altLang="zh-TW" sz="2400" i="1" dirty="0" smtClean="0"/>
              <a:t> </a:t>
            </a:r>
            <a:r>
              <a:rPr lang="en-US" altLang="zh-TW" sz="2400" i="1" dirty="0" err="1" smtClean="0"/>
              <a:t>Geron</a:t>
            </a:r>
            <a:endParaRPr lang="en-US" altLang="zh-TW" sz="2400" i="1" dirty="0" smtClean="0"/>
          </a:p>
          <a:p>
            <a:r>
              <a:rPr lang="en-US" altLang="zh-TW" sz="2400" i="1" dirty="0" smtClean="0"/>
              <a:t>Slides </a:t>
            </a:r>
            <a:r>
              <a:rPr lang="en-US" altLang="zh-TW" sz="2400" i="1" dirty="0" smtClean="0"/>
              <a:t>adopted from DL/ML tutorial Hung-</a:t>
            </a:r>
            <a:r>
              <a:rPr lang="en-US" altLang="zh-TW" sz="2400" i="1" dirty="0" err="1" smtClean="0"/>
              <a:t>yi</a:t>
            </a:r>
            <a:r>
              <a:rPr lang="en-US" altLang="zh-TW" sz="2400" i="1" dirty="0" smtClean="0"/>
              <a:t> </a:t>
            </a:r>
            <a:r>
              <a:rPr lang="en-US" altLang="zh-TW" sz="2400" i="1" dirty="0" err="1" smtClean="0"/>
              <a:t>Lee@NTU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826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the Lab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14" y="4644180"/>
            <a:ext cx="7393611" cy="1049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70" y="2554813"/>
            <a:ext cx="7411855" cy="98504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71614" y="1892063"/>
            <a:ext cx="348267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Mean Squared </a:t>
            </a:r>
            <a:r>
              <a:rPr lang="en-US" altLang="zh-TW" sz="2800" dirty="0"/>
              <a:t>Error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3370" y="3988912"/>
            <a:ext cx="2870154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Cross Entropy</a:t>
            </a:r>
            <a:endParaRPr lang="zh-TW" altLang="en-US" sz="28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3853397" y="2895284"/>
            <a:ext cx="82377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853397" y="5000724"/>
            <a:ext cx="404322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71419" y="6116322"/>
            <a:ext cx="6194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Several alternatives: </a:t>
            </a:r>
            <a:r>
              <a:rPr lang="zh-TW" altLang="en-US" sz="2400" dirty="0"/>
              <a:t>https://keras.io/objectives/</a:t>
            </a:r>
          </a:p>
        </p:txBody>
      </p:sp>
    </p:spTree>
    <p:extLst>
      <p:ext uri="{BB962C8B-B14F-4D97-AF65-F5344CB8AC3E}">
        <p14:creationId xmlns:p14="http://schemas.microsoft.com/office/powerpoint/2010/main" val="16304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Choosing Proper Loss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87" y="2123994"/>
            <a:ext cx="5881177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751966" y="3868707"/>
            <a:ext cx="100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49416" y="6113452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93359" y="6013667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41207" y="2753153"/>
            <a:ext cx="124822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01463" y="4749365"/>
            <a:ext cx="1211541" cy="830997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</a:t>
            </a:r>
          </a:p>
          <a:p>
            <a:pPr algn="ctr"/>
            <a:r>
              <a:rPr lang="en-US" altLang="zh-TW" sz="2400" dirty="0"/>
              <a:t>Error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299786" y="3598983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305596" y="5327501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466969" y="3753692"/>
            <a:ext cx="514481" cy="5833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510072" y="5356296"/>
            <a:ext cx="172928" cy="5829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34900" y="1808522"/>
            <a:ext cx="5095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 using </a:t>
            </a:r>
            <a:r>
              <a:rPr lang="en-US" altLang="zh-TW" sz="2800" dirty="0" err="1"/>
              <a:t>softmax</a:t>
            </a:r>
            <a:r>
              <a:rPr lang="en-US" altLang="zh-TW" sz="2800" dirty="0"/>
              <a:t> output layer, choose cross entropy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404187" y="5782834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http://jmlr.org/proceedings/papers/v9/glorot10a/glorot10a.pdf</a:t>
            </a:r>
          </a:p>
        </p:txBody>
      </p:sp>
    </p:spTree>
    <p:extLst>
      <p:ext uri="{BB962C8B-B14F-4D97-AF65-F5344CB8AC3E}">
        <p14:creationId xmlns:p14="http://schemas.microsoft.com/office/powerpoint/2010/main" val="42874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129" name="矩形圖說文字 128"/>
          <p:cNvSpPr/>
          <p:nvPr/>
        </p:nvSpPr>
        <p:spPr>
          <a:xfrm>
            <a:off x="4534705" y="4341996"/>
            <a:ext cx="2643016" cy="535965"/>
          </a:xfrm>
          <a:prstGeom prst="wedgeRectCallout">
            <a:avLst>
              <a:gd name="adj1" fmla="val -190"/>
              <a:gd name="adj2" fmla="val -1791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gradients</a:t>
            </a:r>
            <a:endParaRPr lang="zh-TW" altLang="en-US" sz="2400" dirty="0"/>
          </a:p>
        </p:txBody>
      </p:sp>
      <p:sp>
        <p:nvSpPr>
          <p:cNvPr id="131" name="矩形 130"/>
          <p:cNvSpPr/>
          <p:nvPr/>
        </p:nvSpPr>
        <p:spPr>
          <a:xfrm>
            <a:off x="1002763" y="5683083"/>
            <a:ext cx="2643016" cy="557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Almost random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4542371" y="5677619"/>
            <a:ext cx="2635350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Already converge</a:t>
            </a:r>
            <a:endParaRPr lang="zh-TW" altLang="en-US" sz="2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978401" y="6329137"/>
            <a:ext cx="433977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based on </a:t>
            </a:r>
            <a:r>
              <a:rPr lang="en-US" altLang="zh-TW" sz="2400" dirty="0" smtClean="0">
                <a:solidFill>
                  <a:schemeClr val="bg1"/>
                </a:solidFill>
              </a:rPr>
              <a:t>random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initialisation</a:t>
            </a:r>
            <a:r>
              <a:rPr lang="en-US" altLang="zh-TW" sz="2400" dirty="0" smtClean="0">
                <a:solidFill>
                  <a:schemeClr val="bg1"/>
                </a:solidFill>
              </a:rPr>
              <a:t>!?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02763" y="5022157"/>
            <a:ext cx="2643016" cy="558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slow</a:t>
            </a:r>
            <a:endParaRPr lang="zh-TW" altLang="en-US" sz="2400" dirty="0"/>
          </a:p>
        </p:txBody>
      </p:sp>
      <p:sp>
        <p:nvSpPr>
          <p:cNvPr id="136" name="矩形 135"/>
          <p:cNvSpPr/>
          <p:nvPr/>
        </p:nvSpPr>
        <p:spPr>
          <a:xfrm>
            <a:off x="4537996" y="5023425"/>
            <a:ext cx="2639725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fast</a:t>
            </a:r>
            <a:endParaRPr lang="zh-TW" altLang="en-US" sz="2400" dirty="0"/>
          </a:p>
        </p:txBody>
      </p:sp>
      <p:sp>
        <p:nvSpPr>
          <p:cNvPr id="137" name="矩形 136"/>
          <p:cNvSpPr/>
          <p:nvPr/>
        </p:nvSpPr>
        <p:spPr>
          <a:xfrm>
            <a:off x="2896306" y="152193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4221892" y="150558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255229" y="153272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1713203" y="154957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/>
          <p:nvPr/>
        </p:nvCxnSpPr>
        <p:spPr>
          <a:xfrm>
            <a:off x="6642036" y="2581149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6751352" y="3827039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6618152" y="1802346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781591" y="22672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787409" y="169693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/>
          </p:nvPr>
        </p:nvGraphicFramePr>
        <p:xfrm>
          <a:off x="1800108" y="16016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1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1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108" y="16016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/>
          </p:nvPr>
        </p:nvGraphicFramePr>
        <p:xfrm>
          <a:off x="1805404" y="218441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2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404" y="218441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橢圓 148"/>
          <p:cNvSpPr/>
          <p:nvPr/>
        </p:nvSpPr>
        <p:spPr>
          <a:xfrm>
            <a:off x="2993416" y="153293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995758" y="23115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2984125" y="353951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 rot="5400000">
            <a:off x="2981378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1791116" y="366502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4" name="Object 12"/>
          <p:cNvGraphicFramePr>
            <a:graphicFrameLocks noChangeAspect="1"/>
          </p:cNvGraphicFramePr>
          <p:nvPr>
            <p:extLst/>
          </p:nvPr>
        </p:nvGraphicFramePr>
        <p:xfrm>
          <a:off x="1788000" y="356877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3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15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000" y="356877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文字方塊 154"/>
          <p:cNvSpPr txBox="1"/>
          <p:nvPr/>
        </p:nvSpPr>
        <p:spPr>
          <a:xfrm rot="5400000">
            <a:off x="1667048" y="29499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6" name="橢圓 155"/>
          <p:cNvSpPr/>
          <p:nvPr/>
        </p:nvSpPr>
        <p:spPr>
          <a:xfrm>
            <a:off x="4308978" y="153293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311320" y="231150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4299687" y="353951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 rot="5400000">
            <a:off x="4296940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0" name="橢圓 159"/>
          <p:cNvSpPr/>
          <p:nvPr/>
        </p:nvSpPr>
        <p:spPr>
          <a:xfrm>
            <a:off x="6331073" y="152462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6333415" y="228453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340443" y="353120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 rot="5400000">
            <a:off x="6337696" y="29503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881023" y="147435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898646" y="22598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910826" y="35161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67" name="直線單箭頭接點 166"/>
          <p:cNvCxnSpPr>
            <a:stCxn id="149" idx="6"/>
            <a:endCxn id="156" idx="2"/>
          </p:cNvCxnSpPr>
          <p:nvPr/>
        </p:nvCxnSpPr>
        <p:spPr>
          <a:xfrm>
            <a:off x="3567574" y="18200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3567574" y="261176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3558283" y="383373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50" idx="6"/>
            <a:endCxn id="156" idx="2"/>
          </p:cNvCxnSpPr>
          <p:nvPr/>
        </p:nvCxnSpPr>
        <p:spPr>
          <a:xfrm flipV="1">
            <a:off x="3569916" y="182001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49" idx="6"/>
            <a:endCxn id="157" idx="2"/>
          </p:cNvCxnSpPr>
          <p:nvPr/>
        </p:nvCxnSpPr>
        <p:spPr>
          <a:xfrm>
            <a:off x="3567574" y="182001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49" idx="6"/>
            <a:endCxn id="158" idx="2"/>
          </p:cNvCxnSpPr>
          <p:nvPr/>
        </p:nvCxnSpPr>
        <p:spPr>
          <a:xfrm>
            <a:off x="3567574" y="182001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150" idx="6"/>
            <a:endCxn id="158" idx="2"/>
          </p:cNvCxnSpPr>
          <p:nvPr/>
        </p:nvCxnSpPr>
        <p:spPr>
          <a:xfrm>
            <a:off x="3569916" y="259858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51" idx="6"/>
            <a:endCxn id="156" idx="2"/>
          </p:cNvCxnSpPr>
          <p:nvPr/>
        </p:nvCxnSpPr>
        <p:spPr>
          <a:xfrm flipV="1">
            <a:off x="3558283" y="182001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151" idx="6"/>
            <a:endCxn id="157" idx="2"/>
          </p:cNvCxnSpPr>
          <p:nvPr/>
        </p:nvCxnSpPr>
        <p:spPr>
          <a:xfrm flipV="1">
            <a:off x="3558283" y="259858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endCxn id="149" idx="2"/>
          </p:cNvCxnSpPr>
          <p:nvPr/>
        </p:nvCxnSpPr>
        <p:spPr>
          <a:xfrm flipV="1">
            <a:off x="2134016" y="182001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46" idx="3"/>
            <a:endCxn id="150" idx="2"/>
          </p:cNvCxnSpPr>
          <p:nvPr/>
        </p:nvCxnSpPr>
        <p:spPr>
          <a:xfrm>
            <a:off x="2130309" y="186838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146" idx="3"/>
            <a:endCxn id="151" idx="2"/>
          </p:cNvCxnSpPr>
          <p:nvPr/>
        </p:nvCxnSpPr>
        <p:spPr>
          <a:xfrm>
            <a:off x="2130309" y="186838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148" idx="3"/>
            <a:endCxn id="149" idx="2"/>
          </p:cNvCxnSpPr>
          <p:nvPr/>
        </p:nvCxnSpPr>
        <p:spPr>
          <a:xfrm flipV="1">
            <a:off x="2157829" y="182001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145" idx="3"/>
            <a:endCxn id="150" idx="2"/>
          </p:cNvCxnSpPr>
          <p:nvPr/>
        </p:nvCxnSpPr>
        <p:spPr>
          <a:xfrm>
            <a:off x="2124491" y="243871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145" idx="3"/>
            <a:endCxn id="151" idx="2"/>
          </p:cNvCxnSpPr>
          <p:nvPr/>
        </p:nvCxnSpPr>
        <p:spPr>
          <a:xfrm>
            <a:off x="2124491" y="243871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54" idx="3"/>
            <a:endCxn id="149" idx="2"/>
          </p:cNvCxnSpPr>
          <p:nvPr/>
        </p:nvCxnSpPr>
        <p:spPr>
          <a:xfrm flipV="1">
            <a:off x="2195988" y="182001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54" idx="3"/>
            <a:endCxn id="150" idx="2"/>
          </p:cNvCxnSpPr>
          <p:nvPr/>
        </p:nvCxnSpPr>
        <p:spPr>
          <a:xfrm flipV="1">
            <a:off x="2169619" y="259858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54" idx="3"/>
            <a:endCxn id="151" idx="2"/>
          </p:cNvCxnSpPr>
          <p:nvPr/>
        </p:nvCxnSpPr>
        <p:spPr>
          <a:xfrm>
            <a:off x="2169619" y="381319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7328776" y="1489235"/>
            <a:ext cx="642352" cy="2587672"/>
            <a:chOff x="7668524" y="1462486"/>
            <a:chExt cx="642352" cy="2587672"/>
          </a:xfrm>
        </p:grpSpPr>
        <p:sp>
          <p:nvSpPr>
            <p:cNvPr id="185" name="文字方塊 18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7679807" y="146248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668524" y="226070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7668524" y="3526938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y</a:t>
              </a:r>
              <a:r>
                <a:rPr lang="en-US" altLang="zh-TW" sz="2800" baseline="-25000" dirty="0" err="1"/>
                <a:t>M</a:t>
              </a:r>
              <a:endParaRPr lang="zh-TW" altLang="en-US" sz="2800" baseline="-25000" dirty="0"/>
            </a:p>
          </p:txBody>
        </p:sp>
      </p:grpSp>
      <p:cxnSp>
        <p:nvCxnSpPr>
          <p:cNvPr id="189" name="直線單箭頭接點 188"/>
          <p:cNvCxnSpPr/>
          <p:nvPr/>
        </p:nvCxnSpPr>
        <p:spPr>
          <a:xfrm>
            <a:off x="5591673" y="183159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5591673" y="262335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>
            <a:off x="5582382" y="384531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V="1">
            <a:off x="5594015" y="1831598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/>
          <p:nvPr/>
        </p:nvCxnSpPr>
        <p:spPr>
          <a:xfrm>
            <a:off x="5591673" y="1831598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/>
          <p:nvPr/>
        </p:nvCxnSpPr>
        <p:spPr>
          <a:xfrm>
            <a:off x="5591673" y="1831598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>
            <a:off x="5594015" y="2610168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 flipV="1">
            <a:off x="5582382" y="1831598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V="1">
            <a:off x="5582382" y="2610168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圖說文字 127"/>
          <p:cNvSpPr/>
          <p:nvPr/>
        </p:nvSpPr>
        <p:spPr>
          <a:xfrm>
            <a:off x="1002763" y="4327556"/>
            <a:ext cx="2643016" cy="564847"/>
          </a:xfrm>
          <a:prstGeom prst="wedgeRectCallout">
            <a:avLst>
              <a:gd name="adj1" fmla="val 4384"/>
              <a:gd name="adj2" fmla="val -209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2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Rectified Linear Unit (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769867" y="239316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Properties:</a:t>
            </a:r>
            <a:endParaRPr lang="zh-TW" altLang="en-US" sz="2800" b="1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14501" y="2966483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 Fast to compute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60913" y="3604415"/>
            <a:ext cx="578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 </a:t>
            </a:r>
            <a:r>
              <a:rPr lang="en-US" altLang="zh-TW" sz="2800" dirty="0" smtClean="0"/>
              <a:t>No saturation at </a:t>
            </a:r>
          </a:p>
          <a:p>
            <a:r>
              <a:rPr lang="en-US" altLang="zh-TW" sz="2800" dirty="0" smtClean="0"/>
              <a:t>higher values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28642" y="4615422"/>
            <a:ext cx="4315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3. </a:t>
            </a:r>
            <a:r>
              <a:rPr lang="en-US" altLang="zh-TW" sz="2800" dirty="0"/>
              <a:t>Vanishing gradient </a:t>
            </a:r>
            <a:r>
              <a:rPr lang="en-US" altLang="zh-TW" sz="2800" dirty="0" smtClean="0"/>
              <a:t>problem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828642" y="568087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r>
              <a:rPr lang="en-US" altLang="zh-TW" sz="2800" dirty="0"/>
              <a:t>. Neurons can die</a:t>
            </a:r>
            <a:r>
              <a:rPr lang="en-US" altLang="zh-TW" sz="2800" dirty="0" smtClean="0"/>
              <a:t>!</a:t>
            </a: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181227" y="2749476"/>
            <a:ext cx="3103710" cy="2809363"/>
            <a:chOff x="1054530" y="3434696"/>
            <a:chExt cx="3103710" cy="2809363"/>
          </a:xfrm>
        </p:grpSpPr>
        <p:grpSp>
          <p:nvGrpSpPr>
            <p:cNvPr id="21" name="群組 20"/>
            <p:cNvGrpSpPr/>
            <p:nvPr/>
          </p:nvGrpSpPr>
          <p:grpSpPr>
            <a:xfrm>
              <a:off x="1448290" y="3434696"/>
              <a:ext cx="2709950" cy="2809363"/>
              <a:chOff x="6200673" y="3815455"/>
              <a:chExt cx="2709950" cy="2809363"/>
            </a:xfrm>
          </p:grpSpPr>
          <p:cxnSp>
            <p:nvCxnSpPr>
              <p:cNvPr id="25" name="直線單箭頭接點 24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線接點 32"/>
              <p:cNvCxnSpPr/>
              <p:nvPr/>
            </p:nvCxnSpPr>
            <p:spPr>
              <a:xfrm>
                <a:off x="6228958" y="5708803"/>
                <a:ext cx="1237168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4478" r="-895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1450015" y="5602602"/>
            <a:ext cx="267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[Xavier </a:t>
            </a:r>
            <a:r>
              <a:rPr lang="en-US" altLang="zh-TW" dirty="0" err="1">
                <a:solidFill>
                  <a:srgbClr val="0000FF"/>
                </a:solidFill>
              </a:rPr>
              <a:t>Glorot</a:t>
            </a:r>
            <a:r>
              <a:rPr lang="en-US" altLang="zh-TW" dirty="0">
                <a:solidFill>
                  <a:srgbClr val="0000FF"/>
                </a:solidFill>
              </a:rPr>
              <a:t>, AISTATS’11]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62590" y="5835579"/>
            <a:ext cx="269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[Andrew L. Maas,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62590" y="6097270"/>
            <a:ext cx="22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[Kaiming He,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62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63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884669" y="425305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4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5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橢圓 21"/>
          <p:cNvSpPr/>
          <p:nvPr/>
        </p:nvSpPr>
        <p:spPr>
          <a:xfrm>
            <a:off x="5282464" y="216992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21626" y="425305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65" idx="6"/>
            <a:endCxn id="24" idx="2"/>
          </p:cNvCxnSpPr>
          <p:nvPr/>
        </p:nvCxnSpPr>
        <p:spPr>
          <a:xfrm flipV="1">
            <a:off x="3448670" y="4540135"/>
            <a:ext cx="1872956" cy="107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66" idx="2"/>
          </p:cNvCxnSpPr>
          <p:nvPr/>
        </p:nvCxnSpPr>
        <p:spPr>
          <a:xfrm>
            <a:off x="3468118" y="5612912"/>
            <a:ext cx="185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6"/>
            <a:endCxn id="22" idx="2"/>
          </p:cNvCxnSpPr>
          <p:nvPr/>
        </p:nvCxnSpPr>
        <p:spPr>
          <a:xfrm flipV="1">
            <a:off x="3451012" y="2457003"/>
            <a:ext cx="1831452" cy="102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2" idx="6"/>
            <a:endCxn id="24" idx="2"/>
          </p:cNvCxnSpPr>
          <p:nvPr/>
        </p:nvCxnSpPr>
        <p:spPr>
          <a:xfrm>
            <a:off x="3448670" y="2457004"/>
            <a:ext cx="1872956" cy="208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6"/>
            <a:endCxn id="24" idx="2"/>
          </p:cNvCxnSpPr>
          <p:nvPr/>
        </p:nvCxnSpPr>
        <p:spPr>
          <a:xfrm>
            <a:off x="3451012" y="3482456"/>
            <a:ext cx="1870614" cy="105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6"/>
            <a:endCxn id="22" idx="2"/>
          </p:cNvCxnSpPr>
          <p:nvPr/>
        </p:nvCxnSpPr>
        <p:spPr>
          <a:xfrm flipV="1">
            <a:off x="3458827" y="2457003"/>
            <a:ext cx="1823637" cy="2083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4" idx="6"/>
            <a:endCxn id="23" idx="2"/>
          </p:cNvCxnSpPr>
          <p:nvPr/>
        </p:nvCxnSpPr>
        <p:spPr>
          <a:xfrm flipV="1">
            <a:off x="3458827" y="3498569"/>
            <a:ext cx="1836691" cy="1041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3"/>
            <a:endCxn id="65" idx="2"/>
          </p:cNvCxnSpPr>
          <p:nvPr/>
        </p:nvCxnSpPr>
        <p:spPr>
          <a:xfrm>
            <a:off x="1301564" y="3486025"/>
            <a:ext cx="1572948" cy="2126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3"/>
            <a:endCxn id="65" idx="2"/>
          </p:cNvCxnSpPr>
          <p:nvPr/>
        </p:nvCxnSpPr>
        <p:spPr>
          <a:xfrm>
            <a:off x="1324447" y="4608973"/>
            <a:ext cx="1550065" cy="100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2" idx="6"/>
          </p:cNvCxnSpPr>
          <p:nvPr/>
        </p:nvCxnSpPr>
        <p:spPr>
          <a:xfrm>
            <a:off x="5856622" y="2457003"/>
            <a:ext cx="1165922" cy="1149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2" idx="6"/>
          </p:cNvCxnSpPr>
          <p:nvPr/>
        </p:nvCxnSpPr>
        <p:spPr>
          <a:xfrm>
            <a:off x="5856622" y="2457003"/>
            <a:ext cx="1168264" cy="1927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4" idx="6"/>
          </p:cNvCxnSpPr>
          <p:nvPr/>
        </p:nvCxnSpPr>
        <p:spPr>
          <a:xfrm flipV="1">
            <a:off x="5895784" y="3606330"/>
            <a:ext cx="1126760" cy="933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4" idx="6"/>
          </p:cNvCxnSpPr>
          <p:nvPr/>
        </p:nvCxnSpPr>
        <p:spPr>
          <a:xfrm flipV="1">
            <a:off x="5895784" y="4384900"/>
            <a:ext cx="1129102" cy="155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2874512" y="532583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/>
          <p:cNvCxnSpPr>
            <a:stCxn id="8" idx="3"/>
            <a:endCxn id="14" idx="2"/>
          </p:cNvCxnSpPr>
          <p:nvPr/>
        </p:nvCxnSpPr>
        <p:spPr>
          <a:xfrm flipV="1">
            <a:off x="1324447" y="4540135"/>
            <a:ext cx="1560222" cy="68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9" idx="3"/>
            <a:endCxn id="14" idx="2"/>
          </p:cNvCxnSpPr>
          <p:nvPr/>
        </p:nvCxnSpPr>
        <p:spPr>
          <a:xfrm>
            <a:off x="1301564" y="3486025"/>
            <a:ext cx="1583105" cy="1054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65" idx="6"/>
            <a:endCxn id="23" idx="2"/>
          </p:cNvCxnSpPr>
          <p:nvPr/>
        </p:nvCxnSpPr>
        <p:spPr>
          <a:xfrm flipV="1">
            <a:off x="3448670" y="3498569"/>
            <a:ext cx="1846848" cy="2114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5" idx="6"/>
            <a:endCxn id="22" idx="2"/>
          </p:cNvCxnSpPr>
          <p:nvPr/>
        </p:nvCxnSpPr>
        <p:spPr>
          <a:xfrm flipV="1">
            <a:off x="3448670" y="2457003"/>
            <a:ext cx="1833794" cy="3155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66" idx="2"/>
          </p:cNvCxnSpPr>
          <p:nvPr/>
        </p:nvCxnSpPr>
        <p:spPr>
          <a:xfrm>
            <a:off x="3464066" y="4536454"/>
            <a:ext cx="1857560" cy="107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4" idx="6"/>
            <a:endCxn id="24" idx="2"/>
          </p:cNvCxnSpPr>
          <p:nvPr/>
        </p:nvCxnSpPr>
        <p:spPr>
          <a:xfrm>
            <a:off x="3458827" y="4540135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3468118" y="2457003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2922711" y="4663840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3147047" y="4376764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2929666" y="572523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3154002" y="543816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5381631" y="4641749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5605967" y="4354673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5337618" y="253418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5561954" y="224711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3271873" y="4581583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264971" y="5679829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732988" y="198446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742701" y="401020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78" name="直線單箭頭接點 77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接點 81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直線接點 8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86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87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8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9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523925" y="1501737"/>
            <a:ext cx="38608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Thinner linear network</a:t>
            </a:r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圖說文字 14"/>
          <p:cNvSpPr/>
          <p:nvPr/>
        </p:nvSpPr>
        <p:spPr>
          <a:xfrm>
            <a:off x="1544169" y="4910176"/>
            <a:ext cx="2862430" cy="1016000"/>
          </a:xfrm>
          <a:prstGeom prst="wedgeRectCallout">
            <a:avLst>
              <a:gd name="adj1" fmla="val -27942"/>
              <a:gd name="adj2" fmla="val -137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Do not have smaller gradients</a:t>
            </a:r>
            <a:endParaRPr lang="zh-TW" altLang="en-US" sz="28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19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Outline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2"/>
          <p:cNvSpPr/>
          <p:nvPr/>
        </p:nvSpPr>
        <p:spPr>
          <a:xfrm>
            <a:off x="797256" y="3242198"/>
            <a:ext cx="7397087" cy="16240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85742" y="4054239"/>
            <a:ext cx="297581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Widely used in image processing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the idea behind CNNs?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9" y="4692617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92" y="4738634"/>
            <a:ext cx="1296890" cy="11396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20" y="4656461"/>
            <a:ext cx="2151234" cy="127984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71066" y="2742468"/>
            <a:ext cx="740186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neuron does not have to see the whole image to discover the pattern.</a:t>
            </a:r>
            <a:endParaRPr lang="zh-TW" altLang="en-US" sz="2800" dirty="0"/>
          </a:p>
        </p:txBody>
      </p:sp>
      <p:sp>
        <p:nvSpPr>
          <p:cNvPr id="43" name="圓角矩形圖說文字 42"/>
          <p:cNvSpPr/>
          <p:nvPr/>
        </p:nvSpPr>
        <p:spPr>
          <a:xfrm>
            <a:off x="6259915" y="5722671"/>
            <a:ext cx="2423235" cy="601661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1473830" y="473863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44" idx="3"/>
            <a:endCxn id="16" idx="1"/>
          </p:cNvCxnSpPr>
          <p:nvPr/>
        </p:nvCxnSpPr>
        <p:spPr>
          <a:xfrm>
            <a:off x="1880230" y="4928364"/>
            <a:ext cx="2214262" cy="380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698172" y="3636678"/>
            <a:ext cx="71420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Connecting to small region with less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7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 animBg="1"/>
      <p:bldP spid="44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4477048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the idea behind CNNs?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2578586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17" y="2867957"/>
            <a:ext cx="2151234" cy="1279848"/>
          </a:xfrm>
          <a:prstGeom prst="rect">
            <a:avLst/>
          </a:prstGeom>
        </p:spPr>
      </p:pic>
      <p:sp>
        <p:nvSpPr>
          <p:cNvPr id="10" name="雲朵形圖說文字 9"/>
          <p:cNvSpPr/>
          <p:nvPr/>
        </p:nvSpPr>
        <p:spPr>
          <a:xfrm>
            <a:off x="5075306" y="2425770"/>
            <a:ext cx="3303662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“upper-left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89051" y="262851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03855" y="4993913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672" y="4653035"/>
            <a:ext cx="2295525" cy="1590675"/>
          </a:xfrm>
          <a:prstGeom prst="rect">
            <a:avLst/>
          </a:prstGeom>
        </p:spPr>
      </p:pic>
      <p:sp>
        <p:nvSpPr>
          <p:cNvPr id="31" name="雲朵形圖說文字 30"/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“middle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48370" y="4278358"/>
            <a:ext cx="3257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They can use the same set of parameters.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501720" y="3877534"/>
            <a:ext cx="338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Do almost the same thing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445448" y="3767980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31" grpId="0" animBg="1"/>
      <p:bldP spid="6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the idea behind CNNs?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215"/>
            <a:ext cx="7886700" cy="4351338"/>
          </a:xfrm>
        </p:spPr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</p:txBody>
      </p:sp>
      <p:pic>
        <p:nvPicPr>
          <p:cNvPr id="163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29242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4337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397010" y="36273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91673" y="4424983"/>
            <a:ext cx="207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Subsampling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or pooling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6147" y="24084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03438" y="28999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0108" y="551151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subsample the pixels to make image smaller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876147" y="602100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Less parameters for the network to process the image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955593" y="6021005"/>
            <a:ext cx="920554" cy="4828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/>
      <p:bldP spid="8" grpId="0"/>
      <p:bldP spid="13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Outline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76078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4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20" grpId="0" animBg="1"/>
      <p:bldP spid="17" grpId="0" animBg="1"/>
      <p:bldP spid="22" grpId="0" animBg="1"/>
      <p:bldP spid="21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4945" y="4419540"/>
            <a:ext cx="4173041" cy="935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0795" y="1713451"/>
            <a:ext cx="4173041" cy="2374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898" y="1862451"/>
            <a:ext cx="4305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Some patterns are much smaller than the whole image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1502" y="3232243"/>
            <a:ext cx="416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5943" y="4554815"/>
            <a:ext cx="4173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Subsampling</a:t>
            </a:r>
            <a:r>
              <a:rPr lang="zh-TW" altLang="en-US" sz="2400" dirty="0"/>
              <a:t> </a:t>
            </a:r>
            <a:r>
              <a:rPr lang="en-US" altLang="zh-TW" sz="2400" dirty="0"/>
              <a:t>the pixels will not change the object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11" idx="1"/>
            <a:endCxn id="10" idx="3"/>
          </p:cNvCxnSpPr>
          <p:nvPr/>
        </p:nvCxnSpPr>
        <p:spPr>
          <a:xfrm flipH="1">
            <a:off x="4593836" y="2207749"/>
            <a:ext cx="656087" cy="693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1"/>
            <a:endCxn id="10" idx="3"/>
          </p:cNvCxnSpPr>
          <p:nvPr/>
        </p:nvCxnSpPr>
        <p:spPr>
          <a:xfrm flipH="1" flipV="1">
            <a:off x="4593836" y="2900749"/>
            <a:ext cx="656087" cy="14752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1"/>
            <a:endCxn id="25" idx="3"/>
          </p:cNvCxnSpPr>
          <p:nvPr/>
        </p:nvCxnSpPr>
        <p:spPr>
          <a:xfrm flipH="1">
            <a:off x="4587986" y="3307761"/>
            <a:ext cx="661937" cy="1579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  <a:endCxn id="25" idx="3"/>
          </p:cNvCxnSpPr>
          <p:nvPr/>
        </p:nvCxnSpPr>
        <p:spPr>
          <a:xfrm flipH="1" flipV="1">
            <a:off x="4587986" y="4887306"/>
            <a:ext cx="661937" cy="5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1190" y="1388954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87518" y="274318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7518" y="407072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0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3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1864286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4028284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3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259953" y="2068862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791447" y="2421240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259953" y="369360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791447" y="4032874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830067" y="5234841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3996" y="1005108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Those are the network parameters to be learned.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02037" y="2879557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02037" y="4449636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13996" y="5850635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detects a small pattern (3 x 3). 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78266" y="6013393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6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3" grpId="0"/>
      <p:bldP spid="12" grpId="0"/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96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963015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44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s</a:t>
            </a:r>
            <a:r>
              <a:rPr lang="zh-TW" altLang="en-US" sz="2400" dirty="0"/>
              <a:t>tride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02911" y="4481651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Lets work with </a:t>
            </a:r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 smtClean="0"/>
              <a:t>=1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82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99875" y="6046055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22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687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309257" y="82009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488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30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406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4905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747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589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431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4905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747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589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431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4905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747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589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431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4905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747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589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431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0" y="1789385"/>
            <a:ext cx="379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Do the same process for every filter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5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415744" y="617416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 x 4 image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799" y="4052684"/>
            <a:ext cx="2320707" cy="972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Feature</a:t>
            </a:r>
          </a:p>
          <a:p>
            <a:pPr algn="ctr"/>
            <a:r>
              <a:rPr lang="en-US" altLang="zh-TW" sz="2800" dirty="0"/>
              <a:t>Map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45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" grpId="0"/>
      <p:bldP spid="58" grpId="0" animBg="1"/>
      <p:bldP spid="60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50294" y="1289137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29795" y="3012625"/>
            <a:ext cx="124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49" y="1312729"/>
            <a:ext cx="1915672" cy="1873101"/>
          </a:xfrm>
          <a:prstGeom prst="rect">
            <a:avLst/>
          </a:prstGeom>
        </p:spPr>
      </p:pic>
      <p:sp>
        <p:nvSpPr>
          <p:cNvPr id="7" name="向右箭號 62"/>
          <p:cNvSpPr/>
          <p:nvPr/>
        </p:nvSpPr>
        <p:spPr>
          <a:xfrm>
            <a:off x="3674008" y="2150881"/>
            <a:ext cx="1880625" cy="666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29707" y="2629555"/>
            <a:ext cx="170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586226" y="1267812"/>
          <a:ext cx="964038" cy="81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503901" y="1272565"/>
          <a:ext cx="947868" cy="80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40889" y="1045679"/>
            <a:ext cx="7090673" cy="2604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271968" y="3898279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340356" y="461597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46174" y="404564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5358873" y="3950393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3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873" y="3950393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/>
          </p:nvPr>
        </p:nvGraphicFramePr>
        <p:xfrm>
          <a:off x="5364169" y="4533122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4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9" y="4533122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6826131" y="3870638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923241" y="388164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925583" y="466021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913950" y="588822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6911203" y="531051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349881" y="601372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Object 12"/>
          <p:cNvGraphicFramePr>
            <a:graphicFrameLocks noChangeAspect="1"/>
          </p:cNvGraphicFramePr>
          <p:nvPr>
            <p:extLst/>
          </p:nvPr>
        </p:nvGraphicFramePr>
        <p:xfrm>
          <a:off x="5319713" y="5918269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5" name="方程式" r:id="rId8" imgW="215640" imgH="228600" progId="Equation.3">
                  <p:embed/>
                </p:oleObj>
              </mc:Choice>
              <mc:Fallback>
                <p:oleObj name="方程式" r:id="rId8" imgW="215640" imgH="2286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69"/>
                        <a:ext cx="4619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字方塊 51"/>
          <p:cNvSpPr txBox="1"/>
          <p:nvPr/>
        </p:nvSpPr>
        <p:spPr>
          <a:xfrm rot="5400000">
            <a:off x="5240926" y="52594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43" idx="3"/>
            <a:endCxn id="46" idx="2"/>
          </p:cNvCxnSpPr>
          <p:nvPr/>
        </p:nvCxnSpPr>
        <p:spPr>
          <a:xfrm flipV="1">
            <a:off x="5684311" y="4168719"/>
            <a:ext cx="1238930" cy="12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2" idx="3"/>
            <a:endCxn id="47" idx="2"/>
          </p:cNvCxnSpPr>
          <p:nvPr/>
        </p:nvCxnSpPr>
        <p:spPr>
          <a:xfrm>
            <a:off x="5689074" y="4217093"/>
            <a:ext cx="123650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3"/>
            <a:endCxn id="48" idx="2"/>
          </p:cNvCxnSpPr>
          <p:nvPr/>
        </p:nvCxnSpPr>
        <p:spPr>
          <a:xfrm>
            <a:off x="5689074" y="4217093"/>
            <a:ext cx="122487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4" idx="3"/>
            <a:endCxn id="46" idx="2"/>
          </p:cNvCxnSpPr>
          <p:nvPr/>
        </p:nvCxnSpPr>
        <p:spPr>
          <a:xfrm flipV="1">
            <a:off x="5716594" y="4168719"/>
            <a:ext cx="120664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1" idx="3"/>
            <a:endCxn id="47" idx="2"/>
          </p:cNvCxnSpPr>
          <p:nvPr/>
        </p:nvCxnSpPr>
        <p:spPr>
          <a:xfrm>
            <a:off x="5683256" y="4787422"/>
            <a:ext cx="124232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1" idx="3"/>
            <a:endCxn id="48" idx="2"/>
          </p:cNvCxnSpPr>
          <p:nvPr/>
        </p:nvCxnSpPr>
        <p:spPr>
          <a:xfrm>
            <a:off x="5683256" y="4787422"/>
            <a:ext cx="123069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1" idx="3"/>
            <a:endCxn id="46" idx="2"/>
          </p:cNvCxnSpPr>
          <p:nvPr/>
        </p:nvCxnSpPr>
        <p:spPr>
          <a:xfrm flipV="1">
            <a:off x="5781675" y="4168719"/>
            <a:ext cx="1141566" cy="1994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1" idx="3"/>
            <a:endCxn id="47" idx="2"/>
          </p:cNvCxnSpPr>
          <p:nvPr/>
        </p:nvCxnSpPr>
        <p:spPr>
          <a:xfrm flipV="1">
            <a:off x="5781675" y="4947289"/>
            <a:ext cx="1143908" cy="1215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1" idx="3"/>
            <a:endCxn id="48" idx="2"/>
          </p:cNvCxnSpPr>
          <p:nvPr/>
        </p:nvCxnSpPr>
        <p:spPr>
          <a:xfrm>
            <a:off x="5781675" y="6162744"/>
            <a:ext cx="1132275" cy="125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內容版面配置區 3"/>
          <p:cNvGraphicFramePr>
            <a:graphicFrameLocks/>
          </p:cNvGraphicFramePr>
          <p:nvPr>
            <p:extLst/>
          </p:nvPr>
        </p:nvGraphicFramePr>
        <p:xfrm>
          <a:off x="3331975" y="4274711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18572" y="150071"/>
            <a:ext cx="563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Convolution </a:t>
            </a:r>
            <a:r>
              <a:rPr lang="en-US" altLang="zh-TW" sz="3200" b="1" i="1" u="sng" dirty="0" err="1"/>
              <a:t>v.s</a:t>
            </a:r>
            <a:r>
              <a:rPr lang="en-US" altLang="zh-TW" sz="3200" b="1" i="1" u="sng" dirty="0"/>
              <a:t>. Fully Connected</a:t>
            </a:r>
            <a:endParaRPr lang="zh-TW" altLang="en-US" sz="3200" b="1" i="1" u="sng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476798" y="4688677"/>
            <a:ext cx="193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Fully-connected</a:t>
            </a:r>
            <a:endParaRPr lang="zh-TW" altLang="en-US" sz="2800" dirty="0"/>
          </a:p>
        </p:txBody>
      </p:sp>
      <p:sp>
        <p:nvSpPr>
          <p:cNvPr id="72" name="矩形 71"/>
          <p:cNvSpPr/>
          <p:nvPr/>
        </p:nvSpPr>
        <p:spPr>
          <a:xfrm>
            <a:off x="6732391" y="3797230"/>
            <a:ext cx="916129" cy="27492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6879" y="1232761"/>
            <a:ext cx="2085643" cy="20588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845797" y="23686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9969" y="1850005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84" y="1197255"/>
            <a:ext cx="2239711" cy="2226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4" name="直線單箭頭接點 33"/>
          <p:cNvCxnSpPr/>
          <p:nvPr/>
        </p:nvCxnSpPr>
        <p:spPr>
          <a:xfrm>
            <a:off x="2022123" y="837829"/>
            <a:ext cx="860562" cy="570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839938" y="1571401"/>
            <a:ext cx="1042747" cy="965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95467" y="5303637"/>
            <a:ext cx="2371241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connect to 9 input, not fully connected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09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09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48" y="2170473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85" y="2644978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keras.io/img/keras-logo-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82" y="4595696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86134" y="5578778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48731" y="2355068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flexible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75576" y="2855814"/>
            <a:ext cx="207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some effort to learn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68774" y="4371849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94108" y="4809400"/>
            <a:ext cx="351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(still have some flexibility)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68774" y="5251640"/>
            <a:ext cx="43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modify it if you can write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3002095" y="1629437"/>
            <a:ext cx="588208" cy="450805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28650" y="4536159"/>
            <a:ext cx="19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Interface of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07575" y="2644978"/>
            <a:ext cx="94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421" y="278034"/>
            <a:ext cx="5261304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022123" y="60699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11332" y="1834394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0" name="橢圓 109"/>
          <p:cNvSpPr/>
          <p:nvPr/>
        </p:nvSpPr>
        <p:spPr>
          <a:xfrm>
            <a:off x="7528673" y="29734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515549" y="5760325"/>
            <a:ext cx="212671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Shared weights</a:t>
            </a:r>
            <a:endParaRPr lang="zh-TW" altLang="en-US" sz="2400" dirty="0"/>
          </a:p>
        </p:txBody>
      </p:sp>
      <p:cxnSp>
        <p:nvCxnSpPr>
          <p:cNvPr id="72" name="直線單箭頭接點 71"/>
          <p:cNvCxnSpPr>
            <a:stCxn id="56" idx="3"/>
            <a:endCxn id="110" idx="2"/>
          </p:cNvCxnSpPr>
          <p:nvPr/>
        </p:nvCxnSpPr>
        <p:spPr>
          <a:xfrm>
            <a:off x="6157504" y="749270"/>
            <a:ext cx="1371169" cy="25841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7" idx="3"/>
            <a:endCxn id="110" idx="2"/>
          </p:cNvCxnSpPr>
          <p:nvPr/>
        </p:nvCxnSpPr>
        <p:spPr>
          <a:xfrm>
            <a:off x="6157504" y="1191629"/>
            <a:ext cx="1371169" cy="214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58" idx="3"/>
            <a:endCxn id="110" idx="2"/>
          </p:cNvCxnSpPr>
          <p:nvPr/>
        </p:nvCxnSpPr>
        <p:spPr>
          <a:xfrm>
            <a:off x="6157504" y="1653425"/>
            <a:ext cx="1371169" cy="168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110" idx="2"/>
          </p:cNvCxnSpPr>
          <p:nvPr/>
        </p:nvCxnSpPr>
        <p:spPr>
          <a:xfrm>
            <a:off x="6186794" y="2980636"/>
            <a:ext cx="1341879" cy="352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110" idx="2"/>
          </p:cNvCxnSpPr>
          <p:nvPr/>
        </p:nvCxnSpPr>
        <p:spPr>
          <a:xfrm flipV="1">
            <a:off x="6173541" y="3333466"/>
            <a:ext cx="1355132" cy="1250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110" idx="2"/>
          </p:cNvCxnSpPr>
          <p:nvPr/>
        </p:nvCxnSpPr>
        <p:spPr>
          <a:xfrm flipV="1">
            <a:off x="6173556" y="3333466"/>
            <a:ext cx="1355117" cy="5699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64" idx="3"/>
          </p:cNvCxnSpPr>
          <p:nvPr/>
        </p:nvCxnSpPr>
        <p:spPr>
          <a:xfrm flipV="1">
            <a:off x="6157504" y="3361033"/>
            <a:ext cx="1336956" cy="17625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5" idx="3"/>
          </p:cNvCxnSpPr>
          <p:nvPr/>
        </p:nvCxnSpPr>
        <p:spPr>
          <a:xfrm flipV="1">
            <a:off x="6157504" y="3326993"/>
            <a:ext cx="1359292" cy="2238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66" idx="3"/>
          </p:cNvCxnSpPr>
          <p:nvPr/>
        </p:nvCxnSpPr>
        <p:spPr>
          <a:xfrm flipV="1">
            <a:off x="6157504" y="3389926"/>
            <a:ext cx="1344118" cy="26377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76" y="1215655"/>
            <a:ext cx="2229885" cy="2242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5" name="直線單箭頭接點 34"/>
          <p:cNvCxnSpPr/>
          <p:nvPr/>
        </p:nvCxnSpPr>
        <p:spPr>
          <a:xfrm flipV="1">
            <a:off x="2328458" y="1557594"/>
            <a:ext cx="945481" cy="933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022123" y="837829"/>
            <a:ext cx="1251816" cy="685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29478" y="5937959"/>
            <a:ext cx="3485322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Even 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68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7" grpId="0" animBg="1"/>
      <p:bldP spid="9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29772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69420" y="50805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38635" y="250345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02107" y="5493365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598679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7570286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570286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598679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6788771" y="3303596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7795350" y="3281294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7795350" y="4352180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6803112" y="4354671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25893" y="5185949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x 2 image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36727" y="5699909"/>
            <a:ext cx="2267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Each filter </a:t>
            </a:r>
          </a:p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is a channel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152252" y="2729341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36727" y="1957287"/>
            <a:ext cx="22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New image </a:t>
            </a:r>
          </a:p>
          <a:p>
            <a:pPr algn="ctr"/>
            <a:r>
              <a:rPr lang="en-US" altLang="zh-TW" sz="2800" dirty="0"/>
              <a:t>but smaller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014707" y="2610493"/>
            <a:ext cx="1375221" cy="1067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Conv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011639" y="4187992"/>
            <a:ext cx="1378290" cy="1067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Max</a:t>
            </a:r>
          </a:p>
          <a:p>
            <a:pPr algn="ctr"/>
            <a:r>
              <a:rPr lang="en-US" altLang="zh-TW" sz="2800" dirty="0"/>
              <a:t>Pooling</a:t>
            </a:r>
            <a:endParaRPr lang="zh-TW" altLang="en-US" sz="2800" dirty="0"/>
          </a:p>
        </p:txBody>
      </p:sp>
      <p:sp>
        <p:nvSpPr>
          <p:cNvPr id="21" name="向右箭號 20"/>
          <p:cNvSpPr/>
          <p:nvPr/>
        </p:nvSpPr>
        <p:spPr>
          <a:xfrm>
            <a:off x="5378125" y="4289228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982" y="3518705"/>
            <a:ext cx="491601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1848547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381456" y="3568646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74351" y="5210416"/>
            <a:ext cx="428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number of the channel is the number of filters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74351" y="4250781"/>
            <a:ext cx="4249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Smaller than the original image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534847" y="3875087"/>
            <a:ext cx="2270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89870" y="4002423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561968" y="1612084"/>
            <a:ext cx="1947915" cy="1771562"/>
            <a:chOff x="1561968" y="1612084"/>
            <a:chExt cx="1947915" cy="1771562"/>
          </a:xfrm>
        </p:grpSpPr>
        <p:sp>
          <p:nvSpPr>
            <p:cNvPr id="30" name="橢圓 29"/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4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7" grpId="0"/>
      <p:bldP spid="28" grpId="0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650" y="2562542"/>
            <a:ext cx="4369145" cy="407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60066" y="3414978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55254" y="5630639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7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67012" y="2473538"/>
            <a:ext cx="1943214" cy="2049364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509007" y="3902849"/>
            <a:ext cx="136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Flatten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987646" y="3190637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473525" y="3419072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601571" y="2724281"/>
            <a:ext cx="3201477" cy="2629618"/>
            <a:chOff x="-2630921" y="4440114"/>
            <a:chExt cx="3201477" cy="2629618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630921" y="4440114"/>
              <a:ext cx="3201477" cy="17017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-2630921" y="6238735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2325687" y="3202044"/>
            <a:ext cx="1832676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3" grpId="0" animBg="1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Convolutional Neural Network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48888" y="1885725"/>
            <a:ext cx="2246224" cy="17332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4964" y="6197706"/>
            <a:ext cx="873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Learning: Nothing special, just gradient descent ……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341696" y="1885725"/>
            <a:ext cx="2246224" cy="17332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140179" y="4009546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14" name="向右箭號 13"/>
          <p:cNvSpPr/>
          <p:nvPr/>
        </p:nvSpPr>
        <p:spPr>
          <a:xfrm>
            <a:off x="4946541" y="435102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45" y="3922163"/>
            <a:ext cx="274307" cy="1494693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>
            <a:off x="2640862" y="4351027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054" y="3922027"/>
            <a:ext cx="292260" cy="1510931"/>
          </a:xfrm>
          <a:prstGeom prst="rect">
            <a:avLst/>
          </a:prstGeom>
        </p:spPr>
      </p:pic>
      <p:pic>
        <p:nvPicPr>
          <p:cNvPr id="18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59" y="4089356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6074225" y="3830366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“monkey”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157053" y="4221547"/>
            <a:ext cx="83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120077" y="4984195"/>
            <a:ext cx="95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657255" y="4089356"/>
            <a:ext cx="49824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40423" y="5279454"/>
            <a:ext cx="331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Convolution, Max Pooling, fully connected</a:t>
            </a:r>
            <a:endParaRPr lang="zh-TW" altLang="en-US" sz="2400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5657255" y="4464670"/>
            <a:ext cx="49824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638840" y="5254557"/>
            <a:ext cx="49824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8039150" y="3933358"/>
            <a:ext cx="461665" cy="1469327"/>
            <a:chOff x="8032733" y="4054678"/>
            <a:chExt cx="461665" cy="1469327"/>
          </a:xfrm>
        </p:grpSpPr>
        <p:sp>
          <p:nvSpPr>
            <p:cNvPr id="10" name="矩形 9"/>
            <p:cNvSpPr/>
            <p:nvPr/>
          </p:nvSpPr>
          <p:spPr>
            <a:xfrm>
              <a:off x="8067524" y="4413351"/>
              <a:ext cx="241760" cy="2881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067524" y="4054678"/>
              <a:ext cx="241760" cy="2881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067524" y="5235816"/>
              <a:ext cx="241760" cy="2881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 rot="5400000">
              <a:off x="7942739" y="4767679"/>
              <a:ext cx="64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cxnSp>
        <p:nvCxnSpPr>
          <p:cNvPr id="33" name="直線單箭頭接點 32"/>
          <p:cNvCxnSpPr/>
          <p:nvPr/>
        </p:nvCxnSpPr>
        <p:spPr>
          <a:xfrm>
            <a:off x="7388474" y="4077452"/>
            <a:ext cx="65067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820549" y="4452379"/>
            <a:ext cx="121860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820549" y="5253597"/>
            <a:ext cx="121860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7697592" y="5416465"/>
            <a:ext cx="102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0" name="內容版面配置區 3"/>
          <p:cNvGraphicFramePr>
            <a:graphicFrameLocks/>
          </p:cNvGraphicFramePr>
          <p:nvPr>
            <p:extLst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14477" y="2595411"/>
            <a:ext cx="227751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Convolutional </a:t>
            </a:r>
          </a:p>
          <a:p>
            <a:pPr algn="ctr"/>
            <a:r>
              <a:rPr lang="en-US" altLang="zh-TW" sz="2400" dirty="0"/>
              <a:t>Neural Network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467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/>
      <p:bldP spid="12" grpId="0" animBg="1"/>
      <p:bldP spid="13" grpId="0" animBg="1"/>
      <p:bldP spid="14" grpId="0" animBg="1"/>
      <p:bldP spid="16" grpId="0" animBg="1"/>
      <p:bldP spid="20" grpId="0"/>
      <p:bldP spid="21" grpId="0"/>
      <p:bldP spid="22" grpId="0"/>
      <p:bldP spid="7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926" y="1334971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model_cnn.add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(Conv2D(25, 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3),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=(28,28,1)))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2202602" y="1671305"/>
            <a:ext cx="170953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128698" y="1671305"/>
            <a:ext cx="33547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559811" y="1671305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815728" y="1672553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046048" y="1908773"/>
            <a:ext cx="278086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>
            <p:extLst/>
          </p:nvPr>
        </p:nvGraphicFramePr>
        <p:xfrm>
          <a:off x="723413" y="2204047"/>
          <a:ext cx="13826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/>
          </p:nvPr>
        </p:nvGraphicFramePr>
        <p:xfrm>
          <a:off x="1492451" y="2368009"/>
          <a:ext cx="13987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3621426" y="2453104"/>
            <a:ext cx="180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</a:t>
            </a:r>
            <a:r>
              <a:rPr lang="en-US" altLang="zh-TW" sz="2400" dirty="0">
                <a:solidFill>
                  <a:srgbClr val="FF0000"/>
                </a:solidFill>
              </a:rPr>
              <a:t>25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3x3</a:t>
            </a:r>
            <a:r>
              <a:rPr lang="en-US" altLang="zh-TW" sz="2400" dirty="0"/>
              <a:t> filters.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927090" y="2521757"/>
            <a:ext cx="69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44773" y="3522805"/>
            <a:ext cx="363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Input_shape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(28 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28, 1 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37329" y="3961662"/>
            <a:ext cx="330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 black/weight, 3: RGB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619310" y="3984470"/>
            <a:ext cx="202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 x 28 pixels</a:t>
            </a:r>
            <a:endParaRPr lang="zh-TW" altLang="en-US" sz="2400" dirty="0"/>
          </a:p>
        </p:txBody>
      </p:sp>
      <p:sp>
        <p:nvSpPr>
          <p:cNvPr id="62" name="橢圓 61"/>
          <p:cNvSpPr/>
          <p:nvPr/>
        </p:nvSpPr>
        <p:spPr>
          <a:xfrm>
            <a:off x="1652977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354073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645830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2346156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1652977" y="5092535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940494" y="5130469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3940494" y="5105152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>
            <a:off x="3082439" y="5583877"/>
            <a:ext cx="783688" cy="476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74178" y="1258953"/>
            <a:ext cx="5365985" cy="32125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23413" y="4598769"/>
            <a:ext cx="5024193" cy="2054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/>
          <p:cNvCxnSpPr>
            <a:stCxn id="29" idx="1"/>
          </p:cNvCxnSpPr>
          <p:nvPr/>
        </p:nvCxnSpPr>
        <p:spPr>
          <a:xfrm flipH="1">
            <a:off x="5747607" y="2152300"/>
            <a:ext cx="560901" cy="8217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0" idx="1"/>
            <a:endCxn id="74" idx="3"/>
          </p:cNvCxnSpPr>
          <p:nvPr/>
        </p:nvCxnSpPr>
        <p:spPr>
          <a:xfrm flipH="1">
            <a:off x="5747606" y="3252312"/>
            <a:ext cx="560902" cy="23736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469706" y="3933200"/>
            <a:ext cx="274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2894670" y="3933200"/>
            <a:ext cx="8442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>
            <a:off x="2088136" y="3956215"/>
            <a:ext cx="518600" cy="1519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3424134" y="3940359"/>
            <a:ext cx="702867" cy="14514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27884" y="4661599"/>
            <a:ext cx="477784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model_cnn.add</a:t>
            </a:r>
            <a:r>
              <a:rPr lang="en-GB" dirty="0">
                <a:solidFill>
                  <a:schemeClr val="bg1"/>
                </a:solidFill>
              </a:rPr>
              <a:t>(MaxPooling2D(</a:t>
            </a:r>
            <a:r>
              <a:rPr lang="en-GB" dirty="0" err="1">
                <a:solidFill>
                  <a:schemeClr val="bg1"/>
                </a:solidFill>
              </a:rPr>
              <a:t>pool_size</a:t>
            </a:r>
            <a:r>
              <a:rPr lang="en-GB" dirty="0">
                <a:solidFill>
                  <a:schemeClr val="bg1"/>
                </a:solidFill>
              </a:rPr>
              <a:t>=(2,2)))</a:t>
            </a:r>
          </a:p>
        </p:txBody>
      </p:sp>
    </p:spTree>
    <p:extLst>
      <p:ext uri="{BB962C8B-B14F-4D97-AF65-F5344CB8AC3E}">
        <p14:creationId xmlns:p14="http://schemas.microsoft.com/office/powerpoint/2010/main" val="21103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3" y="1874056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8" y="3118834"/>
            <a:ext cx="4171950" cy="26670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78" y="4197792"/>
            <a:ext cx="4419600" cy="30480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403" y="5238660"/>
            <a:ext cx="4219575" cy="25717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888642" y="133290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88642" y="249980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88642" y="351322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88642" y="459536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88642" y="5624892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cxnSp>
        <p:nvCxnSpPr>
          <p:cNvPr id="33" name="直線單箭頭接點 32"/>
          <p:cNvCxnSpPr>
            <a:stCxn id="29" idx="1"/>
            <a:endCxn id="2" idx="3"/>
          </p:cNvCxnSpPr>
          <p:nvPr/>
        </p:nvCxnSpPr>
        <p:spPr>
          <a:xfrm flipH="1" flipV="1">
            <a:off x="5571978" y="2150281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5571978" y="3250293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571978" y="4352134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579349" y="5400385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0856" y="2309174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078" y="4407663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3529" y="2507093"/>
            <a:ext cx="48781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063618" y="4623798"/>
            <a:ext cx="7076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87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" grpId="0"/>
      <p:bldP spid="28" grpId="0"/>
      <p:bldP spid="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07147" y="2874759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6" name="向右箭號 5"/>
          <p:cNvSpPr/>
          <p:nvPr/>
        </p:nvSpPr>
        <p:spPr>
          <a:xfrm>
            <a:off x="4477945" y="3220563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333888" y="3230429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048577" y="3361814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“1”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119084" y="5453688"/>
            <a:ext cx="6850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“Hello world” for deep learning</a:t>
            </a:r>
          </a:p>
        </p:txBody>
      </p:sp>
      <p:sp>
        <p:nvSpPr>
          <p:cNvPr id="10" name="矩形 9"/>
          <p:cNvSpPr/>
          <p:nvPr/>
        </p:nvSpPr>
        <p:spPr>
          <a:xfrm>
            <a:off x="1119084" y="4931571"/>
            <a:ext cx="730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/>
              <a:t>MNIST Data: </a:t>
            </a:r>
            <a:r>
              <a:rPr lang="zh-TW" altLang="en-US" sz="2800" dirty="0"/>
              <a:t>http://yann.lecun.com/exdb/mnist/</a:t>
            </a:r>
          </a:p>
        </p:txBody>
      </p:sp>
      <p:sp>
        <p:nvSpPr>
          <p:cNvPr id="11" name="矩形 10"/>
          <p:cNvSpPr/>
          <p:nvPr/>
        </p:nvSpPr>
        <p:spPr>
          <a:xfrm>
            <a:off x="412309" y="6091315"/>
            <a:ext cx="8527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provides data sets loading function: </a:t>
            </a:r>
            <a:r>
              <a:rPr lang="zh-TW" altLang="en-US" sz="2400" dirty="0"/>
              <a:t>http://keras.io/datasets/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20167" y="4324721"/>
            <a:ext cx="169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  <a:endParaRPr lang="zh-TW" altLang="en-US" sz="2400" dirty="0"/>
          </a:p>
        </p:txBody>
      </p:sp>
      <p:pic>
        <p:nvPicPr>
          <p:cNvPr id="13" name="Picture 2" descr="https://www.tensorflow.org/versions/r0.8/images/MNIST-Matr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9" y="2789267"/>
            <a:ext cx="4065636" cy="16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53211" y="1364983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3211" y="248044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253211" y="3556630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53211" y="461386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53211" y="555229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67596" y="5851258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38" name="右彎箭號 16"/>
          <p:cNvSpPr/>
          <p:nvPr/>
        </p:nvSpPr>
        <p:spPr>
          <a:xfrm rot="10800000">
            <a:off x="4864709" y="5651583"/>
            <a:ext cx="2451998" cy="631290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右彎箭號 21"/>
          <p:cNvSpPr/>
          <p:nvPr/>
        </p:nvSpPr>
        <p:spPr>
          <a:xfrm rot="16200000">
            <a:off x="2152146" y="5127138"/>
            <a:ext cx="726735" cy="139867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03" y="6328591"/>
            <a:ext cx="2847975" cy="2667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178715" y="5482755"/>
            <a:ext cx="10064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1250</a:t>
            </a:r>
            <a:endParaRPr lang="zh-TW" altLang="en-US" sz="2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14616" y="2208309"/>
            <a:ext cx="2906568" cy="3201477"/>
            <a:chOff x="-1595803" y="3999117"/>
            <a:chExt cx="2906568" cy="3201477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46" name="文字方塊 45"/>
            <p:cNvSpPr txBox="1"/>
            <p:nvPr/>
          </p:nvSpPr>
          <p:spPr>
            <a:xfrm>
              <a:off x="-1595803" y="4773762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951029" y="1827526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06" y="3932234"/>
            <a:ext cx="4552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9" grpId="0" animBg="1"/>
      <p:bldP spid="40" grpId="0" animBg="1"/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Outline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2"/>
          <p:cNvSpPr/>
          <p:nvPr/>
        </p:nvSpPr>
        <p:spPr>
          <a:xfrm>
            <a:off x="797256" y="4682979"/>
            <a:ext cx="7397087" cy="16240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4"/>
          <p:cNvSpPr/>
          <p:nvPr/>
        </p:nvSpPr>
        <p:spPr>
          <a:xfrm>
            <a:off x="3172326" y="5559188"/>
            <a:ext cx="45720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Neural Network with Memory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 of Neural Networks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873456" y="4225779"/>
            <a:ext cx="7397087" cy="16240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48526" y="5101988"/>
            <a:ext cx="45720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Neural Network with Memory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Slot Filling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5693" y="2710170"/>
            <a:ext cx="682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I would like to arrive </a:t>
            </a:r>
            <a:r>
              <a:rPr lang="en-US" altLang="zh-TW" sz="2400" dirty="0" smtClean="0">
                <a:solidFill>
                  <a:srgbClr val="00B050"/>
                </a:solidFill>
              </a:rPr>
              <a:t>Aberdeen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on </a:t>
            </a:r>
            <a:r>
              <a:rPr lang="en-US" altLang="zh-TW" sz="2400" dirty="0">
                <a:solidFill>
                  <a:srgbClr val="0000FF"/>
                </a:solidFill>
              </a:rPr>
              <a:t>November </a:t>
            </a:r>
            <a:r>
              <a:rPr lang="en-US" altLang="zh-TW" sz="2400" dirty="0" smtClean="0">
                <a:solidFill>
                  <a:srgbClr val="0000FF"/>
                </a:solidFill>
              </a:rPr>
              <a:t>2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nd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7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53" y="3239559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2314121" y="2679522"/>
            <a:ext cx="6378058" cy="511860"/>
          </a:xfrm>
          <a:prstGeom prst="wedgeRoundRectCallout">
            <a:avLst>
              <a:gd name="adj1" fmla="val -50882"/>
              <a:gd name="adj2" fmla="val 10503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03646" y="3957127"/>
            <a:ext cx="3142343" cy="60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ticket booking system</a:t>
            </a:r>
            <a:endParaRPr lang="zh-TW" altLang="en-US" sz="2400" dirty="0"/>
          </a:p>
        </p:txBody>
      </p:sp>
      <p:sp>
        <p:nvSpPr>
          <p:cNvPr id="10" name="向下箭號 9"/>
          <p:cNvSpPr/>
          <p:nvPr/>
        </p:nvSpPr>
        <p:spPr>
          <a:xfrm>
            <a:off x="5096780" y="3390890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096780" y="4701183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76837" y="5331419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Destination: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76837" y="5850234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time of arrival: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56939" y="5331419"/>
            <a:ext cx="226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Aberdeen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8603" y="5850234"/>
            <a:ext cx="315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November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041767" y="5235376"/>
            <a:ext cx="1335070" cy="1115416"/>
            <a:chOff x="2041767" y="5235376"/>
            <a:chExt cx="1335070" cy="1115416"/>
          </a:xfrm>
        </p:grpSpPr>
        <p:sp>
          <p:nvSpPr>
            <p:cNvPr id="4" name="文字方塊 3"/>
            <p:cNvSpPr txBox="1"/>
            <p:nvPr/>
          </p:nvSpPr>
          <p:spPr>
            <a:xfrm>
              <a:off x="2041767" y="5524129"/>
              <a:ext cx="898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Slot</a:t>
              </a:r>
              <a:endParaRPr lang="zh-TW" altLang="en-US" sz="2800" dirty="0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2938072" y="5235376"/>
              <a:ext cx="438765" cy="1115416"/>
            </a:xfrm>
            <a:prstGeom prst="leftBrace">
              <a:avLst>
                <a:gd name="adj1" fmla="val 35665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12" grpId="0" animBg="1"/>
      <p:bldP spid="11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6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7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8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9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961588" y="5683875"/>
            <a:ext cx="1614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Aberdeen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</a:t>
            </a:r>
            <a:r>
              <a:rPr lang="en-US" altLang="zh-TW" sz="2400" dirty="0"/>
              <a:t>word is represented as a </a:t>
            </a:r>
            <a:r>
              <a:rPr lang="en-US" altLang="zh-TW" sz="2400" dirty="0" smtClean="0"/>
              <a:t>vector e.g. binary, TF or TFIDF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38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24" grpId="0"/>
      <p:bldP spid="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1794" y="3893837"/>
            <a:ext cx="444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dimension corresponds to a word in the lexicon 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1794" y="4894110"/>
            <a:ext cx="429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 dimension for the word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is 1, and others are 0</a:t>
            </a:r>
            <a:endParaRPr lang="en-US" altLang="zh-TW" sz="28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05869" y="2735968"/>
            <a:ext cx="732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lexicon = {apple, bag, cat, dog, elephant}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40724" y="3284243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apple = [ 1   0   0   0   0]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00119" y="373503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bag    = [ 0   1   0   0   0]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64711" y="426927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cat    = [ 0   0   1   0   0]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64710" y="477757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dog   = [ 0   0   0   1   0]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51788" y="531181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elephant   = [ 0   0   0   0   1]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1794" y="3370617"/>
            <a:ext cx="444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vector is lexicon size.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74405" y="2720515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74405" y="2100172"/>
            <a:ext cx="63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represent each word as a vector?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3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14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15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6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7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951762" y="5668199"/>
            <a:ext cx="1614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Aberdeen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00B050"/>
                </a:solidFill>
              </a:rPr>
              <a:t>dest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34176" y="3997216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376131" y="4473993"/>
            <a:ext cx="397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distribution that the input word </a:t>
            </a:r>
            <a:r>
              <a:rPr lang="en-US" altLang="zh-TW" sz="2400" dirty="0" smtClean="0"/>
              <a:t>belongs </a:t>
            </a:r>
            <a:r>
              <a:rPr lang="en-US" altLang="zh-TW" sz="2400" dirty="0"/>
              <a:t>to the slots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8" grpId="0"/>
      <p:bldP spid="6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3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3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325147" y="5683875"/>
            <a:ext cx="1614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Aberdeen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918944" y="5779125"/>
            <a:ext cx="549769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-140456" y="1798829"/>
            <a:ext cx="5949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Aberdeen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</a:t>
            </a:r>
            <a:r>
              <a:rPr lang="en-US" altLang="zh-TW" sz="2400" dirty="0"/>
              <a:t>on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November 2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nd</a:t>
            </a:r>
            <a:r>
              <a:rPr lang="en-US" altLang="zh-TW" sz="2400" dirty="0" smtClean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39684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910803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65292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890149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918945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46736" y="274840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305677" y="2756031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478089" y="2720784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B050"/>
                </a:solidFill>
              </a:rPr>
              <a:t>dest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413758" y="2746502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495228" y="2753794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22" y="4009748"/>
            <a:ext cx="5931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leave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Aberdeen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</a:t>
            </a:r>
            <a:r>
              <a:rPr lang="en-US" altLang="zh-TW" sz="2400" dirty="0" smtClean="0">
                <a:solidFill>
                  <a:srgbClr val="0000FF"/>
                </a:solidFill>
              </a:rPr>
              <a:t>2</a:t>
            </a:r>
            <a:r>
              <a:rPr lang="en-US" altLang="zh-TW" sz="2400" baseline="30000" dirty="0" smtClean="0">
                <a:solidFill>
                  <a:srgbClr val="0000FF"/>
                </a:solidFill>
              </a:rPr>
              <a:t>nd</a:t>
            </a:r>
            <a:r>
              <a:rPr lang="en-US" altLang="zh-TW" sz="2400" dirty="0" smtClean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913141" y="4482239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39684" y="4916207"/>
            <a:ext cx="380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place of </a:t>
            </a:r>
            <a:r>
              <a:rPr lang="en-US" altLang="zh-TW" sz="2400" dirty="0" smtClean="0"/>
              <a:t>departure not </a:t>
            </a:r>
            <a:r>
              <a:rPr lang="en-US" altLang="zh-TW" sz="2400" dirty="0" err="1" smtClean="0"/>
              <a:t>dest</a:t>
            </a:r>
            <a:endParaRPr lang="zh-TW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273122" y="5576806"/>
            <a:ext cx="307633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Neural network needs memory!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00B050"/>
                </a:solidFill>
              </a:rPr>
              <a:t>dest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1835" y="3304013"/>
            <a:ext cx="1756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Problem?</a:t>
            </a:r>
            <a:endParaRPr lang="zh-TW" altLang="en-US" sz="2800" dirty="0"/>
          </a:p>
        </p:txBody>
      </p:sp>
      <p:sp>
        <p:nvSpPr>
          <p:cNvPr id="85" name="圓角矩形圖說文字 84"/>
          <p:cNvSpPr/>
          <p:nvPr/>
        </p:nvSpPr>
        <p:spPr>
          <a:xfrm>
            <a:off x="241835" y="1764481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圖說文字 85"/>
          <p:cNvSpPr/>
          <p:nvPr/>
        </p:nvSpPr>
        <p:spPr>
          <a:xfrm>
            <a:off x="240688" y="4007309"/>
            <a:ext cx="533713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346736" y="1871841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79283" y="4086939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9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  <p:bldP spid="62" grpId="0"/>
      <p:bldP spid="63" grpId="0"/>
      <p:bldP spid="64" grpId="0"/>
      <p:bldP spid="66" grpId="0"/>
      <p:bldP spid="78" grpId="0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44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45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6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7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48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49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文字方塊 60"/>
          <p:cNvSpPr txBox="1"/>
          <p:nvPr/>
        </p:nvSpPr>
        <p:spPr>
          <a:xfrm>
            <a:off x="768493" y="5554242"/>
            <a:ext cx="414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Memory can be considered as  another input.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8493" y="2167669"/>
            <a:ext cx="440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output of hidden layer are stored in the memory.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573306" y="244789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157654" y="246594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177305" y="415082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5605998" y="412969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0" grpId="0" animBg="1"/>
      <p:bldP spid="71" grpId="0" animBg="1"/>
      <p:bldP spid="72" grpId="0" animBg="1"/>
      <p:bldP spid="73" grpId="0" animBg="1"/>
      <p:bldP spid="3" grpId="0" animBg="1"/>
      <p:bldP spid="16" grpId="0"/>
      <p:bldP spid="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7" name="向上箭號 86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弧形箭號 (上彎) 44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781996" y="745371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28588" y="5896186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 smtClean="0"/>
              <a:t>Arrive </a:t>
            </a:r>
            <a:r>
              <a:rPr lang="en-US" altLang="zh-TW" sz="2400" dirty="0" smtClean="0">
                <a:solidFill>
                  <a:srgbClr val="00B050"/>
                </a:solidFill>
              </a:rPr>
              <a:t>Aberdeen</a:t>
            </a:r>
            <a:r>
              <a:rPr lang="en-US" altLang="zh-TW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 smtClean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55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圓角矩形圖說文字 69"/>
          <p:cNvSpPr/>
          <p:nvPr/>
        </p:nvSpPr>
        <p:spPr>
          <a:xfrm>
            <a:off x="2196914" y="5875281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4768388" y="5283443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116647" y="1611897"/>
            <a:ext cx="322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Probability of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00B050"/>
                </a:solidFill>
              </a:rPr>
              <a:t>Aberdeen</a:t>
            </a:r>
            <a:r>
              <a:rPr lang="en-US" altLang="zh-TW" sz="2400" dirty="0" smtClean="0"/>
              <a:t>” </a:t>
            </a:r>
            <a:r>
              <a:rPr lang="en-US" altLang="zh-TW" sz="2400" dirty="0"/>
              <a:t>in each slot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87" grpId="0" animBg="1"/>
      <p:bldP spid="88" grpId="0" animBg="1"/>
      <p:bldP spid="89" grpId="0" animBg="1"/>
      <p:bldP spid="90" grpId="0" animBg="1"/>
      <p:bldP spid="45" grpId="0" animBg="1"/>
      <p:bldP spid="46" grpId="0" animBg="1"/>
      <p:bldP spid="49" grpId="0" animBg="1"/>
      <p:bldP spid="56" grpId="0"/>
      <p:bldP spid="58" grpId="0"/>
      <p:bldP spid="61" grpId="0"/>
      <p:bldP spid="62" grpId="0"/>
      <p:bldP spid="63" grpId="0"/>
      <p:bldP spid="64" grpId="0"/>
      <p:bldP spid="52" grpId="0"/>
      <p:bldP spid="70" grpId="0" animBg="1"/>
      <p:bldP spid="10" grpId="0"/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2286" y="375327"/>
            <a:ext cx="1790700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148524" y="6097904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779593" y="6122957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846325" y="6131486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10</a:t>
            </a:r>
            <a:endParaRPr lang="zh-TW" altLang="en-US" sz="2400" baseline="-250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343929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 flipH="1">
            <a:off x="1006314" y="1961450"/>
            <a:ext cx="2402403" cy="3494469"/>
            <a:chOff x="1404780" y="2208525"/>
            <a:chExt cx="2692215" cy="3916022"/>
          </a:xfrm>
        </p:grpSpPr>
        <p:sp>
          <p:nvSpPr>
            <p:cNvPr id="7" name="矩形 6"/>
            <p:cNvSpPr/>
            <p:nvPr/>
          </p:nvSpPr>
          <p:spPr>
            <a:xfrm rot="5400000">
              <a:off x="2491005" y="1145475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2992414" y="227691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562743" y="2282732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 rot="5400000">
              <a:off x="2369543" y="2426866"/>
              <a:ext cx="746342" cy="2675868"/>
              <a:chOff x="2504565" y="2224872"/>
              <a:chExt cx="746342" cy="267586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04565" y="2224872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01675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604017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592384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 rot="5400000">
              <a:off x="1594657" y="228643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 rot="10800000">
              <a:off x="2006376" y="228538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26" name="群組 25"/>
            <p:cNvGrpSpPr/>
            <p:nvPr/>
          </p:nvGrpSpPr>
          <p:grpSpPr>
            <a:xfrm rot="5400000">
              <a:off x="2385890" y="3752452"/>
              <a:ext cx="746342" cy="2675868"/>
              <a:chOff x="3830151" y="2208525"/>
              <a:chExt cx="746342" cy="267586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5400000">
              <a:off x="2399196" y="3423271"/>
              <a:ext cx="753037" cy="2013721"/>
              <a:chOff x="3166542" y="2522953"/>
              <a:chExt cx="753037" cy="2013721"/>
            </a:xfrm>
          </p:grpSpPr>
          <p:cxnSp>
            <p:nvCxnSpPr>
              <p:cNvPr id="44" name="直線單箭頭接點 43"/>
              <p:cNvCxnSpPr>
                <a:stCxn id="19" idx="6"/>
                <a:endCxn id="29" idx="2"/>
              </p:cNvCxnSpPr>
              <p:nvPr/>
            </p:nvCxnSpPr>
            <p:spPr>
              <a:xfrm>
                <a:off x="3175833" y="2522953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>
                <a:stCxn id="20" idx="6"/>
                <a:endCxn id="29" idx="2"/>
              </p:cNvCxnSpPr>
              <p:nvPr/>
            </p:nvCxnSpPr>
            <p:spPr>
              <a:xfrm flipV="1">
                <a:off x="3178175" y="2522953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>
                <a:stCxn id="19" idx="6"/>
                <a:endCxn id="30" idx="2"/>
              </p:cNvCxnSpPr>
              <p:nvPr/>
            </p:nvCxnSpPr>
            <p:spPr>
              <a:xfrm>
                <a:off x="3175833" y="2522953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19" idx="6"/>
                <a:endCxn id="31" idx="2"/>
              </p:cNvCxnSpPr>
              <p:nvPr/>
            </p:nvCxnSpPr>
            <p:spPr>
              <a:xfrm>
                <a:off x="3175833" y="2522953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20" idx="6"/>
                <a:endCxn id="31" idx="2"/>
              </p:cNvCxnSpPr>
              <p:nvPr/>
            </p:nvCxnSpPr>
            <p:spPr>
              <a:xfrm>
                <a:off x="3178175" y="3301523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21" idx="6"/>
                <a:endCxn id="29" idx="2"/>
              </p:cNvCxnSpPr>
              <p:nvPr/>
            </p:nvCxnSpPr>
            <p:spPr>
              <a:xfrm flipV="1">
                <a:off x="3166542" y="2522953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21" idx="6"/>
                <a:endCxn id="30" idx="2"/>
              </p:cNvCxnSpPr>
              <p:nvPr/>
            </p:nvCxnSpPr>
            <p:spPr>
              <a:xfrm flipV="1">
                <a:off x="3166542" y="3301523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單箭頭接點 52"/>
            <p:cNvCxnSpPr>
              <a:endCxn id="19" idx="2"/>
            </p:cNvCxnSpPr>
            <p:nvPr/>
          </p:nvCxnSpPr>
          <p:spPr>
            <a:xfrm rot="5400000" flipV="1">
              <a:off x="3337870" y="3044042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13" idx="3"/>
              <a:endCxn id="20" idx="2"/>
            </p:cNvCxnSpPr>
            <p:nvPr/>
          </p:nvCxnSpPr>
          <p:spPr>
            <a:xfrm rot="5400000">
              <a:off x="2936370" y="2693258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3" idx="3"/>
              <a:endCxn id="21" idx="2"/>
            </p:cNvCxnSpPr>
            <p:nvPr/>
          </p:nvCxnSpPr>
          <p:spPr>
            <a:xfrm rot="5400000">
              <a:off x="2328181" y="2073436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endCxn id="19" idx="2"/>
            </p:cNvCxnSpPr>
            <p:nvPr/>
          </p:nvCxnSpPr>
          <p:spPr>
            <a:xfrm rot="5400000" flipV="1">
              <a:off x="3067081" y="2773253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12" idx="3"/>
              <a:endCxn id="20" idx="2"/>
            </p:cNvCxnSpPr>
            <p:nvPr/>
          </p:nvCxnSpPr>
          <p:spPr>
            <a:xfrm rot="5400000">
              <a:off x="2648297" y="2975514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12" idx="3"/>
              <a:endCxn id="21" idx="2"/>
            </p:cNvCxnSpPr>
            <p:nvPr/>
          </p:nvCxnSpPr>
          <p:spPr>
            <a:xfrm rot="5400000">
              <a:off x="2040107" y="2355691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endCxn id="19" idx="2"/>
            </p:cNvCxnSpPr>
            <p:nvPr/>
          </p:nvCxnSpPr>
          <p:spPr>
            <a:xfrm rot="5400000" flipV="1">
              <a:off x="2387237" y="2093409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endCxn id="20" idx="2"/>
            </p:cNvCxnSpPr>
            <p:nvPr/>
          </p:nvCxnSpPr>
          <p:spPr>
            <a:xfrm rot="5400000" flipV="1">
              <a:off x="1983624" y="2470708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endCxn id="21" idx="2"/>
            </p:cNvCxnSpPr>
            <p:nvPr/>
          </p:nvCxnSpPr>
          <p:spPr>
            <a:xfrm rot="5400000">
              <a:off x="1375435" y="3065492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/>
            <p:cNvGrpSpPr/>
            <p:nvPr/>
          </p:nvGrpSpPr>
          <p:grpSpPr>
            <a:xfrm rot="5400000">
              <a:off x="2406327" y="4741168"/>
              <a:ext cx="753037" cy="2013721"/>
              <a:chOff x="5357094" y="2515814"/>
              <a:chExt cx="753037" cy="2013721"/>
            </a:xfrm>
          </p:grpSpPr>
          <p:cxnSp>
            <p:nvCxnSpPr>
              <p:cNvPr id="63" name="直線單箭頭接點 62"/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>
                <a:off x="5366385" y="3307566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/>
              <p:nvPr/>
            </p:nvCxnSpPr>
            <p:spPr>
              <a:xfrm>
                <a:off x="5357094" y="452953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>
                <a:off x="5368727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文字方塊 75"/>
          <p:cNvSpPr txBox="1"/>
          <p:nvPr/>
        </p:nvSpPr>
        <p:spPr>
          <a:xfrm rot="10800000">
            <a:off x="1961413" y="63315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1981645" y="5741622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3107326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 flipH="1">
            <a:off x="1020213" y="5465914"/>
            <a:ext cx="2367824" cy="438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22731" y="3146247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512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322732" y="4349131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128</a:t>
            </a:r>
            <a:endParaRPr lang="zh-TW" altLang="en-US" sz="2400" dirty="0"/>
          </a:p>
        </p:txBody>
      </p:sp>
      <p:sp>
        <p:nvSpPr>
          <p:cNvPr id="104" name="矩形 103"/>
          <p:cNvSpPr/>
          <p:nvPr/>
        </p:nvSpPr>
        <p:spPr>
          <a:xfrm>
            <a:off x="988226" y="1918221"/>
            <a:ext cx="2420492" cy="1710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985755" y="3628086"/>
            <a:ext cx="2420492" cy="1226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983284" y="4836807"/>
            <a:ext cx="2420492" cy="121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-43817" y="1966890"/>
            <a:ext cx="10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28x28</a:t>
            </a:r>
            <a:endParaRPr lang="zh-TW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551794" y="2674480"/>
            <a:ext cx="654846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(Dense (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=28*28,units=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512))</a:t>
            </a:r>
          </a:p>
          <a:p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(Activation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('sigmoid'))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1794" y="3835721"/>
            <a:ext cx="58973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(Dense ( units = 128))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Activation('sigmoid'))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1794" y="5412597"/>
            <a:ext cx="56179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(Dense ( units = 10))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Activation('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51793" y="1883081"/>
            <a:ext cx="561793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Model=Sequential()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0442734"/>
              </p:ext>
            </p:extLst>
          </p:nvPr>
        </p:nvGraphicFramePr>
        <p:xfrm>
          <a:off x="2410662" y="22931"/>
          <a:ext cx="6096000" cy="192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13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5" grpId="0" animBg="1"/>
      <p:bldP spid="6" grpId="0" animBg="1"/>
      <p:bldP spid="8" grpId="0" animBg="1"/>
      <p:bldP spid="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48512" y="2459465"/>
            <a:ext cx="4087610" cy="2574971"/>
            <a:chOff x="458884" y="2311275"/>
            <a:chExt cx="4087610" cy="2574971"/>
          </a:xfrm>
        </p:grpSpPr>
        <p:grpSp>
          <p:nvGrpSpPr>
            <p:cNvPr id="47" name="群組 46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上箭號 10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上箭號 11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9" name="向上箭號 18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上箭號 19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弧形箭號 (上彎) 20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923055" y="2459465"/>
            <a:ext cx="4087610" cy="2574971"/>
            <a:chOff x="458884" y="2311275"/>
            <a:chExt cx="4087610" cy="2574971"/>
          </a:xfrm>
        </p:grpSpPr>
        <p:grpSp>
          <p:nvGrpSpPr>
            <p:cNvPr id="53" name="群組 52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向上箭號 63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向上箭號 64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2" name="向上箭號 71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向上箭號 72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弧形箭號 (上彎) 73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54" name="文字方塊 53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38277" y="5023258"/>
            <a:ext cx="98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leave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440285" y="5043651"/>
            <a:ext cx="160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Aberdeen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0" y="1758530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“leave” in each slot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368449" y="1778261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00B050"/>
                </a:solidFill>
              </a:rPr>
              <a:t>Aberdeen</a:t>
            </a:r>
            <a:r>
              <a:rPr lang="en-US" altLang="zh-TW" sz="2400" dirty="0" smtClean="0"/>
              <a:t>” </a:t>
            </a:r>
            <a:r>
              <a:rPr lang="en-US" altLang="zh-TW" sz="2400" dirty="0"/>
              <a:t>in each slot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839766" y="1783494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“arrive” in each slot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014028" y="1805016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00B050"/>
                </a:solidFill>
              </a:rPr>
              <a:t>Aberdeen</a:t>
            </a:r>
            <a:r>
              <a:rPr lang="en-US" altLang="zh-TW" sz="2400" dirty="0" smtClean="0"/>
              <a:t>” </a:t>
            </a:r>
            <a:r>
              <a:rPr lang="en-US" altLang="zh-TW" sz="2400" dirty="0"/>
              <a:t>in each slot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87144" y="5057202"/>
            <a:ext cx="12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arrive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081864" y="5033250"/>
            <a:ext cx="162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Aberdeen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587737" y="656767"/>
            <a:ext cx="224901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  <a:endParaRPr lang="zh-TW" altLang="en-US" sz="2800" dirty="0"/>
          </a:p>
        </p:txBody>
      </p:sp>
      <p:cxnSp>
        <p:nvCxnSpPr>
          <p:cNvPr id="88" name="直線單箭頭接點 87"/>
          <p:cNvCxnSpPr>
            <a:stCxn id="81" idx="0"/>
          </p:cNvCxnSpPr>
          <p:nvPr/>
        </p:nvCxnSpPr>
        <p:spPr>
          <a:xfrm flipV="1">
            <a:off x="3487539" y="1218205"/>
            <a:ext cx="1669073" cy="56005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6133488" y="1215574"/>
            <a:ext cx="1732779" cy="6035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71337" y="5033250"/>
            <a:ext cx="1534605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112854" y="5043651"/>
            <a:ext cx="1519882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/>
          <p:nvPr/>
        </p:nvCxnSpPr>
        <p:spPr>
          <a:xfrm flipV="1">
            <a:off x="1584917" y="3956358"/>
            <a:ext cx="0" cy="1963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6341046" y="3956358"/>
            <a:ext cx="0" cy="217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103362" y="5919901"/>
            <a:ext cx="67083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values stored in the memory is different.</a:t>
            </a:r>
            <a:endParaRPr lang="zh-TW" altLang="en-US" sz="2800" dirty="0"/>
          </a:p>
        </p:txBody>
      </p:sp>
      <p:sp>
        <p:nvSpPr>
          <p:cNvPr id="125" name="矩形 124"/>
          <p:cNvSpPr/>
          <p:nvPr/>
        </p:nvSpPr>
        <p:spPr>
          <a:xfrm>
            <a:off x="2392135" y="1776791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7019145" y="1795657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5" grpId="0" animBg="1"/>
      <p:bldP spid="116" grpId="0" animBg="1"/>
      <p:bldP spid="119" grpId="0" animBg="1"/>
      <p:bldP spid="125" grpId="0" animBg="1"/>
      <p:bldP spid="1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03483" y="2814908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 course it can be deep 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5478" y="5627724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46988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8707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2132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2172140" y="5185057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4443126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5920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086795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542" y="466645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14528" y="4635213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2901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56326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6707320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350989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49145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36664" y="557560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1221" y="559012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25778" y="558735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1825478" y="3866449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2150630" y="4268122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37692" y="3860315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032" y="374952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1988364" y="3261946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28" name="向上箭號 27"/>
          <p:cNvSpPr/>
          <p:nvPr/>
        </p:nvSpPr>
        <p:spPr>
          <a:xfrm>
            <a:off x="2150629" y="2329933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03967" y="1928302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11692" y="187744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32" name="向右箭號 31"/>
          <p:cNvSpPr/>
          <p:nvPr/>
        </p:nvSpPr>
        <p:spPr>
          <a:xfrm>
            <a:off x="815697" y="2808774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" y="2697979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4017" y="280877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096012" y="3860315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上箭號 35"/>
          <p:cNvSpPr/>
          <p:nvPr/>
        </p:nvSpPr>
        <p:spPr>
          <a:xfrm>
            <a:off x="4421164" y="4261988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3108226" y="3854181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 rot="5400000">
            <a:off x="4258898" y="3255812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39" name="向上箭號 38"/>
          <p:cNvSpPr/>
          <p:nvPr/>
        </p:nvSpPr>
        <p:spPr>
          <a:xfrm>
            <a:off x="4421163" y="2323799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74501" y="1922168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82226" y="187131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2" name="向右箭號 41"/>
          <p:cNvSpPr/>
          <p:nvPr/>
        </p:nvSpPr>
        <p:spPr>
          <a:xfrm>
            <a:off x="3086231" y="280264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303044" y="2802640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25039" y="3854181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上箭號 44"/>
          <p:cNvSpPr/>
          <p:nvPr/>
        </p:nvSpPr>
        <p:spPr>
          <a:xfrm>
            <a:off x="6650191" y="4255854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337253" y="384804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6487925" y="3249678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48" name="向上箭號 47"/>
          <p:cNvSpPr/>
          <p:nvPr/>
        </p:nvSpPr>
        <p:spPr>
          <a:xfrm>
            <a:off x="6650190" y="2317665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03528" y="1916034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411253" y="18651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向右箭號 50"/>
          <p:cNvSpPr/>
          <p:nvPr/>
        </p:nvSpPr>
        <p:spPr>
          <a:xfrm>
            <a:off x="5315258" y="2796506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93712" y="368175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7470636" y="382378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14528" y="26309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5" name="向右箭號 54"/>
          <p:cNvSpPr/>
          <p:nvPr/>
        </p:nvSpPr>
        <p:spPr>
          <a:xfrm>
            <a:off x="7491452" y="2772952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7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1695854" y="462221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1714903" y="347400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1695854" y="235264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465952" y="4607811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485001" y="349410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942070" y="3449788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485001" y="2360182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7282742" y="46140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7301791" y="35003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758860" y="3494106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7324744" y="23791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上箭號 75"/>
          <p:cNvSpPr/>
          <p:nvPr/>
        </p:nvSpPr>
        <p:spPr>
          <a:xfrm>
            <a:off x="2040055" y="397093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上箭號 76"/>
          <p:cNvSpPr/>
          <p:nvPr/>
        </p:nvSpPr>
        <p:spPr>
          <a:xfrm>
            <a:off x="2040056" y="282734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3064934" y="2874987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9" name="手繪多邊形 78"/>
          <p:cNvSpPr/>
          <p:nvPr/>
        </p:nvSpPr>
        <p:spPr>
          <a:xfrm flipH="1">
            <a:off x="2775853" y="3218656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5831923" y="2874987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830182" y="459730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571215" y="460781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7410958" y="46042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779607" y="23387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591464" y="231993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455170" y="234419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8" name="向上箭號 87"/>
          <p:cNvSpPr/>
          <p:nvPr/>
        </p:nvSpPr>
        <p:spPr>
          <a:xfrm>
            <a:off x="4835070" y="399775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4835071" y="285417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652785" y="40018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上箭號 91"/>
          <p:cNvSpPr/>
          <p:nvPr/>
        </p:nvSpPr>
        <p:spPr>
          <a:xfrm>
            <a:off x="7652786" y="28582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弧形箭號 (上彎) 113"/>
          <p:cNvSpPr/>
          <p:nvPr/>
        </p:nvSpPr>
        <p:spPr>
          <a:xfrm>
            <a:off x="3497274" y="3925613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6" name="弧形箭號 (上彎) 115"/>
          <p:cNvSpPr/>
          <p:nvPr/>
        </p:nvSpPr>
        <p:spPr>
          <a:xfrm>
            <a:off x="6230955" y="3930875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8" name="手繪多邊形 117"/>
          <p:cNvSpPr/>
          <p:nvPr/>
        </p:nvSpPr>
        <p:spPr>
          <a:xfrm flipH="1">
            <a:off x="5538639" y="3211694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7873340" y="4119357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r>
              <a:rPr lang="en-US" altLang="zh-TW" sz="2800" baseline="30000" dirty="0"/>
              <a:t>i</a:t>
            </a:r>
            <a:endParaRPr lang="zh-TW" altLang="en-US" sz="2800" baseline="300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2134695" y="309899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3126652" y="342892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5896298" y="346682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5066839" y="3118920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7897680" y="3110538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32" name="矩形 131"/>
          <p:cNvSpPr/>
          <p:nvPr/>
        </p:nvSpPr>
        <p:spPr>
          <a:xfrm>
            <a:off x="2309215" y="5688537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</a:t>
            </a:r>
            <a:r>
              <a:rPr lang="en-US" altLang="zh-TW" sz="2400" dirty="0" smtClean="0">
                <a:solidFill>
                  <a:srgbClr val="00B050"/>
                </a:solidFill>
              </a:rPr>
              <a:t>Aberdeen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</a:t>
            </a:r>
            <a:r>
              <a:rPr lang="en-US" altLang="zh-TW" sz="2400" dirty="0"/>
              <a:t>on   </a:t>
            </a:r>
            <a:r>
              <a:rPr lang="en-US" altLang="zh-TW" sz="2400" dirty="0" smtClean="0">
                <a:solidFill>
                  <a:srgbClr val="0000FF"/>
                </a:solidFill>
              </a:rPr>
              <a:t>November     </a:t>
            </a:r>
            <a:r>
              <a:rPr lang="en-US" altLang="zh-TW" sz="2400" dirty="0">
                <a:solidFill>
                  <a:srgbClr val="0000FF"/>
                </a:solidFill>
              </a:rPr>
              <a:t>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sp>
        <p:nvSpPr>
          <p:cNvPr id="134" name="圓角矩形圖說文字 133"/>
          <p:cNvSpPr/>
          <p:nvPr/>
        </p:nvSpPr>
        <p:spPr>
          <a:xfrm>
            <a:off x="2577541" y="5667632"/>
            <a:ext cx="5320139" cy="511860"/>
          </a:xfrm>
          <a:prstGeom prst="wedgeRoundRectCallout">
            <a:avLst>
              <a:gd name="adj1" fmla="val -55696"/>
              <a:gd name="adj2" fmla="val 4278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5" name="直線單箭頭接點 134"/>
          <p:cNvCxnSpPr>
            <a:endCxn id="82" idx="2"/>
          </p:cNvCxnSpPr>
          <p:nvPr/>
        </p:nvCxnSpPr>
        <p:spPr>
          <a:xfrm flipH="1" flipV="1">
            <a:off x="2283968" y="5058968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V="1">
            <a:off x="4184446" y="5036278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5478787" y="5075795"/>
            <a:ext cx="2173998" cy="7544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15905" y="5358762"/>
            <a:ext cx="181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</a:p>
          <a:p>
            <a:r>
              <a:rPr lang="en-US" altLang="zh-TW" sz="2400" dirty="0"/>
              <a:t>Sentences: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6608" y="516"/>
            <a:ext cx="2855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Learning Target</a:t>
            </a:r>
            <a:endParaRPr lang="zh-TW" altLang="en-US" sz="3200" b="1" i="1" u="sng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766556" y="625601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4769189" y="6271136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871510" y="6256013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B050"/>
                </a:solidFill>
              </a:rPr>
              <a:t>dest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236107" y="1182342"/>
            <a:ext cx="2020069" cy="458825"/>
            <a:chOff x="1270360" y="1184930"/>
            <a:chExt cx="2020069" cy="458825"/>
          </a:xfrm>
        </p:grpSpPr>
        <p:sp>
          <p:nvSpPr>
            <p:cNvPr id="9" name="矩形 8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47" name="群組 146"/>
          <p:cNvGrpSpPr/>
          <p:nvPr/>
        </p:nvGrpSpPr>
        <p:grpSpPr>
          <a:xfrm>
            <a:off x="6887645" y="1228524"/>
            <a:ext cx="2020069" cy="458825"/>
            <a:chOff x="1270360" y="1184930"/>
            <a:chExt cx="2020069" cy="458825"/>
          </a:xfrm>
        </p:grpSpPr>
        <p:sp>
          <p:nvSpPr>
            <p:cNvPr id="148" name="矩形 147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0" name="橢圓 149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51" name="橢圓 150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4083794" y="1221842"/>
            <a:ext cx="2020069" cy="458825"/>
            <a:chOff x="1270360" y="1184930"/>
            <a:chExt cx="2020069" cy="458825"/>
          </a:xfrm>
        </p:grpSpPr>
        <p:sp>
          <p:nvSpPr>
            <p:cNvPr id="153" name="矩形 152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5" name="橢圓 154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56" name="橢圓 155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2" name="上-下雙向箭號 11"/>
          <p:cNvSpPr/>
          <p:nvPr/>
        </p:nvSpPr>
        <p:spPr>
          <a:xfrm>
            <a:off x="2007031" y="1680911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上-下雙向箭號 156"/>
          <p:cNvSpPr/>
          <p:nvPr/>
        </p:nvSpPr>
        <p:spPr>
          <a:xfrm>
            <a:off x="4830745" y="1702587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上-下雙向箭號 157"/>
          <p:cNvSpPr/>
          <p:nvPr/>
        </p:nvSpPr>
        <p:spPr>
          <a:xfrm>
            <a:off x="7654459" y="1689910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216789" y="599122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839169" y="589484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B050"/>
                </a:solidFill>
              </a:rPr>
              <a:t>dest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7662867" y="623783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269508" y="957645"/>
            <a:ext cx="308033" cy="314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endCxn id="159" idx="2"/>
          </p:cNvCxnSpPr>
          <p:nvPr/>
        </p:nvCxnSpPr>
        <p:spPr>
          <a:xfrm flipV="1">
            <a:off x="5078324" y="1051149"/>
            <a:ext cx="224918" cy="285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 flipV="1">
            <a:off x="7908956" y="973863"/>
            <a:ext cx="184798" cy="323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621164" y="1075129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2368940" y="1081752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450672" y="1119651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5227894" y="1126246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7268331" y="1161773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7986871" y="1142756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874928" y="6266902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6960839" y="6266789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4" grpId="0" animBg="1"/>
      <p:bldP spid="5" grpId="0"/>
      <p:bldP spid="141" grpId="0"/>
      <p:bldP spid="142" grpId="0"/>
      <p:bldP spid="143" grpId="0"/>
      <p:bldP spid="12" grpId="0" animBg="1"/>
      <p:bldP spid="157" grpId="0" animBg="1"/>
      <p:bldP spid="158" grpId="0" animBg="1"/>
      <p:bldP spid="13" grpId="0"/>
      <p:bldP spid="159" grpId="0"/>
      <p:bldP spid="160" grpId="0"/>
      <p:bldP spid="19" grpId="0"/>
      <p:bldP spid="163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4171" y="5917052"/>
            <a:ext cx="625565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RNN Learning is very difficult in practice.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75126" y="1755235"/>
            <a:ext cx="335661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Backpropagation through time (BPTT)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48662" y="5197715"/>
                <a:ext cx="29976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2" y="5197715"/>
                <a:ext cx="299768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/>
          <p:cNvCxnSpPr/>
          <p:nvPr/>
        </p:nvCxnSpPr>
        <p:spPr>
          <a:xfrm rot="16200000">
            <a:off x="6972627" y="1971333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16200000">
            <a:off x="5325641" y="1938982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5460564" y="5193567"/>
            <a:ext cx="342900" cy="461962"/>
            <a:chOff x="1882729" y="2137119"/>
            <a:chExt cx="342900" cy="461962"/>
          </a:xfrm>
        </p:grpSpPr>
        <p:sp>
          <p:nvSpPr>
            <p:cNvPr id="53" name="矩形 52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6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5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7067828" y="5224692"/>
            <a:ext cx="376238" cy="461963"/>
            <a:chOff x="1876911" y="2719848"/>
            <a:chExt cx="376238" cy="461963"/>
          </a:xfrm>
        </p:grpSpPr>
        <p:sp>
          <p:nvSpPr>
            <p:cNvPr id="56" name="矩形 55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6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橢圓 57"/>
          <p:cNvSpPr/>
          <p:nvPr/>
        </p:nvSpPr>
        <p:spPr>
          <a:xfrm rot="16200000">
            <a:off x="5396740" y="361690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 rot="16200000">
            <a:off x="6944435" y="365721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 rot="16200000">
            <a:off x="5363066" y="1938982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 rot="16200000">
            <a:off x="6935742" y="194908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 rot="16200000">
            <a:off x="5937812" y="3922682"/>
            <a:ext cx="1037222" cy="1638300"/>
            <a:chOff x="1013669" y="3459098"/>
            <a:chExt cx="1588876" cy="1638300"/>
          </a:xfrm>
        </p:grpSpPr>
        <p:cxnSp>
          <p:nvCxnSpPr>
            <p:cNvPr id="63" name="直線單箭頭接點 6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群組 6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5" name="直線單箭頭接點 6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8" name="Object 12"/>
          <p:cNvGraphicFramePr>
            <a:graphicFrameLocks noChangeAspect="1"/>
          </p:cNvGraphicFramePr>
          <p:nvPr>
            <p:extLst/>
          </p:nvPr>
        </p:nvGraphicFramePr>
        <p:xfrm>
          <a:off x="7110748" y="1071779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748" y="1071779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>
            <p:extLst/>
          </p:nvPr>
        </p:nvGraphicFramePr>
        <p:xfrm>
          <a:off x="5527286" y="1075195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6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286" y="1075195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群組 69"/>
          <p:cNvGrpSpPr/>
          <p:nvPr/>
        </p:nvGrpSpPr>
        <p:grpSpPr>
          <a:xfrm>
            <a:off x="1967628" y="3601851"/>
            <a:ext cx="342900" cy="461962"/>
            <a:chOff x="1882729" y="2137119"/>
            <a:chExt cx="342900" cy="461962"/>
          </a:xfrm>
        </p:grpSpPr>
        <p:sp>
          <p:nvSpPr>
            <p:cNvPr id="71" name="矩形 70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72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群組 72"/>
          <p:cNvGrpSpPr/>
          <p:nvPr/>
        </p:nvGrpSpPr>
        <p:grpSpPr>
          <a:xfrm>
            <a:off x="3574892" y="3603886"/>
            <a:ext cx="391033" cy="461963"/>
            <a:chOff x="1876911" y="2719786"/>
            <a:chExt cx="391033" cy="461963"/>
          </a:xfrm>
        </p:grpSpPr>
        <p:sp>
          <p:nvSpPr>
            <p:cNvPr id="74" name="矩形 73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73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 rot="16200000">
            <a:off x="5937812" y="2260157"/>
            <a:ext cx="1037222" cy="1638300"/>
            <a:chOff x="1013669" y="3459098"/>
            <a:chExt cx="1588876" cy="1638300"/>
          </a:xfrm>
        </p:grpSpPr>
        <p:cxnSp>
          <p:nvCxnSpPr>
            <p:cNvPr id="77" name="直線單箭頭接點 7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79" name="直線單箭頭接點 7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手繪多邊形 81"/>
          <p:cNvSpPr/>
          <p:nvPr/>
        </p:nvSpPr>
        <p:spPr>
          <a:xfrm>
            <a:off x="3759815" y="4045421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手繪多邊形 82"/>
          <p:cNvSpPr/>
          <p:nvPr/>
        </p:nvSpPr>
        <p:spPr>
          <a:xfrm>
            <a:off x="3747115" y="4058121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手繪多邊形 83"/>
          <p:cNvSpPr/>
          <p:nvPr/>
        </p:nvSpPr>
        <p:spPr>
          <a:xfrm>
            <a:off x="2134215" y="4045421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手繪多邊形 84"/>
          <p:cNvSpPr/>
          <p:nvPr/>
        </p:nvSpPr>
        <p:spPr>
          <a:xfrm>
            <a:off x="2146915" y="4045421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手繪多邊形 85"/>
          <p:cNvSpPr/>
          <p:nvPr/>
        </p:nvSpPr>
        <p:spPr>
          <a:xfrm>
            <a:off x="5440571" y="2048311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手繪多邊形 86"/>
          <p:cNvSpPr/>
          <p:nvPr/>
        </p:nvSpPr>
        <p:spPr>
          <a:xfrm>
            <a:off x="7024919" y="206636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手繪多邊形 87"/>
          <p:cNvSpPr/>
          <p:nvPr/>
        </p:nvSpPr>
        <p:spPr>
          <a:xfrm>
            <a:off x="7044570" y="3751244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5473263" y="373011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2172583" y="2948093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2494581" y="2769822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copy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2" name="手繪多邊形 91"/>
          <p:cNvSpPr/>
          <p:nvPr/>
        </p:nvSpPr>
        <p:spPr>
          <a:xfrm>
            <a:off x="3783982" y="2946690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119438" y="4551927"/>
                <a:ext cx="356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38" y="4551927"/>
                <a:ext cx="356764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/>
          <p:nvPr/>
        </p:nvCxnSpPr>
        <p:spPr>
          <a:xfrm flipH="1">
            <a:off x="2623268" y="4868536"/>
            <a:ext cx="1075654" cy="31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5512891" y="2899787"/>
            <a:ext cx="2840433" cy="3729612"/>
            <a:chOff x="5674917" y="905495"/>
            <a:chExt cx="2840433" cy="3729612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917" y="905495"/>
              <a:ext cx="2840433" cy="3729612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76980" y="3010324"/>
              <a:ext cx="94886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add</a:t>
              </a:r>
              <a:endParaRPr lang="zh-TW" altLang="en-US" sz="24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28650" y="1825624"/>
            <a:ext cx="5179722" cy="471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altLang="zh-TW" dirty="0"/>
              <a:t>Long Short-term Memory (LSTM)</a:t>
            </a:r>
          </a:p>
          <a:p>
            <a:pPr lvl="1"/>
            <a:r>
              <a:rPr lang="en-US" altLang="zh-TW" sz="2800" dirty="0"/>
              <a:t>Can deal with gradient vanishing (not gradient explode)</a:t>
            </a:r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Helpful Techniques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42137" y="3086734"/>
            <a:ext cx="363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Memory and input are </a:t>
            </a:r>
            <a:r>
              <a:rPr lang="en-US" altLang="zh-TW" sz="2400" b="1" i="1" u="sng" dirty="0"/>
              <a:t>added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42137" y="3933596"/>
            <a:ext cx="460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influence never disappears unless forget gate is closed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1331138" y="4915869"/>
            <a:ext cx="624114" cy="39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044591" y="4862121"/>
            <a:ext cx="33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 Gradient vanishing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044590" y="5227888"/>
            <a:ext cx="33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(If forget gate is opened.)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572000" y="6393325"/>
            <a:ext cx="20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[Cho, EMNLP’14]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94474" y="5731808"/>
            <a:ext cx="427752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Gated Recurrent Unit (GRU): </a:t>
            </a:r>
          </a:p>
          <a:p>
            <a:pPr algn="ctr"/>
            <a:r>
              <a:rPr lang="en-US" altLang="zh-TW" sz="2800" dirty="0"/>
              <a:t>simpler than LSTM </a:t>
            </a:r>
            <a:endParaRPr lang="zh-TW" altLang="en-US" sz="2800" dirty="0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229228" y="2507432"/>
            <a:ext cx="6858000" cy="868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/>
              <a:t>Don’t worry if you cannot understand this.</a:t>
            </a:r>
            <a:r>
              <a:rPr lang="zh-TW" altLang="en-US" dirty="0"/>
              <a:t> </a:t>
            </a:r>
            <a:r>
              <a:rPr lang="en-US" altLang="zh-TW" dirty="0" err="1"/>
              <a:t>Keras</a:t>
            </a:r>
            <a:r>
              <a:rPr lang="en-US" altLang="zh-TW" dirty="0"/>
              <a:t> can handle it.</a:t>
            </a:r>
          </a:p>
        </p:txBody>
      </p:sp>
      <p:sp>
        <p:nvSpPr>
          <p:cNvPr id="16" name="副標題 2"/>
          <p:cNvSpPr txBox="1">
            <a:spLocks/>
          </p:cNvSpPr>
          <p:nvPr/>
        </p:nvSpPr>
        <p:spPr>
          <a:xfrm>
            <a:off x="1229228" y="3636711"/>
            <a:ext cx="6858000" cy="868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 err="1"/>
              <a:t>Keras</a:t>
            </a:r>
            <a:r>
              <a:rPr lang="en-US" altLang="zh-TW" dirty="0"/>
              <a:t> supports </a:t>
            </a:r>
          </a:p>
          <a:p>
            <a:pPr marL="0" indent="0" algn="ctr">
              <a:buNone/>
            </a:pPr>
            <a:r>
              <a:rPr lang="en-US" altLang="zh-TW" dirty="0"/>
              <a:t>“LSTM”, “GRU”, “</a:t>
            </a:r>
            <a:r>
              <a:rPr lang="en-US" altLang="zh-TW" dirty="0" err="1"/>
              <a:t>SimpleRNN</a:t>
            </a:r>
            <a:r>
              <a:rPr lang="en-US" altLang="zh-TW" dirty="0"/>
              <a:t>” layers</a:t>
            </a:r>
          </a:p>
        </p:txBody>
      </p:sp>
    </p:spTree>
    <p:extLst>
      <p:ext uri="{BB962C8B-B14F-4D97-AF65-F5344CB8AC3E}">
        <p14:creationId xmlns:p14="http://schemas.microsoft.com/office/powerpoint/2010/main" val="39939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13" grpId="0"/>
      <p:bldP spid="14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is a vector sequence, but output is only one vector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0314" y="2431569"/>
            <a:ext cx="271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Sentiment Analysis</a:t>
            </a:r>
            <a:endParaRPr lang="zh-TW" altLang="en-US" sz="2400" b="1" i="1" u="sng" dirty="0"/>
          </a:p>
        </p:txBody>
      </p:sp>
      <p:sp>
        <p:nvSpPr>
          <p:cNvPr id="18" name="矩形 17"/>
          <p:cNvSpPr/>
          <p:nvPr/>
        </p:nvSpPr>
        <p:spPr>
          <a:xfrm>
            <a:off x="1254755" y="4949260"/>
            <a:ext cx="461666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13679" y="4949260"/>
            <a:ext cx="465153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75824" y="4952035"/>
            <a:ext cx="465153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38235" y="4952035"/>
            <a:ext cx="465153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00646" y="4952035"/>
            <a:ext cx="465153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423176" y="46290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9" idx="1"/>
          </p:cNvCxnSpPr>
          <p:nvPr/>
        </p:nvCxnSpPr>
        <p:spPr>
          <a:xfrm>
            <a:off x="1734721" y="53992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85142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751922" y="540758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702336" y="54103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796866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150635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61711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10200" y="5054767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5515862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48783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7453044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19325" y="6163975"/>
            <a:ext cx="1301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 smtClean="0"/>
              <a:t>Excellent</a:t>
            </a:r>
            <a:endParaRPr lang="en-US" altLang="zh-TW" sz="2400" dirty="0"/>
          </a:p>
        </p:txBody>
      </p:sp>
      <p:sp>
        <p:nvSpPr>
          <p:cNvPr id="47" name="矩形 46"/>
          <p:cNvSpPr/>
          <p:nvPr/>
        </p:nvSpPr>
        <p:spPr>
          <a:xfrm>
            <a:off x="3197347" y="4952035"/>
            <a:ext cx="465153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668810" y="540481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445379" y="585203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127797" y="6150256"/>
            <a:ext cx="722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TW" sz="2400" dirty="0" smtClean="0"/>
              <a:t>plot</a:t>
            </a:r>
            <a:endParaRPr lang="en-US" altLang="zh-TW" sz="2400" dirty="0"/>
          </a:p>
        </p:txBody>
      </p:sp>
      <p:sp>
        <p:nvSpPr>
          <p:cNvPr id="51" name="矩形 50"/>
          <p:cNvSpPr/>
          <p:nvPr/>
        </p:nvSpPr>
        <p:spPr>
          <a:xfrm>
            <a:off x="5130681" y="6173799"/>
            <a:ext cx="833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/>
              <a:t>great</a:t>
            </a:r>
            <a:endParaRPr lang="en-US" altLang="zh-TW" sz="2400" dirty="0"/>
          </a:p>
        </p:txBody>
      </p:sp>
      <p:sp>
        <p:nvSpPr>
          <p:cNvPr id="52" name="矩形 51"/>
          <p:cNvSpPr/>
          <p:nvPr/>
        </p:nvSpPr>
        <p:spPr>
          <a:xfrm>
            <a:off x="3068531" y="6173560"/>
            <a:ext cx="1185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 smtClean="0"/>
              <a:t>enjoyed</a:t>
            </a:r>
            <a:endParaRPr lang="en-US" altLang="zh-TW" sz="2400" dirty="0"/>
          </a:p>
        </p:txBody>
      </p:sp>
      <p:sp>
        <p:nvSpPr>
          <p:cNvPr id="53" name="矩形 52"/>
          <p:cNvSpPr/>
          <p:nvPr/>
        </p:nvSpPr>
        <p:spPr>
          <a:xfrm>
            <a:off x="6245137" y="6206943"/>
            <a:ext cx="954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movie</a:t>
            </a:r>
            <a:endParaRPr lang="en-US" altLang="zh-TW" sz="2400" dirty="0"/>
          </a:p>
        </p:txBody>
      </p:sp>
      <p:sp>
        <p:nvSpPr>
          <p:cNvPr id="54" name="矩形 53"/>
          <p:cNvSpPr/>
          <p:nvPr/>
        </p:nvSpPr>
        <p:spPr>
          <a:xfrm>
            <a:off x="7219551" y="6182797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 smtClean="0">
                <a:sym typeface="Wingdings" panose="05000000000000000000" pitchFamily="2" charset="2"/>
              </a:rPr>
              <a:t></a:t>
            </a:r>
            <a:endParaRPr lang="en-US" altLang="zh-TW" sz="2400" dirty="0"/>
          </a:p>
        </p:txBody>
      </p:sp>
      <p:grpSp>
        <p:nvGrpSpPr>
          <p:cNvPr id="11" name="群組 10"/>
          <p:cNvGrpSpPr/>
          <p:nvPr/>
        </p:nvGrpSpPr>
        <p:grpSpPr>
          <a:xfrm rot="10800000">
            <a:off x="7157350" y="2372551"/>
            <a:ext cx="465153" cy="2256614"/>
            <a:chOff x="6774969" y="2139801"/>
            <a:chExt cx="465153" cy="2256614"/>
          </a:xfrm>
        </p:grpSpPr>
        <p:sp>
          <p:nvSpPr>
            <p:cNvPr id="26" name="矩形 25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632246" y="23486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 smtClean="0">
                <a:solidFill>
                  <a:srgbClr val="00B050"/>
                </a:solidFill>
              </a:rPr>
              <a:t>4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635283" y="278058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 smtClean="0">
                <a:solidFill>
                  <a:srgbClr val="00B050"/>
                </a:solidFill>
              </a:rPr>
              <a:t>3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21594" y="321254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 smtClean="0">
                <a:solidFill>
                  <a:srgbClr val="0000FF"/>
                </a:solidFill>
              </a:rPr>
              <a:t>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28438" y="369002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48828" y="412198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摺角紙張 63"/>
          <p:cNvSpPr/>
          <p:nvPr/>
        </p:nvSpPr>
        <p:spPr>
          <a:xfrm>
            <a:off x="671395" y="3091837"/>
            <a:ext cx="1828800" cy="889098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TW" dirty="0" smtClean="0"/>
              <a:t>Excellent plot, enjoyed it</a:t>
            </a:r>
            <a:r>
              <a:rPr lang="zh-TW" altLang="en-US" dirty="0" smtClean="0"/>
              <a:t> </a:t>
            </a:r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65" name="摺角紙張 64"/>
          <p:cNvSpPr/>
          <p:nvPr/>
        </p:nvSpPr>
        <p:spPr>
          <a:xfrm>
            <a:off x="2764966" y="3108271"/>
            <a:ext cx="1828800" cy="88909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TW" dirty="0" smtClean="0"/>
              <a:t>Acting was poor &amp; storyline confusing ..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6" name="摺角紙張 65"/>
          <p:cNvSpPr/>
          <p:nvPr/>
        </p:nvSpPr>
        <p:spPr>
          <a:xfrm>
            <a:off x="4869414" y="3106351"/>
            <a:ext cx="1828800" cy="889098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Definitely recommend this ….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57524" y="4005492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8000"/>
                </a:solidFill>
              </a:rPr>
              <a:t>Positive</a:t>
            </a:r>
            <a:endParaRPr lang="zh-TW" altLang="en-US" sz="2400" dirty="0">
              <a:solidFill>
                <a:srgbClr val="008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635290" y="4005491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Negative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869414" y="4008657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8000"/>
                </a:solidFill>
              </a:rPr>
              <a:t>Positive</a:t>
            </a:r>
            <a:endParaRPr lang="zh-TW" altLang="en-US" sz="2400" dirty="0">
              <a:solidFill>
                <a:srgbClr val="008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0963" y="6072139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1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19" grpId="0" animBg="1"/>
      <p:bldP spid="20" grpId="0" animBg="1"/>
      <p:bldP spid="21" grpId="0" animBg="1"/>
      <p:bldP spid="22" grpId="0" animBg="1"/>
      <p:bldP spid="42" grpId="0"/>
      <p:bldP spid="46" grpId="0"/>
      <p:bldP spid="47" grpId="0" animBg="1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both 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→ </a:t>
            </a:r>
            <a:r>
              <a:rPr lang="en-US" altLang="zh-TW" sz="2400" b="1" i="1" u="sng" dirty="0"/>
              <a:t>Sequence to sequence learning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b="1" i="1" u="sng" dirty="0"/>
              <a:t>Machine Translation</a:t>
            </a:r>
            <a:r>
              <a:rPr lang="en-US" altLang="zh-TW" b="1" dirty="0"/>
              <a:t> </a:t>
            </a:r>
            <a:r>
              <a:rPr lang="en-US" altLang="zh-TW" dirty="0" smtClean="0"/>
              <a:t>(the cat … →</a:t>
            </a:r>
            <a:r>
              <a:rPr lang="en-GB" altLang="zh-TW" dirty="0" smtClean="0"/>
              <a:t> le chat …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763749" y="5129524"/>
            <a:ext cx="2949101" cy="1273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Containing all information about input sequence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557333" y="5027955"/>
            <a:ext cx="461665" cy="1413164"/>
            <a:chOff x="2700170" y="5157068"/>
            <a:chExt cx="461665" cy="1413164"/>
          </a:xfrm>
        </p:grpSpPr>
        <p:sp>
          <p:nvSpPr>
            <p:cNvPr id="18" name="矩形 17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90277" y="5027956"/>
            <a:ext cx="461665" cy="1413164"/>
            <a:chOff x="1417239" y="5157069"/>
            <a:chExt cx="461665" cy="1413164"/>
          </a:xfrm>
        </p:grpSpPr>
        <p:sp>
          <p:nvSpPr>
            <p:cNvPr id="21" name="矩形 20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the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90277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549201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836512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179186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070243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4985009" y="4449334"/>
            <a:ext cx="1004976" cy="963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571475" y="4141119"/>
            <a:ext cx="1428721" cy="2321769"/>
            <a:chOff x="3166560" y="4141119"/>
            <a:chExt cx="1428721" cy="2321769"/>
          </a:xfrm>
        </p:grpSpPr>
        <p:grpSp>
          <p:nvGrpSpPr>
            <p:cNvPr id="28" name="群組 16"/>
            <p:cNvGrpSpPr/>
            <p:nvPr/>
          </p:nvGrpSpPr>
          <p:grpSpPr>
            <a:xfrm>
              <a:off x="4133616" y="5049723"/>
              <a:ext cx="461665" cy="1413164"/>
              <a:chOff x="2700170" y="5157068"/>
              <a:chExt cx="461665" cy="1413164"/>
            </a:xfrm>
          </p:grpSpPr>
          <p:sp>
            <p:nvSpPr>
              <p:cNvPr id="29" name="矩形 17"/>
              <p:cNvSpPr/>
              <p:nvPr/>
            </p:nvSpPr>
            <p:spPr>
              <a:xfrm>
                <a:off x="2750045" y="5231884"/>
                <a:ext cx="299260" cy="12718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18"/>
              <p:cNvSpPr txBox="1"/>
              <p:nvPr/>
            </p:nvSpPr>
            <p:spPr>
              <a:xfrm rot="5400000">
                <a:off x="2224421" y="5632817"/>
                <a:ext cx="1413164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black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群組 19"/>
            <p:cNvGrpSpPr/>
            <p:nvPr/>
          </p:nvGrpSpPr>
          <p:grpSpPr>
            <a:xfrm>
              <a:off x="3166560" y="5049724"/>
              <a:ext cx="461665" cy="1413164"/>
              <a:chOff x="1417239" y="5157069"/>
              <a:chExt cx="461665" cy="1413164"/>
            </a:xfrm>
          </p:grpSpPr>
          <p:sp>
            <p:nvSpPr>
              <p:cNvPr id="32" name="矩形 20"/>
              <p:cNvSpPr/>
              <p:nvPr/>
            </p:nvSpPr>
            <p:spPr>
              <a:xfrm>
                <a:off x="1467114" y="5231885"/>
                <a:ext cx="299260" cy="12718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21"/>
              <p:cNvSpPr txBox="1"/>
              <p:nvPr/>
            </p:nvSpPr>
            <p:spPr>
              <a:xfrm rot="5400000">
                <a:off x="941490" y="5632818"/>
                <a:ext cx="1413164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is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矩形 22"/>
            <p:cNvSpPr/>
            <p:nvPr/>
          </p:nvSpPr>
          <p:spPr>
            <a:xfrm>
              <a:off x="3166560" y="4141119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23"/>
            <p:cNvSpPr/>
            <p:nvPr/>
          </p:nvSpPr>
          <p:spPr>
            <a:xfrm>
              <a:off x="4125484" y="4141119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6" name="直線單箭頭接點 24"/>
            <p:cNvCxnSpPr/>
            <p:nvPr/>
          </p:nvCxnSpPr>
          <p:spPr>
            <a:xfrm flipV="1">
              <a:off x="3369251" y="4737014"/>
              <a:ext cx="0" cy="3127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25"/>
            <p:cNvCxnSpPr/>
            <p:nvPr/>
          </p:nvCxnSpPr>
          <p:spPr>
            <a:xfrm flipV="1">
              <a:off x="4368147" y="4737014"/>
              <a:ext cx="0" cy="3127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26"/>
            <p:cNvCxnSpPr/>
            <p:nvPr/>
          </p:nvCxnSpPr>
          <p:spPr>
            <a:xfrm>
              <a:off x="3646526" y="4427560"/>
              <a:ext cx="478958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線單箭頭接點 26"/>
          <p:cNvCxnSpPr/>
          <p:nvPr/>
        </p:nvCxnSpPr>
        <p:spPr>
          <a:xfrm>
            <a:off x="2078987" y="441305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994874" y="4184667"/>
            <a:ext cx="948755" cy="2321768"/>
            <a:chOff x="3994874" y="4184667"/>
            <a:chExt cx="948755" cy="2321768"/>
          </a:xfrm>
        </p:grpSpPr>
        <p:grpSp>
          <p:nvGrpSpPr>
            <p:cNvPr id="40" name="群組 16"/>
            <p:cNvGrpSpPr/>
            <p:nvPr/>
          </p:nvGrpSpPr>
          <p:grpSpPr>
            <a:xfrm>
              <a:off x="4481964" y="5093271"/>
              <a:ext cx="461665" cy="1413164"/>
              <a:chOff x="2700170" y="5157068"/>
              <a:chExt cx="461665" cy="1413164"/>
            </a:xfrm>
          </p:grpSpPr>
          <p:sp>
            <p:nvSpPr>
              <p:cNvPr id="41" name="矩形 17"/>
              <p:cNvSpPr/>
              <p:nvPr/>
            </p:nvSpPr>
            <p:spPr>
              <a:xfrm>
                <a:off x="2750045" y="5231884"/>
                <a:ext cx="299260" cy="12718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2" name="文字方塊 18"/>
              <p:cNvSpPr txBox="1"/>
              <p:nvPr/>
            </p:nvSpPr>
            <p:spPr>
              <a:xfrm rot="5400000">
                <a:off x="2224421" y="5632817"/>
                <a:ext cx="1413164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&lt;EOS&gt;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23"/>
            <p:cNvSpPr/>
            <p:nvPr/>
          </p:nvSpPr>
          <p:spPr>
            <a:xfrm>
              <a:off x="4473832" y="4184667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44" name="直線單箭頭接點 26"/>
            <p:cNvCxnSpPr/>
            <p:nvPr/>
          </p:nvCxnSpPr>
          <p:spPr>
            <a:xfrm>
              <a:off x="3994874" y="4471108"/>
              <a:ext cx="478958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25"/>
            <p:cNvCxnSpPr/>
            <p:nvPr/>
          </p:nvCxnSpPr>
          <p:spPr>
            <a:xfrm flipV="1">
              <a:off x="4716497" y="4766048"/>
              <a:ext cx="0" cy="3127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5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3" grpId="0" animBg="1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&lt;EOS&gt;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(No Limitation)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black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0584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995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5406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2306" y="30837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10085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 rot="5400000">
            <a:off x="1849220" y="3181416"/>
            <a:ext cx="8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sz="2400" dirty="0" smtClean="0"/>
              <a:t>le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4711016" y="3180392"/>
            <a:ext cx="86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sz="2400" dirty="0" smtClean="0"/>
              <a:t>noir</a:t>
            </a:r>
            <a:endParaRPr lang="zh-TW" altLang="en-US" sz="2400" dirty="0"/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280276" y="37880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970908" y="3050929"/>
            <a:ext cx="477922" cy="1067905"/>
            <a:chOff x="3941260" y="3012580"/>
            <a:chExt cx="477922" cy="1067905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 rot="5400000">
              <a:off x="3801809" y="3168288"/>
              <a:ext cx="773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2400" dirty="0" smtClean="0"/>
                <a:t>chat</a:t>
              </a:r>
              <a:endParaRPr lang="zh-TW" altLang="en-US" sz="2400" dirty="0"/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928252" y="3051365"/>
            <a:ext cx="470056" cy="1012422"/>
            <a:chOff x="4898768" y="3051365"/>
            <a:chExt cx="470056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 rot="5400000"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TW" sz="2400" dirty="0" err="1" smtClean="0"/>
                <a:t>est</a:t>
              </a:r>
              <a:endParaRPr lang="zh-TW" altLang="en-US" sz="2400" dirty="0"/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160908" y="37875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499636" y="44085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466682" y="44113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417096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文字方塊 2049"/>
          <p:cNvSpPr txBox="1"/>
          <p:nvPr/>
        </p:nvSpPr>
        <p:spPr>
          <a:xfrm>
            <a:off x="7396623" y="4144182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367455" y="3125010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18053" y="5805746"/>
            <a:ext cx="3958604" cy="606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Include &lt;SOS&gt; and &lt;EOS&gt;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5906387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871570" y="30832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776529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109540" y="37708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08077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55568" y="4147157"/>
            <a:ext cx="465153" cy="6141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861056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 rot="5400000">
            <a:off x="6529206" y="3168033"/>
            <a:ext cx="113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TW" sz="2400" dirty="0" smtClean="0"/>
              <a:t>EOS</a:t>
            </a:r>
            <a:endParaRPr lang="zh-TW" altLang="en-US" sz="2400" dirty="0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6397563" y="44224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088154" y="3762556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2476500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3446578" y="34099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417958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389424" y="33866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手繪多邊形 91"/>
          <p:cNvSpPr/>
          <p:nvPr/>
        </p:nvSpPr>
        <p:spPr>
          <a:xfrm>
            <a:off x="6378898" y="3442137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11972" y="5690796"/>
            <a:ext cx="505609" cy="10757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13298" y="4454226"/>
            <a:ext cx="505609" cy="10757"/>
          </a:xfrm>
          <a:prstGeom prst="line">
            <a:avLst/>
          </a:prstGeom>
          <a:ln w="635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0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9" grpId="0" animBg="1"/>
      <p:bldP spid="42" grpId="0" animBg="1"/>
      <p:bldP spid="22" grpId="0"/>
      <p:bldP spid="47" grpId="0"/>
      <p:bldP spid="2050" grpId="0"/>
      <p:bldP spid="65" grpId="0"/>
      <p:bldP spid="66" grpId="0" animBg="1"/>
      <p:bldP spid="38" grpId="0" animBg="1"/>
      <p:bldP spid="43" grpId="0" animBg="1"/>
      <p:bldP spid="44" grpId="0"/>
      <p:bldP spid="50" grpId="0" animBg="1"/>
      <p:bldP spid="56" grpId="0" animBg="1"/>
      <p:bldP spid="58" grpId="0"/>
      <p:bldP spid="7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Caption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an image, but output a sequence of words</a:t>
            </a:r>
            <a:endParaRPr lang="zh-TW" altLang="en-US" sz="2400" b="1" i="1" u="sng" dirty="0"/>
          </a:p>
          <a:p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2" y="5035022"/>
            <a:ext cx="1425823" cy="142582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76657" y="5332434"/>
            <a:ext cx="148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image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640124" y="3861137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99048" y="3861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561459" y="3861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542979" y="305011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86819" y="3050116"/>
            <a:ext cx="12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woman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461060" y="305011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3886359" y="4751218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57304" y="35548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819715" y="35548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782126" y="353819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22" idx="1"/>
          </p:cNvCxnSpPr>
          <p:nvPr/>
        </p:nvCxnSpPr>
        <p:spPr>
          <a:xfrm>
            <a:off x="4120090" y="431113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070511" y="431391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069424" y="430530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589533" y="3970868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92872" y="3867699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546368" y="3068907"/>
            <a:ext cx="103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&lt;EOS&gt;</a:t>
            </a:r>
            <a:endParaRPr lang="zh-TW" altLang="en-US" sz="2400" b="1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8015402" y="3544756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275551" y="4316713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梯形 43"/>
          <p:cNvSpPr/>
          <p:nvPr/>
        </p:nvSpPr>
        <p:spPr>
          <a:xfrm>
            <a:off x="573939" y="3844578"/>
            <a:ext cx="1602718" cy="906562"/>
          </a:xfrm>
          <a:prstGeom prst="trapezoi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1144465" y="2610402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1391696" y="4736874"/>
            <a:ext cx="0" cy="824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1375298" y="3372740"/>
            <a:ext cx="0" cy="471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658424" y="5063926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3999533" y="3359191"/>
            <a:ext cx="584241" cy="7870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886686" y="3432568"/>
            <a:ext cx="674773" cy="713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853266" y="3481580"/>
            <a:ext cx="701505" cy="66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1698975" y="2378700"/>
            <a:ext cx="148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vector for whole image</a:t>
            </a:r>
            <a:endParaRPr lang="zh-TW" altLang="en-US" sz="2400" dirty="0"/>
          </a:p>
        </p:txBody>
      </p:sp>
      <p:sp>
        <p:nvSpPr>
          <p:cNvPr id="4" name="手繪多邊形 3"/>
          <p:cNvSpPr/>
          <p:nvPr/>
        </p:nvSpPr>
        <p:spPr>
          <a:xfrm>
            <a:off x="2743200" y="3359191"/>
            <a:ext cx="914400" cy="2127209"/>
          </a:xfrm>
          <a:custGeom>
            <a:avLst/>
            <a:gdLst>
              <a:gd name="connsiteX0" fmla="*/ 0 w 914400"/>
              <a:gd name="connsiteY0" fmla="*/ 0 h 2114550"/>
              <a:gd name="connsiteX1" fmla="*/ 285750 w 914400"/>
              <a:gd name="connsiteY1" fmla="*/ 476250 h 2114550"/>
              <a:gd name="connsiteX2" fmla="*/ 381000 w 914400"/>
              <a:gd name="connsiteY2" fmla="*/ 1828800 h 2114550"/>
              <a:gd name="connsiteX3" fmla="*/ 914400 w 914400"/>
              <a:gd name="connsiteY3" fmla="*/ 211455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114550">
                <a:moveTo>
                  <a:pt x="0" y="0"/>
                </a:moveTo>
                <a:cubicBezTo>
                  <a:pt x="111125" y="85725"/>
                  <a:pt x="222250" y="171450"/>
                  <a:pt x="285750" y="476250"/>
                </a:cubicBezTo>
                <a:cubicBezTo>
                  <a:pt x="349250" y="781050"/>
                  <a:pt x="276225" y="1555750"/>
                  <a:pt x="381000" y="1828800"/>
                </a:cubicBezTo>
                <a:cubicBezTo>
                  <a:pt x="485775" y="2101850"/>
                  <a:pt x="700087" y="2108200"/>
                  <a:pt x="914400" y="211455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672556" y="2196914"/>
            <a:ext cx="3585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[Kelvin Xu, arXiv’15][Li Yao, ICCV’15]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15654" y="5709342"/>
            <a:ext cx="3342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Caption Generation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23959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 animBg="1"/>
      <p:bldP spid="30" grpId="0"/>
      <p:bldP spid="31" grpId="0"/>
      <p:bldP spid="32" grpId="0"/>
      <p:bldP spid="47" grpId="0"/>
      <p:bldP spid="49" grpId="0" animBg="1"/>
      <p:bldP spid="51" grpId="0"/>
      <p:bldP spid="44" grpId="0" animBg="1"/>
      <p:bldP spid="50" grpId="0" animBg="1"/>
      <p:bldP spid="57" grpId="0" animBg="1"/>
      <p:bldP spid="67" grpId="0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http://eastbrooklyn.com/wp-content/uploads/2015/05/multim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648" y="3626845"/>
            <a:ext cx="5254625" cy="293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325" y="2278462"/>
            <a:ext cx="1138859" cy="1152919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Video Caption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81" y="2258465"/>
            <a:ext cx="1054565" cy="1152919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9" name="文字方塊 8"/>
          <p:cNvSpPr txBox="1"/>
          <p:nvPr/>
        </p:nvSpPr>
        <p:spPr>
          <a:xfrm>
            <a:off x="709569" y="3491121"/>
            <a:ext cx="179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Video</a:t>
            </a:r>
            <a:endParaRPr lang="zh-TW" altLang="en-US" sz="2800" dirty="0"/>
          </a:p>
        </p:txBody>
      </p:sp>
      <p:pic>
        <p:nvPicPr>
          <p:cNvPr id="10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84" y="1825625"/>
            <a:ext cx="1457403" cy="188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3196064" y="2569074"/>
            <a:ext cx="5207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5655340" y="2327591"/>
            <a:ext cx="2949251" cy="978266"/>
          </a:xfrm>
          <a:prstGeom prst="wedgeRectCallout">
            <a:avLst>
              <a:gd name="adj1" fmla="val -80595"/>
              <a:gd name="adj2" fmla="val -29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girl is running.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59" y="2302836"/>
            <a:ext cx="1417450" cy="1010936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46" y="2258465"/>
            <a:ext cx="1417450" cy="1010936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6482" y="4042200"/>
            <a:ext cx="2669478" cy="1747951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508647" y="5840951"/>
            <a:ext cx="274514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 group of </a:t>
            </a:r>
            <a:r>
              <a:rPr lang="en-US" altLang="zh-TW" sz="2400" dirty="0" smtClean="0"/>
              <a:t>people </a:t>
            </a:r>
            <a:r>
              <a:rPr lang="en-US" altLang="zh-TW" sz="2400" dirty="0"/>
              <a:t>walking in the forest.</a:t>
            </a:r>
            <a:endParaRPr lang="zh-TW" altLang="en-US" sz="24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562" y="4042200"/>
            <a:ext cx="2559261" cy="174795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59026" y="5834878"/>
            <a:ext cx="273633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 group of </a:t>
            </a:r>
            <a:r>
              <a:rPr lang="en-US" altLang="zh-TW" sz="2400" dirty="0" smtClean="0"/>
              <a:t>people </a:t>
            </a:r>
            <a:r>
              <a:rPr lang="en-US" altLang="zh-TW" sz="2400" dirty="0"/>
              <a:t>knocked by a tree.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4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24400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53" y="5522151"/>
            <a:ext cx="6655294" cy="107208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3943685" y="5911402"/>
            <a:ext cx="177728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82" y="1964275"/>
            <a:ext cx="7163436" cy="328428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4940300" y="4876801"/>
            <a:ext cx="2082800" cy="774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097214861"/>
              </p:ext>
            </p:extLst>
          </p:nvPr>
        </p:nvGraphicFramePr>
        <p:xfrm>
          <a:off x="2584832" y="22931"/>
          <a:ext cx="6096000" cy="192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7161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Chat-bot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0" y="1690689"/>
            <a:ext cx="8708159" cy="39095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403" y="5735143"/>
            <a:ext cx="8128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2400" dirty="0" smtClean="0"/>
              <a:t>Requires large collections for training ; results not promising yet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592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Keras</a:t>
            </a:r>
            <a:r>
              <a:rPr lang="en-GB" dirty="0" smtClean="0"/>
              <a:t> provides an easy to use interface with  </a:t>
            </a:r>
            <a:r>
              <a:rPr lang="en-GB" dirty="0" err="1" smtClean="0"/>
              <a:t>Tensorflow</a:t>
            </a:r>
            <a:r>
              <a:rPr lang="en-GB" dirty="0" smtClean="0"/>
              <a:t> as the back-end</a:t>
            </a:r>
          </a:p>
          <a:p>
            <a:r>
              <a:rPr lang="en-GB" dirty="0" smtClean="0"/>
              <a:t>CNN discovers repetitive patterns (conv filters) and exploits sub-sampling to progressively create higher conceptual features</a:t>
            </a:r>
          </a:p>
          <a:p>
            <a:pPr lvl="1"/>
            <a:r>
              <a:rPr lang="en-GB" dirty="0" smtClean="0"/>
              <a:t>But the deeper the longer the training …</a:t>
            </a:r>
          </a:p>
          <a:p>
            <a:r>
              <a:rPr lang="en-GB" dirty="0" smtClean="0"/>
              <a:t>RNNs are neural nets with memory and have transformed the field of NLP</a:t>
            </a:r>
          </a:p>
          <a:p>
            <a:r>
              <a:rPr lang="en-GB" dirty="0" smtClean="0"/>
              <a:t>An exciting field to work in…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8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64" y="2598647"/>
            <a:ext cx="6485386" cy="104471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4576896" y="3296991"/>
            <a:ext cx="377076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63639" y="2104223"/>
            <a:ext cx="348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3.1: Configuration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3639" y="4341708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79522" y="3700679"/>
                <a:ext cx="350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22" y="3700679"/>
                <a:ext cx="3502325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747901" y="4047602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947" y="4977605"/>
            <a:ext cx="8771898" cy="44157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41222" y="5748196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</a:p>
          <a:p>
            <a:pPr algn="ctr"/>
            <a:r>
              <a:rPr lang="en-US" altLang="zh-TW" sz="2400" dirty="0"/>
              <a:t>(Images)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10625" y="5852804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Labels</a:t>
            </a:r>
          </a:p>
          <a:p>
            <a:pPr algn="ctr"/>
            <a:r>
              <a:rPr lang="en-US" altLang="zh-TW" sz="2400" dirty="0"/>
              <a:t>(digits)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885950" y="5419184"/>
            <a:ext cx="317712" cy="433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01872" y="5401353"/>
            <a:ext cx="196793" cy="541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/>
          <p:cNvSpPr/>
          <p:nvPr/>
        </p:nvSpPr>
        <p:spPr>
          <a:xfrm rot="5400000">
            <a:off x="6517917" y="3346511"/>
            <a:ext cx="447495" cy="4442360"/>
          </a:xfrm>
          <a:prstGeom prst="rightBrace">
            <a:avLst>
              <a:gd name="adj1" fmla="val 1150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29684259"/>
              </p:ext>
            </p:extLst>
          </p:nvPr>
        </p:nvGraphicFramePr>
        <p:xfrm>
          <a:off x="2700949" y="22931"/>
          <a:ext cx="6096000" cy="192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500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4" grpId="0"/>
      <p:bldP spid="15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95" y="3760052"/>
            <a:ext cx="4997644" cy="21835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63639" y="1868965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stCxn id="26" idx="0"/>
          </p:cNvCxnSpPr>
          <p:nvPr/>
        </p:nvCxnSpPr>
        <p:spPr>
          <a:xfrm flipH="1" flipV="1">
            <a:off x="2157627" y="2946441"/>
            <a:ext cx="355706" cy="464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29417" y="2892479"/>
            <a:ext cx="1512284" cy="514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73" y="6370458"/>
            <a:ext cx="8783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https://www.tensorflow.org/versions/r0.8/tutorials/mnist/beginners/index.html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0078" y="5751465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18" y="3726114"/>
            <a:ext cx="2852838" cy="2063213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634821" y="3410788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7273" y="4431359"/>
            <a:ext cx="133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</a:p>
          <a:p>
            <a:pPr algn="ctr"/>
            <a:r>
              <a:rPr lang="en-US" altLang="zh-TW" sz="2400" dirty="0"/>
              <a:t>=784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28511" y="3029892"/>
            <a:ext cx="399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array </a:t>
            </a:r>
          </a:p>
          <a:p>
            <a:pPr algn="ctr"/>
            <a:r>
              <a:rPr lang="en-US" altLang="zh-TW" sz="2400" dirty="0" smtClean="0"/>
              <a:t>(one-hot-encoding)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28511" y="4434301"/>
            <a:ext cx="5416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90090" y="5789327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18069" y="4302233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94740" y="4300890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61402" y="2437394"/>
            <a:ext cx="870144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y_train_ohe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=128,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nb_epoch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08280967"/>
              </p:ext>
            </p:extLst>
          </p:nvPr>
        </p:nvGraphicFramePr>
        <p:xfrm>
          <a:off x="2729976" y="22931"/>
          <a:ext cx="6096000" cy="192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906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8" grpId="0"/>
      <p:bldP spid="30" grpId="0"/>
      <p:bldP spid="34" grpId="0" animBg="1"/>
      <p:bldP spid="35" grpId="0"/>
      <p:bldP spid="4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20686" y="365127"/>
            <a:ext cx="6444343" cy="119289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079" y="3228603"/>
            <a:ext cx="8673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http://keras.io/getting-started/faq/#how-can-i-save-a-keras-model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70079" y="3902315"/>
            <a:ext cx="561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use the neural network (testing):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8650" y="4631581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1: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33" y="5710689"/>
            <a:ext cx="4907074" cy="50514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28650" y="5683686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2: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54471"/>
          <a:stretch/>
        </p:blipFill>
        <p:spPr>
          <a:xfrm>
            <a:off x="2640169" y="1712686"/>
            <a:ext cx="5875181" cy="1303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0079" y="2766938"/>
            <a:ext cx="436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Save and load models</a:t>
            </a:r>
            <a:endParaRPr lang="zh-TW" alt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736233" y="4419364"/>
            <a:ext cx="711497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=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y_test_ohe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'Total loss on training'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score[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'Total accuracy on training'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score[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60034210"/>
              </p:ext>
            </p:extLst>
          </p:nvPr>
        </p:nvGraphicFramePr>
        <p:xfrm>
          <a:off x="2410662" y="22931"/>
          <a:ext cx="6096000" cy="192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060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6" grpId="0"/>
      <p:bldP spid="1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9987</TotalTime>
  <Words>3153</Words>
  <Application>Microsoft Office PowerPoint</Application>
  <PresentationFormat>On-screen Show (4:3)</PresentationFormat>
  <Paragraphs>1344</Paragraphs>
  <Slides>61</Slides>
  <Notes>25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Courier New</vt:lpstr>
      <vt:lpstr>新細明體</vt:lpstr>
      <vt:lpstr>Wingdings</vt:lpstr>
      <vt:lpstr>Office 佈景主題</vt:lpstr>
      <vt:lpstr>方程式</vt:lpstr>
      <vt:lpstr>Deep Learning with Keras</vt:lpstr>
      <vt:lpstr>Outline</vt:lpstr>
      <vt:lpstr>Keras</vt:lpstr>
      <vt:lpstr>Example Application</vt:lpstr>
      <vt:lpstr>Keras</vt:lpstr>
      <vt:lpstr>Keras</vt:lpstr>
      <vt:lpstr>Keras</vt:lpstr>
      <vt:lpstr>Keras</vt:lpstr>
      <vt:lpstr>Keras</vt:lpstr>
      <vt:lpstr>In the Lab</vt:lpstr>
      <vt:lpstr>Choosing Proper Loss</vt:lpstr>
      <vt:lpstr>Vanishing Gradient Problem</vt:lpstr>
      <vt:lpstr>ReLU</vt:lpstr>
      <vt:lpstr>ReLU</vt:lpstr>
      <vt:lpstr>ReLU</vt:lpstr>
      <vt:lpstr>Outline</vt:lpstr>
      <vt:lpstr>What is the idea behind CNNs?</vt:lpstr>
      <vt:lpstr>What is the idea behind CNNs?</vt:lpstr>
      <vt:lpstr>What is the idea behind CNNs?</vt:lpstr>
      <vt:lpstr>The whole CNN</vt:lpstr>
      <vt:lpstr>The whole CNN</vt:lpstr>
      <vt:lpstr>The whole CNN</vt:lpstr>
      <vt:lpstr>CNN – Convolution</vt:lpstr>
      <vt:lpstr>CNN – Convolution</vt:lpstr>
      <vt:lpstr>CNN – Convolution</vt:lpstr>
      <vt:lpstr>CNN – Convolution</vt:lpstr>
      <vt:lpstr>CNN – Convolution</vt:lpstr>
      <vt:lpstr>PowerPoint Presentation</vt:lpstr>
      <vt:lpstr>PowerPoint Presentation</vt:lpstr>
      <vt:lpstr>PowerPoint Presentation</vt:lpstr>
      <vt:lpstr>The whole CNN</vt:lpstr>
      <vt:lpstr>CNN – Max Pooling</vt:lpstr>
      <vt:lpstr>CNN – Max Pooling</vt:lpstr>
      <vt:lpstr>The whole CNN</vt:lpstr>
      <vt:lpstr>The whole CNN</vt:lpstr>
      <vt:lpstr>Flatten</vt:lpstr>
      <vt:lpstr>Convolutional Neural Network</vt:lpstr>
      <vt:lpstr>PowerPoint Presentation</vt:lpstr>
      <vt:lpstr>PowerPoint Presentation</vt:lpstr>
      <vt:lpstr>PowerPoint Presentation</vt:lpstr>
      <vt:lpstr>Outline</vt:lpstr>
      <vt:lpstr>Variants of Neural Networks</vt:lpstr>
      <vt:lpstr>Example Application</vt:lpstr>
      <vt:lpstr>Example Application</vt:lpstr>
      <vt:lpstr>1-of-N encoding</vt:lpstr>
      <vt:lpstr>Example Application</vt:lpstr>
      <vt:lpstr>Example Application</vt:lpstr>
      <vt:lpstr>Recurrent Neural Network (RNN)</vt:lpstr>
      <vt:lpstr>RNN</vt:lpstr>
      <vt:lpstr>RNN</vt:lpstr>
      <vt:lpstr>Of course it can be deep …</vt:lpstr>
      <vt:lpstr>PowerPoint Presentation</vt:lpstr>
      <vt:lpstr>Learning</vt:lpstr>
      <vt:lpstr>Helpful Techniques</vt:lpstr>
      <vt:lpstr>Many to one</vt:lpstr>
      <vt:lpstr>Many to Many (No Limitation)</vt:lpstr>
      <vt:lpstr>Many to Many (No Limitation)</vt:lpstr>
      <vt:lpstr>Image Caption Generation</vt:lpstr>
      <vt:lpstr>Video Caption Generation</vt:lpstr>
      <vt:lpstr>Chat-bot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Lee Hung-yi</dc:creator>
  <cp:lastModifiedBy>Nirmalie Wiratunga</cp:lastModifiedBy>
  <cp:revision>339</cp:revision>
  <dcterms:created xsi:type="dcterms:W3CDTF">2016-04-30T07:31:53Z</dcterms:created>
  <dcterms:modified xsi:type="dcterms:W3CDTF">2018-11-08T12:54:03Z</dcterms:modified>
</cp:coreProperties>
</file>