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96" r:id="rId3"/>
    <p:sldId id="297" r:id="rId4"/>
    <p:sldId id="291" r:id="rId5"/>
    <p:sldId id="292" r:id="rId6"/>
    <p:sldId id="295" r:id="rId7"/>
    <p:sldId id="298" r:id="rId8"/>
    <p:sldId id="257" r:id="rId9"/>
    <p:sldId id="293" r:id="rId10"/>
    <p:sldId id="294" r:id="rId11"/>
    <p:sldId id="299" r:id="rId12"/>
    <p:sldId id="351" r:id="rId13"/>
    <p:sldId id="300" r:id="rId14"/>
    <p:sldId id="302" r:id="rId15"/>
    <p:sldId id="303" r:id="rId16"/>
    <p:sldId id="304" r:id="rId17"/>
    <p:sldId id="305" r:id="rId18"/>
    <p:sldId id="352" r:id="rId19"/>
    <p:sldId id="353" r:id="rId20"/>
    <p:sldId id="309" r:id="rId21"/>
    <p:sldId id="308" r:id="rId22"/>
    <p:sldId id="306" r:id="rId23"/>
    <p:sldId id="324" r:id="rId24"/>
    <p:sldId id="265" r:id="rId25"/>
    <p:sldId id="275" r:id="rId26"/>
    <p:sldId id="276" r:id="rId27"/>
    <p:sldId id="277" r:id="rId28"/>
    <p:sldId id="278" r:id="rId29"/>
    <p:sldId id="326" r:id="rId30"/>
    <p:sldId id="327" r:id="rId31"/>
    <p:sldId id="328" r:id="rId32"/>
    <p:sldId id="329" r:id="rId33"/>
    <p:sldId id="330" r:id="rId34"/>
    <p:sldId id="331" r:id="rId35"/>
    <p:sldId id="333" r:id="rId36"/>
    <p:sldId id="334" r:id="rId37"/>
    <p:sldId id="335" r:id="rId38"/>
    <p:sldId id="336" r:id="rId39"/>
    <p:sldId id="338" r:id="rId40"/>
    <p:sldId id="340" r:id="rId41"/>
    <p:sldId id="341" r:id="rId42"/>
    <p:sldId id="342" r:id="rId43"/>
    <p:sldId id="343" r:id="rId44"/>
    <p:sldId id="350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956" autoAdjust="0"/>
    <p:restoredTop sz="84201" autoAdjust="0"/>
  </p:normalViewPr>
  <p:slideViewPr>
    <p:cSldViewPr snapToGrid="0">
      <p:cViewPr varScale="1">
        <p:scale>
          <a:sx n="98" d="100"/>
          <a:sy n="98" d="100"/>
        </p:scale>
        <p:origin x="276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69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DA8161-BE43-44DE-B91C-C092A47F29DE}" type="datetimeFigureOut">
              <a:rPr lang="en-GB" smtClean="0"/>
              <a:t>28/09/2018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7FF615-612F-4193-BDCF-94638A9E88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851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pc="-10" dirty="0" smtClean="0">
                <a:cs typeface="Calibri"/>
              </a:rPr>
              <a:t>Machine </a:t>
            </a:r>
            <a:r>
              <a:rPr lang="en-GB" spc="-20" dirty="0" smtClean="0">
                <a:cs typeface="Calibri"/>
              </a:rPr>
              <a:t>learning </a:t>
            </a:r>
            <a:r>
              <a:rPr lang="en-GB" spc="-15" dirty="0" smtClean="0">
                <a:cs typeface="Calibri"/>
              </a:rPr>
              <a:t>explores </a:t>
            </a:r>
            <a:r>
              <a:rPr lang="en-GB" spc="-10" dirty="0" smtClean="0">
                <a:cs typeface="Calibri"/>
              </a:rPr>
              <a:t>the </a:t>
            </a:r>
            <a:r>
              <a:rPr lang="en-GB" dirty="0" smtClean="0">
                <a:cs typeface="Calibri"/>
              </a:rPr>
              <a:t>study </a:t>
            </a:r>
            <a:r>
              <a:rPr lang="en-GB" spc="-20" dirty="0" smtClean="0">
                <a:cs typeface="Calibri"/>
              </a:rPr>
              <a:t>and  </a:t>
            </a:r>
            <a:r>
              <a:rPr lang="en-GB" dirty="0" smtClean="0">
                <a:cs typeface="Calibri"/>
              </a:rPr>
              <a:t>construction </a:t>
            </a:r>
            <a:r>
              <a:rPr lang="en-GB" spc="-15" dirty="0" smtClean="0">
                <a:cs typeface="Calibri"/>
              </a:rPr>
              <a:t>of </a:t>
            </a:r>
            <a:r>
              <a:rPr lang="en-GB" spc="-10" dirty="0" smtClean="0">
                <a:cs typeface="Calibri"/>
              </a:rPr>
              <a:t>algorithms </a:t>
            </a:r>
            <a:r>
              <a:rPr lang="en-GB" dirty="0" smtClean="0">
                <a:cs typeface="Calibri"/>
              </a:rPr>
              <a:t>that </a:t>
            </a:r>
            <a:r>
              <a:rPr lang="en-GB" spc="-10" dirty="0" smtClean="0">
                <a:cs typeface="Calibri"/>
              </a:rPr>
              <a:t>can </a:t>
            </a:r>
            <a:r>
              <a:rPr lang="en-GB" spc="-25" dirty="0" smtClean="0">
                <a:cs typeface="Calibri"/>
              </a:rPr>
              <a:t>learn </a:t>
            </a:r>
            <a:r>
              <a:rPr lang="en-GB" spc="-10" dirty="0" smtClean="0">
                <a:cs typeface="Calibri"/>
              </a:rPr>
              <a:t>from </a:t>
            </a:r>
            <a:r>
              <a:rPr lang="en-GB" spc="-20" dirty="0" smtClean="0">
                <a:cs typeface="Calibri"/>
              </a:rPr>
              <a:t>and </a:t>
            </a:r>
            <a:r>
              <a:rPr lang="en-GB" spc="-25" dirty="0" smtClean="0">
                <a:cs typeface="Calibri"/>
              </a:rPr>
              <a:t>make  </a:t>
            </a:r>
            <a:r>
              <a:rPr lang="en-GB" spc="-5" dirty="0" smtClean="0">
                <a:cs typeface="Calibri"/>
              </a:rPr>
              <a:t>predictions </a:t>
            </a:r>
            <a:r>
              <a:rPr lang="en-GB" spc="-15" dirty="0" smtClean="0">
                <a:cs typeface="Calibri"/>
              </a:rPr>
              <a:t>on</a:t>
            </a:r>
            <a:r>
              <a:rPr lang="en-GB" spc="-20" dirty="0" smtClean="0">
                <a:cs typeface="Calibri"/>
              </a:rPr>
              <a:t> </a:t>
            </a:r>
            <a:r>
              <a:rPr lang="en-GB" spc="-10" dirty="0" smtClean="0">
                <a:cs typeface="Calibri"/>
              </a:rPr>
              <a:t>data.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FF615-612F-4193-BDCF-94638A9E883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5352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11CDED-EB82-2949-A460-2F87EFDFDE82}" type="slidenum">
              <a:rPr lang="en-US">
                <a:latin typeface="Times New Roman" pitchFamily="1" charset="0"/>
              </a:rPr>
              <a:pPr/>
              <a:t>24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 pitchFamily="1" charset="0"/>
                <a:ea typeface="ＭＳ Ｐゴシック" pitchFamily="1" charset="-128"/>
                <a:cs typeface="ＭＳ Ｐゴシック" pitchFamily="1" charset="-128"/>
              </a:rPr>
              <a:t>Author</a:t>
            </a:r>
            <a:r>
              <a:rPr lang="en-US" baseline="0" dirty="0" smtClean="0">
                <a:latin typeface="Times New Roman" pitchFamily="1" charset="0"/>
                <a:ea typeface="ＭＳ Ｐゴシック" pitchFamily="1" charset="-128"/>
                <a:cs typeface="ＭＳ Ｐゴシック" pitchFamily="1" charset="-128"/>
              </a:rPr>
              <a:t> uses -1 into bias, any real difference (back to being a threshold weight), but since starts random anyway, will make no difference, though the final weight will be negated by comparison</a:t>
            </a:r>
            <a:endParaRPr lang="en-US" dirty="0" smtClean="0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  <a:p>
            <a:endParaRPr lang="en-US" dirty="0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58186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CC781B-2DB4-FE46-BBD5-64A1C72CC7E5}" type="slidenum">
              <a:rPr lang="en-US">
                <a:latin typeface="Times New Roman" pitchFamily="1" charset="0"/>
              </a:rPr>
              <a:pPr/>
              <a:t>25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978485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1E5191-8C4A-4243-9972-2F446B936062}" type="slidenum">
              <a:rPr lang="en-US">
                <a:latin typeface="Times New Roman" pitchFamily="1" charset="0"/>
              </a:rPr>
              <a:pPr/>
              <a:t>26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93200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6CAAB4-4606-4E45-A564-F278F2E53897}" type="slidenum">
              <a:rPr lang="en-US">
                <a:latin typeface="Times New Roman" pitchFamily="1" charset="0"/>
              </a:rPr>
              <a:pPr/>
              <a:t>27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078842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en-US" baseline="0" dirty="0" smtClean="0"/>
              <a:t> next slide as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96C997-35A5-E14E-9ECA-DF39C47D98A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968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GB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convex function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continuous </a:t>
            </a:r>
            <a:r>
              <a:rPr lang="en-GB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whose value at the midpoint of every interval in its domain does not exceed the arithmetic mean of its values at the ends of the interval.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FF615-612F-4193-BDCF-94638A9E8838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5640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</a:t>
            </a:r>
            <a:r>
              <a:rPr lang="en-GB" baseline="0" dirty="0" smtClean="0"/>
              <a:t> questions we need to ask here is how does the error J change as the weight changes. </a:t>
            </a:r>
          </a:p>
          <a:p>
            <a:endParaRPr lang="en-GB" dirty="0" smtClean="0"/>
          </a:p>
          <a:p>
            <a:r>
              <a:rPr lang="en-GB" dirty="0" smtClean="0"/>
              <a:t>The slope is marked on the graph and in this case it is a positive gradient. </a:t>
            </a:r>
          </a:p>
          <a:p>
            <a:r>
              <a:rPr lang="en-GB" dirty="0" smtClean="0"/>
              <a:t>We want to follow the downward direction so we move towards the left</a:t>
            </a:r>
          </a:p>
          <a:p>
            <a:r>
              <a:rPr lang="en-GB" dirty="0" smtClean="0"/>
              <a:t>This means we decrease</a:t>
            </a:r>
            <a:r>
              <a:rPr lang="en-GB" baseline="0" dirty="0" smtClean="0"/>
              <a:t> w a little.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So we modify w </a:t>
            </a:r>
            <a:r>
              <a:rPr lang="en-GB" baseline="0" dirty="0" err="1" smtClean="0"/>
              <a:t>oppsite</a:t>
            </a:r>
            <a:r>
              <a:rPr lang="en-GB" baseline="0" dirty="0" smtClean="0"/>
              <a:t> to the direction of the gradient i.e. decrease w when positive gradient and increase w when negative gradient. </a:t>
            </a:r>
          </a:p>
          <a:p>
            <a:endParaRPr lang="en-GB" baseline="0" dirty="0" smtClean="0"/>
          </a:p>
          <a:p>
            <a:r>
              <a:rPr lang="en-GB" baseline="0" dirty="0" smtClean="0"/>
              <a:t>Make sure to stop and avoid overshooting the minima</a:t>
            </a:r>
          </a:p>
          <a:p>
            <a:r>
              <a:rPr lang="en-GB" baseline="0" dirty="0" smtClean="0"/>
              <a:t>As we get closer to the minima the slope gets shallower.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FF615-612F-4193-BDCF-94638A9E8838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43591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157480">
              <a:lnSpc>
                <a:spcPct val="102600"/>
              </a:lnSpc>
              <a:spcBef>
                <a:spcPts val="55"/>
              </a:spcBef>
            </a:pPr>
            <a:r>
              <a:rPr lang="en-GB" sz="1200" spc="-50" dirty="0" smtClean="0">
                <a:latin typeface="Tahoma"/>
                <a:cs typeface="Tahoma"/>
              </a:rPr>
              <a:t>Suppose </a:t>
            </a:r>
            <a:r>
              <a:rPr lang="en-GB" sz="1200" spc="-65" dirty="0" smtClean="0">
                <a:latin typeface="Tahoma"/>
                <a:cs typeface="Tahoma"/>
              </a:rPr>
              <a:t>you </a:t>
            </a:r>
            <a:r>
              <a:rPr lang="en-GB" sz="1200" spc="-70" dirty="0" smtClean="0">
                <a:latin typeface="Tahoma"/>
                <a:cs typeface="Tahoma"/>
              </a:rPr>
              <a:t>are </a:t>
            </a:r>
            <a:r>
              <a:rPr lang="en-GB" sz="1200" spc="-15" dirty="0" smtClean="0">
                <a:latin typeface="Tahoma"/>
                <a:cs typeface="Tahoma"/>
              </a:rPr>
              <a:t>at </a:t>
            </a:r>
            <a:r>
              <a:rPr lang="en-GB" sz="1200" spc="-40" dirty="0" smtClean="0">
                <a:latin typeface="Tahoma"/>
                <a:cs typeface="Tahoma"/>
              </a:rPr>
              <a:t>the </a:t>
            </a:r>
            <a:r>
              <a:rPr lang="en-GB" sz="1200" spc="-25" dirty="0" smtClean="0">
                <a:latin typeface="Tahoma"/>
                <a:cs typeface="Tahoma"/>
              </a:rPr>
              <a:t>top </a:t>
            </a:r>
            <a:r>
              <a:rPr lang="en-GB" sz="1200" spc="-35" dirty="0" smtClean="0">
                <a:latin typeface="Tahoma"/>
                <a:cs typeface="Tahoma"/>
              </a:rPr>
              <a:t>of </a:t>
            </a:r>
            <a:r>
              <a:rPr lang="en-GB" sz="1200" spc="-55" dirty="0" smtClean="0">
                <a:latin typeface="Tahoma"/>
                <a:cs typeface="Tahoma"/>
              </a:rPr>
              <a:t>a </a:t>
            </a:r>
            <a:r>
              <a:rPr lang="en-GB" sz="1200" spc="-35" dirty="0" smtClean="0">
                <a:latin typeface="Tahoma"/>
                <a:cs typeface="Tahoma"/>
              </a:rPr>
              <a:t>mountain, </a:t>
            </a:r>
            <a:r>
              <a:rPr lang="en-GB" sz="1200" spc="-50" dirty="0" smtClean="0">
                <a:latin typeface="Tahoma"/>
                <a:cs typeface="Tahoma"/>
              </a:rPr>
              <a:t>and </a:t>
            </a:r>
            <a:r>
              <a:rPr lang="en-GB" sz="1200" spc="-65" dirty="0" smtClean="0">
                <a:latin typeface="Tahoma"/>
                <a:cs typeface="Tahoma"/>
              </a:rPr>
              <a:t>you have </a:t>
            </a:r>
            <a:r>
              <a:rPr lang="en-GB" sz="1200" spc="-15" dirty="0" smtClean="0">
                <a:latin typeface="Tahoma"/>
                <a:cs typeface="Tahoma"/>
              </a:rPr>
              <a:t>to  </a:t>
            </a:r>
            <a:r>
              <a:rPr lang="en-GB" sz="1200" spc="-50" dirty="0" smtClean="0">
                <a:latin typeface="Tahoma"/>
                <a:cs typeface="Tahoma"/>
              </a:rPr>
              <a:t>reach </a:t>
            </a:r>
            <a:r>
              <a:rPr lang="en-GB" sz="1200" spc="-55" dirty="0" smtClean="0">
                <a:latin typeface="Tahoma"/>
                <a:cs typeface="Tahoma"/>
              </a:rPr>
              <a:t>a </a:t>
            </a:r>
            <a:r>
              <a:rPr lang="en-GB" sz="1200" spc="-50" dirty="0" smtClean="0">
                <a:latin typeface="Tahoma"/>
                <a:cs typeface="Tahoma"/>
              </a:rPr>
              <a:t>lake </a:t>
            </a:r>
            <a:r>
              <a:rPr lang="en-GB" sz="1200" spc="-40" dirty="0" smtClean="0">
                <a:latin typeface="Tahoma"/>
                <a:cs typeface="Tahoma"/>
              </a:rPr>
              <a:t>which </a:t>
            </a:r>
            <a:r>
              <a:rPr lang="en-GB" sz="1200" spc="-35" dirty="0" smtClean="0">
                <a:latin typeface="Tahoma"/>
                <a:cs typeface="Tahoma"/>
              </a:rPr>
              <a:t>is </a:t>
            </a:r>
            <a:r>
              <a:rPr lang="en-GB" sz="1200" spc="-15" dirty="0" smtClean="0">
                <a:latin typeface="Tahoma"/>
                <a:cs typeface="Tahoma"/>
              </a:rPr>
              <a:t>at </a:t>
            </a:r>
            <a:r>
              <a:rPr lang="en-GB" sz="1200" spc="-40" dirty="0" smtClean="0">
                <a:latin typeface="Tahoma"/>
                <a:cs typeface="Tahoma"/>
              </a:rPr>
              <a:t>the </a:t>
            </a:r>
            <a:r>
              <a:rPr lang="en-GB" sz="1200" spc="-55" dirty="0" smtClean="0">
                <a:latin typeface="Tahoma"/>
                <a:cs typeface="Tahoma"/>
              </a:rPr>
              <a:t>lowest </a:t>
            </a:r>
            <a:r>
              <a:rPr lang="en-GB" sz="1200" spc="-20" dirty="0" smtClean="0">
                <a:latin typeface="Tahoma"/>
                <a:cs typeface="Tahoma"/>
              </a:rPr>
              <a:t>point </a:t>
            </a:r>
            <a:r>
              <a:rPr lang="en-GB" sz="1200" spc="-35" dirty="0" smtClean="0">
                <a:latin typeface="Tahoma"/>
                <a:cs typeface="Tahoma"/>
              </a:rPr>
              <a:t>of </a:t>
            </a:r>
            <a:r>
              <a:rPr lang="en-GB" sz="1200" spc="-40" dirty="0" smtClean="0">
                <a:latin typeface="Tahoma"/>
                <a:cs typeface="Tahoma"/>
              </a:rPr>
              <a:t>the mountain  </a:t>
            </a:r>
            <a:r>
              <a:rPr lang="en-GB" sz="1200" spc="-35" dirty="0" smtClean="0">
                <a:latin typeface="Tahoma"/>
                <a:cs typeface="Tahoma"/>
              </a:rPr>
              <a:t>(</a:t>
            </a:r>
            <a:r>
              <a:rPr lang="en-GB" sz="1200" spc="-35" dirty="0" err="1" smtClean="0">
                <a:latin typeface="Tahoma"/>
                <a:cs typeface="Tahoma"/>
              </a:rPr>
              <a:t>a.k.a</a:t>
            </a:r>
            <a:r>
              <a:rPr lang="en-GB" sz="1200" spc="-35" dirty="0" smtClean="0">
                <a:latin typeface="Tahoma"/>
                <a:cs typeface="Tahoma"/>
              </a:rPr>
              <a:t> valley). </a:t>
            </a:r>
            <a:r>
              <a:rPr lang="en-GB" sz="1200" spc="60" dirty="0" smtClean="0">
                <a:latin typeface="Tahoma"/>
                <a:cs typeface="Tahoma"/>
              </a:rPr>
              <a:t>A </a:t>
            </a:r>
            <a:r>
              <a:rPr lang="en-GB" sz="1200" spc="-25" dirty="0" smtClean="0">
                <a:latin typeface="Tahoma"/>
                <a:cs typeface="Tahoma"/>
              </a:rPr>
              <a:t>twist </a:t>
            </a:r>
            <a:r>
              <a:rPr lang="en-GB" sz="1200" spc="-35" dirty="0" smtClean="0">
                <a:latin typeface="Tahoma"/>
                <a:cs typeface="Tahoma"/>
              </a:rPr>
              <a:t>is </a:t>
            </a:r>
            <a:r>
              <a:rPr lang="en-GB" sz="1200" spc="-15" dirty="0" smtClean="0">
                <a:latin typeface="Tahoma"/>
                <a:cs typeface="Tahoma"/>
              </a:rPr>
              <a:t>that </a:t>
            </a:r>
            <a:r>
              <a:rPr lang="en-GB" sz="1200" spc="-65" dirty="0" smtClean="0">
                <a:latin typeface="Tahoma"/>
                <a:cs typeface="Tahoma"/>
              </a:rPr>
              <a:t>you </a:t>
            </a:r>
            <a:r>
              <a:rPr lang="en-GB" sz="1200" spc="-70" dirty="0" smtClean="0">
                <a:latin typeface="Tahoma"/>
                <a:cs typeface="Tahoma"/>
              </a:rPr>
              <a:t>are </a:t>
            </a:r>
            <a:r>
              <a:rPr lang="en-GB" sz="1200" spc="-35" dirty="0" smtClean="0">
                <a:latin typeface="Tahoma"/>
                <a:cs typeface="Tahoma"/>
              </a:rPr>
              <a:t>blindfolded </a:t>
            </a:r>
            <a:r>
              <a:rPr lang="en-GB" sz="1200" spc="-50" dirty="0" smtClean="0">
                <a:latin typeface="Tahoma"/>
                <a:cs typeface="Tahoma"/>
              </a:rPr>
              <a:t>and </a:t>
            </a:r>
            <a:r>
              <a:rPr lang="en-GB" sz="1200" spc="-65" dirty="0" smtClean="0">
                <a:latin typeface="Tahoma"/>
                <a:cs typeface="Tahoma"/>
              </a:rPr>
              <a:t>you  have </a:t>
            </a:r>
            <a:r>
              <a:rPr lang="en-GB" sz="1200" spc="-50" dirty="0" smtClean="0">
                <a:latin typeface="Tahoma"/>
                <a:cs typeface="Tahoma"/>
              </a:rPr>
              <a:t>zero </a:t>
            </a:r>
            <a:r>
              <a:rPr lang="en-GB" sz="1200" spc="-20" dirty="0" smtClean="0">
                <a:latin typeface="Tahoma"/>
                <a:cs typeface="Tahoma"/>
              </a:rPr>
              <a:t>visibility </a:t>
            </a:r>
            <a:r>
              <a:rPr lang="en-GB" sz="1200" spc="-15" dirty="0" smtClean="0">
                <a:latin typeface="Tahoma"/>
                <a:cs typeface="Tahoma"/>
              </a:rPr>
              <a:t>to </a:t>
            </a:r>
            <a:r>
              <a:rPr lang="en-GB" sz="1200" spc="-90" dirty="0" smtClean="0">
                <a:latin typeface="Tahoma"/>
                <a:cs typeface="Tahoma"/>
              </a:rPr>
              <a:t>see </a:t>
            </a:r>
            <a:r>
              <a:rPr lang="en-GB" sz="1200" spc="-70" dirty="0" smtClean="0">
                <a:latin typeface="Tahoma"/>
                <a:cs typeface="Tahoma"/>
              </a:rPr>
              <a:t>where </a:t>
            </a:r>
            <a:r>
              <a:rPr lang="en-GB" sz="1200" spc="-60" dirty="0" smtClean="0">
                <a:latin typeface="Tahoma"/>
                <a:cs typeface="Tahoma"/>
              </a:rPr>
              <a:t>you </a:t>
            </a:r>
            <a:r>
              <a:rPr lang="en-GB" sz="1200" spc="-70" dirty="0" smtClean="0">
                <a:latin typeface="Tahoma"/>
                <a:cs typeface="Tahoma"/>
              </a:rPr>
              <a:t>are </a:t>
            </a:r>
            <a:r>
              <a:rPr lang="en-GB" sz="1200" spc="-60" dirty="0" smtClean="0">
                <a:latin typeface="Tahoma"/>
                <a:cs typeface="Tahoma"/>
              </a:rPr>
              <a:t>headed. </a:t>
            </a:r>
            <a:r>
              <a:rPr lang="en-GB" sz="1200" spc="-30" dirty="0" smtClean="0">
                <a:latin typeface="Tahoma"/>
                <a:cs typeface="Tahoma"/>
              </a:rPr>
              <a:t>So, </a:t>
            </a:r>
            <a:r>
              <a:rPr lang="en-GB" sz="1200" spc="-40" dirty="0" smtClean="0">
                <a:latin typeface="Tahoma"/>
                <a:cs typeface="Tahoma"/>
              </a:rPr>
              <a:t>what  </a:t>
            </a:r>
            <a:r>
              <a:rPr lang="en-GB" sz="1200" spc="-50" dirty="0" smtClean="0">
                <a:latin typeface="Tahoma"/>
                <a:cs typeface="Tahoma"/>
              </a:rPr>
              <a:t>approach </a:t>
            </a:r>
            <a:r>
              <a:rPr lang="en-GB" sz="1200" spc="-15" dirty="0" smtClean="0">
                <a:latin typeface="Tahoma"/>
                <a:cs typeface="Tahoma"/>
              </a:rPr>
              <a:t>will </a:t>
            </a:r>
            <a:r>
              <a:rPr lang="en-GB" sz="1200" spc="-65" dirty="0" smtClean="0">
                <a:latin typeface="Tahoma"/>
                <a:cs typeface="Tahoma"/>
              </a:rPr>
              <a:t>you </a:t>
            </a:r>
            <a:r>
              <a:rPr lang="en-GB" sz="1200" spc="-45" dirty="0" smtClean="0">
                <a:latin typeface="Tahoma"/>
                <a:cs typeface="Tahoma"/>
              </a:rPr>
              <a:t>take </a:t>
            </a:r>
            <a:r>
              <a:rPr lang="en-GB" sz="1200" spc="-15" dirty="0" smtClean="0">
                <a:latin typeface="Tahoma"/>
                <a:cs typeface="Tahoma"/>
              </a:rPr>
              <a:t>to </a:t>
            </a:r>
            <a:r>
              <a:rPr lang="en-GB" sz="1200" spc="-50" dirty="0" smtClean="0">
                <a:latin typeface="Tahoma"/>
                <a:cs typeface="Tahoma"/>
              </a:rPr>
              <a:t>reach </a:t>
            </a:r>
            <a:r>
              <a:rPr lang="en-GB" sz="1200" spc="-40" dirty="0" smtClean="0">
                <a:latin typeface="Tahoma"/>
                <a:cs typeface="Tahoma"/>
              </a:rPr>
              <a:t>the</a:t>
            </a:r>
            <a:r>
              <a:rPr lang="en-GB" sz="1200" spc="50" dirty="0" smtClean="0">
                <a:latin typeface="Tahoma"/>
                <a:cs typeface="Tahoma"/>
              </a:rPr>
              <a:t> </a:t>
            </a:r>
            <a:r>
              <a:rPr lang="en-GB" sz="1200" spc="-40" dirty="0" smtClean="0">
                <a:latin typeface="Tahoma"/>
                <a:cs typeface="Tahoma"/>
              </a:rPr>
              <a:t>lake?</a:t>
            </a:r>
            <a:endParaRPr lang="en-GB" sz="1200" dirty="0" smtClean="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lang="en-GB" sz="1200" spc="-20" dirty="0" smtClean="0">
                <a:latin typeface="Tahoma"/>
                <a:cs typeface="Tahoma"/>
              </a:rPr>
              <a:t>The </a:t>
            </a:r>
            <a:r>
              <a:rPr lang="en-GB" sz="1200" spc="-45" dirty="0" smtClean="0">
                <a:latin typeface="Tahoma"/>
                <a:cs typeface="Tahoma"/>
              </a:rPr>
              <a:t>best </a:t>
            </a:r>
            <a:r>
              <a:rPr lang="en-GB" sz="1200" spc="-80" dirty="0" smtClean="0">
                <a:latin typeface="Tahoma"/>
                <a:cs typeface="Tahoma"/>
              </a:rPr>
              <a:t>way </a:t>
            </a:r>
            <a:r>
              <a:rPr lang="en-GB" sz="1200" spc="-35" dirty="0" smtClean="0">
                <a:latin typeface="Tahoma"/>
                <a:cs typeface="Tahoma"/>
              </a:rPr>
              <a:t>is </a:t>
            </a:r>
            <a:r>
              <a:rPr lang="en-GB" sz="1200" spc="-15" dirty="0" smtClean="0">
                <a:latin typeface="Tahoma"/>
                <a:cs typeface="Tahoma"/>
              </a:rPr>
              <a:t>to </a:t>
            </a:r>
            <a:r>
              <a:rPr lang="en-GB" sz="1200" spc="-45" dirty="0" smtClean="0">
                <a:latin typeface="Tahoma"/>
                <a:cs typeface="Tahoma"/>
              </a:rPr>
              <a:t>check </a:t>
            </a:r>
            <a:r>
              <a:rPr lang="en-GB" sz="1200" spc="-40" dirty="0" smtClean="0">
                <a:latin typeface="Tahoma"/>
                <a:cs typeface="Tahoma"/>
              </a:rPr>
              <a:t>the </a:t>
            </a:r>
            <a:r>
              <a:rPr lang="en-GB" sz="1200" spc="-50" dirty="0" smtClean="0">
                <a:latin typeface="Tahoma"/>
                <a:cs typeface="Tahoma"/>
              </a:rPr>
              <a:t>ground </a:t>
            </a:r>
            <a:r>
              <a:rPr lang="en-GB" sz="1200" spc="-65" dirty="0" smtClean="0">
                <a:latin typeface="Tahoma"/>
                <a:cs typeface="Tahoma"/>
              </a:rPr>
              <a:t>near </a:t>
            </a:r>
            <a:r>
              <a:rPr lang="en-GB" sz="1200" spc="-60" dirty="0" smtClean="0">
                <a:latin typeface="Tahoma"/>
                <a:cs typeface="Tahoma"/>
              </a:rPr>
              <a:t>you </a:t>
            </a:r>
            <a:r>
              <a:rPr lang="en-GB" sz="1200" spc="-50" dirty="0" smtClean="0">
                <a:latin typeface="Tahoma"/>
                <a:cs typeface="Tahoma"/>
              </a:rPr>
              <a:t>and </a:t>
            </a:r>
            <a:r>
              <a:rPr lang="en-GB" sz="1200" spc="-65" dirty="0" smtClean="0">
                <a:latin typeface="Tahoma"/>
                <a:cs typeface="Tahoma"/>
              </a:rPr>
              <a:t>observe  </a:t>
            </a:r>
            <a:r>
              <a:rPr lang="en-GB" sz="1200" spc="-70" dirty="0" smtClean="0">
                <a:latin typeface="Tahoma"/>
                <a:cs typeface="Tahoma"/>
              </a:rPr>
              <a:t>where </a:t>
            </a:r>
            <a:r>
              <a:rPr lang="en-GB" sz="1200" spc="-40" dirty="0" smtClean="0">
                <a:latin typeface="Tahoma"/>
                <a:cs typeface="Tahoma"/>
              </a:rPr>
              <a:t>the land </a:t>
            </a:r>
            <a:r>
              <a:rPr lang="en-GB" sz="1200" spc="-50" dirty="0" smtClean="0">
                <a:latin typeface="Tahoma"/>
                <a:cs typeface="Tahoma"/>
              </a:rPr>
              <a:t>tends </a:t>
            </a:r>
            <a:r>
              <a:rPr lang="en-GB" sz="1200" spc="-15" dirty="0" smtClean="0">
                <a:latin typeface="Tahoma"/>
                <a:cs typeface="Tahoma"/>
              </a:rPr>
              <a:t>to </a:t>
            </a:r>
            <a:r>
              <a:rPr lang="en-GB" sz="1200" spc="-60" dirty="0" smtClean="0">
                <a:latin typeface="Tahoma"/>
                <a:cs typeface="Tahoma"/>
              </a:rPr>
              <a:t>descend. </a:t>
            </a:r>
            <a:r>
              <a:rPr lang="en-GB" sz="1200" spc="-5" dirty="0" smtClean="0">
                <a:latin typeface="Tahoma"/>
                <a:cs typeface="Tahoma"/>
              </a:rPr>
              <a:t>This </a:t>
            </a:r>
            <a:r>
              <a:rPr lang="en-GB" sz="1200" spc="-15" dirty="0" smtClean="0">
                <a:latin typeface="Tahoma"/>
                <a:cs typeface="Tahoma"/>
              </a:rPr>
              <a:t>will </a:t>
            </a:r>
            <a:r>
              <a:rPr lang="en-GB" sz="1200" spc="-50" dirty="0" smtClean="0">
                <a:latin typeface="Tahoma"/>
                <a:cs typeface="Tahoma"/>
              </a:rPr>
              <a:t>give </a:t>
            </a:r>
            <a:r>
              <a:rPr lang="en-GB" sz="1200" spc="-55" dirty="0" smtClean="0">
                <a:latin typeface="Tahoma"/>
                <a:cs typeface="Tahoma"/>
              </a:rPr>
              <a:t>an </a:t>
            </a:r>
            <a:r>
              <a:rPr lang="en-GB" sz="1200" spc="-50" dirty="0" smtClean="0">
                <a:latin typeface="Tahoma"/>
                <a:cs typeface="Tahoma"/>
              </a:rPr>
              <a:t>idea </a:t>
            </a:r>
            <a:r>
              <a:rPr lang="en-GB" sz="1200" spc="-25" dirty="0" smtClean="0">
                <a:latin typeface="Tahoma"/>
                <a:cs typeface="Tahoma"/>
              </a:rPr>
              <a:t>in  </a:t>
            </a:r>
            <a:r>
              <a:rPr lang="en-GB" sz="1200" spc="-40" dirty="0" smtClean="0">
                <a:latin typeface="Tahoma"/>
                <a:cs typeface="Tahoma"/>
              </a:rPr>
              <a:t>what </a:t>
            </a:r>
            <a:r>
              <a:rPr lang="en-GB" sz="1200" spc="-30" dirty="0" smtClean="0">
                <a:latin typeface="Tahoma"/>
                <a:cs typeface="Tahoma"/>
              </a:rPr>
              <a:t>direction </a:t>
            </a:r>
            <a:r>
              <a:rPr lang="en-GB" sz="1200" spc="-65" dirty="0" smtClean="0">
                <a:latin typeface="Tahoma"/>
                <a:cs typeface="Tahoma"/>
              </a:rPr>
              <a:t>you </a:t>
            </a:r>
            <a:r>
              <a:rPr lang="en-GB" sz="1200" spc="-45" dirty="0" smtClean="0">
                <a:latin typeface="Tahoma"/>
                <a:cs typeface="Tahoma"/>
              </a:rPr>
              <a:t>should take </a:t>
            </a:r>
            <a:r>
              <a:rPr lang="en-GB" sz="1200" spc="-55" dirty="0" smtClean="0">
                <a:latin typeface="Tahoma"/>
                <a:cs typeface="Tahoma"/>
              </a:rPr>
              <a:t>your </a:t>
            </a:r>
            <a:r>
              <a:rPr lang="en-GB" sz="1200" spc="-20" dirty="0" smtClean="0">
                <a:latin typeface="Tahoma"/>
                <a:cs typeface="Tahoma"/>
              </a:rPr>
              <a:t>first </a:t>
            </a:r>
            <a:r>
              <a:rPr lang="en-GB" sz="1200" spc="-45" dirty="0" smtClean="0">
                <a:latin typeface="Tahoma"/>
                <a:cs typeface="Tahoma"/>
              </a:rPr>
              <a:t>step. </a:t>
            </a:r>
            <a:r>
              <a:rPr lang="en-GB" sz="1200" spc="-65" dirty="0" smtClean="0">
                <a:latin typeface="Tahoma"/>
                <a:cs typeface="Tahoma"/>
              </a:rPr>
              <a:t>If you </a:t>
            </a:r>
            <a:r>
              <a:rPr lang="en-GB" sz="1200" spc="-35" dirty="0" smtClean="0">
                <a:latin typeface="Tahoma"/>
                <a:cs typeface="Tahoma"/>
              </a:rPr>
              <a:t>follow  </a:t>
            </a:r>
            <a:r>
              <a:rPr lang="en-GB" sz="1200" spc="-40" dirty="0" smtClean="0">
                <a:latin typeface="Tahoma"/>
                <a:cs typeface="Tahoma"/>
              </a:rPr>
              <a:t>the</a:t>
            </a:r>
            <a:r>
              <a:rPr lang="en-GB" sz="1200" spc="10" dirty="0" smtClean="0">
                <a:latin typeface="Tahoma"/>
                <a:cs typeface="Tahoma"/>
              </a:rPr>
              <a:t> </a:t>
            </a:r>
            <a:r>
              <a:rPr lang="en-GB" sz="1200" spc="-55" dirty="0" smtClean="0">
                <a:latin typeface="Tahoma"/>
                <a:cs typeface="Tahoma"/>
              </a:rPr>
              <a:t>descending</a:t>
            </a:r>
            <a:r>
              <a:rPr lang="en-GB" sz="1200" spc="15" dirty="0" smtClean="0">
                <a:latin typeface="Tahoma"/>
                <a:cs typeface="Tahoma"/>
              </a:rPr>
              <a:t> </a:t>
            </a:r>
            <a:r>
              <a:rPr lang="en-GB" sz="1200" spc="-35" dirty="0" smtClean="0">
                <a:latin typeface="Tahoma"/>
                <a:cs typeface="Tahoma"/>
              </a:rPr>
              <a:t>path,</a:t>
            </a:r>
            <a:r>
              <a:rPr lang="en-GB" sz="1200" spc="15" dirty="0" smtClean="0">
                <a:latin typeface="Tahoma"/>
                <a:cs typeface="Tahoma"/>
              </a:rPr>
              <a:t> </a:t>
            </a:r>
            <a:r>
              <a:rPr lang="en-GB" sz="1200" spc="10" dirty="0" smtClean="0">
                <a:latin typeface="Tahoma"/>
                <a:cs typeface="Tahoma"/>
              </a:rPr>
              <a:t>it</a:t>
            </a:r>
            <a:r>
              <a:rPr lang="en-GB" sz="1200" spc="15" dirty="0" smtClean="0">
                <a:latin typeface="Tahoma"/>
                <a:cs typeface="Tahoma"/>
              </a:rPr>
              <a:t> </a:t>
            </a:r>
            <a:r>
              <a:rPr lang="en-GB" sz="1200" spc="-35" dirty="0" smtClean="0">
                <a:latin typeface="Tahoma"/>
                <a:cs typeface="Tahoma"/>
              </a:rPr>
              <a:t>is</a:t>
            </a:r>
            <a:r>
              <a:rPr lang="en-GB" sz="1200" spc="15" dirty="0" smtClean="0">
                <a:latin typeface="Tahoma"/>
                <a:cs typeface="Tahoma"/>
              </a:rPr>
              <a:t> </a:t>
            </a:r>
            <a:r>
              <a:rPr lang="en-GB" sz="1200" spc="-55" dirty="0" smtClean="0">
                <a:latin typeface="Tahoma"/>
                <a:cs typeface="Tahoma"/>
              </a:rPr>
              <a:t>very</a:t>
            </a:r>
            <a:r>
              <a:rPr lang="en-GB" sz="1200" spc="10" dirty="0" smtClean="0">
                <a:latin typeface="Tahoma"/>
                <a:cs typeface="Tahoma"/>
              </a:rPr>
              <a:t> </a:t>
            </a:r>
            <a:r>
              <a:rPr lang="en-GB" sz="1200" spc="-30" dirty="0" smtClean="0">
                <a:latin typeface="Tahoma"/>
                <a:cs typeface="Tahoma"/>
              </a:rPr>
              <a:t>likely</a:t>
            </a:r>
            <a:r>
              <a:rPr lang="en-GB" sz="1200" spc="15" dirty="0" smtClean="0">
                <a:latin typeface="Tahoma"/>
                <a:cs typeface="Tahoma"/>
              </a:rPr>
              <a:t> </a:t>
            </a:r>
            <a:r>
              <a:rPr lang="en-GB" sz="1200" spc="-65" dirty="0" smtClean="0">
                <a:latin typeface="Tahoma"/>
                <a:cs typeface="Tahoma"/>
              </a:rPr>
              <a:t>you</a:t>
            </a:r>
            <a:r>
              <a:rPr lang="en-GB" sz="1200" spc="10" dirty="0" smtClean="0">
                <a:latin typeface="Tahoma"/>
                <a:cs typeface="Tahoma"/>
              </a:rPr>
              <a:t> </a:t>
            </a:r>
            <a:r>
              <a:rPr lang="en-GB" sz="1200" spc="-50" dirty="0" smtClean="0">
                <a:latin typeface="Tahoma"/>
                <a:cs typeface="Tahoma"/>
              </a:rPr>
              <a:t>would</a:t>
            </a:r>
            <a:r>
              <a:rPr lang="en-GB" sz="1200" spc="15" dirty="0" smtClean="0">
                <a:latin typeface="Tahoma"/>
                <a:cs typeface="Tahoma"/>
              </a:rPr>
              <a:t> </a:t>
            </a:r>
            <a:r>
              <a:rPr lang="en-GB" sz="1200" spc="-50" dirty="0" smtClean="0">
                <a:latin typeface="Tahoma"/>
                <a:cs typeface="Tahoma"/>
              </a:rPr>
              <a:t>reach</a:t>
            </a:r>
            <a:r>
              <a:rPr lang="en-GB" sz="1200" spc="15" dirty="0" smtClean="0">
                <a:latin typeface="Tahoma"/>
                <a:cs typeface="Tahoma"/>
              </a:rPr>
              <a:t> </a:t>
            </a:r>
            <a:r>
              <a:rPr lang="en-GB" sz="1200" spc="-40" dirty="0" smtClean="0">
                <a:latin typeface="Tahoma"/>
                <a:cs typeface="Tahoma"/>
              </a:rPr>
              <a:t>the</a:t>
            </a:r>
            <a:r>
              <a:rPr lang="en-GB" sz="1200" spc="10" dirty="0" smtClean="0">
                <a:latin typeface="Tahoma"/>
                <a:cs typeface="Tahoma"/>
              </a:rPr>
              <a:t> </a:t>
            </a:r>
            <a:r>
              <a:rPr lang="en-GB" sz="1200" spc="-45" dirty="0" smtClean="0">
                <a:latin typeface="Tahoma"/>
                <a:cs typeface="Tahoma"/>
              </a:rPr>
              <a:t>lake</a:t>
            </a:r>
            <a:r>
              <a:rPr lang="en-GB" sz="1200" spc="-45" dirty="0" smtClean="0">
                <a:latin typeface="Tahoma"/>
                <a:cs typeface="Tahoma"/>
              </a:rPr>
              <a:t>.</a:t>
            </a: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endParaRPr lang="en-GB" sz="1200" spc="-45" dirty="0" smtClean="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lang="en-GB" sz="1200" spc="-45" dirty="0" smtClean="0">
                <a:latin typeface="Tahoma"/>
                <a:cs typeface="Tahoma"/>
              </a:rPr>
              <a:t>Gradient refers to the slope of the ground. You step in the direction where the slope is steepest</a:t>
            </a:r>
            <a:r>
              <a:rPr lang="en-GB" sz="1200" spc="-45" baseline="0" dirty="0" smtClean="0">
                <a:latin typeface="Tahoma"/>
                <a:cs typeface="Tahoma"/>
              </a:rPr>
              <a:t> downwards.</a:t>
            </a: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endParaRPr lang="en-GB" sz="1200" dirty="0" smtClean="0">
              <a:latin typeface="Tahoma"/>
              <a:cs typeface="Tahoma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FF615-612F-4193-BDCF-94638A9E8838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62946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J is the error </a:t>
            </a:r>
          </a:p>
          <a:p>
            <a:r>
              <a:rPr lang="en-GB" dirty="0" smtClean="0"/>
              <a:t>We want to</a:t>
            </a:r>
            <a:r>
              <a:rPr lang="en-GB" baseline="0" dirty="0" smtClean="0"/>
              <a:t> find theta values that minimise the error</a:t>
            </a:r>
          </a:p>
          <a:p>
            <a:r>
              <a:rPr lang="en-GB" baseline="0" dirty="0" smtClean="0"/>
              <a:t>We can also get stuck in a  local minima that is not the global minima</a:t>
            </a:r>
          </a:p>
          <a:p>
            <a:r>
              <a:rPr lang="en-GB" baseline="0" dirty="0" smtClean="0"/>
              <a:t>So training several times with different starts is typical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FF615-612F-4193-BDCF-94638A9E8838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2491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 case you are interested ; these are the steps of solving the partial </a:t>
            </a:r>
            <a:r>
              <a:rPr lang="en-GB" dirty="0" err="1" smtClean="0"/>
              <a:t>deravative</a:t>
            </a:r>
            <a:r>
              <a:rPr lang="en-GB" dirty="0" smtClean="0"/>
              <a:t> of the cost function , J, </a:t>
            </a:r>
            <a:r>
              <a:rPr lang="en-GB" dirty="0" err="1" smtClean="0"/>
              <a:t>wrt</a:t>
            </a:r>
            <a:r>
              <a:rPr lang="en-GB" dirty="0" smtClean="0"/>
              <a:t> to the weights, </a:t>
            </a:r>
            <a:r>
              <a:rPr lang="en-GB" dirty="0" err="1" smtClean="0"/>
              <a:t>w_i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FF615-612F-4193-BDCF-94638A9E8838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475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Some background on partial derivatives will be useful to understand the weight update function in neural nets (basic</a:t>
            </a:r>
            <a:r>
              <a:rPr lang="en-GB" baseline="0" dirty="0" smtClean="0"/>
              <a:t> understanding of the power rule and chain rule should be sufficient). Although we will simply implement the derived equations and not really have to prove any of the final equations.</a:t>
            </a:r>
          </a:p>
          <a:p>
            <a:endParaRPr lang="en-GB" baseline="0" dirty="0" smtClean="0"/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character ∂ (HTML element: &amp;#8706; or &amp;part;, Unicode: U+2202) or is a stylized d mainly used as a mathematical symbol to </a:t>
            </a:r>
            <a:r>
              <a:rPr lang="en-GB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denote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partial derivative such as (read as "the partial derivative of z with respect to x").</a:t>
            </a:r>
            <a:endParaRPr lang="en-GB" baseline="0" dirty="0" smtClean="0"/>
          </a:p>
          <a:p>
            <a:r>
              <a:rPr lang="en-GB" baseline="0" dirty="0" smtClean="0"/>
              <a:t>If we have a function, f = x^3 + y^2 + 1 </a:t>
            </a:r>
          </a:p>
          <a:p>
            <a:r>
              <a:rPr lang="en-GB" baseline="0" dirty="0" smtClean="0"/>
              <a:t>Then 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∂f/∂x is read as “ the partial derivative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f with respect to x” in other words how does f change if we make a small change (delta) to x.</a:t>
            </a:r>
            <a:endParaRPr lang="en-GB" baseline="0" dirty="0" smtClean="0"/>
          </a:p>
          <a:p>
            <a:endParaRPr lang="en-GB" baseline="0" dirty="0" smtClean="0"/>
          </a:p>
          <a:p>
            <a:r>
              <a:rPr lang="en-GB" baseline="0" dirty="0" smtClean="0"/>
              <a:t>It is useful to have a good understanding of scalars, vectors, matrices and operations (e.g. transpose and dot product).</a:t>
            </a:r>
          </a:p>
          <a:p>
            <a:endParaRPr lang="en-GB" baseline="0" dirty="0" smtClean="0"/>
          </a:p>
          <a:p>
            <a:r>
              <a:rPr lang="en-GB" baseline="0" dirty="0" smtClean="0"/>
              <a:t>Probabilities will be useful when we </a:t>
            </a:r>
            <a:r>
              <a:rPr lang="en-GB" baseline="0" dirty="0" err="1" smtClean="0"/>
              <a:t>goto</a:t>
            </a:r>
            <a:r>
              <a:rPr lang="en-GB" baseline="0" dirty="0" smtClean="0"/>
              <a:t> naïve </a:t>
            </a:r>
            <a:r>
              <a:rPr lang="en-GB" baseline="0" dirty="0" err="1" smtClean="0"/>
              <a:t>bayes</a:t>
            </a:r>
            <a:r>
              <a:rPr lang="en-GB" baseline="0" dirty="0" smtClean="0"/>
              <a:t> lecture.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FF615-612F-4193-BDCF-94638A9E883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119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pc="-10" dirty="0" smtClean="0">
                <a:cs typeface="Calibri"/>
              </a:rPr>
              <a:t>Machine </a:t>
            </a:r>
            <a:r>
              <a:rPr lang="en-GB" spc="-20" dirty="0" smtClean="0">
                <a:cs typeface="Calibri"/>
              </a:rPr>
              <a:t>learning </a:t>
            </a:r>
            <a:r>
              <a:rPr lang="en-GB" spc="-15" dirty="0" smtClean="0">
                <a:cs typeface="Calibri"/>
              </a:rPr>
              <a:t>explores </a:t>
            </a:r>
            <a:r>
              <a:rPr lang="en-GB" spc="-10" dirty="0" smtClean="0">
                <a:cs typeface="Calibri"/>
              </a:rPr>
              <a:t>the </a:t>
            </a:r>
            <a:r>
              <a:rPr lang="en-GB" dirty="0" smtClean="0">
                <a:cs typeface="Calibri"/>
              </a:rPr>
              <a:t>study </a:t>
            </a:r>
            <a:r>
              <a:rPr lang="en-GB" spc="-20" dirty="0" smtClean="0">
                <a:cs typeface="Calibri"/>
              </a:rPr>
              <a:t>and  </a:t>
            </a:r>
            <a:r>
              <a:rPr lang="en-GB" dirty="0" smtClean="0">
                <a:cs typeface="Calibri"/>
              </a:rPr>
              <a:t>construction </a:t>
            </a:r>
            <a:r>
              <a:rPr lang="en-GB" spc="-15" dirty="0" smtClean="0">
                <a:cs typeface="Calibri"/>
              </a:rPr>
              <a:t>of </a:t>
            </a:r>
            <a:r>
              <a:rPr lang="en-GB" spc="-10" dirty="0" smtClean="0">
                <a:cs typeface="Calibri"/>
              </a:rPr>
              <a:t>algorithms </a:t>
            </a:r>
            <a:r>
              <a:rPr lang="en-GB" dirty="0" smtClean="0">
                <a:cs typeface="Calibri"/>
              </a:rPr>
              <a:t>that </a:t>
            </a:r>
            <a:r>
              <a:rPr lang="en-GB" spc="-10" dirty="0" smtClean="0">
                <a:cs typeface="Calibri"/>
              </a:rPr>
              <a:t>can </a:t>
            </a:r>
            <a:r>
              <a:rPr lang="en-GB" spc="-25" dirty="0" smtClean="0">
                <a:cs typeface="Calibri"/>
              </a:rPr>
              <a:t>learn </a:t>
            </a:r>
            <a:r>
              <a:rPr lang="en-GB" spc="-10" dirty="0" smtClean="0">
                <a:cs typeface="Calibri"/>
              </a:rPr>
              <a:t>from </a:t>
            </a:r>
            <a:r>
              <a:rPr lang="en-GB" spc="-20" dirty="0" smtClean="0">
                <a:cs typeface="Calibri"/>
              </a:rPr>
              <a:t>and </a:t>
            </a:r>
            <a:r>
              <a:rPr lang="en-GB" spc="-25" dirty="0" smtClean="0">
                <a:cs typeface="Calibri"/>
              </a:rPr>
              <a:t>make  </a:t>
            </a:r>
            <a:r>
              <a:rPr lang="en-GB" spc="-5" dirty="0" smtClean="0">
                <a:cs typeface="Calibri"/>
              </a:rPr>
              <a:t>predictions </a:t>
            </a:r>
            <a:r>
              <a:rPr lang="en-GB" spc="-15" dirty="0" smtClean="0">
                <a:cs typeface="Calibri"/>
              </a:rPr>
              <a:t>on</a:t>
            </a:r>
            <a:r>
              <a:rPr lang="en-GB" spc="-20" dirty="0" smtClean="0">
                <a:cs typeface="Calibri"/>
              </a:rPr>
              <a:t> </a:t>
            </a:r>
            <a:r>
              <a:rPr lang="en-GB" spc="-10" dirty="0" smtClean="0">
                <a:cs typeface="Calibri"/>
              </a:rPr>
              <a:t>data.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FF615-612F-4193-BDCF-94638A9E883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263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27C4BB-9701-F749-A197-56E2EBC9B4BE}" type="slidenum">
              <a:rPr lang="en-US">
                <a:latin typeface="Times New Roman" pitchFamily="1" charset="0"/>
              </a:rPr>
              <a:pPr/>
              <a:t>8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99115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This </a:t>
            </a:r>
            <a:r>
              <a:rPr lang="en-GB" dirty="0" err="1" smtClean="0"/>
              <a:t>greek</a:t>
            </a:r>
            <a:r>
              <a:rPr lang="en-GB" dirty="0" smtClean="0"/>
              <a:t> symbol is PHI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FF615-612F-4193-BDCF-94638A9E883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396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Here eta is like a moderating factor – it moderates the weight updates to avoid jumping</a:t>
            </a:r>
            <a:r>
              <a:rPr lang="en-GB" baseline="0" dirty="0" smtClean="0"/>
              <a:t> from one update to another. In essence we take a fraction of the of the delta so that the corrections made before are not totally lost and that the current update does not completely dominate learning. 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This is important as training examples can sometimes be noisy and we want to ensure that their impact is moderated.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FF615-612F-4193-BDCF-94638A9E8838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619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sz="1200" i="1" spc="-70" dirty="0" smtClean="0">
                <a:latin typeface="Arial"/>
                <a:cs typeface="Arial"/>
              </a:rPr>
              <a:t>η</a:t>
            </a:r>
            <a:r>
              <a:rPr lang="en-GB" sz="1200" i="1" spc="-70" dirty="0" smtClean="0">
                <a:latin typeface="Arial"/>
                <a:cs typeface="Arial"/>
              </a:rPr>
              <a:t> </a:t>
            </a:r>
            <a:r>
              <a:rPr lang="en-GB" sz="1200" i="1" spc="-70" dirty="0" err="1" smtClean="0">
                <a:latin typeface="Arial"/>
                <a:cs typeface="Arial"/>
              </a:rPr>
              <a:t>greek</a:t>
            </a:r>
            <a:r>
              <a:rPr lang="en-GB" sz="1200" i="1" spc="-70" dirty="0" smtClean="0">
                <a:latin typeface="Arial"/>
                <a:cs typeface="Arial"/>
              </a:rPr>
              <a:t> symbol used for learning rate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FF615-612F-4193-BDCF-94638A9E8838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658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sz="1200" i="1" spc="-70" dirty="0" smtClean="0">
                <a:latin typeface="Arial"/>
                <a:cs typeface="Arial"/>
              </a:rPr>
              <a:t>η</a:t>
            </a:r>
            <a:r>
              <a:rPr lang="en-GB" sz="1200" i="1" spc="-70" dirty="0" smtClean="0">
                <a:latin typeface="Arial"/>
                <a:cs typeface="Arial"/>
              </a:rPr>
              <a:t> </a:t>
            </a:r>
            <a:r>
              <a:rPr lang="en-GB" sz="1200" i="1" spc="-70" dirty="0" err="1" smtClean="0">
                <a:latin typeface="Arial"/>
                <a:cs typeface="Arial"/>
              </a:rPr>
              <a:t>greek</a:t>
            </a:r>
            <a:r>
              <a:rPr lang="en-GB" sz="1200" i="1" spc="-70" dirty="0" smtClean="0">
                <a:latin typeface="Arial"/>
                <a:cs typeface="Arial"/>
              </a:rPr>
              <a:t> symbol used for learning rate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FF615-612F-4193-BDCF-94638A9E8838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13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B70D94-4234-7446-8E93-035A8177E2CC}" type="slidenum">
              <a:rPr lang="en-US">
                <a:latin typeface="Times New Roman" pitchFamily="1" charset="0"/>
              </a:rPr>
              <a:pPr/>
              <a:t>23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  <a:cs typeface="ＭＳ Ｐゴシック" pitchFamily="1" charset="-128"/>
              </a:rPr>
              <a:t>What if no bias?</a:t>
            </a:r>
          </a:p>
        </p:txBody>
      </p:sp>
    </p:spTree>
    <p:extLst>
      <p:ext uri="{BB962C8B-B14F-4D97-AF65-F5344CB8AC3E}">
        <p14:creationId xmlns:p14="http://schemas.microsoft.com/office/powerpoint/2010/main" val="4116444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39CD-213A-4AF6-AB76-7C9603BE325E}" type="datetimeFigureOut">
              <a:rPr lang="en-GB" smtClean="0"/>
              <a:t>28/09/2018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9169-5AD9-4309-AFFE-93B31C182C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0970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39CD-213A-4AF6-AB76-7C9603BE325E}" type="datetimeFigureOut">
              <a:rPr lang="en-GB" smtClean="0"/>
              <a:t>28/09/2018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9169-5AD9-4309-AFFE-93B31C182C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667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39CD-213A-4AF6-AB76-7C9603BE325E}" type="datetimeFigureOut">
              <a:rPr lang="en-GB" smtClean="0"/>
              <a:t>28/09/2018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9169-5AD9-4309-AFFE-93B31C182C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516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39CD-213A-4AF6-AB76-7C9603BE325E}" type="datetimeFigureOut">
              <a:rPr lang="en-GB" smtClean="0"/>
              <a:t>28/09/2018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9169-5AD9-4309-AFFE-93B31C182C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0950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39CD-213A-4AF6-AB76-7C9603BE325E}" type="datetimeFigureOut">
              <a:rPr lang="en-GB" smtClean="0"/>
              <a:t>28/09/2018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9169-5AD9-4309-AFFE-93B31C182C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39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39CD-213A-4AF6-AB76-7C9603BE325E}" type="datetimeFigureOut">
              <a:rPr lang="en-GB" smtClean="0"/>
              <a:t>28/09/2018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9169-5AD9-4309-AFFE-93B31C182C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47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39CD-213A-4AF6-AB76-7C9603BE325E}" type="datetimeFigureOut">
              <a:rPr lang="en-GB" smtClean="0"/>
              <a:t>28/09/2018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9169-5AD9-4309-AFFE-93B31C182C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6338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39CD-213A-4AF6-AB76-7C9603BE325E}" type="datetimeFigureOut">
              <a:rPr lang="en-GB" smtClean="0"/>
              <a:t>28/09/2018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9169-5AD9-4309-AFFE-93B31C182C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864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39CD-213A-4AF6-AB76-7C9603BE325E}" type="datetimeFigureOut">
              <a:rPr lang="en-GB" smtClean="0"/>
              <a:t>28/09/2018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9169-5AD9-4309-AFFE-93B31C182C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8309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39CD-213A-4AF6-AB76-7C9603BE325E}" type="datetimeFigureOut">
              <a:rPr lang="en-GB" smtClean="0"/>
              <a:t>28/09/2018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9169-5AD9-4309-AFFE-93B31C182C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7883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39CD-213A-4AF6-AB76-7C9603BE325E}" type="datetimeFigureOut">
              <a:rPr lang="en-GB" smtClean="0"/>
              <a:t>28/09/2018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9169-5AD9-4309-AFFE-93B31C182C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848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339CD-213A-4AF6-AB76-7C9603BE325E}" type="datetimeFigureOut">
              <a:rPr lang="en-GB" smtClean="0"/>
              <a:t>28/09/2018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F9169-5AD9-4309-AFFE-93B31C182C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95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nalyticsvidhya.com/blog/2017/03/introduction-to-gradient-descent-algorithm-along-its-variants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nalyticsvidhya.com/blog/2017/03/introduction-to-gradient-descent-algorithm-along-its-variants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image" Target="../media/image2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7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08238"/>
            <a:ext cx="9144000" cy="2387600"/>
          </a:xfrm>
        </p:spPr>
        <p:txBody>
          <a:bodyPr/>
          <a:lstStyle/>
          <a:p>
            <a:r>
              <a:rPr lang="en-GB" dirty="0" smtClean="0"/>
              <a:t>Perceptron </a:t>
            </a:r>
            <a:r>
              <a:rPr lang="en-GB" smtClean="0"/>
              <a:t>Linear Classifier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5032666"/>
            <a:ext cx="9144000" cy="1655762"/>
          </a:xfrm>
        </p:spPr>
        <p:txBody>
          <a:bodyPr/>
          <a:lstStyle/>
          <a:p>
            <a:r>
              <a:rPr lang="en-GB" i="1" dirty="0" smtClean="0"/>
              <a:t>Prof Nirmalie Wiratunga</a:t>
            </a:r>
            <a:endParaRPr lang="en-GB" i="1" dirty="0"/>
          </a:p>
        </p:txBody>
      </p:sp>
      <p:sp>
        <p:nvSpPr>
          <p:cNvPr id="4" name="Rectangle 3"/>
          <p:cNvSpPr/>
          <p:nvPr/>
        </p:nvSpPr>
        <p:spPr>
          <a:xfrm>
            <a:off x="1524000" y="762391"/>
            <a:ext cx="9144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400" spc="-15" dirty="0">
                <a:solidFill>
                  <a:srgbClr val="000000"/>
                </a:solidFill>
              </a:rPr>
              <a:t>Advanced </a:t>
            </a:r>
            <a:r>
              <a:rPr lang="en-GB" sz="4400" spc="-5" dirty="0">
                <a:solidFill>
                  <a:srgbClr val="000000"/>
                </a:solidFill>
              </a:rPr>
              <a:t>Artificial </a:t>
            </a:r>
            <a:r>
              <a:rPr lang="en-GB" sz="4400" spc="-15" dirty="0">
                <a:solidFill>
                  <a:srgbClr val="000000"/>
                </a:solidFill>
              </a:rPr>
              <a:t>Intelligence  </a:t>
            </a:r>
            <a:r>
              <a:rPr lang="en-GB" sz="4400" spc="-5" dirty="0">
                <a:solidFill>
                  <a:srgbClr val="000000"/>
                </a:solidFill>
              </a:rPr>
              <a:t>CM4107 </a:t>
            </a:r>
            <a:endParaRPr lang="en-GB" sz="4400" spc="-5" dirty="0" smtClean="0">
              <a:solidFill>
                <a:srgbClr val="000000"/>
              </a:solidFill>
            </a:endParaRPr>
          </a:p>
          <a:p>
            <a:r>
              <a:rPr lang="en-GB" sz="4400" spc="-35" dirty="0" smtClean="0">
                <a:solidFill>
                  <a:srgbClr val="000000"/>
                </a:solidFill>
              </a:rPr>
              <a:t>Week</a:t>
            </a:r>
            <a:r>
              <a:rPr lang="en-GB" sz="4400" spc="-20" dirty="0" smtClean="0">
                <a:solidFill>
                  <a:srgbClr val="000000"/>
                </a:solidFill>
              </a:rPr>
              <a:t> </a:t>
            </a:r>
            <a:r>
              <a:rPr lang="en-GB" sz="4400" spc="-5" dirty="0" smtClean="0">
                <a:solidFill>
                  <a:srgbClr val="000000"/>
                </a:solidFill>
              </a:rPr>
              <a:t>2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40359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524077" y="2067416"/>
            <a:ext cx="129332" cy="1293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" name="object 5"/>
          <p:cNvSpPr/>
          <p:nvPr/>
        </p:nvSpPr>
        <p:spPr>
          <a:xfrm>
            <a:off x="2524077" y="2483629"/>
            <a:ext cx="129332" cy="1293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/>
          <p:nvPr/>
        </p:nvSpPr>
        <p:spPr>
          <a:xfrm>
            <a:off x="2524077" y="2899839"/>
            <a:ext cx="129332" cy="1293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" name="object 7"/>
          <p:cNvSpPr txBox="1"/>
          <p:nvPr/>
        </p:nvSpPr>
        <p:spPr>
          <a:xfrm>
            <a:off x="1147465" y="1771300"/>
            <a:ext cx="6330752" cy="1774075"/>
          </a:xfrm>
          <a:prstGeom prst="rect">
            <a:avLst/>
          </a:prstGeom>
        </p:spPr>
        <p:txBody>
          <a:bodyPr vert="horz" wrap="square" lIns="0" tIns="109474" rIns="0" bIns="0" rtlCol="0">
            <a:spAutoFit/>
          </a:bodyPr>
          <a:lstStyle/>
          <a:p>
            <a:pPr marL="916721" indent="-342900">
              <a:spcBef>
                <a:spcPts val="860"/>
              </a:spcBef>
              <a:buFont typeface="Arial" panose="020B0604020202020204" pitchFamily="34" charset="0"/>
              <a:buChar char="•"/>
            </a:pPr>
            <a:r>
              <a:rPr lang="az-Cyrl-AZ" sz="2180" i="1" spc="-79" dirty="0">
                <a:latin typeface="Arial"/>
                <a:cs typeface="Arial"/>
              </a:rPr>
              <a:t>Ф</a:t>
            </a:r>
            <a:r>
              <a:rPr sz="2180" spc="-79" dirty="0" smtClean="0">
                <a:latin typeface="Tahoma"/>
                <a:cs typeface="Tahoma"/>
              </a:rPr>
              <a:t>(</a:t>
            </a:r>
            <a:r>
              <a:rPr sz="2180" i="1" spc="-79" dirty="0" smtClean="0">
                <a:latin typeface="Trebuchet MS"/>
                <a:cs typeface="Trebuchet MS"/>
              </a:rPr>
              <a:t>z </a:t>
            </a:r>
            <a:r>
              <a:rPr sz="2180" dirty="0">
                <a:latin typeface="Tahoma"/>
                <a:cs typeface="Tahoma"/>
              </a:rPr>
              <a:t>) </a:t>
            </a:r>
            <a:r>
              <a:rPr sz="2180" spc="-109" dirty="0">
                <a:latin typeface="Tahoma"/>
                <a:cs typeface="Tahoma"/>
              </a:rPr>
              <a:t>known </a:t>
            </a:r>
            <a:r>
              <a:rPr sz="2180" spc="-129" dirty="0">
                <a:latin typeface="Tahoma"/>
                <a:cs typeface="Tahoma"/>
              </a:rPr>
              <a:t>as</a:t>
            </a:r>
            <a:r>
              <a:rPr sz="2180" spc="-268" dirty="0">
                <a:latin typeface="Tahoma"/>
                <a:cs typeface="Tahoma"/>
              </a:rPr>
              <a:t> </a:t>
            </a:r>
            <a:r>
              <a:rPr sz="2180" spc="-50" dirty="0">
                <a:latin typeface="Tahoma"/>
                <a:cs typeface="Tahoma"/>
              </a:rPr>
              <a:t>activation</a:t>
            </a:r>
            <a:endParaRPr sz="2180" dirty="0">
              <a:latin typeface="Tahoma"/>
              <a:cs typeface="Tahoma"/>
            </a:endParaRPr>
          </a:p>
          <a:p>
            <a:pPr marL="916721" marR="10067" indent="-342900">
              <a:lnSpc>
                <a:spcPct val="125299"/>
              </a:lnSpc>
              <a:buFont typeface="Arial" panose="020B0604020202020204" pitchFamily="34" charset="0"/>
              <a:buChar char="•"/>
            </a:pPr>
            <a:r>
              <a:rPr sz="2180" spc="-10" dirty="0">
                <a:latin typeface="Tahoma"/>
                <a:cs typeface="Tahoma"/>
              </a:rPr>
              <a:t>if </a:t>
            </a:r>
            <a:r>
              <a:rPr sz="2180" spc="-50" dirty="0">
                <a:latin typeface="Tahoma"/>
                <a:cs typeface="Tahoma"/>
              </a:rPr>
              <a:t>activation </a:t>
            </a:r>
            <a:r>
              <a:rPr sz="2180" spc="-109" dirty="0">
                <a:latin typeface="Tahoma"/>
                <a:cs typeface="Tahoma"/>
              </a:rPr>
              <a:t>above </a:t>
            </a:r>
            <a:r>
              <a:rPr sz="2180" spc="-139" dirty="0">
                <a:latin typeface="Tahoma"/>
                <a:cs typeface="Tahoma"/>
              </a:rPr>
              <a:t>some </a:t>
            </a:r>
            <a:r>
              <a:rPr sz="2180" spc="-79" dirty="0">
                <a:latin typeface="Tahoma"/>
                <a:cs typeface="Tahoma"/>
              </a:rPr>
              <a:t>threshold, </a:t>
            </a:r>
            <a:r>
              <a:rPr sz="2180" spc="-69" dirty="0">
                <a:latin typeface="Tahoma"/>
                <a:cs typeface="Tahoma"/>
              </a:rPr>
              <a:t>predict </a:t>
            </a:r>
            <a:r>
              <a:rPr sz="2180" spc="-89" dirty="0">
                <a:latin typeface="Tahoma"/>
                <a:cs typeface="Tahoma"/>
              </a:rPr>
              <a:t>class </a:t>
            </a:r>
            <a:r>
              <a:rPr sz="2180" spc="-119" dirty="0">
                <a:latin typeface="Tahoma"/>
                <a:cs typeface="Tahoma"/>
              </a:rPr>
              <a:t>1  </a:t>
            </a:r>
            <a:r>
              <a:rPr sz="2180" spc="-69" dirty="0">
                <a:latin typeface="Tahoma"/>
                <a:cs typeface="Tahoma"/>
              </a:rPr>
              <a:t>predict </a:t>
            </a:r>
            <a:r>
              <a:rPr sz="2180" spc="-89" dirty="0">
                <a:latin typeface="Tahoma"/>
                <a:cs typeface="Tahoma"/>
              </a:rPr>
              <a:t>class </a:t>
            </a:r>
            <a:r>
              <a:rPr sz="2180" spc="-99" dirty="0">
                <a:latin typeface="Tahoma"/>
                <a:cs typeface="Tahoma"/>
              </a:rPr>
              <a:t>-1</a:t>
            </a:r>
            <a:r>
              <a:rPr sz="2180" spc="248" dirty="0">
                <a:latin typeface="Tahoma"/>
                <a:cs typeface="Tahoma"/>
              </a:rPr>
              <a:t> </a:t>
            </a:r>
            <a:r>
              <a:rPr sz="2180" spc="-99" dirty="0">
                <a:latin typeface="Tahoma"/>
                <a:cs typeface="Tahoma"/>
              </a:rPr>
              <a:t>otherwise</a:t>
            </a:r>
            <a:endParaRPr sz="2180" dirty="0">
              <a:latin typeface="Tahoma"/>
              <a:cs typeface="Tahoma"/>
            </a:endParaRPr>
          </a:p>
          <a:p>
            <a:pPr marL="25168">
              <a:spcBef>
                <a:spcPts val="1248"/>
              </a:spcBef>
            </a:pPr>
            <a:r>
              <a:rPr sz="2180" spc="-89" dirty="0">
                <a:latin typeface="Tahoma"/>
                <a:cs typeface="Tahoma"/>
              </a:rPr>
              <a:t>Heaviside </a:t>
            </a:r>
            <a:r>
              <a:rPr sz="2180" spc="-69" dirty="0">
                <a:latin typeface="Tahoma"/>
                <a:cs typeface="Tahoma"/>
              </a:rPr>
              <a:t>Step</a:t>
            </a:r>
            <a:r>
              <a:rPr sz="2180" spc="149" dirty="0">
                <a:latin typeface="Tahoma"/>
                <a:cs typeface="Tahoma"/>
              </a:rPr>
              <a:t> </a:t>
            </a:r>
            <a:r>
              <a:rPr sz="2180" spc="-50" dirty="0">
                <a:latin typeface="Tahoma"/>
                <a:cs typeface="Tahoma"/>
              </a:rPr>
              <a:t>Function</a:t>
            </a:r>
            <a:endParaRPr sz="2180" dirty="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85688" y="4707529"/>
            <a:ext cx="1296099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lang="az-Cyrl-AZ" sz="2180" i="1" spc="-79" dirty="0" smtClean="0">
                <a:latin typeface="Arial"/>
                <a:cs typeface="Arial"/>
              </a:rPr>
              <a:t>Ф</a:t>
            </a:r>
            <a:r>
              <a:rPr sz="2180" spc="-79" dirty="0" smtClean="0">
                <a:latin typeface="Tahoma"/>
                <a:cs typeface="Tahoma"/>
              </a:rPr>
              <a:t>(</a:t>
            </a:r>
            <a:r>
              <a:rPr sz="2180" i="1" spc="-79" dirty="0" smtClean="0">
                <a:latin typeface="Trebuchet MS"/>
                <a:cs typeface="Trebuchet MS"/>
              </a:rPr>
              <a:t>z</a:t>
            </a:r>
            <a:r>
              <a:rPr sz="2180" i="1" spc="-495" dirty="0" smtClean="0">
                <a:latin typeface="Trebuchet MS"/>
                <a:cs typeface="Trebuchet MS"/>
              </a:rPr>
              <a:t> </a:t>
            </a:r>
            <a:r>
              <a:rPr sz="2180" dirty="0">
                <a:latin typeface="Tahoma"/>
                <a:cs typeface="Tahoma"/>
              </a:rPr>
              <a:t>)</a:t>
            </a:r>
            <a:r>
              <a:rPr sz="2180" spc="-149" dirty="0">
                <a:latin typeface="Tahoma"/>
                <a:cs typeface="Tahoma"/>
              </a:rPr>
              <a:t> </a:t>
            </a:r>
            <a:r>
              <a:rPr sz="2180" spc="79" dirty="0">
                <a:latin typeface="Tahoma"/>
                <a:cs typeface="Tahoma"/>
              </a:rPr>
              <a:t>=</a:t>
            </a:r>
            <a:r>
              <a:rPr sz="2180" spc="-159" dirty="0">
                <a:latin typeface="Tahoma"/>
                <a:cs typeface="Tahoma"/>
              </a:rPr>
              <a:t> </a:t>
            </a:r>
            <a:endParaRPr sz="3270" baseline="37878" dirty="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33456" y="4458272"/>
            <a:ext cx="2009581" cy="850818"/>
          </a:xfrm>
          <a:prstGeom prst="rect">
            <a:avLst/>
          </a:prstGeom>
        </p:spPr>
        <p:txBody>
          <a:bodyPr vert="horz" wrap="square" lIns="0" tIns="101926" rIns="0" bIns="0" rtlCol="0">
            <a:spAutoFit/>
          </a:bodyPr>
          <a:lstStyle/>
          <a:p>
            <a:pPr marL="25168">
              <a:spcBef>
                <a:spcPts val="604"/>
              </a:spcBef>
              <a:tabLst>
                <a:tab pos="741186" algn="l"/>
              </a:tabLst>
            </a:pPr>
            <a:r>
              <a:rPr sz="2180" spc="-20" dirty="0" smtClean="0">
                <a:latin typeface="Tahoma"/>
                <a:cs typeface="Tahoma"/>
              </a:rPr>
              <a:t>1</a:t>
            </a:r>
            <a:r>
              <a:rPr sz="2180" spc="-20" dirty="0">
                <a:latin typeface="Tahoma"/>
                <a:cs typeface="Tahoma"/>
              </a:rPr>
              <a:t>	</a:t>
            </a:r>
            <a:r>
              <a:rPr lang="en-GB" sz="2180" spc="-10" dirty="0">
                <a:latin typeface="Tahoma"/>
                <a:cs typeface="Tahoma"/>
              </a:rPr>
              <a:t> if </a:t>
            </a:r>
            <a:r>
              <a:rPr lang="en-GB" sz="2180" i="1" spc="-99" dirty="0">
                <a:latin typeface="Trebuchet MS"/>
                <a:cs typeface="Trebuchet MS"/>
              </a:rPr>
              <a:t>z </a:t>
            </a:r>
            <a:r>
              <a:rPr lang="en-GB" sz="2180" i="1" spc="69" dirty="0">
                <a:latin typeface="Mathcad UniMath Prime"/>
                <a:cs typeface="Mathcad UniMath Prime"/>
              </a:rPr>
              <a:t>≥</a:t>
            </a:r>
            <a:r>
              <a:rPr lang="en-GB" sz="2180" i="1" spc="-248" dirty="0">
                <a:latin typeface="Mathcad UniMath Prime"/>
                <a:cs typeface="Mathcad UniMath Prime"/>
              </a:rPr>
              <a:t> </a:t>
            </a:r>
            <a:r>
              <a:rPr lang="el-GR" sz="2180" i="1" spc="-178" dirty="0">
                <a:latin typeface="Arial"/>
                <a:cs typeface="Arial"/>
              </a:rPr>
              <a:t>θ</a:t>
            </a:r>
            <a:endParaRPr lang="en-GB" sz="2180" spc="-20" dirty="0" smtClean="0">
              <a:latin typeface="Tahoma"/>
              <a:cs typeface="Tahoma"/>
            </a:endParaRPr>
          </a:p>
          <a:p>
            <a:pPr marL="25168">
              <a:spcBef>
                <a:spcPts val="604"/>
              </a:spcBef>
              <a:tabLst>
                <a:tab pos="741186" algn="l"/>
              </a:tabLst>
            </a:pPr>
            <a:r>
              <a:rPr lang="en-GB" sz="2180" i="1" spc="-20" dirty="0" smtClean="0">
                <a:latin typeface="Mathcad UniMath Prime"/>
                <a:cs typeface="Mathcad UniMath Prime"/>
              </a:rPr>
              <a:t>−</a:t>
            </a:r>
            <a:r>
              <a:rPr lang="en-GB" sz="2180" spc="-20" dirty="0">
                <a:latin typeface="Tahoma"/>
                <a:cs typeface="Tahoma"/>
              </a:rPr>
              <a:t>1	</a:t>
            </a:r>
            <a:r>
              <a:rPr lang="en-GB" sz="2180" spc="-99" dirty="0" smtClean="0">
                <a:latin typeface="Tahoma"/>
                <a:cs typeface="Tahoma"/>
              </a:rPr>
              <a:t>otherwise</a:t>
            </a:r>
            <a:endParaRPr lang="en-GB" sz="2180" spc="-99" dirty="0">
              <a:latin typeface="Tahoma"/>
              <a:cs typeface="Tahoma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Heaviside Step Function</a:t>
            </a:r>
            <a:endParaRPr lang="en-GB" dirty="0"/>
          </a:p>
        </p:txBody>
      </p:sp>
      <p:sp>
        <p:nvSpPr>
          <p:cNvPr id="15" name="Left Brace 14"/>
          <p:cNvSpPr/>
          <p:nvPr/>
        </p:nvSpPr>
        <p:spPr>
          <a:xfrm>
            <a:off x="4993162" y="3833697"/>
            <a:ext cx="695459" cy="2099968"/>
          </a:xfrm>
          <a:prstGeom prst="leftBrace">
            <a:avLst>
              <a:gd name="adj1" fmla="val 37963"/>
              <a:gd name="adj2" fmla="val 5061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38060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Simplify the step function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Bring the threshold </a:t>
            </a:r>
            <a:r>
              <a:rPr lang="el-GR" i="1" spc="-178" dirty="0">
                <a:latin typeface="Arial"/>
                <a:cs typeface="Arial"/>
              </a:rPr>
              <a:t>θ</a:t>
            </a:r>
            <a:r>
              <a:rPr lang="en-GB" dirty="0" smtClean="0"/>
              <a:t> </a:t>
            </a:r>
            <a:r>
              <a:rPr lang="en-GB" dirty="0"/>
              <a:t>to the left side of the equation and define a  weight-zero as w</a:t>
            </a:r>
            <a:r>
              <a:rPr lang="en-GB" baseline="-25000" dirty="0"/>
              <a:t>0</a:t>
            </a:r>
            <a:r>
              <a:rPr lang="en-GB" dirty="0"/>
              <a:t> = </a:t>
            </a:r>
            <a:r>
              <a:rPr lang="en-GB" dirty="0" smtClean="0"/>
              <a:t>−</a:t>
            </a:r>
            <a:r>
              <a:rPr lang="el-GR" i="1" spc="-178" dirty="0" smtClean="0">
                <a:latin typeface="Arial"/>
                <a:cs typeface="Arial"/>
              </a:rPr>
              <a:t>θ</a:t>
            </a:r>
            <a:r>
              <a:rPr lang="en-GB" dirty="0" smtClean="0"/>
              <a:t> </a:t>
            </a:r>
            <a:r>
              <a:rPr lang="en-GB" dirty="0"/>
              <a:t>and x</a:t>
            </a:r>
            <a:r>
              <a:rPr lang="en-GB" baseline="-25000" dirty="0"/>
              <a:t>0</a:t>
            </a:r>
            <a:r>
              <a:rPr lang="en-GB" dirty="0"/>
              <a:t> = 1, so that we write </a:t>
            </a:r>
            <a:r>
              <a:rPr lang="en-GB" b="1" i="1" dirty="0"/>
              <a:t>z</a:t>
            </a:r>
            <a:r>
              <a:rPr lang="en-GB" dirty="0"/>
              <a:t> in a more  compact form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sz="3200" i="1" dirty="0"/>
              <a:t>z</a:t>
            </a:r>
            <a:r>
              <a:rPr lang="en-GB" sz="3200" dirty="0"/>
              <a:t> = </a:t>
            </a:r>
            <a:r>
              <a:rPr lang="en-GB" sz="3200" i="1" dirty="0"/>
              <a:t>w</a:t>
            </a:r>
            <a:r>
              <a:rPr lang="en-GB" sz="3200" i="1" baseline="-25000" dirty="0"/>
              <a:t>0</a:t>
            </a:r>
            <a:r>
              <a:rPr lang="en-GB" sz="3200" i="1" dirty="0"/>
              <a:t>x</a:t>
            </a:r>
            <a:r>
              <a:rPr lang="en-GB" sz="3200" i="1" baseline="-25000" dirty="0"/>
              <a:t>0</a:t>
            </a:r>
            <a:r>
              <a:rPr lang="en-GB" sz="3200" i="1" dirty="0"/>
              <a:t> </a:t>
            </a:r>
            <a:r>
              <a:rPr lang="en-GB" sz="3200" i="1" dirty="0" smtClean="0"/>
              <a:t> + </a:t>
            </a:r>
            <a:r>
              <a:rPr lang="en-GB" sz="3200" i="1" dirty="0"/>
              <a:t>w</a:t>
            </a:r>
            <a:r>
              <a:rPr lang="en-GB" sz="3200" i="1" baseline="-25000" dirty="0"/>
              <a:t>1</a:t>
            </a:r>
            <a:r>
              <a:rPr lang="en-GB" sz="3200" i="1" dirty="0"/>
              <a:t>x</a:t>
            </a:r>
            <a:r>
              <a:rPr lang="en-GB" sz="3200" i="1" baseline="-25000" dirty="0"/>
              <a:t>1</a:t>
            </a:r>
            <a:r>
              <a:rPr lang="en-GB" sz="3200" i="1" dirty="0"/>
              <a:t> + · · · + </a:t>
            </a:r>
            <a:r>
              <a:rPr lang="en-GB" sz="3200" i="1" dirty="0" err="1"/>
              <a:t>w</a:t>
            </a:r>
            <a:r>
              <a:rPr lang="en-GB" sz="3200" i="1" baseline="-25000" dirty="0" err="1"/>
              <a:t>m</a:t>
            </a:r>
            <a:r>
              <a:rPr lang="en-GB" sz="3200" i="1" dirty="0" err="1"/>
              <a:t>x</a:t>
            </a:r>
            <a:r>
              <a:rPr lang="en-GB" sz="3200" i="1" baseline="-25000" dirty="0" err="1"/>
              <a:t>m</a:t>
            </a:r>
            <a:r>
              <a:rPr lang="en-GB" sz="3200" i="1" dirty="0"/>
              <a:t> </a:t>
            </a:r>
            <a:r>
              <a:rPr lang="en-GB" sz="3200" dirty="0"/>
              <a:t>= </a:t>
            </a:r>
            <a:r>
              <a:rPr lang="en-GB" sz="3200" b="1" dirty="0" err="1"/>
              <a:t>w</a:t>
            </a:r>
            <a:r>
              <a:rPr lang="en-GB" sz="3200" b="1" baseline="30000" dirty="0" err="1"/>
              <a:t>T</a:t>
            </a:r>
            <a:r>
              <a:rPr lang="en-GB" sz="3200" b="1" dirty="0" err="1"/>
              <a:t>x</a:t>
            </a:r>
            <a:endParaRPr lang="en-GB" sz="3200" b="1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and</a:t>
            </a:r>
            <a:endParaRPr lang="en-GB" dirty="0"/>
          </a:p>
          <a:p>
            <a:endParaRPr lang="en-GB" dirty="0"/>
          </a:p>
        </p:txBody>
      </p:sp>
      <p:sp>
        <p:nvSpPr>
          <p:cNvPr id="11" name="object 8"/>
          <p:cNvSpPr txBox="1"/>
          <p:nvPr/>
        </p:nvSpPr>
        <p:spPr>
          <a:xfrm>
            <a:off x="4085688" y="5385451"/>
            <a:ext cx="1296099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lang="az-Cyrl-AZ" sz="2180" i="1" spc="-79" dirty="0" smtClean="0">
                <a:latin typeface="Arial"/>
                <a:cs typeface="Arial"/>
              </a:rPr>
              <a:t>Ф</a:t>
            </a:r>
            <a:r>
              <a:rPr sz="2180" spc="-79" dirty="0" smtClean="0">
                <a:latin typeface="Tahoma"/>
                <a:cs typeface="Tahoma"/>
              </a:rPr>
              <a:t>(</a:t>
            </a:r>
            <a:r>
              <a:rPr sz="2180" i="1" spc="-79" dirty="0" smtClean="0">
                <a:latin typeface="Trebuchet MS"/>
                <a:cs typeface="Trebuchet MS"/>
              </a:rPr>
              <a:t>z</a:t>
            </a:r>
            <a:r>
              <a:rPr sz="2180" i="1" spc="-495" dirty="0" smtClean="0">
                <a:latin typeface="Trebuchet MS"/>
                <a:cs typeface="Trebuchet MS"/>
              </a:rPr>
              <a:t> </a:t>
            </a:r>
            <a:r>
              <a:rPr sz="2180" dirty="0">
                <a:latin typeface="Tahoma"/>
                <a:cs typeface="Tahoma"/>
              </a:rPr>
              <a:t>)</a:t>
            </a:r>
            <a:r>
              <a:rPr sz="2180" spc="-149" dirty="0">
                <a:latin typeface="Tahoma"/>
                <a:cs typeface="Tahoma"/>
              </a:rPr>
              <a:t> </a:t>
            </a:r>
            <a:r>
              <a:rPr sz="2180" spc="79" dirty="0">
                <a:latin typeface="Tahoma"/>
                <a:cs typeface="Tahoma"/>
              </a:rPr>
              <a:t>=</a:t>
            </a:r>
            <a:r>
              <a:rPr sz="2180" spc="-159" dirty="0">
                <a:latin typeface="Tahoma"/>
                <a:cs typeface="Tahoma"/>
              </a:rPr>
              <a:t> </a:t>
            </a:r>
            <a:endParaRPr sz="3270" baseline="37878" dirty="0">
              <a:latin typeface="Tahoma"/>
              <a:cs typeface="Tahoma"/>
            </a:endParaRPr>
          </a:p>
        </p:txBody>
      </p:sp>
      <p:sp>
        <p:nvSpPr>
          <p:cNvPr id="12" name="object 9"/>
          <p:cNvSpPr txBox="1"/>
          <p:nvPr/>
        </p:nvSpPr>
        <p:spPr>
          <a:xfrm>
            <a:off x="5633456" y="5136194"/>
            <a:ext cx="2009581" cy="850818"/>
          </a:xfrm>
          <a:prstGeom prst="rect">
            <a:avLst/>
          </a:prstGeom>
        </p:spPr>
        <p:txBody>
          <a:bodyPr vert="horz" wrap="square" lIns="0" tIns="101926" rIns="0" bIns="0" rtlCol="0">
            <a:spAutoFit/>
          </a:bodyPr>
          <a:lstStyle/>
          <a:p>
            <a:pPr marL="25168">
              <a:spcBef>
                <a:spcPts val="604"/>
              </a:spcBef>
              <a:tabLst>
                <a:tab pos="741186" algn="l"/>
              </a:tabLst>
            </a:pPr>
            <a:r>
              <a:rPr sz="2180" spc="-20" dirty="0" smtClean="0">
                <a:latin typeface="Tahoma"/>
                <a:cs typeface="Tahoma"/>
              </a:rPr>
              <a:t>1</a:t>
            </a:r>
            <a:r>
              <a:rPr sz="2180" spc="-20" dirty="0">
                <a:latin typeface="Tahoma"/>
                <a:cs typeface="Tahoma"/>
              </a:rPr>
              <a:t>	</a:t>
            </a:r>
            <a:r>
              <a:rPr lang="en-GB" sz="2180" spc="-10" dirty="0">
                <a:latin typeface="Tahoma"/>
                <a:cs typeface="Tahoma"/>
              </a:rPr>
              <a:t> if </a:t>
            </a:r>
            <a:r>
              <a:rPr lang="en-GB" sz="2180" i="1" spc="-99" dirty="0">
                <a:latin typeface="Trebuchet MS"/>
                <a:cs typeface="Trebuchet MS"/>
              </a:rPr>
              <a:t>z</a:t>
            </a:r>
            <a:r>
              <a:rPr lang="en-GB" sz="2180" spc="-99" dirty="0">
                <a:latin typeface="Trebuchet MS"/>
                <a:cs typeface="Trebuchet MS"/>
              </a:rPr>
              <a:t> </a:t>
            </a:r>
            <a:r>
              <a:rPr lang="en-GB" sz="2180" spc="69" dirty="0">
                <a:latin typeface="Mathcad UniMath Prime"/>
                <a:cs typeface="Mathcad UniMath Prime"/>
              </a:rPr>
              <a:t>≥</a:t>
            </a:r>
            <a:r>
              <a:rPr lang="en-GB" sz="2180" spc="-248" dirty="0">
                <a:latin typeface="Mathcad UniMath Prime"/>
                <a:cs typeface="Mathcad UniMath Prime"/>
              </a:rPr>
              <a:t> </a:t>
            </a:r>
            <a:r>
              <a:rPr lang="en-GB" sz="2180" spc="-178" dirty="0" smtClean="0">
                <a:latin typeface="Arial"/>
                <a:cs typeface="Arial"/>
              </a:rPr>
              <a:t>0</a:t>
            </a:r>
            <a:endParaRPr lang="en-GB" sz="2180" spc="-20" dirty="0" smtClean="0">
              <a:latin typeface="Tahoma"/>
              <a:cs typeface="Tahoma"/>
            </a:endParaRPr>
          </a:p>
          <a:p>
            <a:pPr marL="25168">
              <a:spcBef>
                <a:spcPts val="604"/>
              </a:spcBef>
              <a:tabLst>
                <a:tab pos="741186" algn="l"/>
              </a:tabLst>
            </a:pPr>
            <a:r>
              <a:rPr lang="en-GB" sz="2180" i="1" spc="-20" dirty="0" smtClean="0">
                <a:latin typeface="Mathcad UniMath Prime"/>
                <a:cs typeface="Mathcad UniMath Prime"/>
              </a:rPr>
              <a:t>−</a:t>
            </a:r>
            <a:r>
              <a:rPr lang="en-GB" sz="2180" spc="-20" dirty="0">
                <a:latin typeface="Tahoma"/>
                <a:cs typeface="Tahoma"/>
              </a:rPr>
              <a:t>1	</a:t>
            </a:r>
            <a:r>
              <a:rPr lang="en-GB" sz="2180" spc="-99" dirty="0" smtClean="0">
                <a:latin typeface="Tahoma"/>
                <a:cs typeface="Tahoma"/>
              </a:rPr>
              <a:t>otherwise</a:t>
            </a:r>
            <a:endParaRPr lang="en-GB" sz="2180" spc="-99" dirty="0">
              <a:latin typeface="Tahoma"/>
              <a:cs typeface="Tahoma"/>
            </a:endParaRPr>
          </a:p>
        </p:txBody>
      </p:sp>
      <p:sp>
        <p:nvSpPr>
          <p:cNvPr id="13" name="Left Brace 12"/>
          <p:cNvSpPr/>
          <p:nvPr/>
        </p:nvSpPr>
        <p:spPr>
          <a:xfrm>
            <a:off x="4993162" y="4511619"/>
            <a:ext cx="695459" cy="2099968"/>
          </a:xfrm>
          <a:prstGeom prst="leftBrace">
            <a:avLst>
              <a:gd name="adj1" fmla="val 37963"/>
              <a:gd name="adj2" fmla="val 5061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ounded Rectangular Callout 3"/>
          <p:cNvSpPr/>
          <p:nvPr/>
        </p:nvSpPr>
        <p:spPr>
          <a:xfrm>
            <a:off x="9170095" y="2844078"/>
            <a:ext cx="2510971" cy="2025877"/>
          </a:xfrm>
          <a:prstGeom prst="wedgeRoundRectCallout">
            <a:avLst>
              <a:gd name="adj1" fmla="val -178483"/>
              <a:gd name="adj2" fmla="val 6560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Check that the dataset class labels match either 1/-1 as representative of binary classification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420241" y="3560323"/>
            <a:ext cx="924127" cy="593388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01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838200" y="1760131"/>
            <a:ext cx="9535510" cy="38578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Perceptron Architecture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3251200" y="1818187"/>
            <a:ext cx="5617029" cy="8814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8186056" y="2464072"/>
            <a:ext cx="537029" cy="8814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08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Net Input : Basic </a:t>
            </a:r>
            <a:r>
              <a:rPr lang="en-GB" dirty="0" smtClean="0"/>
              <a:t>Linear Algebra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17575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Vector Dot product</a:t>
            </a:r>
            <a:endParaRPr lang="en-GB" dirty="0"/>
          </a:p>
        </p:txBody>
      </p:sp>
      <p:sp>
        <p:nvSpPr>
          <p:cNvPr id="6" name="object 14"/>
          <p:cNvSpPr txBox="1"/>
          <p:nvPr/>
        </p:nvSpPr>
        <p:spPr>
          <a:xfrm>
            <a:off x="1350579" y="4806210"/>
            <a:ext cx="9490841" cy="56553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20345" algn="l"/>
                <a:tab pos="427990" algn="l"/>
                <a:tab pos="1016635" algn="l"/>
              </a:tabLst>
            </a:pPr>
            <a:r>
              <a:rPr sz="3600" spc="-60" dirty="0">
                <a:latin typeface="Tahoma"/>
                <a:cs typeface="Tahoma"/>
              </a:rPr>
              <a:t>1	</a:t>
            </a:r>
            <a:r>
              <a:rPr sz="3600" spc="-60" dirty="0" smtClean="0">
                <a:latin typeface="Tahoma"/>
                <a:cs typeface="Tahoma"/>
              </a:rPr>
              <a:t>2</a:t>
            </a:r>
            <a:r>
              <a:rPr lang="en-GB" sz="3600" spc="-60" dirty="0">
                <a:latin typeface="Tahoma"/>
                <a:cs typeface="Tahoma"/>
              </a:rPr>
              <a:t>	</a:t>
            </a:r>
            <a:r>
              <a:rPr sz="3600" spc="-60" dirty="0" smtClean="0">
                <a:latin typeface="Tahoma"/>
                <a:cs typeface="Tahoma"/>
              </a:rPr>
              <a:t>3 </a:t>
            </a:r>
            <a:r>
              <a:rPr sz="3600" spc="60" dirty="0" smtClean="0">
                <a:latin typeface="Tahoma"/>
                <a:cs typeface="Tahoma"/>
              </a:rPr>
              <a:t> </a:t>
            </a:r>
            <a:r>
              <a:rPr sz="3600" i="1" spc="75" dirty="0">
                <a:latin typeface="Mathcad UniMath Prime"/>
                <a:cs typeface="Mathcad UniMath Prime"/>
              </a:rPr>
              <a:t>×   </a:t>
            </a:r>
            <a:r>
              <a:rPr lang="en-GB" sz="3600" spc="-60" dirty="0" smtClean="0">
                <a:latin typeface="Tahoma"/>
                <a:cs typeface="Tahoma"/>
              </a:rPr>
              <a:t> </a:t>
            </a:r>
            <a:r>
              <a:rPr sz="3600" spc="-60" dirty="0">
                <a:latin typeface="Tahoma"/>
                <a:cs typeface="Tahoma"/>
              </a:rPr>
              <a:t>	</a:t>
            </a:r>
            <a:r>
              <a:rPr sz="3600" spc="40" dirty="0">
                <a:latin typeface="Tahoma"/>
                <a:cs typeface="Tahoma"/>
              </a:rPr>
              <a:t>=</a:t>
            </a:r>
            <a:r>
              <a:rPr sz="3600" spc="-45" dirty="0">
                <a:latin typeface="Tahoma"/>
                <a:cs typeface="Tahoma"/>
              </a:rPr>
              <a:t> </a:t>
            </a:r>
            <a:r>
              <a:rPr sz="3600" spc="-60" dirty="0">
                <a:latin typeface="Tahoma"/>
                <a:cs typeface="Tahoma"/>
              </a:rPr>
              <a:t>1</a:t>
            </a:r>
            <a:r>
              <a:rPr sz="3600" spc="-110" dirty="0">
                <a:latin typeface="Tahoma"/>
                <a:cs typeface="Tahoma"/>
              </a:rPr>
              <a:t> </a:t>
            </a:r>
            <a:r>
              <a:rPr sz="3600" i="1" spc="75" dirty="0">
                <a:latin typeface="Mathcad UniMath Prime"/>
                <a:cs typeface="Mathcad UniMath Prime"/>
              </a:rPr>
              <a:t>×</a:t>
            </a:r>
            <a:r>
              <a:rPr sz="3600" i="1" spc="-10" dirty="0">
                <a:latin typeface="Mathcad UniMath Prime"/>
                <a:cs typeface="Mathcad UniMath Prime"/>
              </a:rPr>
              <a:t> </a:t>
            </a:r>
            <a:r>
              <a:rPr sz="3600" spc="-60" dirty="0">
                <a:latin typeface="Tahoma"/>
                <a:cs typeface="Tahoma"/>
              </a:rPr>
              <a:t>4</a:t>
            </a:r>
            <a:r>
              <a:rPr sz="3600" spc="-110" dirty="0">
                <a:latin typeface="Tahoma"/>
                <a:cs typeface="Tahoma"/>
              </a:rPr>
              <a:t> </a:t>
            </a:r>
            <a:r>
              <a:rPr sz="3600" spc="40" dirty="0">
                <a:latin typeface="Tahoma"/>
                <a:cs typeface="Tahoma"/>
              </a:rPr>
              <a:t>+</a:t>
            </a:r>
            <a:r>
              <a:rPr sz="3600" spc="-110" dirty="0">
                <a:latin typeface="Tahoma"/>
                <a:cs typeface="Tahoma"/>
              </a:rPr>
              <a:t> </a:t>
            </a:r>
            <a:r>
              <a:rPr sz="3600" spc="-60" dirty="0">
                <a:latin typeface="Tahoma"/>
                <a:cs typeface="Tahoma"/>
              </a:rPr>
              <a:t>2</a:t>
            </a:r>
            <a:r>
              <a:rPr sz="3600" spc="-110" dirty="0">
                <a:latin typeface="Tahoma"/>
                <a:cs typeface="Tahoma"/>
              </a:rPr>
              <a:t> </a:t>
            </a:r>
            <a:r>
              <a:rPr sz="3600" i="1" spc="75" dirty="0">
                <a:latin typeface="Mathcad UniMath Prime"/>
                <a:cs typeface="Mathcad UniMath Prime"/>
              </a:rPr>
              <a:t>×</a:t>
            </a:r>
            <a:r>
              <a:rPr sz="3600" i="1" spc="-10" dirty="0">
                <a:latin typeface="Mathcad UniMath Prime"/>
                <a:cs typeface="Mathcad UniMath Prime"/>
              </a:rPr>
              <a:t> </a:t>
            </a:r>
            <a:r>
              <a:rPr sz="3600" spc="-60" dirty="0">
                <a:latin typeface="Tahoma"/>
                <a:cs typeface="Tahoma"/>
              </a:rPr>
              <a:t>5</a:t>
            </a:r>
            <a:r>
              <a:rPr sz="3600" spc="-110" dirty="0">
                <a:latin typeface="Tahoma"/>
                <a:cs typeface="Tahoma"/>
              </a:rPr>
              <a:t> </a:t>
            </a:r>
            <a:r>
              <a:rPr sz="3600" spc="40" dirty="0">
                <a:latin typeface="Tahoma"/>
                <a:cs typeface="Tahoma"/>
              </a:rPr>
              <a:t>+</a:t>
            </a:r>
            <a:r>
              <a:rPr sz="3600" spc="-110" dirty="0">
                <a:latin typeface="Tahoma"/>
                <a:cs typeface="Tahoma"/>
              </a:rPr>
              <a:t> </a:t>
            </a:r>
            <a:r>
              <a:rPr sz="3600" spc="-60" dirty="0">
                <a:latin typeface="Tahoma"/>
                <a:cs typeface="Tahoma"/>
              </a:rPr>
              <a:t>3</a:t>
            </a:r>
            <a:r>
              <a:rPr sz="3600" spc="-110" dirty="0">
                <a:latin typeface="Tahoma"/>
                <a:cs typeface="Tahoma"/>
              </a:rPr>
              <a:t> </a:t>
            </a:r>
            <a:r>
              <a:rPr sz="3600" i="1" spc="75" dirty="0">
                <a:latin typeface="Mathcad UniMath Prime"/>
                <a:cs typeface="Mathcad UniMath Prime"/>
              </a:rPr>
              <a:t>×</a:t>
            </a:r>
            <a:r>
              <a:rPr sz="3600" i="1" spc="-10" dirty="0">
                <a:latin typeface="Mathcad UniMath Prime"/>
                <a:cs typeface="Mathcad UniMath Prime"/>
              </a:rPr>
              <a:t> </a:t>
            </a:r>
            <a:r>
              <a:rPr sz="3600" spc="-60" dirty="0">
                <a:latin typeface="Tahoma"/>
                <a:cs typeface="Tahoma"/>
              </a:rPr>
              <a:t>6</a:t>
            </a:r>
            <a:r>
              <a:rPr sz="3600" spc="-50" dirty="0">
                <a:latin typeface="Tahoma"/>
                <a:cs typeface="Tahoma"/>
              </a:rPr>
              <a:t> </a:t>
            </a:r>
            <a:r>
              <a:rPr sz="3600" spc="40" dirty="0">
                <a:latin typeface="Tahoma"/>
                <a:cs typeface="Tahoma"/>
              </a:rPr>
              <a:t>=</a:t>
            </a:r>
            <a:r>
              <a:rPr sz="3600" spc="-45" dirty="0">
                <a:latin typeface="Tahoma"/>
                <a:cs typeface="Tahoma"/>
              </a:rPr>
              <a:t> </a:t>
            </a:r>
            <a:r>
              <a:rPr sz="3600" spc="-40" dirty="0" smtClean="0">
                <a:latin typeface="Tahoma"/>
                <a:cs typeface="Tahoma"/>
              </a:rPr>
              <a:t>32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7" name="object 14"/>
          <p:cNvSpPr txBox="1"/>
          <p:nvPr/>
        </p:nvSpPr>
        <p:spPr>
          <a:xfrm>
            <a:off x="3507143" y="4239387"/>
            <a:ext cx="541282" cy="169918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20345" algn="l"/>
                <a:tab pos="427990" algn="l"/>
                <a:tab pos="1016635" algn="l"/>
              </a:tabLst>
            </a:pPr>
            <a:r>
              <a:rPr lang="en-GB" sz="3600" spc="-60" dirty="0" smtClean="0">
                <a:latin typeface="Tahoma"/>
                <a:cs typeface="Tahoma"/>
              </a:rPr>
              <a:t>4</a:t>
            </a:r>
          </a:p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20345" algn="l"/>
                <a:tab pos="427990" algn="l"/>
                <a:tab pos="1016635" algn="l"/>
              </a:tabLst>
            </a:pPr>
            <a:r>
              <a:rPr sz="3600" spc="-60" dirty="0" smtClean="0">
                <a:latin typeface="Tahoma"/>
                <a:cs typeface="Tahoma"/>
              </a:rPr>
              <a:t>5</a:t>
            </a:r>
            <a:endParaRPr lang="en-GB" sz="3600" spc="-60" dirty="0" smtClean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20345" algn="l"/>
                <a:tab pos="427990" algn="l"/>
                <a:tab pos="1016635" algn="l"/>
              </a:tabLst>
            </a:pPr>
            <a:r>
              <a:rPr lang="en-GB" sz="3600" dirty="0" smtClean="0">
                <a:latin typeface="Arial"/>
                <a:cs typeface="Arial"/>
              </a:rPr>
              <a:t>6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8" name="Double Bracket 7"/>
          <p:cNvSpPr/>
          <p:nvPr/>
        </p:nvSpPr>
        <p:spPr>
          <a:xfrm>
            <a:off x="3231932" y="3909848"/>
            <a:ext cx="816494" cy="2349062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4344413" y="2199721"/>
                <a:ext cx="5229384" cy="15749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3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600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p>
                          <m:r>
                            <a:rPr lang="en-GB" sz="3600" b="1" i="0" smtClean="0"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  <m:r>
                        <a:rPr lang="en-GB" sz="3600" b="1" i="0" smtClean="0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pt-BR" sz="36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3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36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36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pt-BR" sz="3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600" b="1" i="0" smtClean="0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en-GB" sz="3600" b="1" i="0" smtClean="0"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6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sz="3600" i="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sz="36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4413" y="2199721"/>
                <a:ext cx="5229384" cy="157498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ular Callout 9"/>
          <p:cNvSpPr/>
          <p:nvPr/>
        </p:nvSpPr>
        <p:spPr>
          <a:xfrm>
            <a:off x="7353112" y="1241922"/>
            <a:ext cx="2220685" cy="668894"/>
          </a:xfrm>
          <a:prstGeom prst="wedgeRectCallout">
            <a:avLst>
              <a:gd name="adj1" fmla="val -94129"/>
              <a:gd name="adj2" fmla="val 14178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 is transpose</a:t>
            </a:r>
            <a:endParaRPr lang="en-GB" dirty="0"/>
          </a:p>
        </p:txBody>
      </p:sp>
      <p:sp>
        <p:nvSpPr>
          <p:cNvPr id="11" name="Double Bracket 10"/>
          <p:cNvSpPr/>
          <p:nvPr/>
        </p:nvSpPr>
        <p:spPr>
          <a:xfrm>
            <a:off x="1066515" y="4686300"/>
            <a:ext cx="1774656" cy="914400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15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544980" y="1690688"/>
            <a:ext cx="9383909" cy="52012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Cyrl-AZ" i="1" spc="-79" dirty="0">
                <a:latin typeface="Arial"/>
                <a:cs typeface="Arial"/>
              </a:rPr>
              <a:t>Ф</a:t>
            </a:r>
            <a:r>
              <a:rPr lang="az-Cyrl-AZ" spc="-79" dirty="0">
                <a:latin typeface="Tahoma"/>
                <a:cs typeface="Tahoma"/>
              </a:rPr>
              <a:t>(</a:t>
            </a:r>
            <a:r>
              <a:rPr lang="en-GB" i="1" spc="-79" dirty="0" smtClean="0">
                <a:latin typeface="Trebuchet MS"/>
                <a:cs typeface="Trebuchet MS"/>
              </a:rPr>
              <a:t>z</a:t>
            </a:r>
            <a:r>
              <a:rPr lang="en-GB" dirty="0" smtClean="0">
                <a:latin typeface="Tahoma"/>
                <a:cs typeface="Tahoma"/>
              </a:rPr>
              <a:t>) </a:t>
            </a:r>
            <a:r>
              <a:rPr lang="en-GB" dirty="0" smtClean="0">
                <a:latin typeface="Tahoma"/>
                <a:cs typeface="Tahoma"/>
              </a:rPr>
              <a:t>: </a:t>
            </a:r>
            <a:r>
              <a:rPr lang="en-GB" dirty="0" smtClean="0"/>
              <a:t>activation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95008" y="1514340"/>
            <a:ext cx="10515600" cy="9175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squashing net input into an output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544339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Perceptron Algorithm – learning the model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ject 8"/>
              <p:cNvSpPr txBox="1"/>
              <p:nvPr/>
            </p:nvSpPr>
            <p:spPr>
              <a:xfrm>
                <a:off x="977900" y="1818930"/>
                <a:ext cx="10236199" cy="4155625"/>
              </a:xfrm>
              <a:prstGeom prst="rect">
                <a:avLst/>
              </a:prstGeom>
            </p:spPr>
            <p:txBody>
              <a:bodyPr vert="horz" wrap="square" lIns="0" tIns="48895" rIns="0" bIns="0" rtlCol="0">
                <a:spAutoFit/>
              </a:bodyPr>
              <a:lstStyle/>
              <a:p>
                <a:pPr marL="527050" indent="-514350">
                  <a:spcBef>
                    <a:spcPts val="385"/>
                  </a:spcBef>
                  <a:buFont typeface="+mj-lt"/>
                  <a:buAutoNum type="arabicPeriod"/>
                </a:pPr>
                <a:r>
                  <a:rPr lang="en-GB" sz="3200" spc="-30" dirty="0" smtClean="0">
                    <a:solidFill>
                      <a:prstClr val="black"/>
                    </a:solidFill>
                    <a:latin typeface="Tahoma"/>
                    <a:cs typeface="Tahoma"/>
                  </a:rPr>
                  <a:t>Initialize</a:t>
                </a:r>
                <a:r>
                  <a:rPr lang="en-GB" sz="3200" spc="15" dirty="0">
                    <a:solidFill>
                      <a:prstClr val="black"/>
                    </a:solidFill>
                    <a:latin typeface="Tahoma"/>
                    <a:cs typeface="Tahoma"/>
                  </a:rPr>
                  <a:t> </a:t>
                </a:r>
                <a:r>
                  <a:rPr lang="en-GB" sz="3200" spc="-40" dirty="0">
                    <a:solidFill>
                      <a:prstClr val="black"/>
                    </a:solidFill>
                    <a:latin typeface="Tahoma"/>
                    <a:cs typeface="Tahoma"/>
                  </a:rPr>
                  <a:t>the</a:t>
                </a:r>
                <a:r>
                  <a:rPr lang="en-GB" sz="3200" spc="15" dirty="0">
                    <a:solidFill>
                      <a:prstClr val="black"/>
                    </a:solidFill>
                    <a:latin typeface="Tahoma"/>
                    <a:cs typeface="Tahoma"/>
                  </a:rPr>
                  <a:t> </a:t>
                </a:r>
                <a:r>
                  <a:rPr lang="en-GB" sz="3200" spc="-55" dirty="0">
                    <a:solidFill>
                      <a:prstClr val="black"/>
                    </a:solidFill>
                    <a:latin typeface="Tahoma"/>
                    <a:cs typeface="Tahoma"/>
                  </a:rPr>
                  <a:t>weights</a:t>
                </a:r>
                <a:r>
                  <a:rPr lang="en-GB" sz="3200" spc="10" dirty="0">
                    <a:solidFill>
                      <a:prstClr val="black"/>
                    </a:solidFill>
                    <a:latin typeface="Tahoma"/>
                    <a:cs typeface="Tahoma"/>
                  </a:rPr>
                  <a:t> </a:t>
                </a:r>
                <a:r>
                  <a:rPr lang="en-GB" sz="3200" spc="-15" dirty="0">
                    <a:solidFill>
                      <a:prstClr val="black"/>
                    </a:solidFill>
                    <a:latin typeface="Tahoma"/>
                    <a:cs typeface="Tahoma"/>
                  </a:rPr>
                  <a:t>to</a:t>
                </a:r>
                <a:r>
                  <a:rPr lang="en-GB" sz="3200" spc="15" dirty="0">
                    <a:solidFill>
                      <a:prstClr val="black"/>
                    </a:solidFill>
                    <a:latin typeface="Tahoma"/>
                    <a:cs typeface="Tahoma"/>
                  </a:rPr>
                  <a:t> </a:t>
                </a:r>
                <a:r>
                  <a:rPr lang="en-GB" sz="3200" spc="-60" dirty="0">
                    <a:solidFill>
                      <a:prstClr val="black"/>
                    </a:solidFill>
                    <a:latin typeface="Tahoma"/>
                    <a:cs typeface="Tahoma"/>
                  </a:rPr>
                  <a:t>0</a:t>
                </a:r>
                <a:r>
                  <a:rPr lang="en-GB" sz="3200" spc="10" dirty="0">
                    <a:solidFill>
                      <a:prstClr val="black"/>
                    </a:solidFill>
                    <a:latin typeface="Tahoma"/>
                    <a:cs typeface="Tahoma"/>
                  </a:rPr>
                  <a:t> </a:t>
                </a:r>
                <a:r>
                  <a:rPr lang="en-GB" sz="3200" spc="-60" dirty="0">
                    <a:solidFill>
                      <a:prstClr val="black"/>
                    </a:solidFill>
                    <a:latin typeface="Tahoma"/>
                    <a:cs typeface="Tahoma"/>
                  </a:rPr>
                  <a:t>or</a:t>
                </a:r>
                <a:r>
                  <a:rPr lang="en-GB" sz="3200" spc="15" dirty="0">
                    <a:solidFill>
                      <a:prstClr val="black"/>
                    </a:solidFill>
                    <a:latin typeface="Tahoma"/>
                    <a:cs typeface="Tahoma"/>
                  </a:rPr>
                  <a:t> </a:t>
                </a:r>
                <a:r>
                  <a:rPr lang="en-GB" sz="3200" spc="-35" dirty="0">
                    <a:solidFill>
                      <a:prstClr val="black"/>
                    </a:solidFill>
                    <a:latin typeface="Tahoma"/>
                    <a:cs typeface="Tahoma"/>
                  </a:rPr>
                  <a:t>small</a:t>
                </a:r>
                <a:r>
                  <a:rPr lang="en-GB" sz="3200" spc="15" dirty="0">
                    <a:solidFill>
                      <a:prstClr val="black"/>
                    </a:solidFill>
                    <a:latin typeface="Tahoma"/>
                    <a:cs typeface="Tahoma"/>
                  </a:rPr>
                  <a:t> </a:t>
                </a:r>
                <a:r>
                  <a:rPr lang="en-GB" sz="3200" spc="-50" dirty="0">
                    <a:solidFill>
                      <a:prstClr val="black"/>
                    </a:solidFill>
                    <a:latin typeface="Tahoma"/>
                    <a:cs typeface="Tahoma"/>
                  </a:rPr>
                  <a:t>random</a:t>
                </a:r>
                <a:r>
                  <a:rPr lang="en-GB" sz="3200" spc="15" dirty="0">
                    <a:solidFill>
                      <a:prstClr val="black"/>
                    </a:solidFill>
                    <a:latin typeface="Tahoma"/>
                    <a:cs typeface="Tahoma"/>
                  </a:rPr>
                  <a:t> </a:t>
                </a:r>
                <a:r>
                  <a:rPr lang="en-GB" sz="3200" spc="-55" dirty="0">
                    <a:solidFill>
                      <a:prstClr val="black"/>
                    </a:solidFill>
                    <a:latin typeface="Tahoma"/>
                    <a:cs typeface="Tahoma"/>
                  </a:rPr>
                  <a:t>numbers</a:t>
                </a:r>
                <a:r>
                  <a:rPr lang="en-GB" sz="3200" spc="-55" dirty="0" smtClean="0">
                    <a:solidFill>
                      <a:prstClr val="black"/>
                    </a:solidFill>
                    <a:latin typeface="Tahoma"/>
                    <a:cs typeface="Tahoma"/>
                  </a:rPr>
                  <a:t>.</a:t>
                </a:r>
              </a:p>
              <a:p>
                <a:pPr marL="527050" indent="-514350">
                  <a:spcBef>
                    <a:spcPts val="385"/>
                  </a:spcBef>
                  <a:buFont typeface="+mj-lt"/>
                  <a:buAutoNum type="arabicPeriod"/>
                </a:pPr>
                <a:r>
                  <a:rPr lang="en-GB" sz="3200" spc="-55" dirty="0" smtClean="0">
                    <a:solidFill>
                      <a:prstClr val="black"/>
                    </a:solidFill>
                    <a:latin typeface="Tahoma"/>
                    <a:cs typeface="Tahoma"/>
                  </a:rPr>
                  <a:t>For </a:t>
                </a:r>
                <a:r>
                  <a:rPr lang="en-GB" sz="3200" b="1" i="1" spc="-55" dirty="0" smtClean="0">
                    <a:solidFill>
                      <a:prstClr val="black"/>
                    </a:solidFill>
                    <a:latin typeface="Tahoma"/>
                    <a:cs typeface="Tahoma"/>
                  </a:rPr>
                  <a:t>e</a:t>
                </a:r>
                <a:r>
                  <a:rPr lang="en-GB" sz="3200" spc="-55" dirty="0" smtClean="0">
                    <a:solidFill>
                      <a:prstClr val="black"/>
                    </a:solidFill>
                    <a:latin typeface="Tahoma"/>
                    <a:cs typeface="Tahoma"/>
                  </a:rPr>
                  <a:t> in epochs</a:t>
                </a:r>
                <a:endParaRPr lang="en-GB" sz="3200" dirty="0">
                  <a:solidFill>
                    <a:prstClr val="black"/>
                  </a:solidFill>
                  <a:latin typeface="Tahoma"/>
                  <a:cs typeface="Tahoma"/>
                </a:endParaRPr>
              </a:p>
              <a:p>
                <a:pPr marL="984250" lvl="1" indent="-514350">
                  <a:spcBef>
                    <a:spcPts val="285"/>
                  </a:spcBef>
                  <a:buFont typeface="+mj-lt"/>
                  <a:buAutoNum type="romanLcPeriod"/>
                </a:pPr>
                <a:r>
                  <a:rPr lang="en-GB" sz="3200" spc="-35" dirty="0">
                    <a:solidFill>
                      <a:prstClr val="black"/>
                    </a:solidFill>
                    <a:latin typeface="Tahoma"/>
                    <a:cs typeface="Tahoma"/>
                  </a:rPr>
                  <a:t>For </a:t>
                </a:r>
                <a:r>
                  <a:rPr lang="en-GB" sz="3200" spc="-60" dirty="0">
                    <a:solidFill>
                      <a:prstClr val="black"/>
                    </a:solidFill>
                    <a:latin typeface="Tahoma"/>
                    <a:cs typeface="Tahoma"/>
                  </a:rPr>
                  <a:t>each </a:t>
                </a:r>
                <a:r>
                  <a:rPr lang="en-GB" sz="3200" spc="-25" dirty="0">
                    <a:solidFill>
                      <a:prstClr val="black"/>
                    </a:solidFill>
                    <a:latin typeface="Tahoma"/>
                    <a:cs typeface="Tahoma"/>
                  </a:rPr>
                  <a:t>training </a:t>
                </a:r>
                <a:r>
                  <a:rPr lang="en-GB" sz="3200" spc="-55" dirty="0">
                    <a:solidFill>
                      <a:prstClr val="black"/>
                    </a:solidFill>
                    <a:latin typeface="Tahoma"/>
                    <a:cs typeface="Tahoma"/>
                  </a:rPr>
                  <a:t>sample </a:t>
                </a:r>
                <a:r>
                  <a:rPr lang="en-GB" sz="3200" b="1" spc="-10" dirty="0">
                    <a:solidFill>
                      <a:prstClr val="black"/>
                    </a:solidFill>
                    <a:latin typeface="Gill Sans MT"/>
                    <a:cs typeface="Gill Sans MT"/>
                  </a:rPr>
                  <a:t>x</a:t>
                </a:r>
                <a:r>
                  <a:rPr lang="en-GB" sz="3200" spc="-15" baseline="27777" dirty="0">
                    <a:solidFill>
                      <a:prstClr val="black"/>
                    </a:solidFill>
                    <a:latin typeface="Arial"/>
                    <a:cs typeface="Arial"/>
                  </a:rPr>
                  <a:t>(</a:t>
                </a:r>
                <a:r>
                  <a:rPr lang="en-GB" sz="3200" i="1" spc="-15" baseline="27777" dirty="0">
                    <a:solidFill>
                      <a:prstClr val="black"/>
                    </a:solidFill>
                    <a:latin typeface="Lucida Sans"/>
                    <a:cs typeface="Lucida Sans"/>
                  </a:rPr>
                  <a:t>i </a:t>
                </a:r>
                <a:r>
                  <a:rPr lang="en-GB" sz="3200" spc="44" baseline="27777" dirty="0">
                    <a:solidFill>
                      <a:prstClr val="black"/>
                    </a:solidFill>
                    <a:latin typeface="Arial"/>
                    <a:cs typeface="Arial"/>
                  </a:rPr>
                  <a:t>)</a:t>
                </a:r>
                <a:r>
                  <a:rPr lang="en-GB" sz="3200" spc="30" dirty="0">
                    <a:solidFill>
                      <a:prstClr val="black"/>
                    </a:solidFill>
                    <a:latin typeface="Tahoma"/>
                    <a:cs typeface="Tahoma"/>
                  </a:rPr>
                  <a:t>, </a:t>
                </a:r>
                <a:r>
                  <a:rPr lang="en-GB" sz="3200" spc="-50" dirty="0">
                    <a:solidFill>
                      <a:prstClr val="black"/>
                    </a:solidFill>
                    <a:latin typeface="Tahoma"/>
                    <a:cs typeface="Tahoma"/>
                  </a:rPr>
                  <a:t>perform </a:t>
                </a:r>
                <a:r>
                  <a:rPr lang="en-GB" sz="3200" spc="-40" dirty="0">
                    <a:solidFill>
                      <a:prstClr val="black"/>
                    </a:solidFill>
                    <a:latin typeface="Tahoma"/>
                    <a:cs typeface="Tahoma"/>
                  </a:rPr>
                  <a:t>the </a:t>
                </a:r>
                <a:r>
                  <a:rPr lang="en-GB" sz="3200" spc="-35" dirty="0">
                    <a:solidFill>
                      <a:prstClr val="black"/>
                    </a:solidFill>
                    <a:latin typeface="Tahoma"/>
                    <a:cs typeface="Tahoma"/>
                  </a:rPr>
                  <a:t>following</a:t>
                </a:r>
                <a:r>
                  <a:rPr lang="en-GB" sz="3200" spc="200" dirty="0">
                    <a:solidFill>
                      <a:prstClr val="black"/>
                    </a:solidFill>
                    <a:latin typeface="Tahoma"/>
                    <a:cs typeface="Tahoma"/>
                  </a:rPr>
                  <a:t> </a:t>
                </a:r>
                <a:r>
                  <a:rPr lang="en-GB" sz="3200" spc="-60" dirty="0">
                    <a:solidFill>
                      <a:prstClr val="black"/>
                    </a:solidFill>
                    <a:latin typeface="Tahoma"/>
                    <a:cs typeface="Tahoma"/>
                  </a:rPr>
                  <a:t>steps:</a:t>
                </a:r>
                <a:endParaRPr lang="en-GB" sz="3200" dirty="0">
                  <a:solidFill>
                    <a:prstClr val="black"/>
                  </a:solidFill>
                  <a:latin typeface="Tahoma"/>
                  <a:cs typeface="Tahoma"/>
                </a:endParaRPr>
              </a:p>
              <a:p>
                <a:pPr marL="1775460" marR="1548130" lvl="2" indent="-571500">
                  <a:spcBef>
                    <a:spcPts val="175"/>
                  </a:spcBef>
                  <a:buFont typeface="+mj-lt"/>
                  <a:buAutoNum type="romanLcPeriod"/>
                </a:pPr>
                <a:r>
                  <a:rPr lang="en-GB" sz="3200" spc="-35" dirty="0" smtClean="0">
                    <a:solidFill>
                      <a:prstClr val="black"/>
                    </a:solidFill>
                    <a:latin typeface="Tahoma"/>
                    <a:cs typeface="Tahoma"/>
                  </a:rPr>
                  <a:t>Predict </a:t>
                </a:r>
                <a:r>
                  <a:rPr lang="en-GB" sz="3200" spc="-35" dirty="0">
                    <a:solidFill>
                      <a:prstClr val="black"/>
                    </a:solidFill>
                    <a:latin typeface="Tahoma"/>
                    <a:cs typeface="Tahoma"/>
                  </a:rPr>
                  <a:t>the </a:t>
                </a:r>
                <a:r>
                  <a:rPr lang="en-GB" sz="3200" spc="-25" dirty="0">
                    <a:solidFill>
                      <a:prstClr val="black"/>
                    </a:solidFill>
                    <a:latin typeface="Tahoma"/>
                    <a:cs typeface="Tahoma"/>
                  </a:rPr>
                  <a:t>output </a:t>
                </a:r>
                <a:r>
                  <a:rPr lang="en-GB" sz="3200" spc="-45" dirty="0">
                    <a:solidFill>
                      <a:prstClr val="black"/>
                    </a:solidFill>
                    <a:latin typeface="Tahoma"/>
                    <a:cs typeface="Tahoma"/>
                  </a:rPr>
                  <a:t>value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ar-AE" sz="3200" i="1" spc="-45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ahoma"/>
                          </a:rPr>
                        </m:ctrlPr>
                      </m:accPr>
                      <m:e>
                        <m:r>
                          <a:rPr lang="ar-AE" sz="3200" b="0" i="1" spc="-45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ahoma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GB" sz="3200" spc="-170" dirty="0" smtClean="0">
                    <a:solidFill>
                      <a:prstClr val="black"/>
                    </a:solidFill>
                    <a:latin typeface="Tahoma"/>
                    <a:cs typeface="Tahoma"/>
                  </a:rPr>
                  <a:t>.  </a:t>
                </a:r>
              </a:p>
              <a:p>
                <a:pPr marL="1775460" marR="1548130" lvl="2" indent="-571500">
                  <a:spcBef>
                    <a:spcPts val="175"/>
                  </a:spcBef>
                  <a:buFont typeface="+mj-lt"/>
                  <a:buAutoNum type="romanLcPeriod"/>
                </a:pPr>
                <a:r>
                  <a:rPr lang="en-GB" sz="3200" spc="-170" dirty="0" smtClean="0">
                    <a:solidFill>
                      <a:prstClr val="black"/>
                    </a:solidFill>
                    <a:latin typeface="Tahoma"/>
                    <a:cs typeface="Tahoma"/>
                  </a:rPr>
                  <a:t>Compute the error in the prediction</a:t>
                </a:r>
              </a:p>
              <a:p>
                <a:pPr marL="1775460" marR="1548130" lvl="2" indent="-571500">
                  <a:spcBef>
                    <a:spcPts val="175"/>
                  </a:spcBef>
                  <a:buFont typeface="+mj-lt"/>
                  <a:buAutoNum type="romanLcPeriod"/>
                </a:pPr>
                <a:r>
                  <a:rPr lang="en-GB" sz="3200" spc="-25" dirty="0" smtClean="0">
                    <a:solidFill>
                      <a:prstClr val="black"/>
                    </a:solidFill>
                    <a:latin typeface="Tahoma"/>
                    <a:cs typeface="Tahoma"/>
                  </a:rPr>
                  <a:t>Update </a:t>
                </a:r>
                <a:r>
                  <a:rPr lang="en-GB" sz="3200" spc="-35" dirty="0">
                    <a:solidFill>
                      <a:prstClr val="black"/>
                    </a:solidFill>
                    <a:latin typeface="Tahoma"/>
                    <a:cs typeface="Tahoma"/>
                  </a:rPr>
                  <a:t>the</a:t>
                </a:r>
                <a:r>
                  <a:rPr lang="en-GB" sz="3200" spc="40" dirty="0">
                    <a:solidFill>
                      <a:prstClr val="black"/>
                    </a:solidFill>
                    <a:latin typeface="Tahoma"/>
                    <a:cs typeface="Tahoma"/>
                  </a:rPr>
                  <a:t> </a:t>
                </a:r>
                <a:r>
                  <a:rPr lang="en-GB" sz="3200" spc="-45" dirty="0" smtClean="0">
                    <a:solidFill>
                      <a:prstClr val="black"/>
                    </a:solidFill>
                    <a:latin typeface="Tahoma"/>
                    <a:cs typeface="Tahoma"/>
                  </a:rPr>
                  <a:t>weights (to reduce the error).</a:t>
                </a:r>
                <a:endParaRPr sz="3200" dirty="0">
                  <a:solidFill>
                    <a:prstClr val="black"/>
                  </a:solidFill>
                  <a:latin typeface="Tahoma"/>
                  <a:cs typeface="Tahoma"/>
                </a:endParaRPr>
              </a:p>
            </p:txBody>
          </p:sp>
        </mc:Choice>
        <mc:Fallback>
          <p:sp>
            <p:nvSpPr>
              <p:cNvPr id="4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900" y="1818930"/>
                <a:ext cx="10236199" cy="4155625"/>
              </a:xfrm>
              <a:prstGeom prst="rect">
                <a:avLst/>
              </a:prstGeom>
              <a:blipFill rotWithShape="0">
                <a:blip r:embed="rId2"/>
                <a:stretch>
                  <a:fillRect l="-2321" t="-1906" b="-49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13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Wight Update</a:t>
            </a:r>
            <a:endParaRPr lang="en-GB" dirty="0"/>
          </a:p>
        </p:txBody>
      </p:sp>
      <p:sp>
        <p:nvSpPr>
          <p:cNvPr id="4" name="object 6"/>
          <p:cNvSpPr txBox="1"/>
          <p:nvPr/>
        </p:nvSpPr>
        <p:spPr>
          <a:xfrm>
            <a:off x="1049423" y="2256748"/>
            <a:ext cx="10086663" cy="2330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600" spc="-30" dirty="0">
                <a:latin typeface="Tahoma"/>
                <a:cs typeface="Tahoma"/>
              </a:rPr>
              <a:t>Weight </a:t>
            </a:r>
            <a:r>
              <a:rPr sz="3600" spc="-40" dirty="0">
                <a:latin typeface="Tahoma"/>
                <a:cs typeface="Tahoma"/>
              </a:rPr>
              <a:t>update</a:t>
            </a:r>
            <a:r>
              <a:rPr sz="3600" spc="55" dirty="0">
                <a:latin typeface="Tahoma"/>
                <a:cs typeface="Tahoma"/>
              </a:rPr>
              <a:t> </a:t>
            </a:r>
            <a:r>
              <a:rPr sz="3600" spc="-50" dirty="0">
                <a:latin typeface="Tahoma"/>
                <a:cs typeface="Tahoma"/>
              </a:rPr>
              <a:t>rule:</a:t>
            </a:r>
            <a:endParaRPr sz="3600" dirty="0">
              <a:latin typeface="Tahoma"/>
              <a:cs typeface="Tahoma"/>
            </a:endParaRPr>
          </a:p>
          <a:p>
            <a:pPr marL="1494155">
              <a:lnSpc>
                <a:spcPct val="100000"/>
              </a:lnSpc>
              <a:spcBef>
                <a:spcPts val="35"/>
              </a:spcBef>
            </a:pPr>
            <a:r>
              <a:rPr sz="3600" i="1" spc="-55" dirty="0">
                <a:latin typeface="Trebuchet MS"/>
                <a:cs typeface="Trebuchet MS"/>
              </a:rPr>
              <a:t>w</a:t>
            </a:r>
            <a:r>
              <a:rPr sz="3600" i="1" spc="-82" baseline="-10416" dirty="0">
                <a:latin typeface="Lucida Sans"/>
                <a:cs typeface="Lucida Sans"/>
              </a:rPr>
              <a:t>j </a:t>
            </a:r>
            <a:r>
              <a:rPr sz="3600" spc="-20" dirty="0">
                <a:latin typeface="Tahoma"/>
                <a:cs typeface="Tahoma"/>
              </a:rPr>
              <a:t>:= </a:t>
            </a:r>
            <a:r>
              <a:rPr sz="3600" i="1" spc="-55" dirty="0">
                <a:latin typeface="Trebuchet MS"/>
                <a:cs typeface="Trebuchet MS"/>
              </a:rPr>
              <a:t>w</a:t>
            </a:r>
            <a:r>
              <a:rPr sz="3600" i="1" spc="-82" baseline="-10416" dirty="0">
                <a:latin typeface="Lucida Sans"/>
                <a:cs typeface="Lucida Sans"/>
              </a:rPr>
              <a:t>j </a:t>
            </a:r>
            <a:r>
              <a:rPr sz="3600" spc="40" dirty="0">
                <a:latin typeface="Tahoma"/>
                <a:cs typeface="Tahoma"/>
              </a:rPr>
              <a:t>+</a:t>
            </a:r>
            <a:r>
              <a:rPr sz="3600" spc="-180" dirty="0">
                <a:latin typeface="Tahoma"/>
                <a:cs typeface="Tahoma"/>
              </a:rPr>
              <a:t> </a:t>
            </a:r>
            <a:r>
              <a:rPr sz="3600" spc="30" dirty="0">
                <a:latin typeface="Tahoma"/>
                <a:cs typeface="Tahoma"/>
              </a:rPr>
              <a:t>∆</a:t>
            </a:r>
            <a:r>
              <a:rPr sz="3600" i="1" spc="30" dirty="0">
                <a:latin typeface="Trebuchet MS"/>
                <a:cs typeface="Trebuchet MS"/>
              </a:rPr>
              <a:t>w</a:t>
            </a:r>
            <a:r>
              <a:rPr sz="3600" i="1" spc="44" baseline="-10416" dirty="0">
                <a:latin typeface="Lucida Sans"/>
                <a:cs typeface="Lucida Sans"/>
              </a:rPr>
              <a:t>j</a:t>
            </a:r>
            <a:endParaRPr sz="3600" baseline="-10416" dirty="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3600" spc="-35" dirty="0">
                <a:latin typeface="Tahoma"/>
                <a:cs typeface="Tahoma"/>
              </a:rPr>
              <a:t>Perceptron </a:t>
            </a:r>
            <a:r>
              <a:rPr sz="3600" spc="-45" dirty="0">
                <a:latin typeface="Tahoma"/>
                <a:cs typeface="Tahoma"/>
              </a:rPr>
              <a:t>learning</a:t>
            </a:r>
            <a:r>
              <a:rPr sz="3600" spc="65" dirty="0">
                <a:latin typeface="Tahoma"/>
                <a:cs typeface="Tahoma"/>
              </a:rPr>
              <a:t> </a:t>
            </a:r>
            <a:r>
              <a:rPr sz="3600" spc="-50" dirty="0">
                <a:latin typeface="Tahoma"/>
                <a:cs typeface="Tahoma"/>
              </a:rPr>
              <a:t>rule:</a:t>
            </a:r>
            <a:endParaRPr sz="3600" dirty="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135"/>
              </a:spcBef>
              <a:tabLst>
                <a:tab pos="680085" algn="l"/>
              </a:tabLst>
            </a:pPr>
            <a:endParaRPr sz="3600" dirty="0"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754" y="3018694"/>
            <a:ext cx="5415016" cy="15681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9"/>
              <p:cNvSpPr txBox="1"/>
              <p:nvPr/>
            </p:nvSpPr>
            <p:spPr>
              <a:xfrm>
                <a:off x="1049422" y="5038630"/>
                <a:ext cx="11142577" cy="1718868"/>
              </a:xfrm>
              <a:prstGeom prst="rect">
                <a:avLst/>
              </a:prstGeom>
            </p:spPr>
            <p:txBody>
              <a:bodyPr vert="horz" wrap="square" lIns="0" tIns="6985" rIns="0" bIns="0" rtlCol="0">
                <a:spAutoFit/>
              </a:bodyPr>
              <a:lstStyle/>
              <a:p>
                <a:pPr marL="12700" marR="5080">
                  <a:lnSpc>
                    <a:spcPct val="102600"/>
                  </a:lnSpc>
                  <a:spcBef>
                    <a:spcPts val="55"/>
                  </a:spcBef>
                </a:pPr>
                <a:r>
                  <a:rPr lang="en-GB" sz="3600" spc="-50" dirty="0" smtClean="0">
                    <a:latin typeface="Tahoma"/>
                    <a:cs typeface="Tahoma"/>
                  </a:rPr>
                  <a:t>Where </a:t>
                </a:r>
                <a:r>
                  <a:rPr lang="el-GR" sz="3600" i="1" spc="-70" dirty="0">
                    <a:latin typeface="Arial"/>
                    <a:cs typeface="Arial"/>
                  </a:rPr>
                  <a:t>η </a:t>
                </a:r>
                <a:r>
                  <a:rPr lang="en-GB" sz="3600" spc="-35" dirty="0">
                    <a:latin typeface="Tahoma"/>
                    <a:cs typeface="Tahoma"/>
                  </a:rPr>
                  <a:t>is </a:t>
                </a:r>
                <a:r>
                  <a:rPr lang="en-GB" sz="3600" spc="-40" dirty="0">
                    <a:latin typeface="Tahoma"/>
                    <a:cs typeface="Tahoma"/>
                  </a:rPr>
                  <a:t>the </a:t>
                </a:r>
                <a:r>
                  <a:rPr lang="en-GB" sz="3600" spc="-45" dirty="0">
                    <a:latin typeface="Tahoma"/>
                    <a:cs typeface="Tahoma"/>
                  </a:rPr>
                  <a:t>learning </a:t>
                </a:r>
                <a:r>
                  <a:rPr lang="en-GB" sz="3600" spc="-40" dirty="0">
                    <a:latin typeface="Tahoma"/>
                    <a:cs typeface="Tahoma"/>
                  </a:rPr>
                  <a:t>rate </a:t>
                </a:r>
                <a:r>
                  <a:rPr lang="en-GB" sz="3600" spc="-30" dirty="0">
                    <a:latin typeface="Tahoma"/>
                    <a:cs typeface="Tahoma"/>
                  </a:rPr>
                  <a:t>(a </a:t>
                </a:r>
                <a:r>
                  <a:rPr lang="en-GB" sz="3600" spc="-35" dirty="0">
                    <a:latin typeface="Tahoma"/>
                    <a:cs typeface="Tahoma"/>
                  </a:rPr>
                  <a:t>constant </a:t>
                </a:r>
                <a:r>
                  <a:rPr lang="en-GB" sz="3600" spc="-70" dirty="0">
                    <a:latin typeface="Tahoma"/>
                    <a:cs typeface="Tahoma"/>
                  </a:rPr>
                  <a:t>between </a:t>
                </a:r>
                <a:r>
                  <a:rPr lang="en-GB" sz="3600" spc="-50" dirty="0">
                    <a:latin typeface="Tahoma"/>
                    <a:cs typeface="Tahoma"/>
                  </a:rPr>
                  <a:t>0.0 and </a:t>
                </a:r>
                <a:r>
                  <a:rPr lang="en-GB" sz="3600" spc="-35" dirty="0">
                    <a:latin typeface="Tahoma"/>
                    <a:cs typeface="Tahoma"/>
                  </a:rPr>
                  <a:t>1.0), </a:t>
                </a:r>
                <a14:m>
                  <m:oMath xmlns:m="http://schemas.openxmlformats.org/officeDocument/2006/math">
                    <m:r>
                      <a:rPr lang="en-GB" sz="3600" b="0" i="1" spc="-40" smtClean="0">
                        <a:latin typeface="Cambria Math" panose="02040503050406030204" pitchFamily="18" charset="0"/>
                        <a:cs typeface="Trebuchet MS"/>
                      </a:rPr>
                      <m:t>𝑦</m:t>
                    </m:r>
                  </m:oMath>
                </a14:m>
                <a:r>
                  <a:rPr lang="en-GB" sz="3600" spc="15" baseline="27777" dirty="0" smtClean="0">
                    <a:latin typeface="Arial"/>
                    <a:cs typeface="Arial"/>
                  </a:rPr>
                  <a:t>(</a:t>
                </a:r>
                <a:r>
                  <a:rPr lang="en-GB" sz="3600" i="1" spc="15" baseline="27777" dirty="0" err="1">
                    <a:latin typeface="Lucida Sans"/>
                    <a:cs typeface="Arial"/>
                  </a:rPr>
                  <a:t>i</a:t>
                </a:r>
                <a:r>
                  <a:rPr lang="en-GB" sz="3600" i="1" spc="15" baseline="27777" dirty="0" smtClean="0">
                    <a:latin typeface="Lucida Sans"/>
                    <a:cs typeface="Lucida Sans"/>
                  </a:rPr>
                  <a:t> </a:t>
                </a:r>
                <a:r>
                  <a:rPr lang="en-GB" sz="3600" spc="82" baseline="27777" dirty="0" smtClean="0">
                    <a:latin typeface="Arial"/>
                    <a:cs typeface="Arial"/>
                  </a:rPr>
                  <a:t>)  </a:t>
                </a:r>
                <a:r>
                  <a:rPr lang="en-GB" sz="3600" spc="-35" dirty="0">
                    <a:latin typeface="Tahoma"/>
                    <a:cs typeface="Tahoma"/>
                  </a:rPr>
                  <a:t>is </a:t>
                </a:r>
                <a:r>
                  <a:rPr lang="en-GB" sz="3600" spc="-40" dirty="0">
                    <a:latin typeface="Tahoma"/>
                    <a:cs typeface="Tahoma"/>
                  </a:rPr>
                  <a:t>the true </a:t>
                </a:r>
                <a:r>
                  <a:rPr lang="en-GB" sz="3600" spc="-45" dirty="0">
                    <a:latin typeface="Tahoma"/>
                    <a:cs typeface="Tahoma"/>
                  </a:rPr>
                  <a:t>class </a:t>
                </a:r>
                <a:r>
                  <a:rPr lang="en-GB" sz="3600" spc="-35" dirty="0">
                    <a:latin typeface="Tahoma"/>
                    <a:cs typeface="Tahoma"/>
                  </a:rPr>
                  <a:t>label of </a:t>
                </a:r>
                <a:r>
                  <a:rPr lang="en-GB" sz="3600" spc="-40" dirty="0">
                    <a:latin typeface="Tahoma"/>
                    <a:cs typeface="Tahoma"/>
                  </a:rPr>
                  <a:t>the </a:t>
                </a:r>
                <a:r>
                  <a:rPr lang="en-GB" sz="3600" i="1" spc="-80" dirty="0">
                    <a:latin typeface="Trebuchet MS"/>
                    <a:cs typeface="Trebuchet MS"/>
                  </a:rPr>
                  <a:t>i </a:t>
                </a:r>
                <a:r>
                  <a:rPr lang="en-GB" sz="3600" spc="-15" dirty="0">
                    <a:latin typeface="Tahoma"/>
                    <a:cs typeface="Tahoma"/>
                  </a:rPr>
                  <a:t>th </a:t>
                </a:r>
                <a:r>
                  <a:rPr lang="en-GB" sz="3600" spc="-25" dirty="0">
                    <a:latin typeface="Tahoma"/>
                    <a:cs typeface="Tahoma"/>
                  </a:rPr>
                  <a:t>training </a:t>
                </a:r>
                <a:r>
                  <a:rPr lang="en-GB" sz="3600" spc="-55" dirty="0">
                    <a:latin typeface="Tahoma"/>
                    <a:cs typeface="Tahoma"/>
                  </a:rPr>
                  <a:t>sample, </a:t>
                </a:r>
                <a:r>
                  <a:rPr lang="en-GB" sz="3600" spc="-50" dirty="0">
                    <a:latin typeface="Tahoma"/>
                    <a:cs typeface="Tahoma"/>
                  </a:rPr>
                  <a:t>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ar-AE" sz="3600" i="1" spc="-45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ahoma"/>
                          </a:rPr>
                        </m:ctrlPr>
                      </m:accPr>
                      <m:e>
                        <m:r>
                          <a:rPr lang="ar-AE" sz="3600" i="1" spc="-45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ahoma"/>
                          </a:rPr>
                          <m:t>𝑦</m:t>
                        </m:r>
                      </m:e>
                    </m:acc>
                    <m:r>
                      <a:rPr lang="ar-AE" sz="3600" i="1" spc="-45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ahoma"/>
                      </a:rPr>
                      <m:t> </m:t>
                    </m:r>
                  </m:oMath>
                </a14:m>
                <a:r>
                  <a:rPr lang="en-GB" sz="3600" spc="-187" baseline="27777" dirty="0" smtClean="0">
                    <a:latin typeface="Arial"/>
                    <a:cs typeface="Arial"/>
                  </a:rPr>
                  <a:t>(</a:t>
                </a:r>
                <a:r>
                  <a:rPr lang="en-GB" sz="3600" i="1" spc="-187" baseline="27777" dirty="0" smtClean="0">
                    <a:latin typeface="Lucida Sans"/>
                    <a:cs typeface="Lucida Sans"/>
                  </a:rPr>
                  <a:t>i </a:t>
                </a:r>
                <a:r>
                  <a:rPr lang="en-GB" sz="3600" spc="82" baseline="27777" dirty="0">
                    <a:latin typeface="Arial"/>
                    <a:cs typeface="Arial"/>
                  </a:rPr>
                  <a:t>) </a:t>
                </a:r>
                <a:r>
                  <a:rPr lang="en-GB" sz="3600" spc="-35" dirty="0">
                    <a:latin typeface="Tahoma"/>
                    <a:cs typeface="Tahoma"/>
                  </a:rPr>
                  <a:t>is </a:t>
                </a:r>
                <a:r>
                  <a:rPr lang="en-GB" sz="3600" spc="-40" dirty="0">
                    <a:latin typeface="Tahoma"/>
                    <a:cs typeface="Tahoma"/>
                  </a:rPr>
                  <a:t>the  </a:t>
                </a:r>
                <a:r>
                  <a:rPr lang="en-GB" sz="3600" spc="-45" dirty="0">
                    <a:latin typeface="Tahoma"/>
                    <a:cs typeface="Tahoma"/>
                  </a:rPr>
                  <a:t>predicted class</a:t>
                </a:r>
                <a:r>
                  <a:rPr lang="en-GB" sz="3600" spc="75" dirty="0">
                    <a:latin typeface="Tahoma"/>
                    <a:cs typeface="Tahoma"/>
                  </a:rPr>
                  <a:t> </a:t>
                </a:r>
                <a:r>
                  <a:rPr lang="en-GB" sz="3600" spc="-35" dirty="0">
                    <a:latin typeface="Tahoma"/>
                    <a:cs typeface="Tahoma"/>
                  </a:rPr>
                  <a:t>label.</a:t>
                </a:r>
                <a:endParaRPr sz="3600" dirty="0">
                  <a:latin typeface="Tahoma"/>
                  <a:cs typeface="Tahoma"/>
                </a:endParaRPr>
              </a:p>
            </p:txBody>
          </p:sp>
        </mc:Choice>
        <mc:Fallback xmlns="">
          <p:sp>
            <p:nvSpPr>
              <p:cNvPr id="6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422" y="5038630"/>
                <a:ext cx="11142577" cy="1718868"/>
              </a:xfrm>
              <a:prstGeom prst="rect">
                <a:avLst/>
              </a:prstGeom>
              <a:blipFill rotWithShape="0">
                <a:blip r:embed="rId4"/>
                <a:stretch>
                  <a:fillRect l="-2352" t="-9574" b="-120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140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Update Rule Examples</a:t>
            </a:r>
            <a:endParaRPr lang="en-GB" dirty="0"/>
          </a:p>
        </p:txBody>
      </p:sp>
      <p:sp>
        <p:nvSpPr>
          <p:cNvPr id="6" name="object 5"/>
          <p:cNvSpPr txBox="1"/>
          <p:nvPr/>
        </p:nvSpPr>
        <p:spPr>
          <a:xfrm>
            <a:off x="838200" y="1738975"/>
            <a:ext cx="10121009" cy="521937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3200" spc="-30" dirty="0">
                <a:latin typeface="Arial" panose="020B0604020202020204" pitchFamily="34" charset="0"/>
                <a:cs typeface="Arial" panose="020B0604020202020204" pitchFamily="34" charset="0"/>
              </a:rPr>
              <a:t>Correct </a:t>
            </a:r>
            <a:r>
              <a:rPr sz="3200" spc="-35" dirty="0">
                <a:latin typeface="Arial" panose="020B0604020202020204" pitchFamily="34" charset="0"/>
                <a:cs typeface="Arial" panose="020B0604020202020204" pitchFamily="34" charset="0"/>
              </a:rPr>
              <a:t>prediction, </a:t>
            </a:r>
            <a:r>
              <a:rPr sz="3200" spc="-55" dirty="0"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r>
              <a:rPr sz="3200" spc="1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-60" dirty="0" smtClean="0">
                <a:latin typeface="Arial" panose="020B0604020202020204" pitchFamily="34" charset="0"/>
                <a:cs typeface="Arial" panose="020B0604020202020204" pitchFamily="34" charset="0"/>
              </a:rPr>
              <a:t>unchanged</a:t>
            </a:r>
            <a:r>
              <a:rPr lang="en-GB" sz="3200" spc="-6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8"/>
              <p:cNvSpPr txBox="1"/>
              <p:nvPr/>
            </p:nvSpPr>
            <p:spPr>
              <a:xfrm>
                <a:off x="2701705" y="2445571"/>
                <a:ext cx="6360122" cy="694164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  <a:tabLst>
                    <a:tab pos="657860" algn="l"/>
                    <a:tab pos="1555115" algn="l"/>
                  </a:tabLst>
                </a:pPr>
                <a:r>
                  <a:rPr lang="en-GB" sz="3200" spc="75" dirty="0" smtClean="0">
                    <a:latin typeface="Tahoma"/>
                    <a:cs typeface="Tahoma"/>
                  </a:rPr>
                  <a:t>∆</a:t>
                </a:r>
                <a:r>
                  <a:rPr lang="en-GB" sz="3200" i="1" spc="75" dirty="0" smtClean="0">
                    <a:latin typeface="Trebuchet MS"/>
                    <a:cs typeface="Trebuchet MS"/>
                  </a:rPr>
                  <a:t>w</a:t>
                </a:r>
                <a:r>
                  <a:rPr lang="en-GB" sz="3200" i="1" spc="75" baseline="-25000" dirty="0" smtClean="0">
                    <a:latin typeface="Trebuchet MS"/>
                    <a:cs typeface="Trebuchet MS"/>
                  </a:rPr>
                  <a:t>j</a:t>
                </a:r>
                <a:r>
                  <a:rPr lang="en-GB" sz="3200" i="1" spc="310" dirty="0" smtClean="0">
                    <a:latin typeface="Trebuchet MS"/>
                    <a:cs typeface="Trebuchet MS"/>
                  </a:rPr>
                  <a:t> </a:t>
                </a:r>
                <a:r>
                  <a:rPr lang="en-GB" sz="3200" spc="40" dirty="0">
                    <a:latin typeface="Tahoma"/>
                    <a:cs typeface="Tahoma"/>
                  </a:rPr>
                  <a:t>=</a:t>
                </a:r>
                <a:r>
                  <a:rPr lang="en-GB" sz="3200" spc="-40" dirty="0">
                    <a:latin typeface="Tahoma"/>
                    <a:cs typeface="Tahoma"/>
                  </a:rPr>
                  <a:t> </a:t>
                </a:r>
                <a:r>
                  <a:rPr lang="el-GR" sz="3200" i="1" spc="-70" dirty="0">
                    <a:latin typeface="Arial"/>
                    <a:cs typeface="Arial"/>
                  </a:rPr>
                  <a:t>η	</a:t>
                </a:r>
                <a:r>
                  <a:rPr lang="el-GR" sz="3200" i="1" spc="-70" dirty="0" smtClean="0">
                    <a:latin typeface="Arial"/>
                    <a:cs typeface="Arial"/>
                  </a:rPr>
                  <a:t>(</a:t>
                </a:r>
                <a:r>
                  <a:rPr lang="el-GR" sz="3200" i="1" spc="35" dirty="0" smtClean="0">
                    <a:latin typeface="Mathcad UniMath Prime"/>
                    <a:cs typeface="Mathcad UniMath Prime"/>
                  </a:rPr>
                  <a:t>− </a:t>
                </a:r>
                <a:r>
                  <a:rPr lang="el-GR" sz="3200" spc="-60" dirty="0">
                    <a:latin typeface="Tahoma"/>
                    <a:cs typeface="Tahoma"/>
                  </a:rPr>
                  <a:t>1 </a:t>
                </a:r>
                <a:r>
                  <a:rPr lang="el-GR" sz="3200" i="1" spc="35" dirty="0">
                    <a:latin typeface="Mathcad UniMath Prime"/>
                    <a:cs typeface="Mathcad UniMath Prime"/>
                  </a:rPr>
                  <a:t>−</a:t>
                </a:r>
                <a:r>
                  <a:rPr lang="el-GR" sz="3200" i="1" spc="-90" dirty="0">
                    <a:latin typeface="Mathcad UniMath Prime"/>
                    <a:cs typeface="Mathcad UniMath Prime"/>
                  </a:rPr>
                  <a:t> </a:t>
                </a:r>
                <a:r>
                  <a:rPr lang="el-GR" sz="3200" i="1" spc="-10" dirty="0">
                    <a:latin typeface="Mathcad UniMath Prime"/>
                    <a:cs typeface="Mathcad UniMath Prime"/>
                  </a:rPr>
                  <a:t>−</a:t>
                </a:r>
                <a:r>
                  <a:rPr lang="el-GR" sz="3200" spc="-10" dirty="0" smtClean="0">
                    <a:latin typeface="Tahoma"/>
                    <a:cs typeface="Tahoma"/>
                  </a:rPr>
                  <a:t>1)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3200" i="1" spc="-10" smtClean="0">
                            <a:latin typeface="Cambria Math" panose="02040503050406030204" pitchFamily="18" charset="0"/>
                            <a:cs typeface="Tahoma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GB" sz="3200" b="0" i="0" spc="-10" smtClean="0">
                            <a:latin typeface="Cambria Math" panose="02040503050406030204" pitchFamily="18" charset="0"/>
                            <a:cs typeface="Tahoma"/>
                          </a:rPr>
                          <m:t>x</m:t>
                        </m:r>
                      </m:e>
                      <m:sub>
                        <m:r>
                          <a:rPr lang="en-GB" sz="3200" b="0" i="1" spc="-10" smtClean="0">
                            <a:latin typeface="Cambria Math" panose="02040503050406030204" pitchFamily="18" charset="0"/>
                            <a:cs typeface="Tahoma"/>
                          </a:rPr>
                          <m:t>𝑗</m:t>
                        </m:r>
                      </m:sub>
                      <m:sup>
                        <m:r>
                          <a:rPr lang="ar-AE" sz="3200" b="0" i="1" spc="-10" smtClean="0">
                            <a:latin typeface="Cambria Math" panose="02040503050406030204" pitchFamily="18" charset="0"/>
                            <a:cs typeface="Tahoma"/>
                          </a:rPr>
                          <m:t>(</m:t>
                        </m:r>
                        <m:r>
                          <a:rPr lang="en-GB" sz="3200" b="0" i="1" spc="-10" smtClean="0">
                            <a:latin typeface="Cambria Math" panose="02040503050406030204" pitchFamily="18" charset="0"/>
                            <a:cs typeface="Tahoma"/>
                          </a:rPr>
                          <m:t>𝑖</m:t>
                        </m:r>
                        <m:r>
                          <a:rPr lang="en-GB" sz="3200" b="0" i="1" spc="-10" smtClean="0">
                            <a:latin typeface="Cambria Math" panose="02040503050406030204" pitchFamily="18" charset="0"/>
                            <a:cs typeface="Tahoma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GB" sz="3200" i="1" spc="-50" dirty="0" smtClean="0">
                    <a:latin typeface="Trebuchet MS"/>
                    <a:cs typeface="Trebuchet MS"/>
                  </a:rPr>
                  <a:t>  </a:t>
                </a:r>
                <a:r>
                  <a:rPr lang="en-GB" sz="3200" spc="40" dirty="0" smtClean="0">
                    <a:latin typeface="Tahoma"/>
                    <a:cs typeface="Tahoma"/>
                  </a:rPr>
                  <a:t>=</a:t>
                </a:r>
                <a:r>
                  <a:rPr lang="en-GB" sz="3200" spc="-110" dirty="0" smtClean="0">
                    <a:latin typeface="Tahoma"/>
                    <a:cs typeface="Tahoma"/>
                  </a:rPr>
                  <a:t> </a:t>
                </a:r>
                <a:r>
                  <a:rPr lang="en-GB" sz="3200" spc="-60" dirty="0">
                    <a:latin typeface="Tahoma"/>
                    <a:cs typeface="Tahoma"/>
                  </a:rPr>
                  <a:t>0</a:t>
                </a:r>
                <a:endParaRPr sz="3200" dirty="0">
                  <a:latin typeface="Tahoma"/>
                  <a:cs typeface="Tahoma"/>
                </a:endParaRPr>
              </a:p>
            </p:txBody>
          </p:sp>
        </mc:Choice>
        <mc:Fallback xmlns="">
          <p:sp>
            <p:nvSpPr>
              <p:cNvPr id="8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705" y="2445571"/>
                <a:ext cx="6360122" cy="694164"/>
              </a:xfrm>
              <a:prstGeom prst="rect">
                <a:avLst/>
              </a:prstGeom>
              <a:blipFill rotWithShape="0">
                <a:blip r:embed="rId3"/>
                <a:stretch>
                  <a:fillRect l="-3640" t="-3509" b="-254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13"/>
              <p:cNvSpPr txBox="1"/>
              <p:nvPr/>
            </p:nvSpPr>
            <p:spPr>
              <a:xfrm>
                <a:off x="2701705" y="3325460"/>
                <a:ext cx="5372936" cy="694164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  <a:tabLst>
                    <a:tab pos="1277620" algn="l"/>
                  </a:tabLst>
                </a:pPr>
                <a:r>
                  <a:rPr lang="en-GB" sz="3200" spc="75" dirty="0" smtClean="0">
                    <a:latin typeface="Tahoma"/>
                    <a:cs typeface="Tahoma"/>
                  </a:rPr>
                  <a:t>∆</a:t>
                </a:r>
                <a:r>
                  <a:rPr lang="en-GB" sz="3200" i="1" spc="75" dirty="0" smtClean="0">
                    <a:latin typeface="Trebuchet MS"/>
                    <a:cs typeface="Trebuchet MS"/>
                  </a:rPr>
                  <a:t>w</a:t>
                </a:r>
                <a:r>
                  <a:rPr lang="en-GB" sz="3200" i="1" spc="75" baseline="-25000" dirty="0" smtClean="0">
                    <a:latin typeface="Trebuchet MS"/>
                    <a:cs typeface="Trebuchet MS"/>
                  </a:rPr>
                  <a:t>j</a:t>
                </a:r>
                <a:r>
                  <a:rPr lang="en-GB" sz="3200" i="1" spc="75" dirty="0" smtClean="0">
                    <a:latin typeface="Trebuchet MS"/>
                    <a:cs typeface="Trebuchet MS"/>
                  </a:rPr>
                  <a:t> </a:t>
                </a:r>
                <a:r>
                  <a:rPr lang="en-GB" sz="3200" spc="40" dirty="0">
                    <a:latin typeface="Tahoma"/>
                    <a:cs typeface="Tahoma"/>
                  </a:rPr>
                  <a:t>= </a:t>
                </a:r>
                <a:r>
                  <a:rPr lang="el-GR" sz="3200" i="1" spc="-70" dirty="0">
                    <a:latin typeface="Arial"/>
                    <a:cs typeface="Arial"/>
                  </a:rPr>
                  <a:t>η  </a:t>
                </a:r>
                <a:r>
                  <a:rPr lang="el-GR" sz="3200" i="1" spc="-70" dirty="0" smtClean="0">
                    <a:latin typeface="Arial"/>
                    <a:cs typeface="Arial"/>
                  </a:rPr>
                  <a:t>( </a:t>
                </a:r>
                <a:r>
                  <a:rPr lang="el-GR" sz="3200" spc="-60" dirty="0">
                    <a:latin typeface="Tahoma"/>
                    <a:cs typeface="Tahoma"/>
                  </a:rPr>
                  <a:t>1 </a:t>
                </a:r>
                <a:r>
                  <a:rPr lang="el-GR" sz="3200" i="1" spc="35" dirty="0">
                    <a:latin typeface="Mathcad UniMath Prime"/>
                    <a:cs typeface="Mathcad UniMath Prime"/>
                  </a:rPr>
                  <a:t>−</a:t>
                </a:r>
                <a:r>
                  <a:rPr lang="el-GR" sz="3200" i="1" spc="250" dirty="0">
                    <a:latin typeface="Mathcad UniMath Prime"/>
                    <a:cs typeface="Mathcad UniMath Prime"/>
                  </a:rPr>
                  <a:t> </a:t>
                </a:r>
                <a:r>
                  <a:rPr lang="el-GR" sz="3200" spc="-60" dirty="0" smtClean="0">
                    <a:latin typeface="Tahoma"/>
                    <a:cs typeface="Tahoma"/>
                  </a:rPr>
                  <a:t>1)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3200" i="1" spc="-10">
                            <a:latin typeface="Cambria Math" panose="02040503050406030204" pitchFamily="18" charset="0"/>
                            <a:cs typeface="Tahoma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GB" sz="3200" spc="-10">
                            <a:latin typeface="Cambria Math" panose="02040503050406030204" pitchFamily="18" charset="0"/>
                            <a:cs typeface="Tahoma"/>
                          </a:rPr>
                          <m:t>x</m:t>
                        </m:r>
                      </m:e>
                      <m:sub>
                        <m:r>
                          <a:rPr lang="ar-AE" sz="3200" i="1" spc="-10">
                            <a:latin typeface="Cambria Math" panose="02040503050406030204" pitchFamily="18" charset="0"/>
                            <a:cs typeface="Tahoma"/>
                          </a:rPr>
                          <m:t>𝑗</m:t>
                        </m:r>
                      </m:sub>
                      <m:sup>
                        <m:r>
                          <a:rPr lang="ar-AE" sz="3200" i="1" spc="-10">
                            <a:latin typeface="Cambria Math" panose="02040503050406030204" pitchFamily="18" charset="0"/>
                            <a:cs typeface="Tahoma"/>
                          </a:rPr>
                          <m:t>(</m:t>
                        </m:r>
                        <m:r>
                          <a:rPr lang="ar-AE" sz="3200" i="1" spc="-10">
                            <a:latin typeface="Cambria Math" panose="02040503050406030204" pitchFamily="18" charset="0"/>
                            <a:cs typeface="Tahoma"/>
                          </a:rPr>
                          <m:t>𝑖</m:t>
                        </m:r>
                        <m:r>
                          <a:rPr lang="ar-AE" sz="3200" i="1" spc="-10">
                            <a:latin typeface="Cambria Math" panose="02040503050406030204" pitchFamily="18" charset="0"/>
                            <a:cs typeface="Tahoma"/>
                          </a:rPr>
                          <m:t>)</m:t>
                        </m:r>
                      </m:sup>
                    </m:sSubSup>
                    <m:r>
                      <a:rPr lang="ar-AE" sz="3200" b="0" i="1" spc="-10" smtClean="0">
                        <a:latin typeface="Cambria Math" panose="02040503050406030204" pitchFamily="18" charset="0"/>
                        <a:cs typeface="Tahoma"/>
                      </a:rPr>
                      <m:t> </m:t>
                    </m:r>
                    <m:r>
                      <a:rPr lang="en-GB" sz="3200" b="0" i="1" spc="-10" smtClean="0">
                        <a:latin typeface="Cambria Math" panose="02040503050406030204" pitchFamily="18" charset="0"/>
                        <a:cs typeface="Tahoma"/>
                      </a:rPr>
                      <m:t>    =</m:t>
                    </m:r>
                    <m:r>
                      <a:rPr lang="en-GB" sz="3200" b="0" i="0" spc="-10" smtClean="0">
                        <a:latin typeface="Cambria Math" panose="02040503050406030204" pitchFamily="18" charset="0"/>
                        <a:cs typeface="Tahoma"/>
                      </a:rPr>
                      <m:t>0</m:t>
                    </m:r>
                  </m:oMath>
                </a14:m>
                <a:endParaRPr sz="3200" dirty="0">
                  <a:latin typeface="Tahoma"/>
                  <a:cs typeface="Tahoma"/>
                </a:endParaRPr>
              </a:p>
            </p:txBody>
          </p:sp>
        </mc:Choice>
        <mc:Fallback xmlns="">
          <p:sp>
            <p:nvSpPr>
              <p:cNvPr id="9" name="object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705" y="3325460"/>
                <a:ext cx="5372936" cy="694164"/>
              </a:xfrm>
              <a:prstGeom prst="rect">
                <a:avLst/>
              </a:prstGeom>
              <a:blipFill rotWithShape="0">
                <a:blip r:embed="rId4"/>
                <a:stretch>
                  <a:fillRect l="-4308" t="-4425" b="-256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240487" y="4552315"/>
            <a:ext cx="300445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ea typeface="ＭＳ Ｐゴシック" pitchFamily="1" charset="-128"/>
                <a:cs typeface="Arial" panose="020B0604020202020204" pitchFamily="34" charset="0"/>
              </a:rPr>
              <a:t>Consider a Training instance</a:t>
            </a:r>
            <a:r>
              <a:rPr lang="en-US" sz="2800" dirty="0">
                <a:latin typeface="Arial" panose="020B0604020202020204" pitchFamily="34" charset="0"/>
                <a:ea typeface="ＭＳ Ｐゴシック" pitchFamily="1" charset="-128"/>
                <a:cs typeface="Arial" panose="020B0604020202020204" pitchFamily="34" charset="0"/>
              </a:rPr>
              <a:t>	</a:t>
            </a:r>
          </a:p>
          <a:p>
            <a:pPr lvl="1"/>
            <a:r>
              <a:rPr lang="en-US" sz="2800" dirty="0" smtClean="0">
                <a:latin typeface="Arial" panose="020B0604020202020204" pitchFamily="34" charset="0"/>
                <a:ea typeface="ＭＳ Ｐゴシック" pitchFamily="1" charset="-128"/>
                <a:cs typeface="Arial" panose="020B0604020202020204" pitchFamily="34" charset="0"/>
              </a:rPr>
              <a:t>0 </a:t>
            </a:r>
            <a:r>
              <a:rPr lang="en-US" sz="2800" dirty="0">
                <a:latin typeface="Arial" panose="020B0604020202020204" pitchFamily="34" charset="0"/>
                <a:ea typeface="ＭＳ Ｐゴシック" pitchFamily="1" charset="-128"/>
                <a:cs typeface="Arial" panose="020B0604020202020204" pitchFamily="34" charset="0"/>
              </a:rPr>
              <a:t>1 </a:t>
            </a:r>
            <a:r>
              <a:rPr lang="en-US" sz="2800" dirty="0" smtClean="0">
                <a:latin typeface="Arial" panose="020B0604020202020204" pitchFamily="34" charset="0"/>
                <a:ea typeface="ＭＳ Ｐゴシック" pitchFamily="1" charset="-128"/>
                <a:cs typeface="Arial" panose="020B0604020202020204" pitchFamily="34" charset="0"/>
              </a:rPr>
              <a:t>=&gt; </a:t>
            </a:r>
            <a:r>
              <a:rPr lang="en-US" sz="2800" dirty="0">
                <a:latin typeface="Arial" panose="020B0604020202020204" pitchFamily="34" charset="0"/>
                <a:ea typeface="ＭＳ Ｐゴシック" pitchFamily="1" charset="-128"/>
                <a:cs typeface="Arial" panose="020B0604020202020204" pitchFamily="34" charset="0"/>
              </a:rPr>
              <a:t>-</a:t>
            </a:r>
            <a:r>
              <a:rPr lang="en-US" sz="2800" dirty="0" smtClean="0">
                <a:latin typeface="Arial" panose="020B0604020202020204" pitchFamily="34" charset="0"/>
                <a:ea typeface="ＭＳ Ｐゴシック" pitchFamily="1" charset="-128"/>
                <a:cs typeface="Arial" panose="020B0604020202020204" pitchFamily="34" charset="0"/>
              </a:rPr>
              <a:t>1</a:t>
            </a:r>
          </a:p>
          <a:p>
            <a:pPr lvl="1"/>
            <a:endParaRPr lang="en-US" sz="2800" dirty="0">
              <a:latin typeface="Arial" panose="020B0604020202020204" pitchFamily="34" charset="0"/>
              <a:ea typeface="ＭＳ Ｐゴシック" pitchFamily="1" charset="-128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16172" y="4983203"/>
            <a:ext cx="1346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-0.05</a:t>
            </a:r>
          </a:p>
          <a:p>
            <a:r>
              <a:rPr lang="en-GB" sz="2800" dirty="0" smtClean="0"/>
              <a:t>0.02</a:t>
            </a:r>
          </a:p>
          <a:p>
            <a:r>
              <a:rPr lang="en-GB" sz="2800" dirty="0" smtClean="0"/>
              <a:t>0.04</a:t>
            </a:r>
            <a:endParaRPr lang="en-GB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4122057" y="5000563"/>
            <a:ext cx="1262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u="sng" dirty="0" smtClean="0"/>
              <a:t>1</a:t>
            </a:r>
            <a:r>
              <a:rPr lang="en-GB" sz="2800" dirty="0" smtClean="0"/>
              <a:t> 0 1</a:t>
            </a:r>
            <a:endParaRPr lang="en-GB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5431717" y="5029201"/>
            <a:ext cx="417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X</a:t>
            </a:r>
            <a:endParaRPr lang="en-GB" sz="2800" dirty="0"/>
          </a:p>
        </p:txBody>
      </p:sp>
      <p:sp>
        <p:nvSpPr>
          <p:cNvPr id="14" name="Double Bracket 13"/>
          <p:cNvSpPr/>
          <p:nvPr/>
        </p:nvSpPr>
        <p:spPr>
          <a:xfrm>
            <a:off x="4002061" y="5000563"/>
            <a:ext cx="1165226" cy="551858"/>
          </a:xfrm>
          <a:prstGeom prst="bracketPair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5" name="Double Bracket 14"/>
          <p:cNvSpPr/>
          <p:nvPr/>
        </p:nvSpPr>
        <p:spPr>
          <a:xfrm>
            <a:off x="5969254" y="4983202"/>
            <a:ext cx="1120975" cy="1384995"/>
          </a:xfrm>
          <a:prstGeom prst="bracketPair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6" name="TextBox 15"/>
          <p:cNvSpPr txBox="1"/>
          <p:nvPr/>
        </p:nvSpPr>
        <p:spPr>
          <a:xfrm>
            <a:off x="7090230" y="5029201"/>
            <a:ext cx="1307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= -0.01</a:t>
            </a:r>
            <a:endParaRPr lang="en-GB" sz="2800" dirty="0"/>
          </a:p>
        </p:txBody>
      </p:sp>
      <p:sp>
        <p:nvSpPr>
          <p:cNvPr id="17" name="Rectangular Callout 16"/>
          <p:cNvSpPr/>
          <p:nvPr/>
        </p:nvSpPr>
        <p:spPr>
          <a:xfrm>
            <a:off x="8876608" y="3423699"/>
            <a:ext cx="2836218" cy="1576864"/>
          </a:xfrm>
          <a:prstGeom prst="wedgeRectCallout">
            <a:avLst>
              <a:gd name="adj1" fmla="val -85313"/>
              <a:gd name="adj2" fmla="val 4685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Since -0.01 &lt;0 the prediction is -1</a:t>
            </a:r>
          </a:p>
          <a:p>
            <a:pPr algn="ctr"/>
            <a:r>
              <a:rPr lang="en-GB" dirty="0" smtClean="0"/>
              <a:t>A</a:t>
            </a:r>
            <a:r>
              <a:rPr lang="en-GB" b="1" dirty="0" smtClean="0"/>
              <a:t> </a:t>
            </a:r>
            <a:r>
              <a:rPr lang="en-GB" u="sng" dirty="0" smtClean="0"/>
              <a:t>CORRECT</a:t>
            </a:r>
            <a:r>
              <a:rPr lang="en-GB" dirty="0" smtClean="0"/>
              <a:t> prediction</a:t>
            </a:r>
          </a:p>
          <a:p>
            <a:pPr algn="ctr"/>
            <a:endParaRPr lang="en-GB" u="sng" dirty="0" smtClean="0"/>
          </a:p>
          <a:p>
            <a:pPr algn="ctr"/>
            <a:r>
              <a:rPr lang="en-GB" dirty="0" smtClean="0"/>
              <a:t>So (-1 - -1 ) = 0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5870108" y="4436983"/>
            <a:ext cx="1307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weights</a:t>
            </a:r>
            <a:endParaRPr lang="en-GB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4121453" y="4505981"/>
            <a:ext cx="1307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input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44671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Update Rule Examples</a:t>
            </a:r>
            <a:endParaRPr lang="en-GB" dirty="0"/>
          </a:p>
        </p:txBody>
      </p:sp>
      <p:sp>
        <p:nvSpPr>
          <p:cNvPr id="7" name="object 14"/>
          <p:cNvSpPr txBox="1"/>
          <p:nvPr/>
        </p:nvSpPr>
        <p:spPr>
          <a:xfrm>
            <a:off x="646839" y="1577461"/>
            <a:ext cx="11545161" cy="102143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sz="3200" spc="-40" dirty="0">
                <a:latin typeface="Arial" panose="020B0604020202020204" pitchFamily="34" charset="0"/>
                <a:cs typeface="Arial" panose="020B0604020202020204" pitchFamily="34" charset="0"/>
              </a:rPr>
              <a:t>Wrong </a:t>
            </a:r>
            <a:r>
              <a:rPr sz="3200" spc="-35" dirty="0">
                <a:latin typeface="Arial" panose="020B0604020202020204" pitchFamily="34" charset="0"/>
                <a:cs typeface="Arial" panose="020B0604020202020204" pitchFamily="34" charset="0"/>
              </a:rPr>
              <a:t>prediction, </a:t>
            </a:r>
            <a:r>
              <a:rPr sz="3200" spc="-55" dirty="0">
                <a:latin typeface="Arial" panose="020B0604020202020204" pitchFamily="34" charset="0"/>
                <a:cs typeface="Arial" panose="020B0604020202020204" pitchFamily="34" charset="0"/>
              </a:rPr>
              <a:t>weights </a:t>
            </a:r>
            <a:r>
              <a:rPr sz="3200" spc="-60" dirty="0">
                <a:latin typeface="Arial" panose="020B0604020202020204" pitchFamily="34" charset="0"/>
                <a:cs typeface="Arial" panose="020B0604020202020204" pitchFamily="34" charset="0"/>
              </a:rPr>
              <a:t>pushed towards </a:t>
            </a:r>
            <a:r>
              <a:rPr sz="3200" spc="-4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3200" spc="-35" dirty="0">
                <a:latin typeface="Arial" panose="020B0604020202020204" pitchFamily="34" charset="0"/>
                <a:cs typeface="Arial" panose="020B0604020202020204" pitchFamily="34" charset="0"/>
              </a:rPr>
              <a:t>positive </a:t>
            </a:r>
            <a:r>
              <a:rPr sz="3200" spc="-55" dirty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sz="3200" spc="-50" dirty="0">
                <a:latin typeface="Arial" panose="020B0604020202020204" pitchFamily="34" charset="0"/>
                <a:cs typeface="Arial" panose="020B0604020202020204" pitchFamily="34" charset="0"/>
              </a:rPr>
              <a:t>negative  </a:t>
            </a:r>
            <a:r>
              <a:rPr sz="3200" spc="-55" dirty="0">
                <a:latin typeface="Arial" panose="020B0604020202020204" pitchFamily="34" charset="0"/>
                <a:cs typeface="Arial" panose="020B0604020202020204" pitchFamily="34" charset="0"/>
              </a:rPr>
              <a:t>class: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19"/>
              <p:cNvSpPr txBox="1"/>
              <p:nvPr/>
            </p:nvSpPr>
            <p:spPr>
              <a:xfrm>
                <a:off x="1439223" y="2674751"/>
                <a:ext cx="8389109" cy="694164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  <a:tabLst>
                    <a:tab pos="1385570" algn="l"/>
                  </a:tabLst>
                </a:pPr>
                <a:r>
                  <a:rPr sz="3200" spc="75" dirty="0">
                    <a:latin typeface="Tahoma"/>
                    <a:cs typeface="Tahoma"/>
                  </a:rPr>
                  <a:t>∆</a:t>
                </a:r>
                <a:r>
                  <a:rPr sz="3200" i="1" spc="75" dirty="0">
                    <a:latin typeface="Trebuchet MS"/>
                    <a:cs typeface="Trebuchet MS"/>
                  </a:rPr>
                  <a:t>w </a:t>
                </a:r>
                <a:r>
                  <a:rPr sz="3200" spc="40" dirty="0">
                    <a:latin typeface="Tahoma"/>
                    <a:cs typeface="Tahoma"/>
                  </a:rPr>
                  <a:t>= </a:t>
                </a:r>
                <a:r>
                  <a:rPr sz="3200" i="1" spc="-70" dirty="0">
                    <a:latin typeface="Arial"/>
                    <a:cs typeface="Arial"/>
                  </a:rPr>
                  <a:t>η </a:t>
                </a:r>
                <a:r>
                  <a:rPr lang="en-GB" sz="3200" i="1" spc="-70" dirty="0" smtClean="0">
                    <a:latin typeface="Arial"/>
                    <a:cs typeface="Arial"/>
                  </a:rPr>
                  <a:t>(</a:t>
                </a:r>
                <a:r>
                  <a:rPr sz="3200" i="1" spc="-70" dirty="0" smtClean="0">
                    <a:latin typeface="Arial"/>
                    <a:cs typeface="Arial"/>
                  </a:rPr>
                  <a:t>  </a:t>
                </a:r>
                <a:r>
                  <a:rPr sz="3200" spc="-60" dirty="0">
                    <a:latin typeface="Tahoma"/>
                    <a:cs typeface="Tahoma"/>
                  </a:rPr>
                  <a:t>1 </a:t>
                </a:r>
                <a:r>
                  <a:rPr sz="3200" i="1" spc="35" dirty="0">
                    <a:latin typeface="Mathcad UniMath Prime"/>
                    <a:cs typeface="Mathcad UniMath Prime"/>
                  </a:rPr>
                  <a:t>−</a:t>
                </a:r>
                <a:r>
                  <a:rPr sz="3200" i="1" spc="250" dirty="0">
                    <a:latin typeface="Mathcad UniMath Prime"/>
                    <a:cs typeface="Mathcad UniMath Prime"/>
                  </a:rPr>
                  <a:t> </a:t>
                </a:r>
                <a:r>
                  <a:rPr sz="3200" i="1" spc="-10" dirty="0">
                    <a:latin typeface="Mathcad UniMath Prime"/>
                    <a:cs typeface="Mathcad UniMath Prime"/>
                  </a:rPr>
                  <a:t>−</a:t>
                </a:r>
                <a:r>
                  <a:rPr sz="3200" spc="-10" dirty="0" smtClean="0">
                    <a:latin typeface="Tahoma"/>
                    <a:cs typeface="Tahoma"/>
                  </a:rPr>
                  <a:t>1</a:t>
                </a:r>
                <a:r>
                  <a:rPr lang="en-GB" sz="3200" spc="-10" dirty="0" smtClean="0">
                    <a:latin typeface="Tahoma"/>
                    <a:cs typeface="Tahoma"/>
                  </a:rPr>
                  <a:t>)</a:t>
                </a:r>
                <a:r>
                  <a:rPr sz="3200" spc="-10" dirty="0" smtClean="0">
                    <a:latin typeface="Tahoma"/>
                    <a:cs typeface="Tahoma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3200" i="1" spc="-10">
                            <a:latin typeface="Cambria Math" panose="02040503050406030204" pitchFamily="18" charset="0"/>
                            <a:cs typeface="Tahoma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GB" sz="3200" spc="-10">
                            <a:latin typeface="Cambria Math" panose="02040503050406030204" pitchFamily="18" charset="0"/>
                            <a:cs typeface="Tahoma"/>
                          </a:rPr>
                          <m:t>x</m:t>
                        </m:r>
                      </m:e>
                      <m:sub>
                        <m:r>
                          <a:rPr lang="en-GB" sz="3200" i="1" spc="-10">
                            <a:latin typeface="Cambria Math" panose="02040503050406030204" pitchFamily="18" charset="0"/>
                            <a:cs typeface="Tahoma"/>
                          </a:rPr>
                          <m:t>𝑗</m:t>
                        </m:r>
                      </m:sub>
                      <m:sup>
                        <m:r>
                          <a:rPr lang="ar-AE" sz="3200" i="1" spc="-10">
                            <a:latin typeface="Cambria Math" panose="02040503050406030204" pitchFamily="18" charset="0"/>
                            <a:cs typeface="Tahoma"/>
                          </a:rPr>
                          <m:t>(</m:t>
                        </m:r>
                        <m:r>
                          <a:rPr lang="en-GB" sz="3200" i="1" spc="-10">
                            <a:latin typeface="Cambria Math" panose="02040503050406030204" pitchFamily="18" charset="0"/>
                            <a:cs typeface="Tahoma"/>
                          </a:rPr>
                          <m:t>𝑖</m:t>
                        </m:r>
                        <m:r>
                          <a:rPr lang="en-GB" sz="3200" i="1" spc="-10">
                            <a:latin typeface="Cambria Math" panose="02040503050406030204" pitchFamily="18" charset="0"/>
                            <a:cs typeface="Tahoma"/>
                          </a:rPr>
                          <m:t>)</m:t>
                        </m:r>
                      </m:sup>
                    </m:sSubSup>
                  </m:oMath>
                </a14:m>
                <a:r>
                  <a:rPr sz="3200" spc="40" dirty="0" smtClean="0">
                    <a:latin typeface="Tahoma"/>
                    <a:cs typeface="Tahoma"/>
                  </a:rPr>
                  <a:t>=</a:t>
                </a:r>
                <a:r>
                  <a:rPr sz="3200" spc="-105" dirty="0" smtClean="0">
                    <a:latin typeface="Tahoma"/>
                    <a:cs typeface="Tahoma"/>
                  </a:rPr>
                  <a:t> </a:t>
                </a:r>
                <a:r>
                  <a:rPr sz="3200" i="1" spc="-30" dirty="0">
                    <a:latin typeface="Arial"/>
                    <a:cs typeface="Arial"/>
                  </a:rPr>
                  <a:t>η</a:t>
                </a:r>
                <a:r>
                  <a:rPr sz="3200" spc="-30" dirty="0">
                    <a:latin typeface="Tahoma"/>
                    <a:cs typeface="Tahoma"/>
                  </a:rPr>
                  <a:t>(2)</a:t>
                </a:r>
                <a:r>
                  <a:rPr lang="ar-AE" sz="3200" spc="-10" dirty="0">
                    <a:cs typeface="Tahoma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3200" i="1" spc="-10">
                            <a:latin typeface="Cambria Math" panose="02040503050406030204" pitchFamily="18" charset="0"/>
                            <a:cs typeface="Tahoma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GB" sz="3200" spc="-10">
                            <a:latin typeface="Cambria Math" panose="02040503050406030204" pitchFamily="18" charset="0"/>
                            <a:cs typeface="Tahoma"/>
                          </a:rPr>
                          <m:t>x</m:t>
                        </m:r>
                      </m:e>
                      <m:sub>
                        <m:r>
                          <a:rPr lang="en-GB" sz="3200" i="1" spc="-10">
                            <a:latin typeface="Cambria Math" panose="02040503050406030204" pitchFamily="18" charset="0"/>
                            <a:cs typeface="Tahoma"/>
                          </a:rPr>
                          <m:t>𝑗</m:t>
                        </m:r>
                      </m:sub>
                      <m:sup>
                        <m:r>
                          <a:rPr lang="ar-AE" sz="3200" i="1" spc="-10">
                            <a:latin typeface="Cambria Math" panose="02040503050406030204" pitchFamily="18" charset="0"/>
                            <a:cs typeface="Tahoma"/>
                          </a:rPr>
                          <m:t>(</m:t>
                        </m:r>
                        <m:r>
                          <a:rPr lang="en-GB" sz="3200" i="1" spc="-10">
                            <a:latin typeface="Cambria Math" panose="02040503050406030204" pitchFamily="18" charset="0"/>
                            <a:cs typeface="Tahoma"/>
                          </a:rPr>
                          <m:t>𝑖</m:t>
                        </m:r>
                        <m:r>
                          <a:rPr lang="en-GB" sz="3200" i="1" spc="-10">
                            <a:latin typeface="Cambria Math" panose="02040503050406030204" pitchFamily="18" charset="0"/>
                            <a:cs typeface="Tahoma"/>
                          </a:rPr>
                          <m:t>)</m:t>
                        </m:r>
                      </m:sup>
                    </m:sSubSup>
                  </m:oMath>
                </a14:m>
                <a:endParaRPr sz="3200" dirty="0">
                  <a:latin typeface="Trebuchet MS"/>
                  <a:cs typeface="Trebuchet MS"/>
                </a:endParaRPr>
              </a:p>
            </p:txBody>
          </p:sp>
        </mc:Choice>
        <mc:Fallback xmlns="">
          <p:sp>
            <p:nvSpPr>
              <p:cNvPr id="10" name="object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223" y="2674751"/>
                <a:ext cx="8389109" cy="694164"/>
              </a:xfrm>
              <a:prstGeom prst="rect">
                <a:avLst/>
              </a:prstGeom>
              <a:blipFill rotWithShape="0">
                <a:blip r:embed="rId3"/>
                <a:stretch>
                  <a:fillRect l="-2762" t="-4386" b="-245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25"/>
              <p:cNvSpPr txBox="1"/>
              <p:nvPr/>
            </p:nvSpPr>
            <p:spPr>
              <a:xfrm>
                <a:off x="1354552" y="3284513"/>
                <a:ext cx="9153843" cy="694164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  <a:tabLst>
                    <a:tab pos="657860" algn="l"/>
                    <a:tab pos="1447165" algn="l"/>
                  </a:tabLst>
                </a:pPr>
                <a:r>
                  <a:rPr sz="3200" spc="75" dirty="0">
                    <a:latin typeface="Tahoma"/>
                    <a:cs typeface="Tahoma"/>
                  </a:rPr>
                  <a:t>∆</a:t>
                </a:r>
                <a:r>
                  <a:rPr sz="3200" i="1" spc="75" dirty="0">
                    <a:latin typeface="Trebuchet MS"/>
                    <a:cs typeface="Trebuchet MS"/>
                  </a:rPr>
                  <a:t>w</a:t>
                </a:r>
                <a:r>
                  <a:rPr sz="3200" i="1" spc="310" dirty="0">
                    <a:latin typeface="Trebuchet MS"/>
                    <a:cs typeface="Trebuchet MS"/>
                  </a:rPr>
                  <a:t> </a:t>
                </a:r>
                <a:r>
                  <a:rPr sz="3200" spc="40" dirty="0">
                    <a:latin typeface="Tahoma"/>
                    <a:cs typeface="Tahoma"/>
                  </a:rPr>
                  <a:t>=</a:t>
                </a:r>
                <a:r>
                  <a:rPr sz="3200" spc="-40" dirty="0">
                    <a:latin typeface="Tahoma"/>
                    <a:cs typeface="Tahoma"/>
                  </a:rPr>
                  <a:t> </a:t>
                </a:r>
                <a:r>
                  <a:rPr sz="3200" i="1" spc="-70" dirty="0">
                    <a:latin typeface="Arial"/>
                    <a:cs typeface="Arial"/>
                  </a:rPr>
                  <a:t>η	</a:t>
                </a:r>
                <a:r>
                  <a:rPr lang="en-GB" sz="3200" i="1" spc="-70" dirty="0" smtClean="0">
                    <a:latin typeface="Arial"/>
                    <a:cs typeface="Arial"/>
                  </a:rPr>
                  <a:t>(</a:t>
                </a:r>
                <a:r>
                  <a:rPr sz="3200" i="1" spc="35" dirty="0" smtClean="0">
                    <a:latin typeface="Mathcad UniMath Prime"/>
                    <a:cs typeface="Mathcad UniMath Prime"/>
                  </a:rPr>
                  <a:t>− </a:t>
                </a:r>
                <a:r>
                  <a:rPr sz="3200" spc="-60" dirty="0">
                    <a:latin typeface="Tahoma"/>
                    <a:cs typeface="Tahoma"/>
                  </a:rPr>
                  <a:t>1 </a:t>
                </a:r>
                <a:r>
                  <a:rPr sz="3200" i="1" spc="35" dirty="0">
                    <a:latin typeface="Mathcad UniMath Prime"/>
                    <a:cs typeface="Mathcad UniMath Prime"/>
                  </a:rPr>
                  <a:t>−</a:t>
                </a:r>
                <a:r>
                  <a:rPr sz="3200" i="1" spc="-95" dirty="0">
                    <a:latin typeface="Mathcad UniMath Prime"/>
                    <a:cs typeface="Mathcad UniMath Prime"/>
                  </a:rPr>
                  <a:t> </a:t>
                </a:r>
                <a:r>
                  <a:rPr sz="3200" spc="-60" dirty="0">
                    <a:latin typeface="Tahoma"/>
                    <a:cs typeface="Tahoma"/>
                  </a:rPr>
                  <a:t>1 </a:t>
                </a:r>
                <a:r>
                  <a:rPr lang="en-GB" sz="3200" spc="-60" dirty="0" smtClean="0">
                    <a:latin typeface="Tahoma"/>
                    <a:cs typeface="Tahoma"/>
                  </a:rPr>
                  <a:t>)</a:t>
                </a:r>
                <a:r>
                  <a:rPr sz="3200" spc="175" dirty="0" smtClean="0">
                    <a:latin typeface="Tahoma"/>
                    <a:cs typeface="Tahoma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3200" i="1" spc="-10">
                            <a:latin typeface="Cambria Math" panose="02040503050406030204" pitchFamily="18" charset="0"/>
                            <a:cs typeface="Tahoma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GB" sz="3200" spc="-10">
                            <a:latin typeface="Cambria Math" panose="02040503050406030204" pitchFamily="18" charset="0"/>
                            <a:cs typeface="Tahoma"/>
                          </a:rPr>
                          <m:t>x</m:t>
                        </m:r>
                      </m:e>
                      <m:sub>
                        <m:r>
                          <a:rPr lang="en-GB" sz="3200" i="1" spc="-10">
                            <a:latin typeface="Cambria Math" panose="02040503050406030204" pitchFamily="18" charset="0"/>
                            <a:cs typeface="Tahoma"/>
                          </a:rPr>
                          <m:t>𝑗</m:t>
                        </m:r>
                      </m:sub>
                      <m:sup>
                        <m:r>
                          <a:rPr lang="ar-AE" sz="3200" i="1" spc="-10">
                            <a:latin typeface="Cambria Math" panose="02040503050406030204" pitchFamily="18" charset="0"/>
                            <a:cs typeface="Tahoma"/>
                          </a:rPr>
                          <m:t>(</m:t>
                        </m:r>
                        <m:r>
                          <a:rPr lang="en-GB" sz="3200" i="1" spc="-10">
                            <a:latin typeface="Cambria Math" panose="02040503050406030204" pitchFamily="18" charset="0"/>
                            <a:cs typeface="Tahoma"/>
                          </a:rPr>
                          <m:t>𝑖</m:t>
                        </m:r>
                        <m:r>
                          <a:rPr lang="en-GB" sz="3200" i="1" spc="-10">
                            <a:latin typeface="Cambria Math" panose="02040503050406030204" pitchFamily="18" charset="0"/>
                            <a:cs typeface="Tahoma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GB" sz="3200" spc="40" dirty="0" smtClean="0">
                    <a:latin typeface="Tahoma"/>
                    <a:cs typeface="Tahoma"/>
                  </a:rPr>
                  <a:t> </a:t>
                </a:r>
                <a:r>
                  <a:rPr sz="3200" spc="40" dirty="0">
                    <a:latin typeface="Tahoma"/>
                    <a:cs typeface="Tahoma"/>
                  </a:rPr>
                  <a:t>=</a:t>
                </a:r>
                <a:r>
                  <a:rPr sz="3200" spc="-95" dirty="0">
                    <a:latin typeface="Tahoma"/>
                    <a:cs typeface="Tahoma"/>
                  </a:rPr>
                  <a:t> </a:t>
                </a:r>
                <a:r>
                  <a:rPr sz="3200" i="1" spc="-20" dirty="0">
                    <a:latin typeface="Arial"/>
                    <a:cs typeface="Arial"/>
                  </a:rPr>
                  <a:t>η</a:t>
                </a:r>
                <a:r>
                  <a:rPr sz="3200" spc="-20" dirty="0">
                    <a:latin typeface="Tahoma"/>
                    <a:cs typeface="Tahoma"/>
                  </a:rPr>
                  <a:t>(</a:t>
                </a:r>
                <a:r>
                  <a:rPr sz="3200" i="1" spc="-20" dirty="0">
                    <a:latin typeface="Mathcad UniMath Prime"/>
                    <a:cs typeface="Mathcad UniMath Prime"/>
                  </a:rPr>
                  <a:t>−</a:t>
                </a:r>
                <a:r>
                  <a:rPr sz="3200" spc="-20" dirty="0">
                    <a:latin typeface="Tahoma"/>
                    <a:cs typeface="Tahoma"/>
                  </a:rPr>
                  <a:t>2)</a:t>
                </a:r>
                <a:r>
                  <a:rPr lang="ar-AE" sz="3200" spc="-10" dirty="0">
                    <a:cs typeface="Tahoma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3200" i="1" spc="-10">
                            <a:latin typeface="Cambria Math" panose="02040503050406030204" pitchFamily="18" charset="0"/>
                            <a:cs typeface="Tahoma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GB" sz="3200" spc="-10">
                            <a:latin typeface="Cambria Math" panose="02040503050406030204" pitchFamily="18" charset="0"/>
                            <a:cs typeface="Tahoma"/>
                          </a:rPr>
                          <m:t>x</m:t>
                        </m:r>
                      </m:e>
                      <m:sub>
                        <m:r>
                          <a:rPr lang="en-GB" sz="3200" i="1" spc="-10">
                            <a:latin typeface="Cambria Math" panose="02040503050406030204" pitchFamily="18" charset="0"/>
                            <a:cs typeface="Tahoma"/>
                          </a:rPr>
                          <m:t>𝑗</m:t>
                        </m:r>
                      </m:sub>
                      <m:sup>
                        <m:r>
                          <a:rPr lang="ar-AE" sz="3200" i="1" spc="-10">
                            <a:latin typeface="Cambria Math" panose="02040503050406030204" pitchFamily="18" charset="0"/>
                            <a:cs typeface="Tahoma"/>
                          </a:rPr>
                          <m:t>(</m:t>
                        </m:r>
                        <m:r>
                          <a:rPr lang="en-GB" sz="3200" i="1" spc="-10">
                            <a:latin typeface="Cambria Math" panose="02040503050406030204" pitchFamily="18" charset="0"/>
                            <a:cs typeface="Tahoma"/>
                          </a:rPr>
                          <m:t>𝑖</m:t>
                        </m:r>
                        <m:r>
                          <a:rPr lang="en-GB" sz="3200" i="1" spc="-10">
                            <a:latin typeface="Cambria Math" panose="02040503050406030204" pitchFamily="18" charset="0"/>
                            <a:cs typeface="Tahoma"/>
                          </a:rPr>
                          <m:t>)</m:t>
                        </m:r>
                      </m:sup>
                    </m:sSubSup>
                  </m:oMath>
                </a14:m>
                <a:endParaRPr sz="3200" dirty="0">
                  <a:latin typeface="Trebuchet MS"/>
                  <a:cs typeface="Trebuchet MS"/>
                </a:endParaRPr>
              </a:p>
            </p:txBody>
          </p:sp>
        </mc:Choice>
        <mc:Fallback xmlns="">
          <p:sp>
            <p:nvSpPr>
              <p:cNvPr id="11" name="object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552" y="3284513"/>
                <a:ext cx="9153843" cy="694164"/>
              </a:xfrm>
              <a:prstGeom prst="rect">
                <a:avLst/>
              </a:prstGeom>
              <a:blipFill rotWithShape="0">
                <a:blip r:embed="rId4"/>
                <a:stretch>
                  <a:fillRect l="-2530" t="-4386" b="-245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240487" y="4552315"/>
            <a:ext cx="300445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ea typeface="ＭＳ Ｐゴシック" pitchFamily="1" charset="-128"/>
                <a:cs typeface="Arial" panose="020B0604020202020204" pitchFamily="34" charset="0"/>
              </a:rPr>
              <a:t>Consider a Training instance</a:t>
            </a:r>
            <a:r>
              <a:rPr lang="en-US" sz="2800" dirty="0">
                <a:latin typeface="Arial" panose="020B0604020202020204" pitchFamily="34" charset="0"/>
                <a:ea typeface="ＭＳ Ｐゴシック" pitchFamily="1" charset="-128"/>
                <a:cs typeface="Arial" panose="020B0604020202020204" pitchFamily="34" charset="0"/>
              </a:rPr>
              <a:t>	</a:t>
            </a:r>
          </a:p>
          <a:p>
            <a:pPr lvl="1"/>
            <a:r>
              <a:rPr lang="en-US" sz="2800" dirty="0" smtClean="0">
                <a:latin typeface="Arial" panose="020B0604020202020204" pitchFamily="34" charset="0"/>
                <a:ea typeface="ＭＳ Ｐゴシック" pitchFamily="1" charset="-128"/>
                <a:cs typeface="Arial" panose="020B0604020202020204" pitchFamily="34" charset="0"/>
              </a:rPr>
              <a:t>0 </a:t>
            </a:r>
            <a:r>
              <a:rPr lang="en-US" sz="2800" dirty="0">
                <a:latin typeface="Arial" panose="020B0604020202020204" pitchFamily="34" charset="0"/>
                <a:ea typeface="ＭＳ Ｐゴシック" pitchFamily="1" charset="-128"/>
                <a:cs typeface="Arial" panose="020B0604020202020204" pitchFamily="34" charset="0"/>
              </a:rPr>
              <a:t>1 </a:t>
            </a:r>
            <a:r>
              <a:rPr lang="en-US" sz="2800" dirty="0" smtClean="0">
                <a:latin typeface="Arial" panose="020B0604020202020204" pitchFamily="34" charset="0"/>
                <a:ea typeface="ＭＳ Ｐゴシック" pitchFamily="1" charset="-128"/>
                <a:cs typeface="Arial" panose="020B0604020202020204" pitchFamily="34" charset="0"/>
              </a:rPr>
              <a:t>=&gt; -1</a:t>
            </a:r>
          </a:p>
          <a:p>
            <a:pPr lvl="1"/>
            <a:endParaRPr lang="en-US" sz="2800" dirty="0">
              <a:latin typeface="Arial" panose="020B0604020202020204" pitchFamily="34" charset="0"/>
              <a:ea typeface="ＭＳ Ｐゴシック" pitchFamily="1" charset="-128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6172" y="4983203"/>
            <a:ext cx="1346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-0.02</a:t>
            </a:r>
          </a:p>
          <a:p>
            <a:r>
              <a:rPr lang="en-GB" sz="2800" dirty="0" smtClean="0"/>
              <a:t>0.02</a:t>
            </a:r>
          </a:p>
          <a:p>
            <a:r>
              <a:rPr lang="en-GB" sz="2800" dirty="0" smtClean="0"/>
              <a:t>0.04</a:t>
            </a:r>
            <a:endParaRPr lang="en-GB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4122057" y="5000563"/>
            <a:ext cx="1262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u="sng" dirty="0" smtClean="0"/>
              <a:t>1</a:t>
            </a:r>
            <a:r>
              <a:rPr lang="en-GB" sz="2800" dirty="0" smtClean="0"/>
              <a:t> 0 1</a:t>
            </a:r>
            <a:endParaRPr lang="en-GB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5431717" y="5029201"/>
            <a:ext cx="417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X</a:t>
            </a:r>
            <a:endParaRPr lang="en-GB" sz="2800" dirty="0"/>
          </a:p>
        </p:txBody>
      </p:sp>
      <p:sp>
        <p:nvSpPr>
          <p:cNvPr id="16" name="Double Bracket 15"/>
          <p:cNvSpPr/>
          <p:nvPr/>
        </p:nvSpPr>
        <p:spPr>
          <a:xfrm>
            <a:off x="4002061" y="5000563"/>
            <a:ext cx="1165226" cy="551858"/>
          </a:xfrm>
          <a:prstGeom prst="bracketPair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7" name="Double Bracket 16"/>
          <p:cNvSpPr/>
          <p:nvPr/>
        </p:nvSpPr>
        <p:spPr>
          <a:xfrm>
            <a:off x="5969254" y="4983202"/>
            <a:ext cx="1120975" cy="1384995"/>
          </a:xfrm>
          <a:prstGeom prst="bracketPair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8" name="TextBox 17"/>
          <p:cNvSpPr txBox="1"/>
          <p:nvPr/>
        </p:nvSpPr>
        <p:spPr>
          <a:xfrm>
            <a:off x="7090230" y="5029201"/>
            <a:ext cx="1307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= 0.02</a:t>
            </a:r>
            <a:endParaRPr lang="en-GB" sz="2800" dirty="0"/>
          </a:p>
        </p:txBody>
      </p:sp>
      <p:sp>
        <p:nvSpPr>
          <p:cNvPr id="19" name="Rectangular Callout 18"/>
          <p:cNvSpPr/>
          <p:nvPr/>
        </p:nvSpPr>
        <p:spPr>
          <a:xfrm>
            <a:off x="8876608" y="3423699"/>
            <a:ext cx="2836218" cy="1576864"/>
          </a:xfrm>
          <a:prstGeom prst="wedgeRectCallout">
            <a:avLst>
              <a:gd name="adj1" fmla="val -85313"/>
              <a:gd name="adj2" fmla="val 4685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Since 0.02 &gt;=0 the prediction is 1</a:t>
            </a:r>
          </a:p>
          <a:p>
            <a:pPr algn="ctr"/>
            <a:r>
              <a:rPr lang="en-GB" dirty="0" smtClean="0"/>
              <a:t>IN</a:t>
            </a:r>
            <a:r>
              <a:rPr lang="en-GB" u="sng" dirty="0" smtClean="0"/>
              <a:t>CORRECT</a:t>
            </a:r>
            <a:r>
              <a:rPr lang="en-GB" dirty="0" smtClean="0"/>
              <a:t> prediction</a:t>
            </a:r>
          </a:p>
          <a:p>
            <a:pPr algn="ctr"/>
            <a:endParaRPr lang="en-GB" u="sng" dirty="0" smtClean="0"/>
          </a:p>
          <a:p>
            <a:pPr algn="ctr"/>
            <a:r>
              <a:rPr lang="en-GB" dirty="0" smtClean="0"/>
              <a:t>So (-1 - 1 ) = -2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5870108" y="4436983"/>
            <a:ext cx="1307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weights</a:t>
            </a:r>
            <a:endParaRPr lang="en-GB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4121453" y="4505981"/>
            <a:ext cx="1307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input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98675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Perceptron class in Python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730806" y="2141248"/>
            <a:ext cx="3806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/>
              <a:t>class perceptron(object):</a:t>
            </a:r>
          </a:p>
        </p:txBody>
      </p:sp>
      <p:sp>
        <p:nvSpPr>
          <p:cNvPr id="5" name="Rectangle 4"/>
          <p:cNvSpPr/>
          <p:nvPr/>
        </p:nvSpPr>
        <p:spPr>
          <a:xfrm>
            <a:off x="1275827" y="2728912"/>
            <a:ext cx="100779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err="1"/>
              <a:t>def</a:t>
            </a:r>
            <a:r>
              <a:rPr lang="en-GB" sz="2800" dirty="0"/>
              <a:t> __</a:t>
            </a:r>
            <a:r>
              <a:rPr lang="en-GB" sz="2800" dirty="0" err="1"/>
              <a:t>init</a:t>
            </a:r>
            <a:r>
              <a:rPr lang="en-GB" sz="2800" dirty="0"/>
              <a:t>__(self, </a:t>
            </a:r>
            <a:r>
              <a:rPr lang="en-GB" sz="2800" dirty="0" err="1"/>
              <a:t>input_size</a:t>
            </a:r>
            <a:r>
              <a:rPr lang="en-GB" sz="2800" dirty="0"/>
              <a:t>, </a:t>
            </a:r>
            <a:r>
              <a:rPr lang="en-GB" sz="2800" dirty="0" err="1"/>
              <a:t>lr</a:t>
            </a:r>
            <a:r>
              <a:rPr lang="en-GB" sz="2800" dirty="0"/>
              <a:t>=0.01, epochs=50, </a:t>
            </a:r>
            <a:r>
              <a:rPr lang="en-GB" sz="2800" dirty="0" err="1"/>
              <a:t>random_state</a:t>
            </a:r>
            <a:r>
              <a:rPr lang="en-GB" sz="2800" dirty="0"/>
              <a:t>=1):</a:t>
            </a:r>
          </a:p>
        </p:txBody>
      </p:sp>
      <p:sp>
        <p:nvSpPr>
          <p:cNvPr id="6" name="Rectangle 5"/>
          <p:cNvSpPr/>
          <p:nvPr/>
        </p:nvSpPr>
        <p:spPr>
          <a:xfrm>
            <a:off x="1275827" y="3544124"/>
            <a:ext cx="33843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/>
              <a:t> </a:t>
            </a:r>
            <a:r>
              <a:rPr lang="en-GB" sz="2800" dirty="0" err="1"/>
              <a:t>def</a:t>
            </a:r>
            <a:r>
              <a:rPr lang="en-GB" sz="2800" dirty="0"/>
              <a:t> </a:t>
            </a:r>
            <a:r>
              <a:rPr lang="en-GB" sz="2800" dirty="0" err="1"/>
              <a:t>net_input</a:t>
            </a:r>
            <a:r>
              <a:rPr lang="en-GB" sz="2800" dirty="0"/>
              <a:t>(self, x):</a:t>
            </a:r>
          </a:p>
        </p:txBody>
      </p:sp>
      <p:sp>
        <p:nvSpPr>
          <p:cNvPr id="7" name="Rectangle 6"/>
          <p:cNvSpPr/>
          <p:nvPr/>
        </p:nvSpPr>
        <p:spPr>
          <a:xfrm>
            <a:off x="1275827" y="4359336"/>
            <a:ext cx="32991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err="1"/>
              <a:t>def</a:t>
            </a:r>
            <a:r>
              <a:rPr lang="en-GB" sz="2800" dirty="0"/>
              <a:t> activation(self, x):</a:t>
            </a:r>
          </a:p>
        </p:txBody>
      </p:sp>
      <p:sp>
        <p:nvSpPr>
          <p:cNvPr id="8" name="Rectangle 7"/>
          <p:cNvSpPr/>
          <p:nvPr/>
        </p:nvSpPr>
        <p:spPr>
          <a:xfrm>
            <a:off x="1275827" y="5174548"/>
            <a:ext cx="29807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err="1"/>
              <a:t>def</a:t>
            </a:r>
            <a:r>
              <a:rPr lang="en-GB" sz="2800" dirty="0"/>
              <a:t> predict (self, x):</a:t>
            </a:r>
          </a:p>
        </p:txBody>
      </p:sp>
      <p:sp>
        <p:nvSpPr>
          <p:cNvPr id="9" name="Rectangle 8"/>
          <p:cNvSpPr/>
          <p:nvPr/>
        </p:nvSpPr>
        <p:spPr>
          <a:xfrm>
            <a:off x="1275827" y="5989762"/>
            <a:ext cx="29524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/>
              <a:t> </a:t>
            </a:r>
            <a:r>
              <a:rPr lang="en-GB" sz="2800" dirty="0" err="1"/>
              <a:t>def</a:t>
            </a:r>
            <a:r>
              <a:rPr lang="en-GB" sz="2800" dirty="0"/>
              <a:t> train(self, X, t):</a:t>
            </a:r>
          </a:p>
        </p:txBody>
      </p:sp>
    </p:spTree>
    <p:extLst>
      <p:ext uri="{BB962C8B-B14F-4D97-AF65-F5344CB8AC3E}">
        <p14:creationId xmlns:p14="http://schemas.microsoft.com/office/powerpoint/2010/main" val="125043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Recap - ML algorithms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6072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pc="5" dirty="0">
                <a:cs typeface="Calibri"/>
              </a:rPr>
              <a:t>In </a:t>
            </a:r>
            <a:r>
              <a:rPr lang="en-GB" spc="-5" dirty="0">
                <a:cs typeface="Calibri"/>
              </a:rPr>
              <a:t>1959, </a:t>
            </a:r>
            <a:r>
              <a:rPr lang="en-GB" spc="10" dirty="0">
                <a:cs typeface="Calibri"/>
              </a:rPr>
              <a:t>Arthur </a:t>
            </a:r>
            <a:r>
              <a:rPr lang="en-GB" dirty="0">
                <a:cs typeface="Calibri"/>
              </a:rPr>
              <a:t>Samuel </a:t>
            </a:r>
            <a:r>
              <a:rPr lang="en-GB" spc="-15" dirty="0">
                <a:cs typeface="Calibri"/>
              </a:rPr>
              <a:t>defined  </a:t>
            </a:r>
            <a:r>
              <a:rPr lang="en-GB" spc="-10" dirty="0">
                <a:cs typeface="Calibri"/>
              </a:rPr>
              <a:t>machine </a:t>
            </a:r>
            <a:r>
              <a:rPr lang="en-GB" spc="-20" dirty="0">
                <a:cs typeface="Calibri"/>
              </a:rPr>
              <a:t>learning </a:t>
            </a:r>
            <a:r>
              <a:rPr lang="en-GB" spc="-30" dirty="0">
                <a:cs typeface="Calibri"/>
              </a:rPr>
              <a:t>as </a:t>
            </a:r>
            <a:r>
              <a:rPr lang="en-GB" spc="-45" dirty="0">
                <a:cs typeface="Calibri"/>
              </a:rPr>
              <a:t>a </a:t>
            </a:r>
            <a:r>
              <a:rPr lang="en-GB" spc="25" dirty="0">
                <a:cs typeface="Calibri"/>
              </a:rPr>
              <a:t>”Field </a:t>
            </a:r>
            <a:r>
              <a:rPr lang="en-GB" spc="-15" dirty="0">
                <a:cs typeface="Calibri"/>
              </a:rPr>
              <a:t>of </a:t>
            </a:r>
            <a:r>
              <a:rPr lang="en-GB" dirty="0">
                <a:cs typeface="Calibri"/>
              </a:rPr>
              <a:t>study that </a:t>
            </a:r>
            <a:r>
              <a:rPr lang="en-GB" spc="-15" dirty="0">
                <a:cs typeface="Calibri"/>
              </a:rPr>
              <a:t>gives  </a:t>
            </a:r>
            <a:r>
              <a:rPr lang="en-GB" spc="-5" dirty="0">
                <a:cs typeface="Calibri"/>
              </a:rPr>
              <a:t>computers </a:t>
            </a:r>
            <a:r>
              <a:rPr lang="en-GB" spc="-10" dirty="0">
                <a:cs typeface="Calibri"/>
              </a:rPr>
              <a:t>the </a:t>
            </a:r>
            <a:r>
              <a:rPr lang="en-GB" spc="-5" dirty="0">
                <a:cs typeface="Calibri"/>
              </a:rPr>
              <a:t>ability </a:t>
            </a:r>
            <a:r>
              <a:rPr lang="en-GB" dirty="0">
                <a:cs typeface="Calibri"/>
              </a:rPr>
              <a:t>to </a:t>
            </a:r>
            <a:r>
              <a:rPr lang="en-GB" spc="-25" dirty="0">
                <a:cs typeface="Calibri"/>
              </a:rPr>
              <a:t>learn </a:t>
            </a:r>
            <a:r>
              <a:rPr lang="en-GB" spc="-5" dirty="0">
                <a:cs typeface="Calibri"/>
              </a:rPr>
              <a:t>without </a:t>
            </a:r>
            <a:r>
              <a:rPr lang="en-GB" spc="-10" dirty="0">
                <a:cs typeface="Calibri"/>
              </a:rPr>
              <a:t>being </a:t>
            </a:r>
            <a:r>
              <a:rPr lang="en-GB" dirty="0">
                <a:cs typeface="Calibri"/>
              </a:rPr>
              <a:t>explicitly  </a:t>
            </a:r>
            <a:r>
              <a:rPr lang="en-GB" spc="-10" dirty="0">
                <a:cs typeface="Calibri"/>
              </a:rPr>
              <a:t>programmed</a:t>
            </a:r>
            <a:r>
              <a:rPr lang="en-GB" spc="-10" dirty="0" smtClean="0">
                <a:cs typeface="Calibri"/>
              </a:rPr>
              <a:t>”.</a:t>
            </a:r>
          </a:p>
          <a:p>
            <a:pPr marL="0" indent="0">
              <a:buNone/>
            </a:pPr>
            <a:endParaRPr lang="en-GB" spc="-10" dirty="0" smtClean="0">
              <a:cs typeface="Calibri"/>
            </a:endParaRPr>
          </a:p>
          <a:p>
            <a:pPr marL="0" indent="0">
              <a:buNone/>
            </a:pPr>
            <a:r>
              <a:rPr lang="en-GB" spc="-10" dirty="0">
                <a:cs typeface="Calibri"/>
              </a:rPr>
              <a:t>Machine </a:t>
            </a:r>
            <a:r>
              <a:rPr lang="en-GB" spc="-20" dirty="0">
                <a:cs typeface="Calibri"/>
              </a:rPr>
              <a:t>learning </a:t>
            </a:r>
            <a:r>
              <a:rPr lang="en-GB" spc="-15" dirty="0">
                <a:cs typeface="Calibri"/>
              </a:rPr>
              <a:t>explores </a:t>
            </a:r>
            <a:r>
              <a:rPr lang="en-GB" spc="-10" dirty="0">
                <a:cs typeface="Calibri"/>
              </a:rPr>
              <a:t>the </a:t>
            </a:r>
            <a:r>
              <a:rPr lang="en-GB" dirty="0">
                <a:cs typeface="Calibri"/>
              </a:rPr>
              <a:t>study </a:t>
            </a:r>
            <a:r>
              <a:rPr lang="en-GB" spc="-20" dirty="0">
                <a:cs typeface="Calibri"/>
              </a:rPr>
              <a:t>and  </a:t>
            </a:r>
            <a:r>
              <a:rPr lang="en-GB" dirty="0">
                <a:cs typeface="Calibri"/>
              </a:rPr>
              <a:t>construction </a:t>
            </a:r>
            <a:r>
              <a:rPr lang="en-GB" spc="-15" dirty="0">
                <a:cs typeface="Calibri"/>
              </a:rPr>
              <a:t>of </a:t>
            </a:r>
            <a:r>
              <a:rPr lang="en-GB" spc="-10" dirty="0">
                <a:cs typeface="Calibri"/>
              </a:rPr>
              <a:t>algorithms </a:t>
            </a:r>
            <a:r>
              <a:rPr lang="en-GB" dirty="0">
                <a:cs typeface="Calibri"/>
              </a:rPr>
              <a:t>that </a:t>
            </a:r>
            <a:r>
              <a:rPr lang="en-GB" spc="-10" dirty="0">
                <a:cs typeface="Calibri"/>
              </a:rPr>
              <a:t>can </a:t>
            </a:r>
            <a:r>
              <a:rPr lang="en-GB" spc="-25" dirty="0">
                <a:cs typeface="Calibri"/>
              </a:rPr>
              <a:t>learn </a:t>
            </a:r>
            <a:r>
              <a:rPr lang="en-GB" spc="-10" dirty="0">
                <a:cs typeface="Calibri"/>
              </a:rPr>
              <a:t>from </a:t>
            </a:r>
            <a:r>
              <a:rPr lang="en-GB" spc="-20" dirty="0">
                <a:cs typeface="Calibri"/>
              </a:rPr>
              <a:t>and </a:t>
            </a:r>
            <a:r>
              <a:rPr lang="en-GB" spc="-25" dirty="0">
                <a:cs typeface="Calibri"/>
              </a:rPr>
              <a:t>make  </a:t>
            </a:r>
            <a:r>
              <a:rPr lang="en-GB" spc="-5" dirty="0">
                <a:cs typeface="Calibri"/>
              </a:rPr>
              <a:t>predictions </a:t>
            </a:r>
            <a:r>
              <a:rPr lang="en-GB" spc="-15" dirty="0">
                <a:cs typeface="Calibri"/>
              </a:rPr>
              <a:t>on</a:t>
            </a:r>
            <a:r>
              <a:rPr lang="en-GB" spc="-20" dirty="0">
                <a:cs typeface="Calibri"/>
              </a:rPr>
              <a:t> </a:t>
            </a:r>
            <a:r>
              <a:rPr lang="en-GB" spc="-10" dirty="0">
                <a:cs typeface="Calibri"/>
              </a:rPr>
              <a:t>data.</a:t>
            </a:r>
          </a:p>
          <a:p>
            <a:pPr marL="0" indent="0">
              <a:buNone/>
            </a:pPr>
            <a:endParaRPr lang="en-GB" spc="-10" dirty="0" smtClean="0">
              <a:cs typeface="Calibri"/>
            </a:endParaRPr>
          </a:p>
          <a:p>
            <a:pPr marL="0" indent="0">
              <a:buNone/>
            </a:pPr>
            <a:endParaRPr lang="en-GB" spc="-10" dirty="0">
              <a:cs typeface="Calibri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156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838200" y="1760131"/>
            <a:ext cx="9535510" cy="38578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Perceptron Architecture</a:t>
            </a:r>
            <a:endParaRPr lang="en-GB" dirty="0"/>
          </a:p>
        </p:txBody>
      </p:sp>
      <p:grpSp>
        <p:nvGrpSpPr>
          <p:cNvPr id="13" name="Group 12"/>
          <p:cNvGrpSpPr/>
          <p:nvPr/>
        </p:nvGrpSpPr>
        <p:grpSpPr>
          <a:xfrm>
            <a:off x="4861965" y="3358055"/>
            <a:ext cx="7373190" cy="3591167"/>
            <a:chOff x="4861965" y="3358055"/>
            <a:chExt cx="7373190" cy="3591167"/>
          </a:xfrm>
        </p:grpSpPr>
        <p:grpSp>
          <p:nvGrpSpPr>
            <p:cNvPr id="12" name="Group 11"/>
            <p:cNvGrpSpPr/>
            <p:nvPr/>
          </p:nvGrpSpPr>
          <p:grpSpPr>
            <a:xfrm>
              <a:off x="4861965" y="3358055"/>
              <a:ext cx="7373190" cy="3500925"/>
              <a:chOff x="4861965" y="3358055"/>
              <a:chExt cx="7373190" cy="3500925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4861965" y="4855779"/>
                <a:ext cx="7330035" cy="2002221"/>
              </a:xfrm>
              <a:prstGeom prst="rect">
                <a:avLst/>
              </a:prstGeom>
              <a:noFill/>
              <a:ln w="1270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9122572" y="5104654"/>
                <a:ext cx="3112583" cy="1754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az-Cyrl-AZ" sz="3600" i="1" spc="-79" dirty="0">
                    <a:latin typeface="Arial"/>
                    <a:cs typeface="Arial"/>
                  </a:rPr>
                  <a:t>Ф</a:t>
                </a:r>
                <a:r>
                  <a:rPr lang="az-Cyrl-AZ" sz="3600" spc="-79" dirty="0">
                    <a:latin typeface="Tahoma"/>
                    <a:cs typeface="Tahoma"/>
                  </a:rPr>
                  <a:t>(</a:t>
                </a:r>
                <a:r>
                  <a:rPr lang="en-GB" sz="3600" i="1" spc="-79" dirty="0">
                    <a:latin typeface="Trebuchet MS"/>
                    <a:cs typeface="Trebuchet MS"/>
                  </a:rPr>
                  <a:t>z</a:t>
                </a:r>
                <a:r>
                  <a:rPr lang="en-GB" sz="3600" dirty="0" smtClean="0">
                    <a:latin typeface="Tahoma"/>
                    <a:cs typeface="Tahoma"/>
                  </a:rPr>
                  <a:t>)</a:t>
                </a:r>
              </a:p>
              <a:p>
                <a:r>
                  <a:rPr lang="en-GB" sz="3600" dirty="0">
                    <a:latin typeface="Tahoma"/>
                    <a:cs typeface="Tahoma"/>
                  </a:rPr>
                  <a:t>o</a:t>
                </a:r>
                <a:r>
                  <a:rPr lang="en-GB" sz="3600" dirty="0" smtClean="0">
                    <a:latin typeface="Tahoma"/>
                    <a:cs typeface="Tahoma"/>
                  </a:rPr>
                  <a:t>utput a </a:t>
                </a:r>
              </a:p>
              <a:p>
                <a:r>
                  <a:rPr lang="en-GB" sz="3600" dirty="0" smtClean="0">
                    <a:latin typeface="Tahoma"/>
                    <a:cs typeface="Tahoma"/>
                  </a:rPr>
                  <a:t>value+1 or -1 </a:t>
                </a:r>
                <a:endParaRPr lang="en-GB" sz="36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/>
                  <p:cNvSpPr/>
                  <p:nvPr/>
                </p:nvSpPr>
                <p:spPr>
                  <a:xfrm>
                    <a:off x="4861965" y="5318383"/>
                    <a:ext cx="1279838" cy="65627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GB" sz="36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600" b="1"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en-GB" sz="3600" b="1">
                                  <a:latin typeface="Cambria Math" panose="02040503050406030204" pitchFamily="18" charset="0"/>
                                </a:rPr>
                                <m:t>𝐓</m:t>
                              </m:r>
                            </m:sup>
                          </m:sSup>
                          <m:r>
                            <a:rPr lang="en-GB" sz="3600" b="1">
                              <a:latin typeface="Cambria Math" panose="02040503050406030204" pitchFamily="18" charset="0"/>
                            </a:rPr>
                            <m:t>𝐗</m:t>
                          </m:r>
                        </m:oMath>
                      </m:oMathPara>
                    </a14:m>
                    <a:endParaRPr lang="en-US" sz="3600" dirty="0"/>
                  </a:p>
                </p:txBody>
              </p:sp>
            </mc:Choice>
            <mc:Fallback xmlns="">
              <p:sp>
                <p:nvSpPr>
                  <p:cNvPr id="6" name="Rectangle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61965" y="5318383"/>
                    <a:ext cx="1279838" cy="65627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object 9"/>
              <p:cNvSpPr txBox="1"/>
              <p:nvPr/>
            </p:nvSpPr>
            <p:spPr>
              <a:xfrm>
                <a:off x="6901145" y="5143173"/>
                <a:ext cx="2009581" cy="1287861"/>
              </a:xfrm>
              <a:prstGeom prst="rect">
                <a:avLst/>
              </a:prstGeom>
            </p:spPr>
            <p:txBody>
              <a:bodyPr vert="horz" wrap="square" lIns="0" tIns="101926" rIns="0" bIns="0" rtlCol="0">
                <a:spAutoFit/>
              </a:bodyPr>
              <a:lstStyle/>
              <a:p>
                <a:pPr marL="25168">
                  <a:spcBef>
                    <a:spcPts val="604"/>
                  </a:spcBef>
                  <a:tabLst>
                    <a:tab pos="741186" algn="l"/>
                  </a:tabLst>
                </a:pPr>
                <a:r>
                  <a:rPr lang="en-GB" sz="3600" spc="-10" dirty="0" smtClean="0">
                    <a:latin typeface="Tahoma"/>
                    <a:cs typeface="Tahoma"/>
                  </a:rPr>
                  <a:t>if </a:t>
                </a:r>
                <a:r>
                  <a:rPr lang="en-GB" sz="3600" i="1" spc="-99" dirty="0">
                    <a:latin typeface="Trebuchet MS"/>
                    <a:cs typeface="Trebuchet MS"/>
                  </a:rPr>
                  <a:t>z</a:t>
                </a:r>
                <a:r>
                  <a:rPr lang="en-GB" sz="3600" spc="-99" dirty="0">
                    <a:latin typeface="Trebuchet MS"/>
                    <a:cs typeface="Trebuchet MS"/>
                  </a:rPr>
                  <a:t> </a:t>
                </a:r>
                <a:r>
                  <a:rPr lang="en-GB" sz="3600" spc="69" dirty="0">
                    <a:latin typeface="Mathcad UniMath Prime"/>
                    <a:cs typeface="Mathcad UniMath Prime"/>
                  </a:rPr>
                  <a:t>≥</a:t>
                </a:r>
                <a:r>
                  <a:rPr lang="en-GB" sz="3600" spc="-248" dirty="0">
                    <a:latin typeface="Mathcad UniMath Prime"/>
                    <a:cs typeface="Mathcad UniMath Prime"/>
                  </a:rPr>
                  <a:t> </a:t>
                </a:r>
                <a:r>
                  <a:rPr lang="en-GB" sz="3600" spc="-178" dirty="0" smtClean="0">
                    <a:latin typeface="Arial"/>
                    <a:cs typeface="Arial"/>
                  </a:rPr>
                  <a:t>0</a:t>
                </a:r>
                <a:endParaRPr lang="en-GB" sz="3600" spc="-20" dirty="0" smtClean="0">
                  <a:latin typeface="Tahoma"/>
                  <a:cs typeface="Tahoma"/>
                </a:endParaRPr>
              </a:p>
              <a:p>
                <a:pPr marL="25168">
                  <a:spcBef>
                    <a:spcPts val="604"/>
                  </a:spcBef>
                  <a:tabLst>
                    <a:tab pos="741186" algn="l"/>
                  </a:tabLst>
                </a:pPr>
                <a:r>
                  <a:rPr lang="en-GB" sz="3600" spc="-99" dirty="0" smtClean="0">
                    <a:latin typeface="Tahoma"/>
                    <a:cs typeface="Tahoma"/>
                  </a:rPr>
                  <a:t>otherwise</a:t>
                </a:r>
                <a:endParaRPr lang="en-GB" sz="3600" spc="-99" dirty="0">
                  <a:latin typeface="Tahoma"/>
                  <a:cs typeface="Tahoma"/>
                </a:endParaRPr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>
                <a:off x="6369269" y="3358055"/>
                <a:ext cx="47297" cy="3499945"/>
              </a:xfrm>
              <a:prstGeom prst="line">
                <a:avLst/>
              </a:prstGeom>
              <a:ln w="6350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Straight Connector 10"/>
            <p:cNvCxnSpPr/>
            <p:nvPr/>
          </p:nvCxnSpPr>
          <p:spPr>
            <a:xfrm>
              <a:off x="8800367" y="3449277"/>
              <a:ext cx="47297" cy="3499945"/>
            </a:xfrm>
            <a:prstGeom prst="line">
              <a:avLst/>
            </a:prstGeom>
            <a:ln w="635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760486" y="1367522"/>
            <a:ext cx="2266493" cy="1486037"/>
            <a:chOff x="760486" y="1367522"/>
            <a:chExt cx="2266493" cy="1486037"/>
          </a:xfrm>
        </p:grpSpPr>
        <p:sp>
          <p:nvSpPr>
            <p:cNvPr id="14" name="Rectangle 13"/>
            <p:cNvSpPr/>
            <p:nvPr/>
          </p:nvSpPr>
          <p:spPr>
            <a:xfrm>
              <a:off x="760486" y="1403412"/>
              <a:ext cx="2266493" cy="1450147"/>
            </a:xfrm>
            <a:prstGeom prst="rect">
              <a:avLst/>
            </a:prstGeom>
            <a:noFill/>
            <a:ln w="1270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92181" y="1367522"/>
              <a:ext cx="113479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3600" i="1" spc="-79" dirty="0" smtClean="0">
                  <a:latin typeface="Arial"/>
                  <a:cs typeface="Arial"/>
                </a:rPr>
                <a:t>bias</a:t>
              </a:r>
              <a:r>
                <a:rPr lang="en-GB" sz="3600" dirty="0" smtClean="0">
                  <a:latin typeface="Tahoma"/>
                  <a:cs typeface="Tahoma"/>
                </a:rPr>
                <a:t> </a:t>
              </a:r>
              <a:endParaRPr lang="en-GB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5607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524077" y="2271144"/>
            <a:ext cx="129332" cy="129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" name="object 5"/>
          <p:cNvSpPr/>
          <p:nvPr/>
        </p:nvSpPr>
        <p:spPr>
          <a:xfrm>
            <a:off x="2524077" y="2687354"/>
            <a:ext cx="129332" cy="129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/>
          <p:nvPr/>
        </p:nvSpPr>
        <p:spPr>
          <a:xfrm>
            <a:off x="2524077" y="3519779"/>
            <a:ext cx="129332" cy="129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" name="object 7"/>
          <p:cNvSpPr/>
          <p:nvPr/>
        </p:nvSpPr>
        <p:spPr>
          <a:xfrm>
            <a:off x="2524077" y="4276976"/>
            <a:ext cx="129332" cy="1293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" name="object 8"/>
          <p:cNvSpPr/>
          <p:nvPr/>
        </p:nvSpPr>
        <p:spPr>
          <a:xfrm>
            <a:off x="2524077" y="4693188"/>
            <a:ext cx="129332" cy="1293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9" name="object 9"/>
          <p:cNvSpPr txBox="1"/>
          <p:nvPr/>
        </p:nvSpPr>
        <p:spPr>
          <a:xfrm>
            <a:off x="838200" y="1602803"/>
            <a:ext cx="10244959" cy="5354286"/>
          </a:xfrm>
          <a:prstGeom prst="rect">
            <a:avLst/>
          </a:prstGeom>
        </p:spPr>
        <p:txBody>
          <a:bodyPr vert="horz" wrap="square" lIns="0" tIns="109474" rIns="0" bIns="0" rtlCol="0">
            <a:spAutoFit/>
          </a:bodyPr>
          <a:lstStyle/>
          <a:p>
            <a:pPr marL="482368" indent="-457200">
              <a:spcBef>
                <a:spcPts val="860"/>
              </a:spcBef>
              <a:buFont typeface="Arial" panose="020B0604020202020204" pitchFamily="34" charset="0"/>
              <a:buChar char="•"/>
            </a:pPr>
            <a:r>
              <a:rPr sz="3200" spc="-119" dirty="0">
                <a:latin typeface="Arial" panose="020B0604020202020204" pitchFamily="34" charset="0"/>
                <a:cs typeface="Arial" panose="020B0604020202020204" pitchFamily="34" charset="0"/>
              </a:rPr>
              <a:t>Convergence </a:t>
            </a:r>
            <a:r>
              <a:rPr sz="3200" spc="-109" dirty="0">
                <a:latin typeface="Arial" panose="020B0604020202020204" pitchFamily="34" charset="0"/>
                <a:cs typeface="Arial" panose="020B0604020202020204" pitchFamily="34" charset="0"/>
              </a:rPr>
              <a:t>guaranteed</a:t>
            </a:r>
            <a:r>
              <a:rPr sz="3200" spc="16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-10" dirty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3821" marR="3057862">
              <a:lnSpc>
                <a:spcPct val="125299"/>
              </a:lnSpc>
            </a:pPr>
            <a:r>
              <a:rPr sz="3200" spc="-4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3200" spc="-109" dirty="0">
                <a:latin typeface="Arial" panose="020B0604020202020204" pitchFamily="34" charset="0"/>
                <a:cs typeface="Arial" panose="020B0604020202020204" pitchFamily="34" charset="0"/>
              </a:rPr>
              <a:t>two </a:t>
            </a:r>
            <a:r>
              <a:rPr sz="3200" spc="-119" dirty="0">
                <a:latin typeface="Arial" panose="020B0604020202020204" pitchFamily="34" charset="0"/>
                <a:cs typeface="Arial" panose="020B0604020202020204" pitchFamily="34" charset="0"/>
              </a:rPr>
              <a:t>classess </a:t>
            </a:r>
            <a:r>
              <a:rPr sz="3200" u="sng" spc="-69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linearly </a:t>
            </a:r>
            <a:r>
              <a:rPr sz="3200" u="sng" spc="-119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separable  </a:t>
            </a:r>
            <a:r>
              <a:rPr sz="3200" spc="-79" dirty="0">
                <a:latin typeface="Arial" panose="020B0604020202020204" pitchFamily="34" charset="0"/>
                <a:cs typeface="Arial" panose="020B0604020202020204" pitchFamily="34" charset="0"/>
              </a:rPr>
              <a:t>Learning rate </a:t>
            </a:r>
            <a:r>
              <a:rPr sz="3200" spc="-69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sz="3200" spc="-59" dirty="0">
                <a:latin typeface="Arial" panose="020B0604020202020204" pitchFamily="34" charset="0"/>
                <a:cs typeface="Arial" panose="020B0604020202020204" pitchFamily="34" charset="0"/>
              </a:rPr>
              <a:t>sufficiently</a:t>
            </a:r>
            <a:r>
              <a:rPr sz="3200" spc="26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-69" dirty="0">
                <a:latin typeface="Arial" panose="020B0604020202020204" pitchFamily="34" charset="0"/>
                <a:cs typeface="Arial" panose="020B0604020202020204" pitchFamily="34" charset="0"/>
              </a:rPr>
              <a:t>small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82368" indent="-457200">
              <a:spcBef>
                <a:spcPts val="662"/>
              </a:spcBef>
              <a:buFont typeface="Arial" panose="020B0604020202020204" pitchFamily="34" charset="0"/>
              <a:buChar char="•"/>
            </a:pPr>
            <a:r>
              <a:rPr sz="3200" spc="-129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sz="3200" spc="-109" dirty="0">
                <a:latin typeface="Arial" panose="020B0604020202020204" pitchFamily="34" charset="0"/>
                <a:cs typeface="Arial" panose="020B0604020202020204" pitchFamily="34" charset="0"/>
              </a:rPr>
              <a:t>classes </a:t>
            </a:r>
            <a:r>
              <a:rPr sz="3200" spc="-69" dirty="0">
                <a:latin typeface="Arial" panose="020B0604020202020204" pitchFamily="34" charset="0"/>
                <a:cs typeface="Arial" panose="020B0604020202020204" pitchFamily="34" charset="0"/>
              </a:rPr>
              <a:t>cannot </a:t>
            </a:r>
            <a:r>
              <a:rPr sz="3200" spc="-119" dirty="0">
                <a:latin typeface="Arial" panose="020B0604020202020204" pitchFamily="34" charset="0"/>
                <a:cs typeface="Arial" panose="020B0604020202020204" pitchFamily="34" charset="0"/>
              </a:rPr>
              <a:t>be seprated: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3821" marR="200082">
              <a:lnSpc>
                <a:spcPct val="102600"/>
              </a:lnSpc>
              <a:spcBef>
                <a:spcPts val="585"/>
              </a:spcBef>
            </a:pPr>
            <a:r>
              <a:rPr sz="3200" spc="-59" dirty="0">
                <a:latin typeface="Arial" panose="020B0604020202020204" pitchFamily="34" charset="0"/>
                <a:cs typeface="Arial" panose="020B0604020202020204" pitchFamily="34" charset="0"/>
              </a:rPr>
              <a:t>Set </a:t>
            </a:r>
            <a:r>
              <a:rPr sz="3200" spc="-109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3200" spc="-89" dirty="0">
                <a:latin typeface="Arial" panose="020B0604020202020204" pitchFamily="34" charset="0"/>
                <a:cs typeface="Arial" panose="020B0604020202020204" pitchFamily="34" charset="0"/>
              </a:rPr>
              <a:t>maximum </a:t>
            </a:r>
            <a:r>
              <a:rPr sz="3200" spc="-99" dirty="0">
                <a:latin typeface="Arial" panose="020B0604020202020204" pitchFamily="34" charset="0"/>
                <a:cs typeface="Arial" panose="020B0604020202020204" pitchFamily="34" charset="0"/>
              </a:rPr>
              <a:t>number </a:t>
            </a:r>
            <a:r>
              <a:rPr sz="3200" spc="-69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z="3200" spc="-139" dirty="0">
                <a:latin typeface="Arial" panose="020B0604020202020204" pitchFamily="34" charset="0"/>
                <a:cs typeface="Arial" panose="020B0604020202020204" pitchFamily="34" charset="0"/>
              </a:rPr>
              <a:t>passes </a:t>
            </a:r>
            <a:r>
              <a:rPr sz="3200" spc="-109" dirty="0">
                <a:latin typeface="Arial" panose="020B0604020202020204" pitchFamily="34" charset="0"/>
                <a:cs typeface="Arial" panose="020B0604020202020204" pitchFamily="34" charset="0"/>
              </a:rPr>
              <a:t>over </a:t>
            </a:r>
            <a:r>
              <a:rPr sz="3200" spc="-79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3200" spc="-50" dirty="0">
                <a:latin typeface="Arial" panose="020B0604020202020204" pitchFamily="34" charset="0"/>
                <a:cs typeface="Arial" panose="020B0604020202020204" pitchFamily="34" charset="0"/>
              </a:rPr>
              <a:t>training </a:t>
            </a:r>
            <a:r>
              <a:rPr sz="3200" spc="-79" dirty="0">
                <a:latin typeface="Arial" panose="020B0604020202020204" pitchFamily="34" charset="0"/>
                <a:cs typeface="Arial" panose="020B0604020202020204" pitchFamily="34" charset="0"/>
              </a:rPr>
              <a:t>dataset  (epochs)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3821" marR="10067">
              <a:lnSpc>
                <a:spcPct val="125299"/>
              </a:lnSpc>
            </a:pPr>
            <a:r>
              <a:rPr sz="3200" spc="-59" dirty="0">
                <a:latin typeface="Arial" panose="020B0604020202020204" pitchFamily="34" charset="0"/>
                <a:cs typeface="Arial" panose="020B0604020202020204" pitchFamily="34" charset="0"/>
              </a:rPr>
              <a:t>Set </a:t>
            </a:r>
            <a:r>
              <a:rPr sz="3200" spc="-109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3200" spc="-79" dirty="0">
                <a:latin typeface="Arial" panose="020B0604020202020204" pitchFamily="34" charset="0"/>
                <a:cs typeface="Arial" panose="020B0604020202020204" pitchFamily="34" charset="0"/>
              </a:rPr>
              <a:t>threshold </a:t>
            </a:r>
            <a:r>
              <a:rPr sz="3200" spc="-89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sz="3200" spc="-79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3200" spc="-99" dirty="0">
                <a:latin typeface="Arial" panose="020B0604020202020204" pitchFamily="34" charset="0"/>
                <a:cs typeface="Arial" panose="020B0604020202020204" pitchFamily="34" charset="0"/>
              </a:rPr>
              <a:t>number </a:t>
            </a:r>
            <a:r>
              <a:rPr sz="3200" spc="-69" dirty="0">
                <a:latin typeface="Arial" panose="020B0604020202020204" pitchFamily="34" charset="0"/>
                <a:cs typeface="Arial" panose="020B0604020202020204" pitchFamily="34" charset="0"/>
              </a:rPr>
              <a:t>of tolerated misclassifications  </a:t>
            </a:r>
            <a:endParaRPr lang="en-GB" sz="3200" spc="-69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3821" marR="10067">
              <a:lnSpc>
                <a:spcPct val="125299"/>
              </a:lnSpc>
            </a:pPr>
            <a:r>
              <a:rPr sz="3200" spc="-79" dirty="0" smtClean="0">
                <a:latin typeface="Arial" panose="020B0604020202020204" pitchFamily="34" charset="0"/>
                <a:cs typeface="Arial" panose="020B0604020202020204" pitchFamily="34" charset="0"/>
              </a:rPr>
              <a:t>Otherwise</a:t>
            </a:r>
            <a:r>
              <a:rPr sz="3200" spc="-79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sz="3200" spc="20" dirty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sz="3200" spc="-30" dirty="0">
                <a:latin typeface="Arial" panose="020B0604020202020204" pitchFamily="34" charset="0"/>
                <a:cs typeface="Arial" panose="020B0604020202020204" pitchFamily="34" charset="0"/>
              </a:rPr>
              <a:t>will </a:t>
            </a:r>
            <a:r>
              <a:rPr sz="3200" spc="-129" dirty="0">
                <a:latin typeface="Arial" panose="020B0604020202020204" pitchFamily="34" charset="0"/>
                <a:cs typeface="Arial" panose="020B0604020202020204" pitchFamily="34" charset="0"/>
              </a:rPr>
              <a:t>never </a:t>
            </a:r>
            <a:r>
              <a:rPr sz="3200" spc="-79" dirty="0">
                <a:latin typeface="Arial" panose="020B0604020202020204" pitchFamily="34" charset="0"/>
                <a:cs typeface="Arial" panose="020B0604020202020204" pitchFamily="34" charset="0"/>
              </a:rPr>
              <a:t>stop </a:t>
            </a:r>
            <a:r>
              <a:rPr sz="3200" spc="-69" dirty="0">
                <a:latin typeface="Arial" panose="020B0604020202020204" pitchFamily="34" charset="0"/>
                <a:cs typeface="Arial" panose="020B0604020202020204" pitchFamily="34" charset="0"/>
              </a:rPr>
              <a:t>updating </a:t>
            </a:r>
            <a:r>
              <a:rPr sz="3200" spc="-109" dirty="0"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r>
              <a:rPr sz="3200" spc="9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-89" dirty="0">
                <a:latin typeface="Arial" panose="020B0604020202020204" pitchFamily="34" charset="0"/>
                <a:cs typeface="Arial" panose="020B0604020202020204" pitchFamily="34" charset="0"/>
              </a:rPr>
              <a:t>(converge)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Convergence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07890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Linear </a:t>
            </a:r>
            <a:r>
              <a:rPr lang="en-GB" dirty="0" err="1" smtClean="0"/>
              <a:t>Separability</a:t>
            </a:r>
            <a:endParaRPr lang="en-GB" dirty="0"/>
          </a:p>
        </p:txBody>
      </p:sp>
      <p:sp>
        <p:nvSpPr>
          <p:cNvPr id="4" name="object 4"/>
          <p:cNvSpPr/>
          <p:nvPr/>
        </p:nvSpPr>
        <p:spPr>
          <a:xfrm>
            <a:off x="275771" y="2137179"/>
            <a:ext cx="11654972" cy="409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844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7" name="TextBox 4"/>
          <p:cNvSpPr txBox="1">
            <a:spLocks noChangeArrowheads="1"/>
          </p:cNvSpPr>
          <p:nvPr/>
        </p:nvSpPr>
        <p:spPr bwMode="auto">
          <a:xfrm>
            <a:off x="4401539" y="5684135"/>
            <a:ext cx="23622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i="1" dirty="0">
                <a:solidFill>
                  <a:schemeClr val="accent1">
                    <a:lumMod val="50000"/>
                  </a:schemeClr>
                </a:solidFill>
              </a:rPr>
              <a:t>If no bias then the hyperplane must go through the origin </a:t>
            </a: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4426727" y="4317532"/>
            <a:ext cx="2362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i="1" dirty="0" err="1" smtClean="0">
                <a:solidFill>
                  <a:schemeClr val="accent1">
                    <a:lumMod val="50000"/>
                  </a:schemeClr>
                </a:solidFill>
              </a:rPr>
              <a:t>Div</a:t>
            </a:r>
            <a:r>
              <a:rPr lang="en-US" sz="2000" i="1" dirty="0" smtClean="0">
                <a:solidFill>
                  <a:schemeClr val="accent1">
                    <a:lumMod val="50000"/>
                  </a:schemeClr>
                </a:solidFill>
              </a:rPr>
              <a:t> by </a:t>
            </a:r>
            <a:r>
              <a:rPr lang="en-GB" sz="2000" i="1" dirty="0">
                <a:solidFill>
                  <a:schemeClr val="accent1">
                    <a:lumMod val="50000"/>
                  </a:schemeClr>
                </a:solidFill>
              </a:rPr>
              <a:t>w</a:t>
            </a:r>
            <a:r>
              <a:rPr lang="en-GB" sz="2000" i="1" baseline="-250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endParaRPr lang="en-US" sz="20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4426727" y="5007907"/>
            <a:ext cx="2362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i="1" dirty="0" smtClean="0">
                <a:solidFill>
                  <a:schemeClr val="accent1">
                    <a:lumMod val="50000"/>
                  </a:schemeClr>
                </a:solidFill>
              </a:rPr>
              <a:t>Solve for </a:t>
            </a:r>
            <a:r>
              <a:rPr lang="en-GB" sz="2000" i="1" dirty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en-GB" sz="2000" i="1" baseline="-250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endParaRPr lang="en-US" sz="20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3761" y="1690688"/>
            <a:ext cx="540984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i="1" dirty="0" smtClean="0"/>
              <a:t>w</a:t>
            </a:r>
            <a:r>
              <a:rPr lang="en-GB" sz="2800" i="1" baseline="-25000" dirty="0" smtClean="0"/>
              <a:t>1</a:t>
            </a:r>
            <a:r>
              <a:rPr lang="en-GB" sz="2800" i="1" dirty="0" smtClean="0"/>
              <a:t>x</a:t>
            </a:r>
            <a:r>
              <a:rPr lang="en-GB" sz="2800" i="1" baseline="-25000" dirty="0" smtClean="0"/>
              <a:t>1</a:t>
            </a:r>
            <a:r>
              <a:rPr lang="en-GB" sz="2800" i="1" dirty="0" smtClean="0"/>
              <a:t> + w</a:t>
            </a:r>
            <a:r>
              <a:rPr lang="en-GB" sz="2800" i="1" baseline="-25000" dirty="0" smtClean="0"/>
              <a:t>2</a:t>
            </a:r>
            <a:r>
              <a:rPr lang="en-GB" sz="2800" i="1" dirty="0" smtClean="0"/>
              <a:t>x</a:t>
            </a:r>
            <a:r>
              <a:rPr lang="en-GB" sz="2800" i="1" baseline="-25000" dirty="0" smtClean="0"/>
              <a:t>2</a:t>
            </a:r>
            <a:r>
              <a:rPr lang="en-GB" sz="2800" i="1" dirty="0" smtClean="0"/>
              <a:t> &gt;= 0 (Z = 1)</a:t>
            </a:r>
            <a:r>
              <a:rPr lang="en-GB" sz="2800" i="1" baseline="-25000" dirty="0" smtClean="0"/>
              <a:t> </a:t>
            </a:r>
          </a:p>
          <a:p>
            <a:r>
              <a:rPr lang="en-GB" sz="2800" i="1" dirty="0"/>
              <a:t>w</a:t>
            </a:r>
            <a:r>
              <a:rPr lang="en-GB" sz="2800" i="1" baseline="-25000" dirty="0"/>
              <a:t>1</a:t>
            </a:r>
            <a:r>
              <a:rPr lang="en-GB" sz="2800" i="1" dirty="0"/>
              <a:t>x</a:t>
            </a:r>
            <a:r>
              <a:rPr lang="en-GB" sz="2800" i="1" baseline="-25000" dirty="0"/>
              <a:t>1</a:t>
            </a:r>
            <a:r>
              <a:rPr lang="en-GB" sz="2800" i="1" dirty="0"/>
              <a:t> + w</a:t>
            </a:r>
            <a:r>
              <a:rPr lang="en-GB" sz="2800" i="1" baseline="-25000" dirty="0"/>
              <a:t>2</a:t>
            </a:r>
            <a:r>
              <a:rPr lang="en-GB" sz="2800" i="1" dirty="0"/>
              <a:t>x</a:t>
            </a:r>
            <a:r>
              <a:rPr lang="en-GB" sz="2800" i="1" baseline="-25000" dirty="0"/>
              <a:t>2</a:t>
            </a:r>
            <a:r>
              <a:rPr lang="en-GB" sz="2800" i="1" dirty="0"/>
              <a:t> </a:t>
            </a:r>
            <a:r>
              <a:rPr lang="en-GB" sz="2800" i="1" dirty="0" smtClean="0"/>
              <a:t>&lt; 0 </a:t>
            </a:r>
            <a:r>
              <a:rPr lang="en-GB" sz="2800" i="1" dirty="0"/>
              <a:t>(Z = </a:t>
            </a:r>
            <a:r>
              <a:rPr lang="en-GB" sz="2800" i="1" dirty="0" smtClean="0"/>
              <a:t>-1)</a:t>
            </a:r>
          </a:p>
          <a:p>
            <a:endParaRPr lang="en-GB" sz="2800" b="1" i="1" dirty="0"/>
          </a:p>
          <a:p>
            <a:r>
              <a:rPr lang="en-GB" sz="2800" i="1" dirty="0" smtClean="0"/>
              <a:t>So, What is a decision boundary?</a:t>
            </a:r>
          </a:p>
          <a:p>
            <a:r>
              <a:rPr lang="en-GB" sz="2800" i="1" dirty="0"/>
              <a:t>w</a:t>
            </a:r>
            <a:r>
              <a:rPr lang="en-GB" sz="2800" i="1" baseline="-25000" dirty="0"/>
              <a:t>1</a:t>
            </a:r>
            <a:r>
              <a:rPr lang="en-GB" sz="2800" i="1" dirty="0"/>
              <a:t>x</a:t>
            </a:r>
            <a:r>
              <a:rPr lang="en-GB" sz="2800" i="1" baseline="-25000" dirty="0"/>
              <a:t>1</a:t>
            </a:r>
            <a:r>
              <a:rPr lang="en-GB" sz="2800" i="1" dirty="0"/>
              <a:t> + w</a:t>
            </a:r>
            <a:r>
              <a:rPr lang="en-GB" sz="2800" i="1" baseline="-25000" dirty="0"/>
              <a:t>2</a:t>
            </a:r>
            <a:r>
              <a:rPr lang="en-GB" sz="2800" i="1" dirty="0"/>
              <a:t>x</a:t>
            </a:r>
            <a:r>
              <a:rPr lang="en-GB" sz="2800" i="1" baseline="-25000" dirty="0"/>
              <a:t>2</a:t>
            </a:r>
            <a:r>
              <a:rPr lang="en-GB" sz="2800" i="1" dirty="0"/>
              <a:t> </a:t>
            </a:r>
            <a:r>
              <a:rPr lang="en-GB" sz="2800" i="1" dirty="0" smtClean="0"/>
              <a:t>= z</a:t>
            </a:r>
            <a:endParaRPr lang="en-GB" sz="2800" i="1" baseline="-25000" dirty="0"/>
          </a:p>
          <a:p>
            <a:endParaRPr lang="en-GB" sz="2800" i="1" dirty="0" smtClean="0"/>
          </a:p>
          <a:p>
            <a:r>
              <a:rPr lang="en-GB" sz="2800" i="1" dirty="0" smtClean="0"/>
              <a:t>w</a:t>
            </a:r>
            <a:r>
              <a:rPr lang="en-GB" sz="2800" i="1" baseline="-25000" dirty="0" smtClean="0"/>
              <a:t>1</a:t>
            </a:r>
            <a:r>
              <a:rPr lang="en-GB" sz="2800" i="1" dirty="0" smtClean="0"/>
              <a:t>x</a:t>
            </a:r>
            <a:r>
              <a:rPr lang="en-GB" sz="2800" i="1" baseline="-25000" dirty="0" smtClean="0"/>
              <a:t>1</a:t>
            </a:r>
            <a:r>
              <a:rPr lang="en-GB" sz="2800" i="1" dirty="0" smtClean="0"/>
              <a:t> /</a:t>
            </a:r>
            <a:r>
              <a:rPr lang="en-GB" sz="2800" i="1" dirty="0" smtClean="0">
                <a:solidFill>
                  <a:schemeClr val="accent1">
                    <a:lumMod val="50000"/>
                  </a:schemeClr>
                </a:solidFill>
              </a:rPr>
              <a:t>w</a:t>
            </a:r>
            <a:r>
              <a:rPr lang="en-GB" sz="2800" i="1" baseline="-25000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n-GB" sz="2800" i="1" dirty="0" smtClean="0"/>
              <a:t>+ x</a:t>
            </a:r>
            <a:r>
              <a:rPr lang="en-GB" sz="2800" i="1" baseline="-25000" dirty="0" smtClean="0"/>
              <a:t>2</a:t>
            </a:r>
            <a:r>
              <a:rPr lang="en-GB" sz="2800" i="1" dirty="0" smtClean="0"/>
              <a:t> = z/</a:t>
            </a:r>
            <a:r>
              <a:rPr lang="en-GB" sz="2800" i="1" dirty="0" smtClean="0">
                <a:solidFill>
                  <a:schemeClr val="accent1">
                    <a:lumMod val="50000"/>
                  </a:schemeClr>
                </a:solidFill>
              </a:rPr>
              <a:t>w</a:t>
            </a:r>
            <a:r>
              <a:rPr lang="en-GB" sz="2800" i="1" baseline="-25000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  <a:p>
            <a:endParaRPr lang="en-GB" sz="2800" i="1" baseline="-25000" dirty="0" smtClean="0"/>
          </a:p>
          <a:p>
            <a:r>
              <a:rPr lang="en-GB" sz="2800" i="1" dirty="0" smtClean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en-GB" sz="2800" i="1" baseline="-25000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n-GB" sz="2800" i="1" dirty="0" smtClean="0"/>
              <a:t> </a:t>
            </a:r>
            <a:r>
              <a:rPr lang="en-GB" sz="2800" i="1" dirty="0"/>
              <a:t>= </a:t>
            </a:r>
            <a:r>
              <a:rPr lang="en-GB" sz="2800" i="1" dirty="0" smtClean="0"/>
              <a:t>(-</a:t>
            </a:r>
            <a:r>
              <a:rPr lang="en-GB" sz="2800" i="1" dirty="0"/>
              <a:t> </a:t>
            </a:r>
            <a:r>
              <a:rPr lang="en-GB" sz="2800" i="1" dirty="0" smtClean="0"/>
              <a:t>w</a:t>
            </a:r>
            <a:r>
              <a:rPr lang="en-GB" sz="2800" i="1" baseline="-25000" dirty="0" smtClean="0"/>
              <a:t>1</a:t>
            </a:r>
            <a:r>
              <a:rPr lang="en-GB" sz="2800" i="1" dirty="0" smtClean="0"/>
              <a:t>w</a:t>
            </a:r>
            <a:r>
              <a:rPr lang="en-GB" sz="2800" i="1" baseline="-25000" dirty="0" smtClean="0"/>
              <a:t>2</a:t>
            </a:r>
            <a:r>
              <a:rPr lang="en-GB" sz="2800" i="1" dirty="0" smtClean="0"/>
              <a:t> )/x</a:t>
            </a:r>
            <a:r>
              <a:rPr lang="en-GB" sz="2800" i="1" baseline="-25000" dirty="0" smtClean="0"/>
              <a:t>1</a:t>
            </a:r>
            <a:r>
              <a:rPr lang="en-GB" sz="2800" i="1" dirty="0" smtClean="0"/>
              <a:t>+ z/w</a:t>
            </a:r>
            <a:r>
              <a:rPr lang="en-GB" sz="2800" i="1" baseline="-25000" dirty="0" smtClean="0"/>
              <a:t>2</a:t>
            </a:r>
            <a:endParaRPr lang="en-GB" sz="2800" i="1" baseline="-25000" dirty="0"/>
          </a:p>
          <a:p>
            <a:endParaRPr lang="en-GB" sz="2800" i="1" baseline="-25000" dirty="0" smtClean="0"/>
          </a:p>
          <a:p>
            <a:r>
              <a:rPr lang="en-GB" sz="2800" i="1" dirty="0" smtClean="0"/>
              <a:t>y </a:t>
            </a:r>
            <a:r>
              <a:rPr lang="en-GB" sz="2800" i="1" dirty="0"/>
              <a:t>= </a:t>
            </a:r>
            <a:r>
              <a:rPr lang="en-GB" sz="2800" i="1" dirty="0" smtClean="0"/>
              <a:t>MX+ B</a:t>
            </a:r>
            <a:endParaRPr lang="en-GB" sz="2800" i="1" baseline="-25000" dirty="0"/>
          </a:p>
          <a:p>
            <a:endParaRPr lang="en-GB" sz="2800" i="1" baseline="-25000" dirty="0"/>
          </a:p>
          <a:p>
            <a:endParaRPr lang="en-GB" sz="2800" i="1" dirty="0"/>
          </a:p>
          <a:p>
            <a:endParaRPr lang="en-GB" sz="280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smtClean="0"/>
              <a:t>What is the Bias?</a:t>
            </a:r>
            <a:endParaRPr lang="en-GB" dirty="0"/>
          </a:p>
        </p:txBody>
      </p:sp>
      <p:sp>
        <p:nvSpPr>
          <p:cNvPr id="9" name="object 4"/>
          <p:cNvSpPr/>
          <p:nvPr/>
        </p:nvSpPr>
        <p:spPr>
          <a:xfrm>
            <a:off x="7728136" y="1269774"/>
            <a:ext cx="4053115" cy="4520757"/>
          </a:xfrm>
          <a:prstGeom prst="rect">
            <a:avLst/>
          </a:prstGeom>
          <a:blipFill>
            <a:blip r:embed="rId3" cstate="print"/>
            <a:srcRect/>
            <a:stretch>
              <a:fillRect r="-201612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7059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Augmented Pattern </a:t>
            </a:r>
            <a:r>
              <a:rPr lang="en-US" dirty="0" smtClean="0">
                <a:ea typeface="+mj-ea"/>
                <a:cs typeface="+mj-cs"/>
              </a:rPr>
              <a:t>Vectors with Bias input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Input (x) -&gt; class (y)</a:t>
            </a:r>
          </a:p>
          <a:p>
            <a:pPr lvl="1">
              <a:buFont typeface="Wingdings" pitchFamily="1" charset="2"/>
              <a:buNone/>
            </a:pPr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1 </a:t>
            </a:r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0 1 -&gt; </a:t>
            </a:r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-1</a:t>
            </a:r>
            <a:endParaRPr lang="en-US" dirty="0">
              <a:ea typeface="ＭＳ Ｐゴシック" pitchFamily="1" charset="-128"/>
              <a:cs typeface="ＭＳ Ｐゴシック" pitchFamily="1" charset="-128"/>
            </a:endParaRPr>
          </a:p>
          <a:p>
            <a:pPr lvl="1">
              <a:buFont typeface="Wingdings" pitchFamily="1" charset="2"/>
              <a:buNone/>
            </a:pPr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1 0 0 -&gt; 1</a:t>
            </a:r>
          </a:p>
          <a:p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Augmented </a:t>
            </a:r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Version with Bias</a:t>
            </a:r>
            <a:endParaRPr lang="en-US" dirty="0">
              <a:ea typeface="ＭＳ Ｐゴシック" pitchFamily="1" charset="-128"/>
              <a:cs typeface="ＭＳ Ｐゴシック" pitchFamily="1" charset="-128"/>
            </a:endParaRPr>
          </a:p>
          <a:p>
            <a:pPr lvl="1">
              <a:buFont typeface="Wingdings" pitchFamily="1" charset="2"/>
              <a:buNone/>
            </a:pPr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1 0 1 1 -&gt; </a:t>
            </a:r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-1</a:t>
            </a:r>
            <a:endParaRPr lang="en-US" dirty="0">
              <a:ea typeface="ＭＳ Ｐゴシック" pitchFamily="1" charset="-128"/>
              <a:cs typeface="ＭＳ Ｐゴシック" pitchFamily="1" charset="-128"/>
            </a:endParaRPr>
          </a:p>
          <a:p>
            <a:pPr lvl="1">
              <a:buFont typeface="Wingdings" pitchFamily="1" charset="2"/>
              <a:buNone/>
            </a:pPr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1 0 0 1 -&gt; 1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We call </a:t>
            </a:r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it a </a:t>
            </a:r>
            <a:r>
              <a:rPr lang="en-US" i="1" dirty="0">
                <a:ea typeface="ＭＳ Ｐゴシック" pitchFamily="1" charset="-128"/>
                <a:cs typeface="ＭＳ Ｐゴシック" pitchFamily="1" charset="-128"/>
              </a:rPr>
              <a:t>bias </a:t>
            </a:r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since it biases the output up or down.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ea typeface="ＭＳ Ｐゴシック" pitchFamily="1" charset="-128"/>
                <a:cs typeface="ＭＳ Ｐゴシック" pitchFamily="1" charset="-128"/>
                <a:sym typeface="Symbol" pitchFamily="1" charset="2"/>
              </a:rPr>
              <a:t>Note the input</a:t>
            </a:r>
            <a:r>
              <a:rPr lang="en-US" dirty="0">
                <a:ea typeface="ＭＳ Ｐゴシック" pitchFamily="1" charset="-128"/>
                <a:cs typeface="ＭＳ Ｐゴシック" pitchFamily="1" charset="-128"/>
                <a:sym typeface="Symbol" pitchFamily="1" charset="2"/>
              </a:rPr>
              <a:t> </a:t>
            </a:r>
            <a:r>
              <a:rPr lang="en-US" dirty="0" smtClean="0">
                <a:ea typeface="ＭＳ Ｐゴシック" pitchFamily="1" charset="-128"/>
                <a:cs typeface="ＭＳ Ｐゴシック" pitchFamily="1" charset="-128"/>
                <a:sym typeface="Symbol" pitchFamily="1" charset="2"/>
              </a:rPr>
              <a:t>for the bias component is ‘1’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The </a:t>
            </a:r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bias </a:t>
            </a:r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weight, w</a:t>
            </a:r>
            <a:r>
              <a:rPr lang="en-US" baseline="-25000" dirty="0" smtClean="0">
                <a:ea typeface="ＭＳ Ｐゴシック" pitchFamily="1" charset="-128"/>
                <a:cs typeface="ＭＳ Ｐゴシック" pitchFamily="1" charset="-128"/>
              </a:rPr>
              <a:t>0</a:t>
            </a:r>
            <a:r>
              <a:rPr lang="en-US" dirty="0" smtClean="0">
                <a:ea typeface="ＭＳ Ｐゴシック" pitchFamily="1" charset="-128"/>
                <a:cs typeface="ＭＳ Ｐゴシック" pitchFamily="1" charset="-128"/>
              </a:rPr>
              <a:t>, is learnt like all any other weights</a:t>
            </a:r>
            <a:endParaRPr lang="en-US" dirty="0">
              <a:ea typeface="ＭＳ Ｐゴシック" pitchFamily="1" charset="-128"/>
              <a:cs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7734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pitchFamily="1" charset="0"/>
              </a:rPr>
              <a:t>CS 478 - Perceptrons</a:t>
            </a:r>
          </a:p>
        </p:txBody>
      </p:sp>
      <p:sp>
        <p:nvSpPr>
          <p:cNvPr id="563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2AFA71-1B87-EB4D-8E53-DF810D0F2823}" type="slidenum">
              <a:rPr lang="en-US" smtClean="0">
                <a:latin typeface="Times New Roman" pitchFamily="1" charset="0"/>
              </a:rPr>
              <a:pPr/>
              <a:t>25</a:t>
            </a:fld>
            <a:endParaRPr lang="en-US" smtClean="0">
              <a:latin typeface="Times New Roman" pitchFamily="1" charset="0"/>
            </a:endParaRP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Linear Separability</a:t>
            </a:r>
          </a:p>
        </p:txBody>
      </p:sp>
      <p:sp>
        <p:nvSpPr>
          <p:cNvPr id="56325" name="Line 5"/>
          <p:cNvSpPr>
            <a:spLocks noChangeShapeType="1"/>
          </p:cNvSpPr>
          <p:nvPr/>
        </p:nvSpPr>
        <p:spPr bwMode="auto">
          <a:xfrm>
            <a:off x="3810000" y="2514600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6" name="Line 6"/>
          <p:cNvSpPr>
            <a:spLocks noChangeShapeType="1"/>
          </p:cNvSpPr>
          <p:nvPr/>
        </p:nvSpPr>
        <p:spPr bwMode="auto">
          <a:xfrm>
            <a:off x="3810000" y="48768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3" name="Line 7"/>
          <p:cNvSpPr>
            <a:spLocks noChangeShapeType="1"/>
          </p:cNvSpPr>
          <p:nvPr/>
        </p:nvSpPr>
        <p:spPr bwMode="auto">
          <a:xfrm flipV="1">
            <a:off x="4419600" y="2362200"/>
            <a:ext cx="15240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8" name="AutoShape 15"/>
          <p:cNvSpPr>
            <a:spLocks noChangeArrowheads="1"/>
          </p:cNvSpPr>
          <p:nvPr/>
        </p:nvSpPr>
        <p:spPr bwMode="auto">
          <a:xfrm>
            <a:off x="5791200" y="2819400"/>
            <a:ext cx="128588" cy="128588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9" name="AutoShape 17"/>
          <p:cNvSpPr>
            <a:spLocks noChangeArrowheads="1"/>
          </p:cNvSpPr>
          <p:nvPr/>
        </p:nvSpPr>
        <p:spPr bwMode="auto">
          <a:xfrm>
            <a:off x="5181600" y="3581400"/>
            <a:ext cx="128588" cy="128588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0" name="AutoShape 18"/>
          <p:cNvSpPr>
            <a:spLocks noChangeArrowheads="1"/>
          </p:cNvSpPr>
          <p:nvPr/>
        </p:nvSpPr>
        <p:spPr bwMode="auto">
          <a:xfrm>
            <a:off x="5562600" y="3352800"/>
            <a:ext cx="128588" cy="128588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1" name="AutoShape 19"/>
          <p:cNvSpPr>
            <a:spLocks noChangeArrowheads="1"/>
          </p:cNvSpPr>
          <p:nvPr/>
        </p:nvSpPr>
        <p:spPr bwMode="auto">
          <a:xfrm>
            <a:off x="5638800" y="3124200"/>
            <a:ext cx="128588" cy="128588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2" name="AutoShape 20"/>
          <p:cNvSpPr>
            <a:spLocks noChangeArrowheads="1"/>
          </p:cNvSpPr>
          <p:nvPr/>
        </p:nvSpPr>
        <p:spPr bwMode="auto">
          <a:xfrm>
            <a:off x="5181600" y="4191000"/>
            <a:ext cx="128588" cy="128588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3" name="AutoShape 21"/>
          <p:cNvSpPr>
            <a:spLocks noChangeArrowheads="1"/>
          </p:cNvSpPr>
          <p:nvPr/>
        </p:nvSpPr>
        <p:spPr bwMode="auto">
          <a:xfrm>
            <a:off x="5486400" y="3733800"/>
            <a:ext cx="128588" cy="128588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4" name="AutoShape 22"/>
          <p:cNvSpPr>
            <a:spLocks noChangeArrowheads="1"/>
          </p:cNvSpPr>
          <p:nvPr/>
        </p:nvSpPr>
        <p:spPr bwMode="auto">
          <a:xfrm>
            <a:off x="6096000" y="3505200"/>
            <a:ext cx="128588" cy="128588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5" name="AutoShape 23"/>
          <p:cNvSpPr>
            <a:spLocks noChangeArrowheads="1"/>
          </p:cNvSpPr>
          <p:nvPr/>
        </p:nvSpPr>
        <p:spPr bwMode="auto">
          <a:xfrm>
            <a:off x="5791200" y="4038600"/>
            <a:ext cx="128588" cy="128588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6" name="AutoShape 24"/>
          <p:cNvSpPr>
            <a:spLocks noChangeArrowheads="1"/>
          </p:cNvSpPr>
          <p:nvPr/>
        </p:nvSpPr>
        <p:spPr bwMode="auto">
          <a:xfrm>
            <a:off x="4572000" y="3352800"/>
            <a:ext cx="128588" cy="128588"/>
          </a:xfrm>
          <a:prstGeom prst="flowChartSummingJunction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7" name="AutoShape 25"/>
          <p:cNvSpPr>
            <a:spLocks noChangeArrowheads="1"/>
          </p:cNvSpPr>
          <p:nvPr/>
        </p:nvSpPr>
        <p:spPr bwMode="auto">
          <a:xfrm>
            <a:off x="4800600" y="2743200"/>
            <a:ext cx="128588" cy="128588"/>
          </a:xfrm>
          <a:prstGeom prst="flowChartSummingJunction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8" name="AutoShape 26"/>
          <p:cNvSpPr>
            <a:spLocks noChangeArrowheads="1"/>
          </p:cNvSpPr>
          <p:nvPr/>
        </p:nvSpPr>
        <p:spPr bwMode="auto">
          <a:xfrm>
            <a:off x="4191000" y="3733800"/>
            <a:ext cx="128588" cy="128588"/>
          </a:xfrm>
          <a:prstGeom prst="flowChartSummingJunction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9" name="AutoShape 27"/>
          <p:cNvSpPr>
            <a:spLocks noChangeArrowheads="1"/>
          </p:cNvSpPr>
          <p:nvPr/>
        </p:nvSpPr>
        <p:spPr bwMode="auto">
          <a:xfrm>
            <a:off x="5029200" y="3200400"/>
            <a:ext cx="128588" cy="128588"/>
          </a:xfrm>
          <a:prstGeom prst="flowChartSummingJunction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40" name="AutoShape 28"/>
          <p:cNvSpPr>
            <a:spLocks noChangeArrowheads="1"/>
          </p:cNvSpPr>
          <p:nvPr/>
        </p:nvSpPr>
        <p:spPr bwMode="auto">
          <a:xfrm>
            <a:off x="4343400" y="3124200"/>
            <a:ext cx="128588" cy="128588"/>
          </a:xfrm>
          <a:prstGeom prst="flowChartSummingJunction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41" name="AutoShape 29"/>
          <p:cNvSpPr>
            <a:spLocks noChangeArrowheads="1"/>
          </p:cNvSpPr>
          <p:nvPr/>
        </p:nvSpPr>
        <p:spPr bwMode="auto">
          <a:xfrm>
            <a:off x="5181600" y="2667000"/>
            <a:ext cx="128588" cy="128588"/>
          </a:xfrm>
          <a:prstGeom prst="flowChartSummingJunction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42" name="AutoShape 30"/>
          <p:cNvSpPr>
            <a:spLocks noChangeArrowheads="1"/>
          </p:cNvSpPr>
          <p:nvPr/>
        </p:nvSpPr>
        <p:spPr bwMode="auto">
          <a:xfrm>
            <a:off x="4724400" y="3124200"/>
            <a:ext cx="128588" cy="128588"/>
          </a:xfrm>
          <a:prstGeom prst="flowChartSummingJunction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4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Linear Separability and Generalization</a:t>
            </a:r>
          </a:p>
        </p:txBody>
      </p:sp>
      <p:sp>
        <p:nvSpPr>
          <p:cNvPr id="58373" name="Line 5"/>
          <p:cNvSpPr>
            <a:spLocks noChangeShapeType="1"/>
          </p:cNvSpPr>
          <p:nvPr/>
        </p:nvSpPr>
        <p:spPr bwMode="auto">
          <a:xfrm>
            <a:off x="3810000" y="2514600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74" name="Line 6"/>
          <p:cNvSpPr>
            <a:spLocks noChangeShapeType="1"/>
          </p:cNvSpPr>
          <p:nvPr/>
        </p:nvSpPr>
        <p:spPr bwMode="auto">
          <a:xfrm>
            <a:off x="3810000" y="48768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47" name="Line 7"/>
          <p:cNvSpPr>
            <a:spLocks noChangeShapeType="1"/>
          </p:cNvSpPr>
          <p:nvPr/>
        </p:nvSpPr>
        <p:spPr bwMode="auto">
          <a:xfrm flipV="1">
            <a:off x="4419600" y="2362200"/>
            <a:ext cx="15240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76" name="AutoShape 8"/>
          <p:cNvSpPr>
            <a:spLocks noChangeArrowheads="1"/>
          </p:cNvSpPr>
          <p:nvPr/>
        </p:nvSpPr>
        <p:spPr bwMode="auto">
          <a:xfrm>
            <a:off x="5791200" y="2819400"/>
            <a:ext cx="128588" cy="128588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77" name="AutoShape 9"/>
          <p:cNvSpPr>
            <a:spLocks noChangeArrowheads="1"/>
          </p:cNvSpPr>
          <p:nvPr/>
        </p:nvSpPr>
        <p:spPr bwMode="auto">
          <a:xfrm>
            <a:off x="5181600" y="3581400"/>
            <a:ext cx="128588" cy="128588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78" name="AutoShape 10"/>
          <p:cNvSpPr>
            <a:spLocks noChangeArrowheads="1"/>
          </p:cNvSpPr>
          <p:nvPr/>
        </p:nvSpPr>
        <p:spPr bwMode="auto">
          <a:xfrm>
            <a:off x="5562600" y="3352800"/>
            <a:ext cx="128588" cy="128588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79" name="AutoShape 11"/>
          <p:cNvSpPr>
            <a:spLocks noChangeArrowheads="1"/>
          </p:cNvSpPr>
          <p:nvPr/>
        </p:nvSpPr>
        <p:spPr bwMode="auto">
          <a:xfrm>
            <a:off x="5638800" y="3124200"/>
            <a:ext cx="128588" cy="128588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80" name="AutoShape 12"/>
          <p:cNvSpPr>
            <a:spLocks noChangeArrowheads="1"/>
          </p:cNvSpPr>
          <p:nvPr/>
        </p:nvSpPr>
        <p:spPr bwMode="auto">
          <a:xfrm>
            <a:off x="5181600" y="4191000"/>
            <a:ext cx="128588" cy="128588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81" name="AutoShape 13"/>
          <p:cNvSpPr>
            <a:spLocks noChangeArrowheads="1"/>
          </p:cNvSpPr>
          <p:nvPr/>
        </p:nvSpPr>
        <p:spPr bwMode="auto">
          <a:xfrm>
            <a:off x="5486400" y="3733800"/>
            <a:ext cx="128588" cy="128588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82" name="AutoShape 14"/>
          <p:cNvSpPr>
            <a:spLocks noChangeArrowheads="1"/>
          </p:cNvSpPr>
          <p:nvPr/>
        </p:nvSpPr>
        <p:spPr bwMode="auto">
          <a:xfrm>
            <a:off x="6096000" y="3505200"/>
            <a:ext cx="128588" cy="128588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83" name="AutoShape 15"/>
          <p:cNvSpPr>
            <a:spLocks noChangeArrowheads="1"/>
          </p:cNvSpPr>
          <p:nvPr/>
        </p:nvSpPr>
        <p:spPr bwMode="auto">
          <a:xfrm>
            <a:off x="5791200" y="4038600"/>
            <a:ext cx="128588" cy="128588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84" name="AutoShape 16"/>
          <p:cNvSpPr>
            <a:spLocks noChangeArrowheads="1"/>
          </p:cNvSpPr>
          <p:nvPr/>
        </p:nvSpPr>
        <p:spPr bwMode="auto">
          <a:xfrm>
            <a:off x="4572000" y="3352800"/>
            <a:ext cx="128588" cy="128588"/>
          </a:xfrm>
          <a:prstGeom prst="flowChartSummingJunction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85" name="AutoShape 17"/>
          <p:cNvSpPr>
            <a:spLocks noChangeArrowheads="1"/>
          </p:cNvSpPr>
          <p:nvPr/>
        </p:nvSpPr>
        <p:spPr bwMode="auto">
          <a:xfrm>
            <a:off x="4800600" y="2743200"/>
            <a:ext cx="128588" cy="128588"/>
          </a:xfrm>
          <a:prstGeom prst="flowChartSummingJunction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86" name="AutoShape 18"/>
          <p:cNvSpPr>
            <a:spLocks noChangeArrowheads="1"/>
          </p:cNvSpPr>
          <p:nvPr/>
        </p:nvSpPr>
        <p:spPr bwMode="auto">
          <a:xfrm>
            <a:off x="4191000" y="3733800"/>
            <a:ext cx="128588" cy="128588"/>
          </a:xfrm>
          <a:prstGeom prst="flowChartSummingJunction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87" name="AutoShape 19"/>
          <p:cNvSpPr>
            <a:spLocks noChangeArrowheads="1"/>
          </p:cNvSpPr>
          <p:nvPr/>
        </p:nvSpPr>
        <p:spPr bwMode="auto">
          <a:xfrm>
            <a:off x="5029200" y="3200400"/>
            <a:ext cx="128588" cy="128588"/>
          </a:xfrm>
          <a:prstGeom prst="flowChartSummingJunction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88" name="AutoShape 20"/>
          <p:cNvSpPr>
            <a:spLocks noChangeArrowheads="1"/>
          </p:cNvSpPr>
          <p:nvPr/>
        </p:nvSpPr>
        <p:spPr bwMode="auto">
          <a:xfrm>
            <a:off x="4343400" y="3124200"/>
            <a:ext cx="128588" cy="128588"/>
          </a:xfrm>
          <a:prstGeom prst="flowChartSummingJunction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89" name="AutoShape 21"/>
          <p:cNvSpPr>
            <a:spLocks noChangeArrowheads="1"/>
          </p:cNvSpPr>
          <p:nvPr/>
        </p:nvSpPr>
        <p:spPr bwMode="auto">
          <a:xfrm>
            <a:off x="5181600" y="2667000"/>
            <a:ext cx="128588" cy="128588"/>
          </a:xfrm>
          <a:prstGeom prst="flowChartSummingJunction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90" name="AutoShape 22"/>
          <p:cNvSpPr>
            <a:spLocks noChangeArrowheads="1"/>
          </p:cNvSpPr>
          <p:nvPr/>
        </p:nvSpPr>
        <p:spPr bwMode="auto">
          <a:xfrm>
            <a:off x="4724400" y="3124200"/>
            <a:ext cx="128588" cy="128588"/>
          </a:xfrm>
          <a:prstGeom prst="flowChartSummingJunction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63" name="AutoShape 23"/>
          <p:cNvSpPr>
            <a:spLocks noChangeArrowheads="1"/>
          </p:cNvSpPr>
          <p:nvPr/>
        </p:nvSpPr>
        <p:spPr bwMode="auto">
          <a:xfrm>
            <a:off x="4953000" y="2971800"/>
            <a:ext cx="128588" cy="128588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92" name="AutoShape 24"/>
          <p:cNvSpPr>
            <a:spLocks noChangeArrowheads="1"/>
          </p:cNvSpPr>
          <p:nvPr/>
        </p:nvSpPr>
        <p:spPr bwMode="auto">
          <a:xfrm>
            <a:off x="4572000" y="3733800"/>
            <a:ext cx="128588" cy="128588"/>
          </a:xfrm>
          <a:prstGeom prst="flowChartSummingJunction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65" name="AutoShape 25"/>
          <p:cNvSpPr>
            <a:spLocks noChangeArrowheads="1"/>
          </p:cNvSpPr>
          <p:nvPr/>
        </p:nvSpPr>
        <p:spPr bwMode="auto">
          <a:xfrm>
            <a:off x="5410200" y="3505200"/>
            <a:ext cx="128588" cy="128588"/>
          </a:xfrm>
          <a:prstGeom prst="flowChartSummingJunction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66" name="Text Box 26"/>
          <p:cNvSpPr txBox="1">
            <a:spLocks noChangeArrowheads="1"/>
          </p:cNvSpPr>
          <p:nvPr/>
        </p:nvSpPr>
        <p:spPr bwMode="auto">
          <a:xfrm>
            <a:off x="2879725" y="5299075"/>
            <a:ext cx="578562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When is data noise vs. a legitimate exception</a:t>
            </a:r>
          </a:p>
        </p:txBody>
      </p:sp>
    </p:spTree>
    <p:extLst>
      <p:ext uri="{BB962C8B-B14F-4D97-AF65-F5344CB8AC3E}">
        <p14:creationId xmlns:p14="http://schemas.microsoft.com/office/powerpoint/2010/main" val="3679082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8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58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7" grpId="0" animBg="1"/>
      <p:bldP spid="35863" grpId="0" animBg="1"/>
      <p:bldP spid="35865" grpId="0" animBg="1"/>
      <p:bldP spid="35866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Limited Functionality of Hyperplane</a:t>
            </a:r>
          </a:p>
        </p:txBody>
      </p:sp>
      <p:sp>
        <p:nvSpPr>
          <p:cNvPr id="60421" name="Line 4"/>
          <p:cNvSpPr>
            <a:spLocks noChangeShapeType="1"/>
          </p:cNvSpPr>
          <p:nvPr/>
        </p:nvSpPr>
        <p:spPr bwMode="auto">
          <a:xfrm>
            <a:off x="3810000" y="2514600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2" name="Line 5"/>
          <p:cNvSpPr>
            <a:spLocks noChangeShapeType="1"/>
          </p:cNvSpPr>
          <p:nvPr/>
        </p:nvSpPr>
        <p:spPr bwMode="auto">
          <a:xfrm>
            <a:off x="3810000" y="48768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4" name="Line 6"/>
          <p:cNvSpPr>
            <a:spLocks noChangeShapeType="1"/>
          </p:cNvSpPr>
          <p:nvPr/>
        </p:nvSpPr>
        <p:spPr bwMode="auto">
          <a:xfrm flipV="1">
            <a:off x="4419600" y="2362200"/>
            <a:ext cx="15240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4" name="AutoShape 7"/>
          <p:cNvSpPr>
            <a:spLocks noChangeArrowheads="1"/>
          </p:cNvSpPr>
          <p:nvPr/>
        </p:nvSpPr>
        <p:spPr bwMode="auto">
          <a:xfrm>
            <a:off x="5791200" y="2819400"/>
            <a:ext cx="128588" cy="128588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5" name="AutoShape 8"/>
          <p:cNvSpPr>
            <a:spLocks noChangeArrowheads="1"/>
          </p:cNvSpPr>
          <p:nvPr/>
        </p:nvSpPr>
        <p:spPr bwMode="auto">
          <a:xfrm>
            <a:off x="5181600" y="3581400"/>
            <a:ext cx="128588" cy="128588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6" name="AutoShape 9"/>
          <p:cNvSpPr>
            <a:spLocks noChangeArrowheads="1"/>
          </p:cNvSpPr>
          <p:nvPr/>
        </p:nvSpPr>
        <p:spPr bwMode="auto">
          <a:xfrm>
            <a:off x="5562600" y="3352800"/>
            <a:ext cx="128588" cy="128588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7" name="AutoShape 10"/>
          <p:cNvSpPr>
            <a:spLocks noChangeArrowheads="1"/>
          </p:cNvSpPr>
          <p:nvPr/>
        </p:nvSpPr>
        <p:spPr bwMode="auto">
          <a:xfrm>
            <a:off x="5638800" y="3124200"/>
            <a:ext cx="128588" cy="128588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8" name="AutoShape 11"/>
          <p:cNvSpPr>
            <a:spLocks noChangeArrowheads="1"/>
          </p:cNvSpPr>
          <p:nvPr/>
        </p:nvSpPr>
        <p:spPr bwMode="auto">
          <a:xfrm>
            <a:off x="5181600" y="4191000"/>
            <a:ext cx="128588" cy="128588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9" name="AutoShape 12"/>
          <p:cNvSpPr>
            <a:spLocks noChangeArrowheads="1"/>
          </p:cNvSpPr>
          <p:nvPr/>
        </p:nvSpPr>
        <p:spPr bwMode="auto">
          <a:xfrm>
            <a:off x="5486400" y="3733800"/>
            <a:ext cx="128588" cy="128588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30" name="AutoShape 13"/>
          <p:cNvSpPr>
            <a:spLocks noChangeArrowheads="1"/>
          </p:cNvSpPr>
          <p:nvPr/>
        </p:nvSpPr>
        <p:spPr bwMode="auto">
          <a:xfrm>
            <a:off x="6096000" y="3505200"/>
            <a:ext cx="128588" cy="128588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31" name="AutoShape 14"/>
          <p:cNvSpPr>
            <a:spLocks noChangeArrowheads="1"/>
          </p:cNvSpPr>
          <p:nvPr/>
        </p:nvSpPr>
        <p:spPr bwMode="auto">
          <a:xfrm>
            <a:off x="5791200" y="4038600"/>
            <a:ext cx="128588" cy="128588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32" name="AutoShape 15"/>
          <p:cNvSpPr>
            <a:spLocks noChangeArrowheads="1"/>
          </p:cNvSpPr>
          <p:nvPr/>
        </p:nvSpPr>
        <p:spPr bwMode="auto">
          <a:xfrm>
            <a:off x="4572000" y="3352800"/>
            <a:ext cx="128588" cy="128588"/>
          </a:xfrm>
          <a:prstGeom prst="flowChartSummingJunction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33" name="AutoShape 16"/>
          <p:cNvSpPr>
            <a:spLocks noChangeArrowheads="1"/>
          </p:cNvSpPr>
          <p:nvPr/>
        </p:nvSpPr>
        <p:spPr bwMode="auto">
          <a:xfrm>
            <a:off x="4800600" y="2743200"/>
            <a:ext cx="128588" cy="128588"/>
          </a:xfrm>
          <a:prstGeom prst="flowChartSummingJunction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34" name="AutoShape 17"/>
          <p:cNvSpPr>
            <a:spLocks noChangeArrowheads="1"/>
          </p:cNvSpPr>
          <p:nvPr/>
        </p:nvSpPr>
        <p:spPr bwMode="auto">
          <a:xfrm>
            <a:off x="6351589" y="3516314"/>
            <a:ext cx="128587" cy="128587"/>
          </a:xfrm>
          <a:prstGeom prst="flowChartSummingJunction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35" name="AutoShape 18"/>
          <p:cNvSpPr>
            <a:spLocks noChangeArrowheads="1"/>
          </p:cNvSpPr>
          <p:nvPr/>
        </p:nvSpPr>
        <p:spPr bwMode="auto">
          <a:xfrm>
            <a:off x="5029200" y="3200400"/>
            <a:ext cx="128588" cy="128588"/>
          </a:xfrm>
          <a:prstGeom prst="flowChartSummingJunction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36" name="AutoShape 19"/>
          <p:cNvSpPr>
            <a:spLocks noChangeArrowheads="1"/>
          </p:cNvSpPr>
          <p:nvPr/>
        </p:nvSpPr>
        <p:spPr bwMode="auto">
          <a:xfrm>
            <a:off x="4343400" y="3124200"/>
            <a:ext cx="128588" cy="128588"/>
          </a:xfrm>
          <a:prstGeom prst="flowChartSummingJunction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37" name="AutoShape 20"/>
          <p:cNvSpPr>
            <a:spLocks noChangeArrowheads="1"/>
          </p:cNvSpPr>
          <p:nvPr/>
        </p:nvSpPr>
        <p:spPr bwMode="auto">
          <a:xfrm>
            <a:off x="5181600" y="2667000"/>
            <a:ext cx="128588" cy="128588"/>
          </a:xfrm>
          <a:prstGeom prst="flowChartSummingJunction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38" name="AutoShape 21"/>
          <p:cNvSpPr>
            <a:spLocks noChangeArrowheads="1"/>
          </p:cNvSpPr>
          <p:nvPr/>
        </p:nvSpPr>
        <p:spPr bwMode="auto">
          <a:xfrm>
            <a:off x="4724400" y="3124200"/>
            <a:ext cx="128588" cy="128588"/>
          </a:xfrm>
          <a:prstGeom prst="flowChartSummingJunction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39" name="AutoShape 22"/>
          <p:cNvSpPr>
            <a:spLocks noChangeArrowheads="1"/>
          </p:cNvSpPr>
          <p:nvPr/>
        </p:nvSpPr>
        <p:spPr bwMode="auto">
          <a:xfrm>
            <a:off x="6653214" y="3781425"/>
            <a:ext cx="128587" cy="128588"/>
          </a:xfrm>
          <a:prstGeom prst="flowChartSummingJunction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40" name="AutoShape 23"/>
          <p:cNvSpPr>
            <a:spLocks noChangeArrowheads="1"/>
          </p:cNvSpPr>
          <p:nvPr/>
        </p:nvSpPr>
        <p:spPr bwMode="auto">
          <a:xfrm>
            <a:off x="6288089" y="3733800"/>
            <a:ext cx="128587" cy="128588"/>
          </a:xfrm>
          <a:prstGeom prst="flowChartSummingJunction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41" name="AutoShape 24"/>
          <p:cNvSpPr>
            <a:spLocks noChangeArrowheads="1"/>
          </p:cNvSpPr>
          <p:nvPr/>
        </p:nvSpPr>
        <p:spPr bwMode="auto">
          <a:xfrm>
            <a:off x="6159500" y="4254500"/>
            <a:ext cx="128588" cy="128588"/>
          </a:xfrm>
          <a:prstGeom prst="flowChartSummingJunction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42" name="AutoShape 25"/>
          <p:cNvSpPr>
            <a:spLocks noChangeArrowheads="1"/>
          </p:cNvSpPr>
          <p:nvPr/>
        </p:nvSpPr>
        <p:spPr bwMode="auto">
          <a:xfrm>
            <a:off x="6096000" y="3910014"/>
            <a:ext cx="128588" cy="128587"/>
          </a:xfrm>
          <a:prstGeom prst="flowChartSummingJunction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43" name="AutoShape 26"/>
          <p:cNvSpPr>
            <a:spLocks noChangeArrowheads="1"/>
          </p:cNvSpPr>
          <p:nvPr/>
        </p:nvSpPr>
        <p:spPr bwMode="auto">
          <a:xfrm>
            <a:off x="5726114" y="4367214"/>
            <a:ext cx="128587" cy="128587"/>
          </a:xfrm>
          <a:prstGeom prst="flowChartSummingJunction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44" name="AutoShape 27"/>
          <p:cNvSpPr>
            <a:spLocks noChangeArrowheads="1"/>
          </p:cNvSpPr>
          <p:nvPr/>
        </p:nvSpPr>
        <p:spPr bwMode="auto">
          <a:xfrm>
            <a:off x="5549900" y="4062414"/>
            <a:ext cx="128588" cy="128587"/>
          </a:xfrm>
          <a:prstGeom prst="flowChartSummingJunction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1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90500"/>
            <a:ext cx="7772400" cy="8382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How to Handle Multi-Class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028700"/>
            <a:ext cx="7772400" cy="50673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This is an issue with any learning model which only supports binary classification (perceptron, SVM, etc.)</a:t>
            </a:r>
          </a:p>
          <a:p>
            <a:pPr>
              <a:defRPr/>
            </a:pPr>
            <a:r>
              <a:rPr lang="en-US" dirty="0" smtClean="0"/>
              <a:t>Create 1 perceptron for each output class, where the training set considers all other classes to be negative examples</a:t>
            </a:r>
          </a:p>
          <a:p>
            <a:pPr lvl="1">
              <a:defRPr/>
            </a:pPr>
            <a:r>
              <a:rPr lang="en-US" dirty="0" smtClean="0"/>
              <a:t>Run all perceptrons on novel data and set the output to the class of the perceptron which outputs high</a:t>
            </a:r>
          </a:p>
          <a:p>
            <a:pPr lvl="1">
              <a:defRPr/>
            </a:pPr>
            <a:r>
              <a:rPr lang="en-US" dirty="0" smtClean="0"/>
              <a:t>If there is a tie, choose the perceptron with the highest net value</a:t>
            </a:r>
          </a:p>
          <a:p>
            <a:pPr>
              <a:defRPr/>
            </a:pPr>
            <a:r>
              <a:rPr lang="en-US" dirty="0" smtClean="0"/>
              <a:t>Create 1 perceptron for each pair of output classes, where the training set only contains examples from the 2 classes </a:t>
            </a:r>
          </a:p>
          <a:p>
            <a:pPr lvl="1">
              <a:defRPr/>
            </a:pPr>
            <a:r>
              <a:rPr lang="en-US" dirty="0" smtClean="0"/>
              <a:t>Run all perceptrons on novel data and set the output to be the class with the most wins (votes) from the perceptrons</a:t>
            </a:r>
          </a:p>
          <a:p>
            <a:pPr lvl="1">
              <a:defRPr/>
            </a:pPr>
            <a:r>
              <a:rPr lang="en-US" dirty="0" smtClean="0"/>
              <a:t>In case of a tie, use the net values to decide</a:t>
            </a:r>
          </a:p>
          <a:p>
            <a:pPr lvl="1">
              <a:defRPr/>
            </a:pPr>
            <a:r>
              <a:rPr lang="en-US" dirty="0" smtClean="0"/>
              <a:t>Number of models grows by the square of the output classes</a:t>
            </a:r>
            <a:endParaRPr lang="en-US" dirty="0"/>
          </a:p>
        </p:txBody>
      </p:sp>
      <p:sp>
        <p:nvSpPr>
          <p:cNvPr id="6246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pitchFamily="1" charset="0"/>
              </a:rPr>
              <a:t>CS 478 - Perceptrons</a:t>
            </a:r>
          </a:p>
        </p:txBody>
      </p:sp>
      <p:sp>
        <p:nvSpPr>
          <p:cNvPr id="6246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83D2634-92FE-1141-ACB1-C4E1D4CCB44B}" type="slidenum">
              <a:rPr lang="en-US" smtClean="0">
                <a:latin typeface="Times New Roman" pitchFamily="1" charset="0"/>
              </a:rPr>
              <a:pPr/>
              <a:t>28</a:t>
            </a:fld>
            <a:endParaRPr lang="en-US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89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ADAptive</a:t>
            </a:r>
            <a:r>
              <a:rPr lang="en-GB" dirty="0" smtClean="0"/>
              <a:t> </a:t>
            </a:r>
            <a:r>
              <a:rPr lang="en-GB" dirty="0" err="1" smtClean="0"/>
              <a:t>LInear</a:t>
            </a:r>
            <a:r>
              <a:rPr lang="en-GB" dirty="0" smtClean="0"/>
              <a:t> </a:t>
            </a:r>
            <a:r>
              <a:rPr lang="en-GB" dirty="0" err="1" smtClean="0"/>
              <a:t>NEruon</a:t>
            </a:r>
            <a:r>
              <a:rPr lang="en-GB" dirty="0" smtClean="0"/>
              <a:t> (Adaline)</a:t>
            </a:r>
            <a:endParaRPr lang="en-GB" dirty="0"/>
          </a:p>
        </p:txBody>
      </p:sp>
      <p:sp>
        <p:nvSpPr>
          <p:cNvPr id="7" name="object 7"/>
          <p:cNvSpPr txBox="1"/>
          <p:nvPr/>
        </p:nvSpPr>
        <p:spPr>
          <a:xfrm>
            <a:off x="624395" y="1849596"/>
            <a:ext cx="10450005" cy="16286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299"/>
              </a:lnSpc>
              <a:spcBef>
                <a:spcPts val="100"/>
              </a:spcBef>
            </a:pPr>
            <a:r>
              <a:rPr sz="2800" spc="-35" dirty="0">
                <a:latin typeface="Arial" panose="020B0604020202020204" pitchFamily="34" charset="0"/>
                <a:cs typeface="Arial" panose="020B0604020202020204" pitchFamily="34" charset="0"/>
              </a:rPr>
              <a:t>Weights </a:t>
            </a:r>
            <a:r>
              <a:rPr sz="2800" spc="-45" dirty="0">
                <a:latin typeface="Arial" panose="020B0604020202020204" pitchFamily="34" charset="0"/>
                <a:cs typeface="Arial" panose="020B0604020202020204" pitchFamily="34" charset="0"/>
              </a:rPr>
              <a:t>updated </a:t>
            </a:r>
            <a:r>
              <a:rPr sz="2800" spc="-65" dirty="0">
                <a:latin typeface="Arial" panose="020B0604020202020204" pitchFamily="34" charset="0"/>
                <a:cs typeface="Arial" panose="020B0604020202020204" pitchFamily="34" charset="0"/>
              </a:rPr>
              <a:t>based </a:t>
            </a:r>
            <a:r>
              <a:rPr sz="2800" spc="-55" dirty="0">
                <a:latin typeface="Arial" panose="020B0604020202020204" pitchFamily="34" charset="0"/>
                <a:cs typeface="Arial" panose="020B0604020202020204" pitchFamily="34" charset="0"/>
              </a:rPr>
              <a:t>on a </a:t>
            </a:r>
            <a:r>
              <a:rPr sz="2800" spc="-45" dirty="0">
                <a:latin typeface="Arial" panose="020B0604020202020204" pitchFamily="34" charset="0"/>
                <a:cs typeface="Arial" panose="020B0604020202020204" pitchFamily="34" charset="0"/>
              </a:rPr>
              <a:t>linear </a:t>
            </a:r>
            <a:r>
              <a:rPr sz="2800" spc="-25" dirty="0">
                <a:latin typeface="Arial" panose="020B0604020202020204" pitchFamily="34" charset="0"/>
                <a:cs typeface="Arial" panose="020B0604020202020204" pitchFamily="34" charset="0"/>
              </a:rPr>
              <a:t>activation </a:t>
            </a:r>
            <a:r>
              <a:rPr sz="2800" spc="-30" dirty="0">
                <a:latin typeface="Arial" panose="020B0604020202020204" pitchFamily="34" charset="0"/>
                <a:cs typeface="Arial" panose="020B0604020202020204" pitchFamily="34" charset="0"/>
              </a:rPr>
              <a:t>function  </a:t>
            </a:r>
            <a:endParaRPr lang="en-GB" sz="2800" spc="-3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25299"/>
              </a:lnSpc>
              <a:spcBef>
                <a:spcPts val="100"/>
              </a:spcBef>
            </a:pPr>
            <a:r>
              <a:rPr sz="2800" spc="-55" dirty="0" smtClean="0">
                <a:latin typeface="Arial" panose="020B0604020202020204" pitchFamily="34" charset="0"/>
                <a:cs typeface="Arial" panose="020B0604020202020204" pitchFamily="34" charset="0"/>
              </a:rPr>
              <a:t>Remember </a:t>
            </a:r>
            <a:r>
              <a:rPr sz="2800" spc="-15" dirty="0">
                <a:latin typeface="Arial" panose="020B0604020202020204" pitchFamily="34" charset="0"/>
                <a:cs typeface="Arial" panose="020B0604020202020204" pitchFamily="34" charset="0"/>
              </a:rPr>
              <a:t>that </a:t>
            </a:r>
            <a:r>
              <a:rPr sz="2800" spc="-45" dirty="0">
                <a:latin typeface="Arial" panose="020B0604020202020204" pitchFamily="34" charset="0"/>
                <a:cs typeface="Arial" panose="020B0604020202020204" pitchFamily="34" charset="0"/>
              </a:rPr>
              <a:t>perceptron </a:t>
            </a:r>
            <a:r>
              <a:rPr sz="2800" spc="-70" dirty="0">
                <a:latin typeface="Arial" panose="020B0604020202020204" pitchFamily="34" charset="0"/>
                <a:cs typeface="Arial" panose="020B0604020202020204" pitchFamily="34" charset="0"/>
              </a:rPr>
              <a:t>used </a:t>
            </a:r>
            <a:r>
              <a:rPr sz="2800" spc="-55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2800" spc="-20" dirty="0">
                <a:latin typeface="Arial" panose="020B0604020202020204" pitchFamily="34" charset="0"/>
                <a:cs typeface="Arial" panose="020B0604020202020204" pitchFamily="34" charset="0"/>
              </a:rPr>
              <a:t>unit </a:t>
            </a:r>
            <a:r>
              <a:rPr sz="2800" spc="-50" dirty="0">
                <a:latin typeface="Arial" panose="020B0604020202020204" pitchFamily="34" charset="0"/>
                <a:cs typeface="Arial" panose="020B0604020202020204" pitchFamily="34" charset="0"/>
              </a:rPr>
              <a:t>step </a:t>
            </a:r>
            <a:r>
              <a:rPr sz="2800" spc="-30" dirty="0">
                <a:latin typeface="Arial" panose="020B0604020202020204" pitchFamily="34" charset="0"/>
                <a:cs typeface="Arial" panose="020B0604020202020204" pitchFamily="34" charset="0"/>
              </a:rPr>
              <a:t>function </a:t>
            </a:r>
            <a:r>
              <a:rPr lang="az-Cyrl-AZ" sz="2800" i="1" spc="-79" dirty="0">
                <a:latin typeface="Arial"/>
                <a:cs typeface="Arial"/>
              </a:rPr>
              <a:t>Ф</a:t>
            </a:r>
            <a:r>
              <a:rPr sz="2800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2800" i="1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z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en-GB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25299"/>
              </a:lnSpc>
              <a:spcBef>
                <a:spcPts val="100"/>
              </a:spcBef>
            </a:pPr>
            <a:r>
              <a:rPr lang="en-GB" sz="2800" spc="-35" dirty="0" smtClean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sz="2800" spc="-35" dirty="0" smtClean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sz="2800" spc="-35" dirty="0">
                <a:latin typeface="Arial" panose="020B0604020202020204" pitchFamily="34" charset="0"/>
                <a:cs typeface="Arial" panose="020B0604020202020204" pitchFamily="34" charset="0"/>
              </a:rPr>
              <a:t>simply </a:t>
            </a:r>
            <a:r>
              <a:rPr sz="2800" spc="-4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2800" spc="-25" dirty="0">
                <a:latin typeface="Arial" panose="020B0604020202020204" pitchFamily="34" charset="0"/>
                <a:cs typeface="Arial" panose="020B0604020202020204" pitchFamily="34" charset="0"/>
              </a:rPr>
              <a:t>identity </a:t>
            </a:r>
            <a:r>
              <a:rPr sz="2800" spc="-30" dirty="0">
                <a:latin typeface="Arial" panose="020B0604020202020204" pitchFamily="34" charset="0"/>
                <a:cs typeface="Arial" panose="020B0604020202020204" pitchFamily="34" charset="0"/>
              </a:rPr>
              <a:t>function </a:t>
            </a:r>
            <a:r>
              <a:rPr sz="2800" spc="-35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z="2800" spc="-45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2800" b="1" u="sng" spc="-40" dirty="0">
                <a:latin typeface="Arial" panose="020B0604020202020204" pitchFamily="34" charset="0"/>
                <a:cs typeface="Arial" panose="020B0604020202020204" pitchFamily="34" charset="0"/>
              </a:rPr>
              <a:t>net</a:t>
            </a:r>
            <a:r>
              <a:rPr sz="2800" b="1" u="sng" spc="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u="sng" spc="-25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endParaRPr sz="2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10"/>
          <p:cNvSpPr txBox="1"/>
          <p:nvPr/>
        </p:nvSpPr>
        <p:spPr>
          <a:xfrm>
            <a:off x="2937282" y="3768644"/>
            <a:ext cx="3158718" cy="4424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az-Cyrl-AZ" sz="2800" i="1" spc="-79" dirty="0" smtClean="0">
                <a:latin typeface="Arial"/>
                <a:cs typeface="Arial"/>
              </a:rPr>
              <a:t>Ф</a:t>
            </a:r>
            <a:r>
              <a:rPr lang="en-GB" sz="2800" i="1" spc="-79" dirty="0" smtClean="0">
                <a:latin typeface="Arial"/>
                <a:cs typeface="Arial"/>
              </a:rPr>
              <a:t>(</a:t>
            </a:r>
            <a:r>
              <a:rPr sz="2800" b="1" spc="-50" dirty="0" smtClean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GB" sz="2800" b="1" spc="-5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800" b="1" i="1" spc="-5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800" b="1" spc="-5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-65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GB" sz="2800" b="1" spc="-65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sz="2800" b="1" spc="-6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4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sz="2800" b="1" spc="-50" dirty="0" smtClean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GB" sz="2800" b="1" i="1" spc="-50" baseline="30000" dirty="0"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sz="2800" b="1" spc="10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-65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12"/>
          <p:cNvSpPr txBox="1"/>
          <p:nvPr/>
        </p:nvSpPr>
        <p:spPr>
          <a:xfrm>
            <a:off x="624395" y="4943901"/>
            <a:ext cx="8823423" cy="4424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800" spc="6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2800" spc="-35" dirty="0">
                <a:latin typeface="Arial" panose="020B0604020202020204" pitchFamily="34" charset="0"/>
                <a:cs typeface="Arial" panose="020B0604020202020204" pitchFamily="34" charset="0"/>
              </a:rPr>
              <a:t>quantizer is </a:t>
            </a:r>
            <a:r>
              <a:rPr sz="2800" spc="-45" dirty="0">
                <a:latin typeface="Arial" panose="020B0604020202020204" pitchFamily="34" charset="0"/>
                <a:cs typeface="Arial" panose="020B0604020202020204" pitchFamily="34" charset="0"/>
              </a:rPr>
              <a:t>then </a:t>
            </a:r>
            <a:r>
              <a:rPr sz="2800" spc="-70" dirty="0">
                <a:latin typeface="Arial" panose="020B0604020202020204" pitchFamily="34" charset="0"/>
                <a:cs typeface="Arial" panose="020B0604020202020204" pitchFamily="34" charset="0"/>
              </a:rPr>
              <a:t>used </a:t>
            </a:r>
            <a:r>
              <a:rPr sz="2800" spc="-15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sz="2800" spc="-35" dirty="0">
                <a:latin typeface="Arial" panose="020B0604020202020204" pitchFamily="34" charset="0"/>
                <a:cs typeface="Arial" panose="020B0604020202020204" pitchFamily="34" charset="0"/>
              </a:rPr>
              <a:t>predict </a:t>
            </a:r>
            <a:r>
              <a:rPr sz="2800" spc="-45" dirty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sz="28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35" dirty="0"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12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363551" y="1840962"/>
            <a:ext cx="7338723" cy="49602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roadmap for building ML algorithms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703480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Adaline : </a:t>
            </a:r>
            <a:r>
              <a:rPr lang="en-GB" dirty="0" err="1" smtClean="0"/>
              <a:t>Whats</a:t>
            </a:r>
            <a:r>
              <a:rPr lang="en-GB" dirty="0" smtClean="0"/>
              <a:t> the difference with the Perceptron?</a:t>
            </a:r>
            <a:endParaRPr lang="en-GB" dirty="0"/>
          </a:p>
        </p:txBody>
      </p:sp>
      <p:sp>
        <p:nvSpPr>
          <p:cNvPr id="4" name="object 4"/>
          <p:cNvSpPr/>
          <p:nvPr/>
        </p:nvSpPr>
        <p:spPr>
          <a:xfrm>
            <a:off x="838200" y="2144541"/>
            <a:ext cx="9263743" cy="40675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259868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444" y="106961"/>
            <a:ext cx="9135611" cy="653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005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Cost Functions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315" y="4725421"/>
            <a:ext cx="5727896" cy="1457665"/>
          </a:xfrm>
          <a:prstGeom prst="rect">
            <a:avLst/>
          </a:prstGeom>
        </p:spPr>
      </p:pic>
      <p:sp>
        <p:nvSpPr>
          <p:cNvPr id="5" name="object 9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29059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2870">
              <a:lnSpc>
                <a:spcPct val="125299"/>
              </a:lnSpc>
              <a:spcBef>
                <a:spcPts val="100"/>
              </a:spcBef>
            </a:pPr>
            <a:r>
              <a:rPr spc="65" dirty="0">
                <a:latin typeface="Arial" panose="020B0604020202020204" pitchFamily="34" charset="0"/>
                <a:cs typeface="Arial" panose="020B0604020202020204" pitchFamily="34" charset="0"/>
              </a:rPr>
              <a:t>ML </a:t>
            </a:r>
            <a:r>
              <a:rPr spc="-40" dirty="0">
                <a:latin typeface="Arial" panose="020B0604020202020204" pitchFamily="34" charset="0"/>
                <a:cs typeface="Arial" panose="020B0604020202020204" pitchFamily="34" charset="0"/>
              </a:rPr>
              <a:t>algorithms often </a:t>
            </a:r>
            <a:r>
              <a:rPr spc="-55" dirty="0">
                <a:latin typeface="Arial" panose="020B0604020202020204" pitchFamily="34" charset="0"/>
                <a:cs typeface="Arial" panose="020B0604020202020204" pitchFamily="34" charset="0"/>
              </a:rPr>
              <a:t>define an </a:t>
            </a:r>
            <a:r>
              <a:rPr i="1" spc="-70" dirty="0">
                <a:latin typeface="Arial" panose="020B0604020202020204" pitchFamily="34" charset="0"/>
                <a:cs typeface="Arial" panose="020B0604020202020204" pitchFamily="34" charset="0"/>
              </a:rPr>
              <a:t>objective </a:t>
            </a:r>
            <a:r>
              <a:rPr spc="-30" dirty="0">
                <a:latin typeface="Arial" panose="020B0604020202020204" pitchFamily="34" charset="0"/>
                <a:cs typeface="Arial" panose="020B0604020202020204" pitchFamily="34" charset="0"/>
              </a:rPr>
              <a:t>function  </a:t>
            </a:r>
            <a:endParaRPr lang="en-GB" spc="-3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102870">
              <a:lnSpc>
                <a:spcPct val="125299"/>
              </a:lnSpc>
              <a:spcBef>
                <a:spcPts val="100"/>
              </a:spcBef>
            </a:pPr>
            <a:r>
              <a:rPr spc="-5" dirty="0" smtClean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spc="-30" dirty="0">
                <a:latin typeface="Arial" panose="020B0604020202020204" pitchFamily="34" charset="0"/>
                <a:cs typeface="Arial" panose="020B0604020202020204" pitchFamily="34" charset="0"/>
              </a:rPr>
              <a:t>function </a:t>
            </a:r>
            <a:r>
              <a:rPr spc="-35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spc="-30" dirty="0">
                <a:latin typeface="Arial" panose="020B0604020202020204" pitchFamily="34" charset="0"/>
                <a:cs typeface="Arial" panose="020B0604020202020204" pitchFamily="34" charset="0"/>
              </a:rPr>
              <a:t>optimized </a:t>
            </a:r>
            <a:r>
              <a:rPr spc="-40" dirty="0">
                <a:latin typeface="Arial" panose="020B0604020202020204" pitchFamily="34" charset="0"/>
                <a:cs typeface="Arial" panose="020B0604020202020204" pitchFamily="34" charset="0"/>
              </a:rPr>
              <a:t>during</a:t>
            </a:r>
            <a:r>
              <a:rPr spc="1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45" dirty="0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210185">
              <a:lnSpc>
                <a:spcPct val="125299"/>
              </a:lnSpc>
            </a:pPr>
            <a:r>
              <a:rPr spc="-45" dirty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spc="-35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spc="-40" dirty="0">
                <a:latin typeface="Arial" panose="020B0604020202020204" pitchFamily="34" charset="0"/>
                <a:cs typeface="Arial" panose="020B0604020202020204" pitchFamily="34" charset="0"/>
              </a:rPr>
              <a:t>often </a:t>
            </a:r>
            <a:r>
              <a:rPr spc="-55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i="1" spc="-45" dirty="0">
                <a:latin typeface="Arial" panose="020B0604020202020204" pitchFamily="34" charset="0"/>
                <a:cs typeface="Arial" panose="020B0604020202020204" pitchFamily="34" charset="0"/>
              </a:rPr>
              <a:t>cost </a:t>
            </a:r>
            <a:r>
              <a:rPr spc="-30" dirty="0">
                <a:latin typeface="Arial" panose="020B0604020202020204" pitchFamily="34" charset="0"/>
                <a:cs typeface="Arial" panose="020B0604020202020204" pitchFamily="34" charset="0"/>
              </a:rPr>
              <a:t>function </a:t>
            </a:r>
            <a:r>
              <a:rPr spc="-105" dirty="0"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spc="-50" dirty="0">
                <a:latin typeface="Arial" panose="020B0604020202020204" pitchFamily="34" charset="0"/>
                <a:cs typeface="Arial" panose="020B0604020202020204" pitchFamily="34" charset="0"/>
              </a:rPr>
              <a:t>want </a:t>
            </a:r>
            <a:r>
              <a:rPr spc="-15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spc="-35" dirty="0">
                <a:latin typeface="Arial" panose="020B0604020202020204" pitchFamily="34" charset="0"/>
                <a:cs typeface="Arial" panose="020B0604020202020204" pitchFamily="34" charset="0"/>
              </a:rPr>
              <a:t>minimize  </a:t>
            </a:r>
            <a:endParaRPr lang="en-GB" spc="-35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210185">
              <a:lnSpc>
                <a:spcPct val="125299"/>
              </a:lnSpc>
            </a:pPr>
            <a:r>
              <a:rPr spc="-25" dirty="0" smtClean="0">
                <a:latin typeface="Arial" panose="020B0604020202020204" pitchFamily="34" charset="0"/>
                <a:cs typeface="Arial" panose="020B0604020202020204" pitchFamily="34" charset="0"/>
              </a:rPr>
              <a:t>Adaline </a:t>
            </a:r>
            <a:r>
              <a:rPr spc="-75" dirty="0">
                <a:latin typeface="Arial" panose="020B0604020202020204" pitchFamily="34" charset="0"/>
                <a:cs typeface="Arial" panose="020B0604020202020204" pitchFamily="34" charset="0"/>
              </a:rPr>
              <a:t>uses </a:t>
            </a:r>
            <a:r>
              <a:rPr spc="-55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pc="-35" dirty="0">
                <a:latin typeface="Arial" panose="020B0604020202020204" pitchFamily="34" charset="0"/>
                <a:cs typeface="Arial" panose="020B0604020202020204" pitchFamily="34" charset="0"/>
              </a:rPr>
              <a:t>cost </a:t>
            </a:r>
            <a:r>
              <a:rPr spc="-30" dirty="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spc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i="1" spc="-5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i="1" spc="-5" dirty="0">
                <a:latin typeface="Arial" panose="020B0604020202020204" pitchFamily="34" charset="0"/>
                <a:cs typeface="Arial" panose="020B0604020202020204" pitchFamily="34" charset="0"/>
              </a:rPr>
              <a:t>·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pc="-50" dirty="0">
                <a:latin typeface="Arial" panose="020B0604020202020204" pitchFamily="34" charset="0"/>
                <a:cs typeface="Arial" panose="020B0604020202020204" pitchFamily="34" charset="0"/>
              </a:rPr>
              <a:t>Learns</a:t>
            </a:r>
            <a:r>
              <a:rPr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0" dirty="0"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65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4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65" dirty="0"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35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60" dirty="0">
                <a:latin typeface="Arial" panose="020B0604020202020204" pitchFamily="34" charset="0"/>
                <a:cs typeface="Arial" panose="020B0604020202020204" pitchFamily="34" charset="0"/>
              </a:rPr>
              <a:t>squared</a:t>
            </a:r>
            <a:r>
              <a:rPr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5" dirty="0">
                <a:latin typeface="Arial" panose="020B0604020202020204" pitchFamily="34" charset="0"/>
                <a:cs typeface="Arial" panose="020B0604020202020204" pitchFamily="34" charset="0"/>
              </a:rPr>
              <a:t>errors</a:t>
            </a:r>
            <a:r>
              <a:rPr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(SSE)</a:t>
            </a:r>
          </a:p>
        </p:txBody>
      </p:sp>
    </p:spTree>
    <p:extLst>
      <p:ext uri="{BB962C8B-B14F-4D97-AF65-F5344CB8AC3E}">
        <p14:creationId xmlns:p14="http://schemas.microsoft.com/office/powerpoint/2010/main" val="34129552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Advantages of the Adaline cost function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linear activation function is differentiable  </a:t>
            </a:r>
            <a:endParaRPr lang="en-GB" dirty="0" smtClean="0"/>
          </a:p>
          <a:p>
            <a:r>
              <a:rPr lang="en-GB" dirty="0" smtClean="0"/>
              <a:t>Unlike </a:t>
            </a:r>
            <a:r>
              <a:rPr lang="en-GB" dirty="0"/>
              <a:t>the unit step </a:t>
            </a:r>
            <a:r>
              <a:rPr lang="en-GB" dirty="0" smtClean="0"/>
              <a:t>function (in the perceptron)</a:t>
            </a:r>
            <a:endParaRPr lang="en-GB" dirty="0"/>
          </a:p>
          <a:p>
            <a:r>
              <a:rPr lang="en-GB" dirty="0"/>
              <a:t>It is convex</a:t>
            </a:r>
          </a:p>
          <a:p>
            <a:r>
              <a:rPr lang="en-GB" dirty="0"/>
              <a:t>Can use gradient descent to learn the weights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80978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Gradient Descent</a:t>
            </a:r>
            <a:endParaRPr lang="en-GB" dirty="0"/>
          </a:p>
        </p:txBody>
      </p:sp>
      <p:sp>
        <p:nvSpPr>
          <p:cNvPr id="4" name="object 4"/>
          <p:cNvSpPr/>
          <p:nvPr/>
        </p:nvSpPr>
        <p:spPr>
          <a:xfrm>
            <a:off x="3712029" y="1571009"/>
            <a:ext cx="8363857" cy="4278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254000" y="1944461"/>
            <a:ext cx="3458029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 smtClean="0"/>
              <a:t>gradient points in the direction of the greatest rate of increase  of the function, and its magnitude is the slope of the graph in  that direction.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0657750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241577" y="1381086"/>
            <a:ext cx="8380602" cy="4167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" name="object 5"/>
          <p:cNvSpPr txBox="1"/>
          <p:nvPr/>
        </p:nvSpPr>
        <p:spPr>
          <a:xfrm>
            <a:off x="2357117" y="5911052"/>
            <a:ext cx="7477108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dirty="0">
                <a:latin typeface="Arial"/>
                <a:cs typeface="Arial"/>
                <a:hlinkClick r:id="rId4"/>
              </a:rPr>
              <a:t>https://www.analyticsvidhy</a:t>
            </a:r>
            <a:r>
              <a:rPr sz="1189" dirty="0">
                <a:latin typeface="Arial"/>
                <a:cs typeface="Arial"/>
              </a:rPr>
              <a:t>a.com/</a:t>
            </a:r>
            <a:r>
              <a:rPr sz="1189" dirty="0">
                <a:latin typeface="Arial"/>
                <a:cs typeface="Arial"/>
                <a:hlinkClick r:id="rId4"/>
              </a:rPr>
              <a:t>blog/2017/03/introduction-to-gradient-descent-algorithm-</a:t>
            </a:r>
            <a:r>
              <a:rPr sz="1189" dirty="0">
                <a:latin typeface="Arial"/>
                <a:cs typeface="Arial"/>
              </a:rPr>
              <a:t>al</a:t>
            </a:r>
            <a:r>
              <a:rPr sz="1189" dirty="0">
                <a:latin typeface="Arial"/>
                <a:cs typeface="Arial"/>
                <a:hlinkClick r:id="rId4"/>
              </a:rPr>
              <a:t>ong-its-variants/</a:t>
            </a:r>
            <a:endParaRPr sz="1189">
              <a:latin typeface="Arial"/>
              <a:cs typeface="Arial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Gradient Descent - Intuition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2738837"/>
      </p:ext>
    </p:extLst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386508" y="1279663"/>
            <a:ext cx="8273143" cy="44213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" name="object 5"/>
          <p:cNvSpPr txBox="1"/>
          <p:nvPr/>
        </p:nvSpPr>
        <p:spPr>
          <a:xfrm>
            <a:off x="2357117" y="6063286"/>
            <a:ext cx="7477108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dirty="0">
                <a:latin typeface="Arial"/>
                <a:cs typeface="Arial"/>
                <a:hlinkClick r:id="rId4"/>
              </a:rPr>
              <a:t>https://www.analyticsvidhy</a:t>
            </a:r>
            <a:r>
              <a:rPr sz="1189" dirty="0">
                <a:latin typeface="Arial"/>
                <a:cs typeface="Arial"/>
              </a:rPr>
              <a:t>a.com/</a:t>
            </a:r>
            <a:r>
              <a:rPr sz="1189" dirty="0">
                <a:latin typeface="Arial"/>
                <a:cs typeface="Arial"/>
                <a:hlinkClick r:id="rId4"/>
              </a:rPr>
              <a:t>blog/2017/03/introduction-to-gradient-descent-algorithm-</a:t>
            </a:r>
            <a:r>
              <a:rPr sz="1189" dirty="0">
                <a:latin typeface="Arial"/>
                <a:cs typeface="Arial"/>
              </a:rPr>
              <a:t>al</a:t>
            </a:r>
            <a:r>
              <a:rPr sz="1189" dirty="0">
                <a:latin typeface="Arial"/>
                <a:cs typeface="Arial"/>
                <a:hlinkClick r:id="rId4"/>
              </a:rPr>
              <a:t>ong-its-variants/</a:t>
            </a:r>
            <a:endParaRPr sz="1189">
              <a:latin typeface="Arial"/>
              <a:cs typeface="Arial"/>
            </a:endParaRPr>
          </a:p>
        </p:txBody>
      </p:sp>
      <p:sp>
        <p:nvSpPr>
          <p:cNvPr id="10" name="Title 8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smtClean="0"/>
              <a:t>Gradient Descent - Intuition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2397071"/>
      </p:ext>
    </p:extLst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524077" y="1946187"/>
            <a:ext cx="129332" cy="129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" name="object 5"/>
          <p:cNvSpPr/>
          <p:nvPr/>
        </p:nvSpPr>
        <p:spPr>
          <a:xfrm>
            <a:off x="2524077" y="2362399"/>
            <a:ext cx="129332" cy="129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/>
          <p:nvPr/>
        </p:nvSpPr>
        <p:spPr>
          <a:xfrm>
            <a:off x="2524077" y="2778609"/>
            <a:ext cx="129332" cy="129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" name="object 7"/>
          <p:cNvSpPr txBox="1"/>
          <p:nvPr/>
        </p:nvSpPr>
        <p:spPr>
          <a:xfrm>
            <a:off x="2765529" y="1694060"/>
            <a:ext cx="6345852" cy="1289349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marR="1866177">
              <a:lnSpc>
                <a:spcPct val="125299"/>
              </a:lnSpc>
              <a:spcBef>
                <a:spcPts val="198"/>
              </a:spcBef>
            </a:pPr>
            <a:r>
              <a:rPr sz="2180" spc="-69" dirty="0">
                <a:latin typeface="Tahoma"/>
                <a:cs typeface="Tahoma"/>
              </a:rPr>
              <a:t>Weights </a:t>
            </a:r>
            <a:r>
              <a:rPr sz="2180" spc="-89" dirty="0">
                <a:latin typeface="Tahoma"/>
                <a:cs typeface="Tahoma"/>
              </a:rPr>
              <a:t>updated </a:t>
            </a:r>
            <a:r>
              <a:rPr sz="2180" spc="-129" dirty="0">
                <a:latin typeface="Tahoma"/>
                <a:cs typeface="Tahoma"/>
              </a:rPr>
              <a:t>by </a:t>
            </a:r>
            <a:r>
              <a:rPr sz="2180" spc="-50" dirty="0">
                <a:latin typeface="Tahoma"/>
                <a:cs typeface="Tahoma"/>
              </a:rPr>
              <a:t>taking </a:t>
            </a:r>
            <a:r>
              <a:rPr sz="2180" spc="-69" dirty="0">
                <a:latin typeface="Tahoma"/>
                <a:cs typeface="Tahoma"/>
              </a:rPr>
              <a:t>small </a:t>
            </a:r>
            <a:r>
              <a:rPr sz="2180" spc="-109" dirty="0">
                <a:latin typeface="Tahoma"/>
                <a:cs typeface="Tahoma"/>
              </a:rPr>
              <a:t>steps  </a:t>
            </a:r>
            <a:r>
              <a:rPr sz="2180" spc="-69" dirty="0">
                <a:latin typeface="Tahoma"/>
                <a:cs typeface="Tahoma"/>
              </a:rPr>
              <a:t>Step </a:t>
            </a:r>
            <a:r>
              <a:rPr sz="2180" spc="-89" dirty="0">
                <a:latin typeface="Tahoma"/>
                <a:cs typeface="Tahoma"/>
              </a:rPr>
              <a:t>size </a:t>
            </a:r>
            <a:r>
              <a:rPr sz="2180" spc="-99" dirty="0">
                <a:latin typeface="Tahoma"/>
                <a:cs typeface="Tahoma"/>
              </a:rPr>
              <a:t>determined </a:t>
            </a:r>
            <a:r>
              <a:rPr sz="2180" spc="-129" dirty="0">
                <a:latin typeface="Tahoma"/>
                <a:cs typeface="Tahoma"/>
              </a:rPr>
              <a:t>by </a:t>
            </a:r>
            <a:r>
              <a:rPr sz="2180" spc="-89" dirty="0">
                <a:latin typeface="Tahoma"/>
                <a:cs typeface="Tahoma"/>
              </a:rPr>
              <a:t>learning</a:t>
            </a:r>
            <a:r>
              <a:rPr sz="2180" spc="-30" dirty="0">
                <a:latin typeface="Tahoma"/>
                <a:cs typeface="Tahoma"/>
              </a:rPr>
              <a:t> </a:t>
            </a:r>
            <a:r>
              <a:rPr sz="2180" spc="-79" dirty="0">
                <a:latin typeface="Tahoma"/>
                <a:cs typeface="Tahoma"/>
              </a:rPr>
              <a:t>rate</a:t>
            </a:r>
            <a:endParaRPr sz="2180" dirty="0">
              <a:latin typeface="Tahoma"/>
              <a:cs typeface="Tahoma"/>
            </a:endParaRPr>
          </a:p>
          <a:p>
            <a:pPr marL="25168">
              <a:spcBef>
                <a:spcPts val="664"/>
              </a:spcBef>
            </a:pPr>
            <a:r>
              <a:rPr sz="2180" spc="-99" dirty="0">
                <a:latin typeface="Tahoma"/>
                <a:cs typeface="Tahoma"/>
              </a:rPr>
              <a:t>Take </a:t>
            </a:r>
            <a:r>
              <a:rPr sz="2180" spc="-109" dirty="0">
                <a:latin typeface="Tahoma"/>
                <a:cs typeface="Tahoma"/>
              </a:rPr>
              <a:t>a </a:t>
            </a:r>
            <a:r>
              <a:rPr sz="2180" spc="-99" dirty="0">
                <a:latin typeface="Tahoma"/>
                <a:cs typeface="Tahoma"/>
              </a:rPr>
              <a:t>step </a:t>
            </a:r>
            <a:r>
              <a:rPr sz="2180" spc="-159" dirty="0">
                <a:latin typeface="Tahoma"/>
                <a:cs typeface="Tahoma"/>
              </a:rPr>
              <a:t>away </a:t>
            </a:r>
            <a:r>
              <a:rPr sz="2180" spc="-79" dirty="0">
                <a:latin typeface="Tahoma"/>
                <a:cs typeface="Tahoma"/>
              </a:rPr>
              <a:t>from the gradient </a:t>
            </a:r>
            <a:r>
              <a:rPr sz="2180" i="1" spc="-20" dirty="0">
                <a:latin typeface="Mathcad UniMath Prime"/>
                <a:cs typeface="Mathcad UniMath Prime"/>
              </a:rPr>
              <a:t>∇</a:t>
            </a:r>
            <a:r>
              <a:rPr sz="2180" i="1" spc="-20" dirty="0">
                <a:latin typeface="Trebuchet MS"/>
                <a:cs typeface="Trebuchet MS"/>
              </a:rPr>
              <a:t>J</a:t>
            </a:r>
            <a:r>
              <a:rPr sz="2180" spc="-20" dirty="0">
                <a:latin typeface="Tahoma"/>
                <a:cs typeface="Tahoma"/>
              </a:rPr>
              <a:t>(</a:t>
            </a:r>
            <a:r>
              <a:rPr sz="2180" b="1" spc="-20" dirty="0">
                <a:latin typeface="Gill Sans MT"/>
                <a:cs typeface="Gill Sans MT"/>
              </a:rPr>
              <a:t>w</a:t>
            </a:r>
            <a:r>
              <a:rPr sz="2180" spc="-20" dirty="0">
                <a:latin typeface="Tahoma"/>
                <a:cs typeface="Tahoma"/>
              </a:rPr>
              <a:t>) </a:t>
            </a:r>
            <a:r>
              <a:rPr sz="2180" spc="-69" dirty="0">
                <a:latin typeface="Tahoma"/>
                <a:cs typeface="Tahoma"/>
              </a:rPr>
              <a:t>of </a:t>
            </a:r>
            <a:r>
              <a:rPr sz="2180" spc="-79" dirty="0">
                <a:latin typeface="Tahoma"/>
                <a:cs typeface="Tahoma"/>
              </a:rPr>
              <a:t>the</a:t>
            </a:r>
            <a:r>
              <a:rPr sz="2180" spc="50" dirty="0">
                <a:latin typeface="Tahoma"/>
                <a:cs typeface="Tahoma"/>
              </a:rPr>
              <a:t> </a:t>
            </a:r>
            <a:r>
              <a:rPr sz="2180" spc="-69" dirty="0">
                <a:latin typeface="Tahoma"/>
                <a:cs typeface="Tahoma"/>
              </a:rPr>
              <a:t>cost</a:t>
            </a:r>
            <a:endParaRPr sz="2180" dirty="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65528" y="2954249"/>
            <a:ext cx="984029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59" dirty="0">
                <a:latin typeface="Tahoma"/>
                <a:cs typeface="Tahoma"/>
              </a:rPr>
              <a:t>function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524077" y="3964554"/>
            <a:ext cx="129332" cy="1293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0" name="object 10"/>
          <p:cNvSpPr txBox="1"/>
          <p:nvPr/>
        </p:nvSpPr>
        <p:spPr>
          <a:xfrm>
            <a:off x="2765529" y="3120726"/>
            <a:ext cx="4669732" cy="1045307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marR="10067" indent="2723133">
              <a:lnSpc>
                <a:spcPct val="151700"/>
              </a:lnSpc>
              <a:spcBef>
                <a:spcPts val="198"/>
              </a:spcBef>
            </a:pPr>
            <a:r>
              <a:rPr sz="2180" b="1" spc="-99" dirty="0">
                <a:latin typeface="Gill Sans MT"/>
                <a:cs typeface="Gill Sans MT"/>
              </a:rPr>
              <a:t>w </a:t>
            </a:r>
            <a:r>
              <a:rPr sz="2180" spc="-40" dirty="0">
                <a:latin typeface="Tahoma"/>
                <a:cs typeface="Tahoma"/>
              </a:rPr>
              <a:t>:= </a:t>
            </a:r>
            <a:r>
              <a:rPr sz="2180" b="1" spc="-99" dirty="0">
                <a:latin typeface="Gill Sans MT"/>
                <a:cs typeface="Gill Sans MT"/>
              </a:rPr>
              <a:t>w </a:t>
            </a:r>
            <a:r>
              <a:rPr sz="2180" spc="79" dirty="0">
                <a:latin typeface="Tahoma"/>
                <a:cs typeface="Tahoma"/>
              </a:rPr>
              <a:t>+ </a:t>
            </a:r>
            <a:r>
              <a:rPr sz="2180" spc="109" dirty="0">
                <a:latin typeface="Tahoma"/>
                <a:cs typeface="Tahoma"/>
              </a:rPr>
              <a:t>∆</a:t>
            </a:r>
            <a:r>
              <a:rPr sz="2180" b="1" spc="109" dirty="0">
                <a:latin typeface="Gill Sans MT"/>
                <a:cs typeface="Gill Sans MT"/>
              </a:rPr>
              <a:t>w</a:t>
            </a:r>
            <a:r>
              <a:rPr sz="2180" i="1" spc="109" dirty="0">
                <a:latin typeface="Arial"/>
                <a:cs typeface="Arial"/>
              </a:rPr>
              <a:t>.  </a:t>
            </a:r>
            <a:r>
              <a:rPr sz="2180" spc="-40" dirty="0">
                <a:latin typeface="Tahoma"/>
                <a:cs typeface="Tahoma"/>
              </a:rPr>
              <a:t>The </a:t>
            </a:r>
            <a:r>
              <a:rPr sz="2180" spc="-99" dirty="0">
                <a:latin typeface="Tahoma"/>
                <a:cs typeface="Tahoma"/>
              </a:rPr>
              <a:t>weight </a:t>
            </a:r>
            <a:r>
              <a:rPr sz="2180" spc="-119" dirty="0">
                <a:latin typeface="Tahoma"/>
                <a:cs typeface="Tahoma"/>
              </a:rPr>
              <a:t>change </a:t>
            </a:r>
            <a:r>
              <a:rPr sz="2180" spc="-69" dirty="0">
                <a:latin typeface="Tahoma"/>
                <a:cs typeface="Tahoma"/>
              </a:rPr>
              <a:t>is </a:t>
            </a:r>
            <a:r>
              <a:rPr sz="2180" spc="-99" dirty="0">
                <a:latin typeface="Tahoma"/>
                <a:cs typeface="Tahoma"/>
              </a:rPr>
              <a:t>defined </a:t>
            </a:r>
            <a:r>
              <a:rPr sz="2180" spc="-129" dirty="0">
                <a:latin typeface="Tahoma"/>
                <a:cs typeface="Tahoma"/>
              </a:rPr>
              <a:t>as</a:t>
            </a:r>
            <a:r>
              <a:rPr sz="2180" spc="99" dirty="0">
                <a:latin typeface="Tahoma"/>
                <a:cs typeface="Tahoma"/>
              </a:rPr>
              <a:t> </a:t>
            </a:r>
            <a:r>
              <a:rPr sz="2180" spc="-99" dirty="0">
                <a:latin typeface="Tahoma"/>
                <a:cs typeface="Tahoma"/>
              </a:rPr>
              <a:t>follows: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60345" y="4415996"/>
            <a:ext cx="2017133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168" dirty="0">
                <a:latin typeface="Tahoma"/>
                <a:cs typeface="Tahoma"/>
              </a:rPr>
              <a:t>∆</a:t>
            </a:r>
            <a:r>
              <a:rPr sz="2180" b="1" spc="168" dirty="0">
                <a:latin typeface="Gill Sans MT"/>
                <a:cs typeface="Gill Sans MT"/>
              </a:rPr>
              <a:t>w </a:t>
            </a:r>
            <a:r>
              <a:rPr sz="2180" spc="79" dirty="0">
                <a:latin typeface="Tahoma"/>
                <a:cs typeface="Tahoma"/>
              </a:rPr>
              <a:t>=</a:t>
            </a:r>
            <a:r>
              <a:rPr sz="2180" spc="-327" dirty="0">
                <a:latin typeface="Tahoma"/>
                <a:cs typeface="Tahoma"/>
              </a:rPr>
              <a:t> </a:t>
            </a:r>
            <a:r>
              <a:rPr sz="2180" i="1" spc="-20" dirty="0">
                <a:latin typeface="Mathcad UniMath Prime"/>
                <a:cs typeface="Mathcad UniMath Prime"/>
              </a:rPr>
              <a:t>−</a:t>
            </a:r>
            <a:r>
              <a:rPr sz="2180" i="1" spc="-20" dirty="0">
                <a:latin typeface="Arial"/>
                <a:cs typeface="Arial"/>
              </a:rPr>
              <a:t>η</a:t>
            </a:r>
            <a:r>
              <a:rPr sz="2180" i="1" spc="-20" dirty="0">
                <a:latin typeface="Mathcad UniMath Prime"/>
                <a:cs typeface="Mathcad UniMath Prime"/>
              </a:rPr>
              <a:t>∇</a:t>
            </a:r>
            <a:r>
              <a:rPr sz="2180" i="1" spc="-20" dirty="0">
                <a:latin typeface="Trebuchet MS"/>
                <a:cs typeface="Trebuchet MS"/>
              </a:rPr>
              <a:t>J</a:t>
            </a:r>
            <a:r>
              <a:rPr sz="2180" spc="-20" dirty="0">
                <a:latin typeface="Tahoma"/>
                <a:cs typeface="Tahoma"/>
              </a:rPr>
              <a:t>(</a:t>
            </a:r>
            <a:r>
              <a:rPr sz="2180" b="1" spc="-20" dirty="0">
                <a:latin typeface="Gill Sans MT"/>
                <a:cs typeface="Gill Sans MT"/>
              </a:rPr>
              <a:t>w</a:t>
            </a:r>
            <a:r>
              <a:rPr sz="2180" spc="-20" dirty="0">
                <a:latin typeface="Tahoma"/>
                <a:cs typeface="Tahoma"/>
              </a:rPr>
              <a:t>)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Gradient Descent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5307583"/>
      </p:ext>
    </p:extLst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216410" y="1372384"/>
            <a:ext cx="7742617" cy="1050608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spc="-50" dirty="0">
                <a:latin typeface="Tahoma"/>
                <a:cs typeface="Tahoma"/>
              </a:rPr>
              <a:t>To </a:t>
            </a:r>
            <a:r>
              <a:rPr sz="2180" spc="-89" dirty="0">
                <a:latin typeface="Tahoma"/>
                <a:cs typeface="Tahoma"/>
              </a:rPr>
              <a:t>compute </a:t>
            </a:r>
            <a:r>
              <a:rPr sz="2180" spc="-79" dirty="0">
                <a:latin typeface="Tahoma"/>
                <a:cs typeface="Tahoma"/>
              </a:rPr>
              <a:t>the gradient </a:t>
            </a:r>
            <a:r>
              <a:rPr sz="2180" spc="-69" dirty="0">
                <a:latin typeface="Tahoma"/>
                <a:cs typeface="Tahoma"/>
              </a:rPr>
              <a:t>of </a:t>
            </a:r>
            <a:r>
              <a:rPr sz="2180" spc="-79" dirty="0">
                <a:latin typeface="Tahoma"/>
                <a:cs typeface="Tahoma"/>
              </a:rPr>
              <a:t>the </a:t>
            </a:r>
            <a:r>
              <a:rPr sz="2180" spc="-69" dirty="0">
                <a:latin typeface="Tahoma"/>
                <a:cs typeface="Tahoma"/>
              </a:rPr>
              <a:t>cost </a:t>
            </a:r>
            <a:r>
              <a:rPr sz="2180" spc="-59" dirty="0">
                <a:latin typeface="Tahoma"/>
                <a:cs typeface="Tahoma"/>
              </a:rPr>
              <a:t>function, </a:t>
            </a:r>
            <a:r>
              <a:rPr sz="2180" spc="-198" dirty="0">
                <a:latin typeface="Tahoma"/>
                <a:cs typeface="Tahoma"/>
              </a:rPr>
              <a:t>we </a:t>
            </a:r>
            <a:r>
              <a:rPr sz="2180" spc="-149" dirty="0">
                <a:latin typeface="Tahoma"/>
                <a:cs typeface="Tahoma"/>
              </a:rPr>
              <a:t>need </a:t>
            </a:r>
            <a:r>
              <a:rPr sz="2180" spc="-30" dirty="0">
                <a:latin typeface="Tahoma"/>
                <a:cs typeface="Tahoma"/>
              </a:rPr>
              <a:t>to </a:t>
            </a:r>
            <a:r>
              <a:rPr sz="2180" spc="-89" dirty="0">
                <a:latin typeface="Tahoma"/>
                <a:cs typeface="Tahoma"/>
              </a:rPr>
              <a:t>compute  </a:t>
            </a:r>
            <a:r>
              <a:rPr sz="2180" spc="-79" dirty="0">
                <a:latin typeface="Tahoma"/>
                <a:cs typeface="Tahoma"/>
              </a:rPr>
              <a:t>the </a:t>
            </a:r>
            <a:r>
              <a:rPr sz="2180" spc="-50" dirty="0">
                <a:latin typeface="Tahoma"/>
                <a:cs typeface="Tahoma"/>
              </a:rPr>
              <a:t>partial </a:t>
            </a:r>
            <a:r>
              <a:rPr sz="2180" spc="-79" dirty="0">
                <a:latin typeface="Tahoma"/>
                <a:cs typeface="Tahoma"/>
              </a:rPr>
              <a:t>derivative </a:t>
            </a:r>
            <a:r>
              <a:rPr sz="2180" spc="-69" dirty="0">
                <a:latin typeface="Tahoma"/>
                <a:cs typeface="Tahoma"/>
              </a:rPr>
              <a:t>of </a:t>
            </a:r>
            <a:r>
              <a:rPr sz="2180" spc="-79" dirty="0">
                <a:latin typeface="Tahoma"/>
                <a:cs typeface="Tahoma"/>
              </a:rPr>
              <a:t>the </a:t>
            </a:r>
            <a:r>
              <a:rPr sz="2180" spc="-69" dirty="0">
                <a:latin typeface="Tahoma"/>
                <a:cs typeface="Tahoma"/>
              </a:rPr>
              <a:t>cost </a:t>
            </a:r>
            <a:r>
              <a:rPr sz="2180" spc="-59" dirty="0">
                <a:latin typeface="Tahoma"/>
                <a:cs typeface="Tahoma"/>
              </a:rPr>
              <a:t>function </a:t>
            </a:r>
            <a:r>
              <a:rPr sz="2180" spc="-50" dirty="0">
                <a:latin typeface="Tahoma"/>
                <a:cs typeface="Tahoma"/>
              </a:rPr>
              <a:t>with </a:t>
            </a:r>
            <a:r>
              <a:rPr sz="2180" spc="-89" dirty="0">
                <a:latin typeface="Tahoma"/>
                <a:cs typeface="Tahoma"/>
              </a:rPr>
              <a:t>respect </a:t>
            </a:r>
            <a:r>
              <a:rPr sz="2180" spc="-30" dirty="0">
                <a:latin typeface="Tahoma"/>
                <a:cs typeface="Tahoma"/>
              </a:rPr>
              <a:t>to </a:t>
            </a:r>
            <a:r>
              <a:rPr sz="2180" spc="-119" dirty="0">
                <a:latin typeface="Tahoma"/>
                <a:cs typeface="Tahoma"/>
              </a:rPr>
              <a:t>each  </a:t>
            </a:r>
            <a:r>
              <a:rPr sz="2180" spc="-99" dirty="0">
                <a:latin typeface="Tahoma"/>
                <a:cs typeface="Tahoma"/>
              </a:rPr>
              <a:t>weight </a:t>
            </a:r>
            <a:r>
              <a:rPr sz="2180" i="1" spc="-109" dirty="0">
                <a:latin typeface="Trebuchet MS"/>
                <a:cs typeface="Trebuchet MS"/>
              </a:rPr>
              <a:t>w</a:t>
            </a:r>
            <a:r>
              <a:rPr sz="2378" i="1" spc="-162" baseline="-10416" dirty="0">
                <a:latin typeface="Lucida Sans"/>
                <a:cs typeface="Lucida Sans"/>
              </a:rPr>
              <a:t>j</a:t>
            </a:r>
            <a:r>
              <a:rPr sz="2378" i="1" spc="-192" baseline="-10416" dirty="0">
                <a:latin typeface="Lucida Sans"/>
                <a:cs typeface="Lucida Sans"/>
              </a:rPr>
              <a:t> </a:t>
            </a:r>
            <a:r>
              <a:rPr sz="2180" spc="-69" dirty="0">
                <a:latin typeface="Tahoma"/>
                <a:cs typeface="Tahoma"/>
              </a:rPr>
              <a:t>,</a:t>
            </a:r>
            <a:endParaRPr sz="218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01921" y="2588201"/>
            <a:ext cx="486981" cy="776768"/>
          </a:xfrm>
          <a:prstGeom prst="rect">
            <a:avLst/>
          </a:prstGeom>
        </p:spPr>
        <p:txBody>
          <a:bodyPr vert="horz" wrap="square" lIns="0" tIns="66692" rIns="0" bIns="0" rtlCol="0">
            <a:spAutoFit/>
          </a:bodyPr>
          <a:lstStyle/>
          <a:p>
            <a:pPr marL="86828">
              <a:spcBef>
                <a:spcPts val="525"/>
              </a:spcBef>
            </a:pPr>
            <a:r>
              <a:rPr sz="2180" i="1" u="sng" spc="69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∂</a:t>
            </a:r>
            <a:r>
              <a:rPr sz="2180" i="1" u="sng" spc="69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J </a:t>
            </a:r>
            <a:endParaRPr sz="2180">
              <a:latin typeface="Trebuchet MS"/>
              <a:cs typeface="Trebuchet MS"/>
            </a:endParaRPr>
          </a:p>
          <a:p>
            <a:pPr marL="25168">
              <a:spcBef>
                <a:spcPts val="337"/>
              </a:spcBef>
            </a:pPr>
            <a:r>
              <a:rPr sz="2180" i="1" spc="-20" dirty="0">
                <a:latin typeface="Arial"/>
                <a:cs typeface="Arial"/>
              </a:rPr>
              <a:t>∂</a:t>
            </a:r>
            <a:r>
              <a:rPr sz="2180" i="1" spc="-20" dirty="0">
                <a:latin typeface="Trebuchet MS"/>
                <a:cs typeface="Trebuchet MS"/>
              </a:rPr>
              <a:t>w</a:t>
            </a:r>
            <a:r>
              <a:rPr sz="2378" i="1" spc="-30" baseline="-10416" dirty="0">
                <a:latin typeface="Lucida Sans"/>
                <a:cs typeface="Lucida Sans"/>
              </a:rPr>
              <a:t>j</a:t>
            </a:r>
            <a:endParaRPr sz="2378" baseline="-10416">
              <a:latin typeface="Lucida Sans"/>
              <a:cs typeface="Lucida San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13"/>
              <p:cNvSpPr txBox="1"/>
              <p:nvPr/>
            </p:nvSpPr>
            <p:spPr>
              <a:xfrm>
                <a:off x="4588902" y="2579368"/>
                <a:ext cx="5414421" cy="705494"/>
              </a:xfrm>
              <a:prstGeom prst="rect">
                <a:avLst/>
              </a:prstGeom>
            </p:spPr>
            <p:txBody>
              <a:bodyPr vert="horz" wrap="square" lIns="0" tIns="22650" rIns="0" bIns="0" rtlCol="0">
                <a:spAutoFit/>
              </a:bodyPr>
              <a:lstStyle/>
              <a:p>
                <a:pPr marL="25168">
                  <a:spcBef>
                    <a:spcPts val="178"/>
                  </a:spcBef>
                  <a:tabLst>
                    <a:tab pos="1218111" algn="l"/>
                    <a:tab pos="1683712" algn="l"/>
                    <a:tab pos="2968517" algn="l"/>
                    <a:tab pos="3369940" algn="l"/>
                  </a:tabLst>
                </a:pPr>
                <a:r>
                  <a:rPr lang="ar-AE" sz="3200" spc="-79" dirty="0" smtClean="0">
                    <a:latin typeface="Tahoma"/>
                    <a:cs typeface="Tahoma"/>
                  </a:rPr>
                  <a:t> </a:t>
                </a:r>
                <a:r>
                  <a:rPr lang="en-GB" sz="3200" i="1" spc="69" dirty="0">
                    <a:latin typeface="Mathcad UniMath Prime"/>
                    <a:cs typeface="Tahoma"/>
                  </a:rPr>
                  <a:t>=</a:t>
                </a:r>
                <a:r>
                  <a:rPr lang="en-GB" sz="3200" i="1" spc="69" dirty="0" smtClean="0">
                    <a:latin typeface="Mathcad UniMath Prime"/>
                    <a:cs typeface="Tahoma"/>
                  </a:rPr>
                  <a:t> </a:t>
                </a:r>
                <a14:m>
                  <m:oMath xmlns:m="http://schemas.openxmlformats.org/officeDocument/2006/math"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ar-AE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ar-AE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GB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en-GB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  <m:d>
                          <m:dPr>
                            <m:ctrlPr>
                              <a:rPr lang="en-GB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GB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GB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sSubSup>
                          <m:sSubSupPr>
                            <m:ctrlPr>
                              <a:rPr lang="en-GB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GB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ar-AE" sz="3200" i="1" dirty="0">
                    <a:latin typeface="Mathcad UniMath Prime"/>
                    <a:cs typeface="Mathcad UniMath Prime"/>
                  </a:rPr>
                  <a:t>	</a:t>
                </a:r>
                <a:endParaRPr sz="3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13" name="object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8902" y="2579368"/>
                <a:ext cx="5414421" cy="705494"/>
              </a:xfrm>
              <a:prstGeom prst="rect">
                <a:avLst/>
              </a:prstGeom>
              <a:blipFill rotWithShape="0">
                <a:blip r:embed="rId2"/>
                <a:stretch>
                  <a:fillRect l="-4279" t="-2586" b="-241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bject 14"/>
          <p:cNvSpPr txBox="1"/>
          <p:nvPr/>
        </p:nvSpPr>
        <p:spPr>
          <a:xfrm>
            <a:off x="2216410" y="3558917"/>
            <a:ext cx="3231439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59" dirty="0">
                <a:latin typeface="Tahoma"/>
                <a:cs typeface="Tahoma"/>
              </a:rPr>
              <a:t>Weight </a:t>
            </a:r>
            <a:r>
              <a:rPr sz="2180" spc="-79" dirty="0">
                <a:latin typeface="Tahoma"/>
                <a:cs typeface="Tahoma"/>
              </a:rPr>
              <a:t>update </a:t>
            </a:r>
            <a:r>
              <a:rPr sz="2180" spc="-69" dirty="0">
                <a:latin typeface="Tahoma"/>
                <a:cs typeface="Tahoma"/>
              </a:rPr>
              <a:t>of </a:t>
            </a:r>
            <a:r>
              <a:rPr sz="2180" spc="-99" dirty="0">
                <a:latin typeface="Tahoma"/>
                <a:cs typeface="Tahoma"/>
              </a:rPr>
              <a:t>weight</a:t>
            </a:r>
            <a:r>
              <a:rPr sz="2180" spc="226" dirty="0">
                <a:latin typeface="Tahoma"/>
                <a:cs typeface="Tahoma"/>
              </a:rPr>
              <a:t> </a:t>
            </a:r>
            <a:r>
              <a:rPr sz="2180" i="1" spc="-109" dirty="0">
                <a:latin typeface="Trebuchet MS"/>
                <a:cs typeface="Trebuchet MS"/>
              </a:rPr>
              <a:t>w</a:t>
            </a:r>
            <a:r>
              <a:rPr sz="2378" i="1" spc="-162" baseline="-10416" dirty="0">
                <a:latin typeface="Lucida Sans"/>
                <a:cs typeface="Lucida Sans"/>
              </a:rPr>
              <a:t>j</a:t>
            </a:r>
            <a:endParaRPr sz="2378" baseline="-10416">
              <a:latin typeface="Lucida Sans"/>
              <a:cs typeface="Lucida San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45105" y="4439937"/>
            <a:ext cx="106960" cy="268055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585" i="1" spc="-79" dirty="0">
                <a:latin typeface="Lucida Sans"/>
                <a:cs typeface="Lucida Sans"/>
              </a:rPr>
              <a:t>j</a:t>
            </a:r>
            <a:endParaRPr sz="1585">
              <a:latin typeface="Lucida Sans"/>
              <a:cs typeface="Lucida San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50410" y="4137330"/>
            <a:ext cx="425320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i="1" u="sng" spc="69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∂</a:t>
            </a:r>
            <a:r>
              <a:rPr sz="2180" i="1" u="sng" spc="69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J </a:t>
            </a:r>
            <a:endParaRPr sz="218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88675" y="4511411"/>
            <a:ext cx="455522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i="1" spc="168" dirty="0">
                <a:latin typeface="Arial"/>
                <a:cs typeface="Arial"/>
              </a:rPr>
              <a:t>∂</a:t>
            </a:r>
            <a:r>
              <a:rPr sz="2180" i="1" spc="-149" dirty="0">
                <a:latin typeface="Trebuchet MS"/>
                <a:cs typeface="Trebuchet MS"/>
              </a:rPr>
              <a:t>w</a:t>
            </a:r>
            <a:r>
              <a:rPr sz="2378" i="1" spc="-119" baseline="-10416" dirty="0">
                <a:latin typeface="Lucida Sans"/>
                <a:cs typeface="Lucida Sans"/>
              </a:rPr>
              <a:t>j</a:t>
            </a:r>
            <a:endParaRPr sz="2378" baseline="-10416">
              <a:latin typeface="Lucida Sans"/>
              <a:cs typeface="Lucida San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28691" y="4323088"/>
            <a:ext cx="2280128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  <a:tabLst>
                <a:tab pos="1827165" algn="l"/>
              </a:tabLst>
            </a:pPr>
            <a:r>
              <a:rPr sz="2180" spc="149" dirty="0">
                <a:latin typeface="Tahoma"/>
                <a:cs typeface="Tahoma"/>
              </a:rPr>
              <a:t>∆</a:t>
            </a:r>
            <a:r>
              <a:rPr sz="2180" i="1" spc="149" dirty="0">
                <a:latin typeface="Trebuchet MS"/>
                <a:cs typeface="Trebuchet MS"/>
              </a:rPr>
              <a:t>w</a:t>
            </a:r>
            <a:r>
              <a:rPr sz="2180" i="1" spc="614" dirty="0">
                <a:latin typeface="Trebuchet MS"/>
                <a:cs typeface="Trebuchet MS"/>
              </a:rPr>
              <a:t> </a:t>
            </a:r>
            <a:r>
              <a:rPr sz="2180" spc="79" dirty="0">
                <a:latin typeface="Tahoma"/>
                <a:cs typeface="Tahoma"/>
              </a:rPr>
              <a:t>=</a:t>
            </a:r>
            <a:r>
              <a:rPr sz="2180" spc="-79" dirty="0">
                <a:latin typeface="Tahoma"/>
                <a:cs typeface="Tahoma"/>
              </a:rPr>
              <a:t> </a:t>
            </a:r>
            <a:r>
              <a:rPr sz="2180" i="1" spc="-30" dirty="0">
                <a:latin typeface="Mathcad UniMath Prime"/>
                <a:cs typeface="Mathcad UniMath Prime"/>
              </a:rPr>
              <a:t>−</a:t>
            </a:r>
            <a:r>
              <a:rPr sz="2180" i="1" spc="-30" dirty="0">
                <a:latin typeface="Arial"/>
                <a:cs typeface="Arial"/>
              </a:rPr>
              <a:t>η	</a:t>
            </a:r>
            <a:r>
              <a:rPr sz="2180" spc="79" dirty="0">
                <a:latin typeface="Tahoma"/>
                <a:cs typeface="Tahoma"/>
              </a:rPr>
              <a:t>=</a:t>
            </a:r>
            <a:r>
              <a:rPr sz="2180" spc="-226" dirty="0">
                <a:latin typeface="Tahoma"/>
                <a:cs typeface="Tahoma"/>
              </a:rPr>
              <a:t> </a:t>
            </a:r>
            <a:r>
              <a:rPr sz="2180" i="1" spc="-139" dirty="0">
                <a:latin typeface="Arial"/>
                <a:cs typeface="Arial"/>
              </a:rPr>
              <a:t>η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216410" y="5063448"/>
            <a:ext cx="7188944" cy="1406474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spc="-99" dirty="0">
                <a:latin typeface="Tahoma"/>
                <a:cs typeface="Tahoma"/>
              </a:rPr>
              <a:t>We </a:t>
            </a:r>
            <a:r>
              <a:rPr sz="2180" spc="-79" dirty="0">
                <a:latin typeface="Tahoma"/>
                <a:cs typeface="Tahoma"/>
              </a:rPr>
              <a:t>update </a:t>
            </a:r>
            <a:r>
              <a:rPr sz="2180" spc="-30" dirty="0">
                <a:latin typeface="Tahoma"/>
                <a:cs typeface="Tahoma"/>
              </a:rPr>
              <a:t>all </a:t>
            </a:r>
            <a:r>
              <a:rPr sz="2180" spc="-109" dirty="0">
                <a:latin typeface="Tahoma"/>
                <a:cs typeface="Tahoma"/>
              </a:rPr>
              <a:t>weights </a:t>
            </a:r>
            <a:r>
              <a:rPr sz="2180" spc="-99" dirty="0">
                <a:latin typeface="Tahoma"/>
                <a:cs typeface="Tahoma"/>
              </a:rPr>
              <a:t>simultaneously, </a:t>
            </a:r>
            <a:r>
              <a:rPr sz="2180" spc="-129" dirty="0">
                <a:latin typeface="Tahoma"/>
                <a:cs typeface="Tahoma"/>
              </a:rPr>
              <a:t>so </a:t>
            </a:r>
            <a:r>
              <a:rPr sz="2180" spc="-50" dirty="0">
                <a:latin typeface="Tahoma"/>
                <a:cs typeface="Tahoma"/>
              </a:rPr>
              <a:t>Adaline </a:t>
            </a:r>
            <a:r>
              <a:rPr sz="2180" spc="-89" dirty="0">
                <a:latin typeface="Tahoma"/>
                <a:cs typeface="Tahoma"/>
              </a:rPr>
              <a:t>learning rule  </a:t>
            </a:r>
            <a:r>
              <a:rPr sz="2180" spc="-119" dirty="0">
                <a:latin typeface="Tahoma"/>
                <a:cs typeface="Tahoma"/>
              </a:rPr>
              <a:t>becomes</a:t>
            </a:r>
            <a:endParaRPr sz="2180">
              <a:latin typeface="Tahoma"/>
              <a:cs typeface="Tahoma"/>
            </a:endParaRPr>
          </a:p>
          <a:p>
            <a:pPr>
              <a:spcBef>
                <a:spcPts val="20"/>
              </a:spcBef>
            </a:pPr>
            <a:endParaRPr sz="2378">
              <a:latin typeface="Times New Roman"/>
              <a:cs typeface="Times New Roman"/>
            </a:endParaRPr>
          </a:p>
          <a:p>
            <a:pPr marL="566271" algn="ctr"/>
            <a:r>
              <a:rPr sz="2180" b="1" spc="-99" dirty="0">
                <a:latin typeface="Gill Sans MT"/>
                <a:cs typeface="Gill Sans MT"/>
              </a:rPr>
              <a:t>w </a:t>
            </a:r>
            <a:r>
              <a:rPr sz="2180" spc="-40" dirty="0">
                <a:latin typeface="Tahoma"/>
                <a:cs typeface="Tahoma"/>
              </a:rPr>
              <a:t>:= </a:t>
            </a:r>
            <a:r>
              <a:rPr sz="2180" b="1" spc="-99" dirty="0">
                <a:latin typeface="Gill Sans MT"/>
                <a:cs typeface="Gill Sans MT"/>
              </a:rPr>
              <a:t>w </a:t>
            </a:r>
            <a:r>
              <a:rPr sz="2180" spc="79" dirty="0">
                <a:latin typeface="Tahoma"/>
                <a:cs typeface="Tahoma"/>
              </a:rPr>
              <a:t>+</a:t>
            </a:r>
            <a:r>
              <a:rPr sz="2180" spc="-149" dirty="0">
                <a:latin typeface="Tahoma"/>
                <a:cs typeface="Tahoma"/>
              </a:rPr>
              <a:t> </a:t>
            </a:r>
            <a:r>
              <a:rPr sz="2180" spc="109" dirty="0">
                <a:latin typeface="Tahoma"/>
                <a:cs typeface="Tahoma"/>
              </a:rPr>
              <a:t>∆</a:t>
            </a:r>
            <a:r>
              <a:rPr sz="2180" b="1" spc="109" dirty="0">
                <a:latin typeface="Gill Sans MT"/>
                <a:cs typeface="Gill Sans MT"/>
              </a:rPr>
              <a:t>w</a:t>
            </a:r>
            <a:r>
              <a:rPr sz="2180" i="1" spc="109" dirty="0">
                <a:latin typeface="Arial"/>
                <a:cs typeface="Arial"/>
              </a:rPr>
              <a:t>.</a:t>
            </a:r>
            <a:endParaRPr sz="2180">
              <a:latin typeface="Arial"/>
              <a:cs typeface="Arial"/>
            </a:endParaRP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Gradient Computation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5755882" y="4074908"/>
                <a:ext cx="3080459" cy="988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ar-AE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− 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  <m:d>
                            <m:dPr>
                              <m:ctrlP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sSubSup>
                            <m:sSubSupPr>
                              <m:ctrlP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882" y="4074908"/>
                <a:ext cx="3080459" cy="98854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737138"/>
      </p:ext>
    </p:extLst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Solving the derivatives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888" y="1427042"/>
            <a:ext cx="6296026" cy="511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96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299288" y="1794204"/>
            <a:ext cx="7580912" cy="30743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Biology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997586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524077" y="2224082"/>
            <a:ext cx="129332" cy="129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" name="object 5"/>
          <p:cNvSpPr/>
          <p:nvPr/>
        </p:nvSpPr>
        <p:spPr>
          <a:xfrm>
            <a:off x="2524077" y="2640292"/>
            <a:ext cx="129332" cy="129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/>
          <p:nvPr/>
        </p:nvSpPr>
        <p:spPr>
          <a:xfrm>
            <a:off x="2524077" y="3056504"/>
            <a:ext cx="129332" cy="129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" name="object 7"/>
          <p:cNvSpPr/>
          <p:nvPr/>
        </p:nvSpPr>
        <p:spPr>
          <a:xfrm>
            <a:off x="2524077" y="3472714"/>
            <a:ext cx="129332" cy="129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" name="object 8"/>
          <p:cNvSpPr/>
          <p:nvPr/>
        </p:nvSpPr>
        <p:spPr>
          <a:xfrm>
            <a:off x="2524077" y="3888927"/>
            <a:ext cx="129332" cy="129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9" name="object 9"/>
          <p:cNvSpPr/>
          <p:nvPr/>
        </p:nvSpPr>
        <p:spPr>
          <a:xfrm>
            <a:off x="2524077" y="4305139"/>
            <a:ext cx="129332" cy="129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10"/>
              <p:cNvSpPr txBox="1"/>
              <p:nvPr/>
            </p:nvSpPr>
            <p:spPr>
              <a:xfrm>
                <a:off x="838199" y="1971954"/>
                <a:ext cx="10671630" cy="4296304"/>
              </a:xfrm>
              <a:prstGeom prst="rect">
                <a:avLst/>
              </a:prstGeom>
            </p:spPr>
            <p:txBody>
              <a:bodyPr vert="horz" wrap="square" lIns="0" tIns="109474" rIns="0" bIns="0" rtlCol="0">
                <a:spAutoFit/>
              </a:bodyPr>
              <a:lstStyle/>
              <a:p>
                <a:pPr marL="25168">
                  <a:spcBef>
                    <a:spcPts val="860"/>
                  </a:spcBef>
                </a:pPr>
                <a:r>
                  <a:rPr sz="3200" spc="-50" dirty="0">
                    <a:latin typeface="Tahoma"/>
                    <a:cs typeface="Tahoma"/>
                  </a:rPr>
                  <a:t>Looks (almost) identical. </a:t>
                </a:r>
                <a:r>
                  <a:rPr sz="3200" spc="-30" dirty="0">
                    <a:latin typeface="Tahoma"/>
                    <a:cs typeface="Tahoma"/>
                  </a:rPr>
                  <a:t>What </a:t>
                </a:r>
                <a:r>
                  <a:rPr sz="3200" spc="-69" dirty="0">
                    <a:latin typeface="Tahoma"/>
                    <a:cs typeface="Tahoma"/>
                  </a:rPr>
                  <a:t>is </a:t>
                </a:r>
                <a:r>
                  <a:rPr sz="3200" spc="-79" dirty="0">
                    <a:latin typeface="Tahoma"/>
                    <a:cs typeface="Tahoma"/>
                  </a:rPr>
                  <a:t>the</a:t>
                </a:r>
                <a:r>
                  <a:rPr sz="3200" spc="20" dirty="0">
                    <a:latin typeface="Tahoma"/>
                    <a:cs typeface="Tahoma"/>
                  </a:rPr>
                  <a:t> </a:t>
                </a:r>
                <a:r>
                  <a:rPr sz="3200" spc="-89" dirty="0">
                    <a:latin typeface="Tahoma"/>
                    <a:cs typeface="Tahoma"/>
                  </a:rPr>
                  <a:t>difference?</a:t>
                </a:r>
                <a:endParaRPr sz="3200" dirty="0">
                  <a:latin typeface="Tahoma"/>
                  <a:cs typeface="Tahoma"/>
                </a:endParaRPr>
              </a:p>
              <a:p>
                <a:pPr marL="482368" marR="1779349" indent="-457200">
                  <a:lnSpc>
                    <a:spcPct val="125299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sz="3200" spc="-79" dirty="0">
                    <a:latin typeface="Tahoma"/>
                    <a:cs typeface="Tahoma"/>
                  </a:rPr>
                  <a:t>(</a:t>
                </a:r>
                <a:r>
                  <a:rPr sz="3200" i="1" spc="-79" dirty="0">
                    <a:latin typeface="Trebuchet MS"/>
                    <a:cs typeface="Trebuchet MS"/>
                  </a:rPr>
                  <a:t>z </a:t>
                </a:r>
                <a:r>
                  <a:rPr sz="3200" spc="30" baseline="27777" dirty="0">
                    <a:latin typeface="Arial"/>
                    <a:cs typeface="Arial"/>
                  </a:rPr>
                  <a:t>(</a:t>
                </a:r>
                <a:r>
                  <a:rPr sz="3200" i="1" spc="30" baseline="27777" dirty="0">
                    <a:latin typeface="Lucida Sans"/>
                    <a:cs typeface="Lucida Sans"/>
                  </a:rPr>
                  <a:t>i </a:t>
                </a:r>
                <a:r>
                  <a:rPr sz="3200" spc="149" baseline="27777" dirty="0">
                    <a:latin typeface="Arial"/>
                    <a:cs typeface="Arial"/>
                  </a:rPr>
                  <a:t>)</a:t>
                </a:r>
                <a:r>
                  <a:rPr sz="3200" spc="99" dirty="0">
                    <a:latin typeface="Tahoma"/>
                    <a:cs typeface="Tahoma"/>
                  </a:rPr>
                  <a:t>) </a:t>
                </a:r>
                <a:r>
                  <a:rPr sz="3200" spc="-50" dirty="0">
                    <a:latin typeface="Tahoma"/>
                    <a:cs typeface="Tahoma"/>
                  </a:rPr>
                  <a:t>with </a:t>
                </a:r>
                <a:r>
                  <a:rPr sz="3200" i="1" spc="-99" dirty="0">
                    <a:latin typeface="Trebuchet MS"/>
                    <a:cs typeface="Trebuchet MS"/>
                  </a:rPr>
                  <a:t>z </a:t>
                </a:r>
                <a:r>
                  <a:rPr sz="3200" spc="30" baseline="27777" dirty="0">
                    <a:latin typeface="Arial"/>
                    <a:cs typeface="Arial"/>
                  </a:rPr>
                  <a:t>(</a:t>
                </a:r>
                <a:r>
                  <a:rPr sz="3200" i="1" spc="30" baseline="27777" dirty="0">
                    <a:latin typeface="Lucida Sans"/>
                    <a:cs typeface="Lucida Sans"/>
                  </a:rPr>
                  <a:t>i </a:t>
                </a:r>
                <a:r>
                  <a:rPr sz="3200" spc="162" baseline="27777" dirty="0">
                    <a:latin typeface="Arial"/>
                    <a:cs typeface="Arial"/>
                  </a:rPr>
                  <a:t>) </a:t>
                </a:r>
                <a:r>
                  <a:rPr sz="3200" spc="79" dirty="0">
                    <a:latin typeface="Tahoma"/>
                    <a:cs typeface="Tahoma"/>
                  </a:rPr>
                  <a:t>= </a:t>
                </a:r>
                <a:r>
                  <a:rPr sz="3200" b="1" spc="30" dirty="0">
                    <a:latin typeface="Gill Sans MT"/>
                    <a:cs typeface="Gill Sans MT"/>
                  </a:rPr>
                  <a:t>w</a:t>
                </a:r>
                <a:r>
                  <a:rPr sz="3200" i="1" spc="44" baseline="27777" dirty="0">
                    <a:latin typeface="Lucida Sans"/>
                    <a:cs typeface="Lucida Sans"/>
                  </a:rPr>
                  <a:t>T </a:t>
                </a:r>
                <a:r>
                  <a:rPr sz="3200" b="1" spc="-30" dirty="0">
                    <a:latin typeface="Gill Sans MT"/>
                    <a:cs typeface="Gill Sans MT"/>
                  </a:rPr>
                  <a:t>x</a:t>
                </a:r>
                <a:r>
                  <a:rPr sz="3200" spc="-44" baseline="27777" dirty="0">
                    <a:latin typeface="Arial"/>
                    <a:cs typeface="Arial"/>
                  </a:rPr>
                  <a:t>(</a:t>
                </a:r>
                <a:r>
                  <a:rPr sz="3200" i="1" spc="-44" baseline="27777" dirty="0">
                    <a:latin typeface="Lucida Sans"/>
                    <a:cs typeface="Lucida Sans"/>
                  </a:rPr>
                  <a:t>i </a:t>
                </a:r>
                <a:r>
                  <a:rPr sz="3200" spc="162" baseline="27777" dirty="0">
                    <a:latin typeface="Arial"/>
                    <a:cs typeface="Arial"/>
                  </a:rPr>
                  <a:t>) </a:t>
                </a:r>
                <a:r>
                  <a:rPr sz="3200" spc="-69" dirty="0">
                    <a:latin typeface="Tahoma"/>
                    <a:cs typeface="Tahoma"/>
                  </a:rPr>
                  <a:t>is </a:t>
                </a:r>
                <a:r>
                  <a:rPr sz="3200" spc="-109" dirty="0">
                    <a:latin typeface="Tahoma"/>
                    <a:cs typeface="Tahoma"/>
                  </a:rPr>
                  <a:t>a </a:t>
                </a:r>
                <a:r>
                  <a:rPr sz="3200" spc="-89" dirty="0">
                    <a:latin typeface="Tahoma"/>
                    <a:cs typeface="Tahoma"/>
                  </a:rPr>
                  <a:t>real </a:t>
                </a:r>
                <a:r>
                  <a:rPr sz="3200" spc="-99" dirty="0">
                    <a:latin typeface="Tahoma"/>
                    <a:cs typeface="Tahoma"/>
                  </a:rPr>
                  <a:t>number  </a:t>
                </a:r>
                <a:r>
                  <a:rPr sz="3200" spc="-20" dirty="0">
                    <a:latin typeface="Tahoma"/>
                    <a:cs typeface="Tahoma"/>
                  </a:rPr>
                  <a:t>And </a:t>
                </a:r>
                <a:r>
                  <a:rPr sz="3200" spc="-59" dirty="0">
                    <a:latin typeface="Tahoma"/>
                    <a:cs typeface="Tahoma"/>
                  </a:rPr>
                  <a:t>not </a:t>
                </a:r>
                <a:r>
                  <a:rPr sz="3200" spc="-109" dirty="0">
                    <a:latin typeface="Tahoma"/>
                    <a:cs typeface="Tahoma"/>
                  </a:rPr>
                  <a:t>an </a:t>
                </a:r>
                <a:r>
                  <a:rPr sz="3200" spc="-89" dirty="0">
                    <a:latin typeface="Tahoma"/>
                    <a:cs typeface="Tahoma"/>
                  </a:rPr>
                  <a:t>integer class </a:t>
                </a:r>
                <a:r>
                  <a:rPr sz="3200" spc="-69" dirty="0">
                    <a:latin typeface="Tahoma"/>
                    <a:cs typeface="Tahoma"/>
                  </a:rPr>
                  <a:t>label </a:t>
                </a:r>
                <a:r>
                  <a:rPr sz="3200" spc="-129" dirty="0">
                    <a:latin typeface="Tahoma"/>
                    <a:cs typeface="Tahoma"/>
                  </a:rPr>
                  <a:t>as </a:t>
                </a:r>
                <a:r>
                  <a:rPr sz="3200" spc="-50" dirty="0">
                    <a:latin typeface="Tahoma"/>
                    <a:cs typeface="Tahoma"/>
                  </a:rPr>
                  <a:t>in</a:t>
                </a:r>
                <a:r>
                  <a:rPr sz="3200" spc="307" dirty="0">
                    <a:latin typeface="Tahoma"/>
                    <a:cs typeface="Tahoma"/>
                  </a:rPr>
                  <a:t> </a:t>
                </a:r>
                <a:r>
                  <a:rPr sz="3200" spc="-69" dirty="0">
                    <a:latin typeface="Tahoma"/>
                    <a:cs typeface="Tahoma"/>
                  </a:rPr>
                  <a:t>Perceptron</a:t>
                </a:r>
                <a:endParaRPr sz="3200" dirty="0">
                  <a:latin typeface="Tahoma"/>
                  <a:cs typeface="Tahoma"/>
                </a:endParaRPr>
              </a:p>
              <a:p>
                <a:pPr marL="482368" marR="10067" indent="-457200">
                  <a:lnSpc>
                    <a:spcPct val="125299"/>
                  </a:lnSpc>
                  <a:buFont typeface="Arial" panose="020B0604020202020204" pitchFamily="34" charset="0"/>
                  <a:buChar char="•"/>
                </a:pPr>
                <a:r>
                  <a:rPr sz="3200" spc="-40" dirty="0">
                    <a:latin typeface="Tahoma"/>
                    <a:cs typeface="Tahoma"/>
                  </a:rPr>
                  <a:t>The </a:t>
                </a:r>
                <a:r>
                  <a:rPr sz="3200" spc="-99" dirty="0">
                    <a:latin typeface="Tahoma"/>
                    <a:cs typeface="Tahoma"/>
                  </a:rPr>
                  <a:t>weight </a:t>
                </a:r>
                <a:r>
                  <a:rPr sz="3200" spc="-79" dirty="0">
                    <a:latin typeface="Tahoma"/>
                    <a:cs typeface="Tahoma"/>
                  </a:rPr>
                  <a:t>update </a:t>
                </a:r>
                <a:r>
                  <a:rPr sz="3200" spc="-69" dirty="0">
                    <a:latin typeface="Tahoma"/>
                    <a:cs typeface="Tahoma"/>
                  </a:rPr>
                  <a:t>is </a:t>
                </a:r>
                <a:r>
                  <a:rPr sz="3200" spc="-129" dirty="0">
                    <a:latin typeface="Tahoma"/>
                    <a:cs typeface="Tahoma"/>
                  </a:rPr>
                  <a:t>done based </a:t>
                </a:r>
                <a:r>
                  <a:rPr sz="3200" spc="-109" dirty="0">
                    <a:latin typeface="Tahoma"/>
                    <a:cs typeface="Tahoma"/>
                  </a:rPr>
                  <a:t>on </a:t>
                </a:r>
                <a:r>
                  <a:rPr sz="3200" i="1" spc="-159" dirty="0">
                    <a:latin typeface="Trebuchet MS"/>
                    <a:cs typeface="Trebuchet MS"/>
                  </a:rPr>
                  <a:t>all </a:t>
                </a:r>
                <a:r>
                  <a:rPr sz="3200" spc="-119" dirty="0">
                    <a:latin typeface="Tahoma"/>
                    <a:cs typeface="Tahoma"/>
                  </a:rPr>
                  <a:t>samples </a:t>
                </a:r>
                <a:r>
                  <a:rPr sz="3200" spc="-50" dirty="0">
                    <a:latin typeface="Tahoma"/>
                    <a:cs typeface="Tahoma"/>
                  </a:rPr>
                  <a:t>in training </a:t>
                </a:r>
                <a:r>
                  <a:rPr sz="3200" spc="-99" dirty="0">
                    <a:latin typeface="Tahoma"/>
                    <a:cs typeface="Tahoma"/>
                  </a:rPr>
                  <a:t>set  </a:t>
                </a:r>
                <a:r>
                  <a:rPr sz="3200" spc="-69" dirty="0">
                    <a:latin typeface="Tahoma"/>
                    <a:cs typeface="Tahoma"/>
                  </a:rPr>
                  <a:t>Perceptron </a:t>
                </a:r>
                <a:r>
                  <a:rPr sz="3200" spc="-89" dirty="0">
                    <a:latin typeface="Tahoma"/>
                    <a:cs typeface="Tahoma"/>
                  </a:rPr>
                  <a:t>updates </a:t>
                </a:r>
                <a:r>
                  <a:rPr sz="3200" spc="-109" dirty="0">
                    <a:latin typeface="Tahoma"/>
                    <a:cs typeface="Tahoma"/>
                  </a:rPr>
                  <a:t>weights </a:t>
                </a:r>
                <a:r>
                  <a:rPr sz="3200" spc="-69" dirty="0">
                    <a:latin typeface="Tahoma"/>
                    <a:cs typeface="Tahoma"/>
                  </a:rPr>
                  <a:t>incrementally after </a:t>
                </a:r>
                <a:r>
                  <a:rPr sz="3200" spc="-119" dirty="0">
                    <a:latin typeface="Tahoma"/>
                    <a:cs typeface="Tahoma"/>
                  </a:rPr>
                  <a:t>each </a:t>
                </a:r>
                <a:r>
                  <a:rPr sz="3200" spc="-109" dirty="0">
                    <a:latin typeface="Tahoma"/>
                    <a:cs typeface="Tahoma"/>
                  </a:rPr>
                  <a:t>sample  </a:t>
                </a:r>
                <a:r>
                  <a:rPr sz="3200" spc="-10" dirty="0">
                    <a:latin typeface="Tahoma"/>
                    <a:cs typeface="Tahoma"/>
                  </a:rPr>
                  <a:t>This </a:t>
                </a:r>
                <a:r>
                  <a:rPr sz="3200" spc="-99" dirty="0">
                    <a:latin typeface="Tahoma"/>
                    <a:cs typeface="Tahoma"/>
                  </a:rPr>
                  <a:t>approach </a:t>
                </a:r>
                <a:r>
                  <a:rPr sz="3200" spc="-69" dirty="0">
                    <a:latin typeface="Tahoma"/>
                    <a:cs typeface="Tahoma"/>
                  </a:rPr>
                  <a:t>is </a:t>
                </a:r>
                <a:r>
                  <a:rPr sz="3200" spc="-109" dirty="0">
                    <a:latin typeface="Tahoma"/>
                    <a:cs typeface="Tahoma"/>
                  </a:rPr>
                  <a:t>known </a:t>
                </a:r>
                <a:r>
                  <a:rPr sz="3200" spc="-139" dirty="0">
                    <a:latin typeface="Tahoma"/>
                    <a:cs typeface="Tahoma"/>
                  </a:rPr>
                  <a:t>as </a:t>
                </a:r>
                <a:r>
                  <a:rPr sz="3200" dirty="0">
                    <a:latin typeface="Tahoma"/>
                    <a:cs typeface="Tahoma"/>
                  </a:rPr>
                  <a:t>“batch” </a:t>
                </a:r>
                <a:r>
                  <a:rPr sz="3200" spc="-79" dirty="0">
                    <a:latin typeface="Tahoma"/>
                    <a:cs typeface="Tahoma"/>
                  </a:rPr>
                  <a:t>gradient</a:t>
                </a:r>
                <a:r>
                  <a:rPr sz="3200" spc="129" dirty="0">
                    <a:latin typeface="Tahoma"/>
                    <a:cs typeface="Tahoma"/>
                  </a:rPr>
                  <a:t> </a:t>
                </a:r>
                <a:r>
                  <a:rPr sz="3200" spc="-109" dirty="0">
                    <a:latin typeface="Tahoma"/>
                    <a:cs typeface="Tahoma"/>
                  </a:rPr>
                  <a:t>descent</a:t>
                </a:r>
                <a:endParaRPr sz="3200" dirty="0">
                  <a:latin typeface="Tahoma"/>
                  <a:cs typeface="Tahoma"/>
                </a:endParaRPr>
              </a:p>
            </p:txBody>
          </p:sp>
        </mc:Choice>
        <mc:Fallback xmlns="">
          <p:sp>
            <p:nvSpPr>
              <p:cNvPr id="10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971954"/>
                <a:ext cx="10671630" cy="4296304"/>
              </a:xfrm>
              <a:prstGeom prst="rect">
                <a:avLst/>
              </a:prstGeom>
              <a:blipFill rotWithShape="0">
                <a:blip r:embed="rId3"/>
                <a:stretch>
                  <a:fillRect l="-2056" t="-284" r="-1256" b="-32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Adaline learning rule vs. Perceptron rule</a:t>
            </a:r>
          </a:p>
        </p:txBody>
      </p:sp>
    </p:spTree>
    <p:extLst>
      <p:ext uri="{BB962C8B-B14F-4D97-AF65-F5344CB8AC3E}">
        <p14:creationId xmlns:p14="http://schemas.microsoft.com/office/powerpoint/2010/main" val="2145024024"/>
      </p:ext>
    </p:extLst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303131" y="1577705"/>
            <a:ext cx="7427562" cy="22672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" name="object 5"/>
          <p:cNvSpPr/>
          <p:nvPr/>
        </p:nvSpPr>
        <p:spPr>
          <a:xfrm>
            <a:off x="2524077" y="4239679"/>
            <a:ext cx="129332" cy="1293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/>
          <p:nvPr/>
        </p:nvSpPr>
        <p:spPr>
          <a:xfrm>
            <a:off x="2524077" y="4996878"/>
            <a:ext cx="129332" cy="1293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" name="object 7"/>
          <p:cNvSpPr/>
          <p:nvPr/>
        </p:nvSpPr>
        <p:spPr>
          <a:xfrm>
            <a:off x="2524077" y="5413088"/>
            <a:ext cx="129332" cy="1293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" name="object 8"/>
          <p:cNvSpPr txBox="1"/>
          <p:nvPr/>
        </p:nvSpPr>
        <p:spPr>
          <a:xfrm>
            <a:off x="667657" y="4516051"/>
            <a:ext cx="10686143" cy="1535035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800" spc="-79" dirty="0">
                <a:latin typeface="Tahoma"/>
                <a:cs typeface="Tahoma"/>
              </a:rPr>
              <a:t>Learning rate </a:t>
            </a:r>
            <a:r>
              <a:rPr sz="2800" spc="-40" dirty="0">
                <a:latin typeface="Tahoma"/>
                <a:cs typeface="Tahoma"/>
              </a:rPr>
              <a:t>too </a:t>
            </a:r>
            <a:r>
              <a:rPr sz="2800" spc="-99" dirty="0">
                <a:latin typeface="Tahoma"/>
                <a:cs typeface="Tahoma"/>
              </a:rPr>
              <a:t>high: </a:t>
            </a:r>
            <a:r>
              <a:rPr sz="2800" spc="-109" dirty="0">
                <a:latin typeface="Tahoma"/>
                <a:cs typeface="Tahoma"/>
              </a:rPr>
              <a:t>error </a:t>
            </a:r>
            <a:r>
              <a:rPr sz="2800" spc="-119" dirty="0">
                <a:latin typeface="Tahoma"/>
                <a:cs typeface="Tahoma"/>
              </a:rPr>
              <a:t>becomes </a:t>
            </a:r>
            <a:r>
              <a:rPr sz="2800" spc="-99" dirty="0">
                <a:latin typeface="Tahoma"/>
                <a:cs typeface="Tahoma"/>
              </a:rPr>
              <a:t>larger </a:t>
            </a:r>
            <a:r>
              <a:rPr sz="2800" spc="-89" dirty="0">
                <a:latin typeface="Tahoma"/>
                <a:cs typeface="Tahoma"/>
              </a:rPr>
              <a:t>(overshoots  </a:t>
            </a:r>
            <a:r>
              <a:rPr sz="2800" spc="-69" dirty="0">
                <a:latin typeface="Tahoma"/>
                <a:cs typeface="Tahoma"/>
              </a:rPr>
              <a:t>global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50" dirty="0">
                <a:latin typeface="Tahoma"/>
                <a:cs typeface="Tahoma"/>
              </a:rPr>
              <a:t>min)</a:t>
            </a:r>
            <a:endParaRPr sz="2800" dirty="0">
              <a:latin typeface="Tahoma"/>
              <a:cs typeface="Tahoma"/>
            </a:endParaRPr>
          </a:p>
          <a:p>
            <a:pPr marL="25168" marR="260485">
              <a:lnSpc>
                <a:spcPct val="125299"/>
              </a:lnSpc>
            </a:pPr>
            <a:r>
              <a:rPr sz="2800" spc="-79" dirty="0">
                <a:latin typeface="Tahoma"/>
                <a:cs typeface="Tahoma"/>
              </a:rPr>
              <a:t>Learning rate </a:t>
            </a:r>
            <a:r>
              <a:rPr sz="2800" spc="-40" dirty="0">
                <a:latin typeface="Tahoma"/>
                <a:cs typeface="Tahoma"/>
              </a:rPr>
              <a:t>too </a:t>
            </a:r>
            <a:r>
              <a:rPr sz="2800" spc="-119" dirty="0">
                <a:latin typeface="Tahoma"/>
                <a:cs typeface="Tahoma"/>
              </a:rPr>
              <a:t>low: </a:t>
            </a:r>
            <a:r>
              <a:rPr sz="2800" spc="-99" dirty="0">
                <a:latin typeface="Tahoma"/>
                <a:cs typeface="Tahoma"/>
              </a:rPr>
              <a:t>takes </a:t>
            </a:r>
            <a:r>
              <a:rPr sz="2800" spc="-109" dirty="0">
                <a:latin typeface="Tahoma"/>
                <a:cs typeface="Tahoma"/>
              </a:rPr>
              <a:t>many </a:t>
            </a:r>
            <a:r>
              <a:rPr sz="2800" spc="-99" dirty="0">
                <a:latin typeface="Tahoma"/>
                <a:cs typeface="Tahoma"/>
              </a:rPr>
              <a:t>epochs </a:t>
            </a:r>
            <a:r>
              <a:rPr sz="2800" spc="-30" dirty="0">
                <a:latin typeface="Tahoma"/>
                <a:cs typeface="Tahoma"/>
              </a:rPr>
              <a:t>to </a:t>
            </a:r>
            <a:r>
              <a:rPr sz="2800" spc="-119" dirty="0">
                <a:latin typeface="Tahoma"/>
                <a:cs typeface="Tahoma"/>
              </a:rPr>
              <a:t>converge  </a:t>
            </a:r>
            <a:r>
              <a:rPr sz="2800" spc="-79" dirty="0">
                <a:latin typeface="Tahoma"/>
                <a:cs typeface="Tahoma"/>
              </a:rPr>
              <a:t>Feature</a:t>
            </a:r>
            <a:r>
              <a:rPr sz="2800" spc="20" dirty="0">
                <a:latin typeface="Tahoma"/>
                <a:cs typeface="Tahoma"/>
              </a:rPr>
              <a:t> </a:t>
            </a:r>
            <a:r>
              <a:rPr sz="2800" spc="-59" dirty="0">
                <a:latin typeface="Tahoma"/>
                <a:cs typeface="Tahoma"/>
              </a:rPr>
              <a:t>normalization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Lessons learned</a:t>
            </a:r>
          </a:p>
        </p:txBody>
      </p:sp>
    </p:spTree>
    <p:extLst>
      <p:ext uri="{BB962C8B-B14F-4D97-AF65-F5344CB8AC3E}">
        <p14:creationId xmlns:p14="http://schemas.microsoft.com/office/powerpoint/2010/main" val="2270297588"/>
      </p:ext>
    </p:extLst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524077" y="1499826"/>
            <a:ext cx="129332" cy="129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" name="object 5"/>
          <p:cNvSpPr/>
          <p:nvPr/>
        </p:nvSpPr>
        <p:spPr>
          <a:xfrm>
            <a:off x="2524077" y="1916038"/>
            <a:ext cx="129332" cy="129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/>
          <p:nvPr/>
        </p:nvSpPr>
        <p:spPr>
          <a:xfrm>
            <a:off x="2524077" y="2332248"/>
            <a:ext cx="129332" cy="129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838200" y="1540499"/>
            <a:ext cx="10003971" cy="2143941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marR="10067">
              <a:lnSpc>
                <a:spcPct val="125299"/>
              </a:lnSpc>
              <a:spcBef>
                <a:spcPts val="198"/>
              </a:spcBef>
            </a:pPr>
            <a:r>
              <a:rPr spc="-89" dirty="0"/>
              <a:t>Large </a:t>
            </a:r>
            <a:r>
              <a:rPr spc="-79" dirty="0"/>
              <a:t>dataset </a:t>
            </a:r>
            <a:r>
              <a:rPr spc="-50" dirty="0"/>
              <a:t>with millions </a:t>
            </a:r>
            <a:r>
              <a:rPr spc="-69" dirty="0"/>
              <a:t>of data </a:t>
            </a:r>
            <a:r>
              <a:rPr spc="-59" dirty="0"/>
              <a:t>points </a:t>
            </a:r>
            <a:r>
              <a:rPr dirty="0"/>
              <a:t>(“big </a:t>
            </a:r>
            <a:r>
              <a:rPr spc="-10" dirty="0"/>
              <a:t>data”)  Batch </a:t>
            </a:r>
            <a:r>
              <a:rPr spc="-79" dirty="0"/>
              <a:t>gradient </a:t>
            </a:r>
            <a:r>
              <a:rPr spc="-109" dirty="0"/>
              <a:t>descent</a:t>
            </a:r>
            <a:r>
              <a:rPr spc="168" dirty="0"/>
              <a:t> </a:t>
            </a:r>
            <a:r>
              <a:rPr spc="-59" dirty="0"/>
              <a:t>costly</a:t>
            </a:r>
          </a:p>
          <a:p>
            <a:pPr marL="25168">
              <a:lnSpc>
                <a:spcPct val="100000"/>
              </a:lnSpc>
              <a:spcBef>
                <a:spcPts val="664"/>
              </a:spcBef>
            </a:pPr>
            <a:r>
              <a:rPr spc="-99" dirty="0"/>
              <a:t>Need</a:t>
            </a:r>
            <a:r>
              <a:rPr spc="10" dirty="0"/>
              <a:t> </a:t>
            </a:r>
            <a:r>
              <a:rPr spc="-30" dirty="0"/>
              <a:t>to</a:t>
            </a:r>
            <a:r>
              <a:rPr spc="20" dirty="0"/>
              <a:t> </a:t>
            </a:r>
            <a:r>
              <a:rPr spc="-89" dirty="0"/>
              <a:t>compute</a:t>
            </a:r>
            <a:r>
              <a:rPr spc="10" dirty="0"/>
              <a:t> </a:t>
            </a:r>
            <a:r>
              <a:rPr spc="-79" dirty="0"/>
              <a:t>the</a:t>
            </a:r>
            <a:r>
              <a:rPr spc="20" dirty="0"/>
              <a:t> </a:t>
            </a:r>
            <a:r>
              <a:rPr spc="-109" dirty="0"/>
              <a:t>error</a:t>
            </a:r>
            <a:r>
              <a:rPr spc="20" dirty="0"/>
              <a:t> </a:t>
            </a:r>
            <a:r>
              <a:rPr spc="-89" dirty="0"/>
              <a:t>for</a:t>
            </a:r>
            <a:r>
              <a:rPr spc="20" dirty="0"/>
              <a:t> </a:t>
            </a:r>
            <a:r>
              <a:rPr spc="-89" dirty="0"/>
              <a:t>the</a:t>
            </a:r>
            <a:r>
              <a:rPr spc="20" dirty="0"/>
              <a:t> </a:t>
            </a:r>
            <a:r>
              <a:rPr spc="-79" dirty="0"/>
              <a:t>entire</a:t>
            </a:r>
            <a:r>
              <a:rPr spc="10" dirty="0"/>
              <a:t> </a:t>
            </a:r>
            <a:r>
              <a:rPr spc="-79" dirty="0"/>
              <a:t>dataset</a:t>
            </a:r>
            <a:r>
              <a:rPr spc="20" dirty="0"/>
              <a:t> </a:t>
            </a:r>
            <a:r>
              <a:rPr spc="-69" dirty="0"/>
              <a:t>...</a:t>
            </a:r>
          </a:p>
          <a:p>
            <a:pPr marL="25168">
              <a:lnSpc>
                <a:spcPct val="100000"/>
              </a:lnSpc>
              <a:spcBef>
                <a:spcPts val="662"/>
              </a:spcBef>
            </a:pPr>
            <a:r>
              <a:rPr spc="-69" dirty="0"/>
              <a:t>... </a:t>
            </a:r>
            <a:r>
              <a:rPr spc="-30" dirty="0"/>
              <a:t>to </a:t>
            </a:r>
            <a:r>
              <a:rPr spc="-89" dirty="0"/>
              <a:t>take </a:t>
            </a:r>
            <a:r>
              <a:rPr spc="-139" dirty="0"/>
              <a:t>one </a:t>
            </a:r>
            <a:r>
              <a:rPr spc="-99" dirty="0"/>
              <a:t>step </a:t>
            </a:r>
            <a:r>
              <a:rPr spc="-119" dirty="0"/>
              <a:t>towards </a:t>
            </a:r>
            <a:r>
              <a:rPr spc="-79" dirty="0"/>
              <a:t>the </a:t>
            </a:r>
            <a:r>
              <a:rPr spc="-69" dirty="0"/>
              <a:t>global</a:t>
            </a:r>
            <a:r>
              <a:rPr spc="-20" dirty="0"/>
              <a:t> </a:t>
            </a:r>
            <a:r>
              <a:rPr spc="-69" dirty="0"/>
              <a:t>minimum!</a:t>
            </a:r>
          </a:p>
        </p:txBody>
      </p:sp>
      <p:sp>
        <p:nvSpPr>
          <p:cNvPr id="14" name="object 14"/>
          <p:cNvSpPr/>
          <p:nvPr/>
        </p:nvSpPr>
        <p:spPr>
          <a:xfrm>
            <a:off x="2524077" y="4354012"/>
            <a:ext cx="129332" cy="1293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5" name="object 15"/>
          <p:cNvSpPr txBox="1"/>
          <p:nvPr/>
        </p:nvSpPr>
        <p:spPr>
          <a:xfrm>
            <a:off x="838200" y="5246386"/>
            <a:ext cx="9368889" cy="340768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marR="10067">
              <a:lnSpc>
                <a:spcPct val="102600"/>
              </a:lnSpc>
            </a:pPr>
            <a:r>
              <a:rPr sz="2180" dirty="0" smtClean="0">
                <a:solidFill>
                  <a:schemeClr val="accent1">
                    <a:lumMod val="75000"/>
                  </a:schemeClr>
                </a:solidFill>
                <a:latin typeface="Tahoma"/>
                <a:cs typeface="Tahoma"/>
              </a:rPr>
              <a:t>SGD </a:t>
            </a:r>
            <a:r>
              <a:rPr sz="2180" spc="-89" dirty="0">
                <a:solidFill>
                  <a:schemeClr val="accent1">
                    <a:lumMod val="75000"/>
                  </a:schemeClr>
                </a:solidFill>
                <a:latin typeface="Tahoma"/>
                <a:cs typeface="Tahoma"/>
              </a:rPr>
              <a:t>updates </a:t>
            </a:r>
            <a:r>
              <a:rPr sz="2180" spc="-79" dirty="0">
                <a:solidFill>
                  <a:schemeClr val="accent1">
                    <a:lumMod val="75000"/>
                  </a:schemeClr>
                </a:solidFill>
                <a:latin typeface="Tahoma"/>
                <a:cs typeface="Tahoma"/>
              </a:rPr>
              <a:t>the </a:t>
            </a:r>
            <a:r>
              <a:rPr sz="2180" spc="-109" dirty="0">
                <a:solidFill>
                  <a:schemeClr val="accent1">
                    <a:lumMod val="75000"/>
                  </a:schemeClr>
                </a:solidFill>
                <a:latin typeface="Tahoma"/>
                <a:cs typeface="Tahoma"/>
              </a:rPr>
              <a:t>weights </a:t>
            </a:r>
            <a:r>
              <a:rPr sz="2180" spc="-69" dirty="0">
                <a:solidFill>
                  <a:schemeClr val="accent1">
                    <a:lumMod val="75000"/>
                  </a:schemeClr>
                </a:solidFill>
                <a:latin typeface="Tahoma"/>
                <a:cs typeface="Tahoma"/>
              </a:rPr>
              <a:t>incrementally </a:t>
            </a:r>
            <a:r>
              <a:rPr sz="2180" spc="-89" dirty="0">
                <a:solidFill>
                  <a:schemeClr val="accent1">
                    <a:lumMod val="75000"/>
                  </a:schemeClr>
                </a:solidFill>
                <a:latin typeface="Tahoma"/>
                <a:cs typeface="Tahoma"/>
              </a:rPr>
              <a:t>for </a:t>
            </a:r>
            <a:r>
              <a:rPr sz="2180" spc="-119" dirty="0">
                <a:solidFill>
                  <a:schemeClr val="accent1">
                    <a:lumMod val="75000"/>
                  </a:schemeClr>
                </a:solidFill>
                <a:latin typeface="Tahoma"/>
                <a:cs typeface="Tahoma"/>
              </a:rPr>
              <a:t>each </a:t>
            </a:r>
            <a:r>
              <a:rPr sz="2180" spc="-59" dirty="0">
                <a:solidFill>
                  <a:schemeClr val="accent1">
                    <a:lumMod val="75000"/>
                  </a:schemeClr>
                </a:solidFill>
                <a:latin typeface="Tahoma"/>
                <a:cs typeface="Tahoma"/>
              </a:rPr>
              <a:t>training  </a:t>
            </a:r>
            <a:r>
              <a:rPr sz="2180" spc="-109" dirty="0" smtClean="0">
                <a:solidFill>
                  <a:schemeClr val="accent1">
                    <a:lumMod val="75000"/>
                  </a:schemeClr>
                </a:solidFill>
                <a:latin typeface="Tahoma"/>
                <a:cs typeface="Tahoma"/>
              </a:rPr>
              <a:t>sample</a:t>
            </a:r>
            <a:endParaRPr sz="2180" dirty="0">
              <a:solidFill>
                <a:schemeClr val="accent1">
                  <a:lumMod val="75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Stochastic gradient descent (SGD)</a:t>
            </a:r>
          </a:p>
        </p:txBody>
      </p:sp>
      <p:sp>
        <p:nvSpPr>
          <p:cNvPr id="21" name="object 18"/>
          <p:cNvSpPr txBox="1"/>
          <p:nvPr/>
        </p:nvSpPr>
        <p:spPr>
          <a:xfrm>
            <a:off x="4011972" y="4082544"/>
            <a:ext cx="1279179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  <a:tabLst>
                <a:tab pos="1827165" algn="l"/>
              </a:tabLst>
            </a:pPr>
            <a:r>
              <a:rPr sz="2180" spc="149" dirty="0">
                <a:latin typeface="Tahoma"/>
                <a:cs typeface="Tahoma"/>
              </a:rPr>
              <a:t>∆</a:t>
            </a:r>
            <a:r>
              <a:rPr sz="2180" i="1" spc="149" dirty="0">
                <a:latin typeface="Trebuchet MS"/>
                <a:cs typeface="Trebuchet MS"/>
              </a:rPr>
              <a:t>w</a:t>
            </a:r>
            <a:r>
              <a:rPr sz="2180" i="1" spc="614" dirty="0">
                <a:latin typeface="Trebuchet MS"/>
                <a:cs typeface="Trebuchet MS"/>
              </a:rPr>
              <a:t> </a:t>
            </a:r>
            <a:r>
              <a:rPr sz="2180" spc="79" dirty="0">
                <a:latin typeface="Tahoma"/>
                <a:cs typeface="Tahoma"/>
              </a:rPr>
              <a:t>=</a:t>
            </a:r>
            <a:r>
              <a:rPr sz="2180" spc="-79" dirty="0">
                <a:latin typeface="Tahoma"/>
                <a:cs typeface="Tahoma"/>
              </a:rPr>
              <a:t> </a:t>
            </a:r>
            <a:r>
              <a:rPr sz="2180" spc="-226" dirty="0" smtClean="0">
                <a:latin typeface="Tahoma"/>
                <a:cs typeface="Tahoma"/>
              </a:rPr>
              <a:t> </a:t>
            </a:r>
            <a:r>
              <a:rPr sz="2180" i="1" spc="-139" dirty="0">
                <a:latin typeface="Arial"/>
                <a:cs typeface="Arial"/>
              </a:rPr>
              <a:t>η</a:t>
            </a:r>
            <a:endParaRPr sz="2180" dirty="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4972111" y="3859742"/>
                <a:ext cx="3080459" cy="988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ar-AE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− 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  <m:d>
                            <m:dPr>
                              <m:ctrlP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sSubSup>
                            <m:sSubSupPr>
                              <m:ctrlP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/>
                            <m:sup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111" y="3859742"/>
                <a:ext cx="3080459" cy="98854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9301" y="5735573"/>
            <a:ext cx="4203270" cy="108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087573"/>
      </p:ext>
    </p:extLst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524077" y="1467739"/>
            <a:ext cx="129332" cy="129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" name="object 5"/>
          <p:cNvSpPr/>
          <p:nvPr/>
        </p:nvSpPr>
        <p:spPr>
          <a:xfrm>
            <a:off x="2524077" y="1883949"/>
            <a:ext cx="129332" cy="129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/>
          <p:nvPr/>
        </p:nvSpPr>
        <p:spPr>
          <a:xfrm>
            <a:off x="2524077" y="2641148"/>
            <a:ext cx="129332" cy="129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" name="object 7"/>
          <p:cNvSpPr/>
          <p:nvPr/>
        </p:nvSpPr>
        <p:spPr>
          <a:xfrm>
            <a:off x="2524077" y="3057360"/>
            <a:ext cx="129332" cy="129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" name="object 8"/>
          <p:cNvSpPr/>
          <p:nvPr/>
        </p:nvSpPr>
        <p:spPr>
          <a:xfrm>
            <a:off x="2524077" y="3814559"/>
            <a:ext cx="129332" cy="1293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9" name="object 9"/>
          <p:cNvSpPr/>
          <p:nvPr/>
        </p:nvSpPr>
        <p:spPr>
          <a:xfrm>
            <a:off x="2524077" y="4190653"/>
            <a:ext cx="129332" cy="129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0" name="object 10"/>
          <p:cNvSpPr/>
          <p:nvPr/>
        </p:nvSpPr>
        <p:spPr>
          <a:xfrm>
            <a:off x="3098310" y="4867669"/>
            <a:ext cx="104215" cy="1042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1" name="object 11"/>
          <p:cNvSpPr/>
          <p:nvPr/>
        </p:nvSpPr>
        <p:spPr>
          <a:xfrm>
            <a:off x="3098310" y="5168541"/>
            <a:ext cx="104215" cy="1042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2" name="object 12"/>
          <p:cNvSpPr/>
          <p:nvPr/>
        </p:nvSpPr>
        <p:spPr>
          <a:xfrm>
            <a:off x="3098310" y="5469411"/>
            <a:ext cx="104215" cy="1042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3" name="object 13"/>
          <p:cNvSpPr txBox="1"/>
          <p:nvPr/>
        </p:nvSpPr>
        <p:spPr>
          <a:xfrm>
            <a:off x="1401185" y="1510126"/>
            <a:ext cx="9542586" cy="3967112"/>
          </a:xfrm>
          <a:prstGeom prst="rect">
            <a:avLst/>
          </a:prstGeom>
        </p:spPr>
        <p:txBody>
          <a:bodyPr vert="horz" wrap="square" lIns="0" tIns="109474" rIns="0" bIns="0" rtlCol="0">
            <a:spAutoFit/>
          </a:bodyPr>
          <a:lstStyle/>
          <a:p>
            <a:pPr marL="368068" indent="-342900">
              <a:spcBef>
                <a:spcPts val="860"/>
              </a:spcBef>
              <a:buFont typeface="Arial" panose="020B0604020202020204" pitchFamily="34" charset="0"/>
              <a:buChar char="•"/>
            </a:pPr>
            <a:r>
              <a:rPr sz="2400" spc="-59" dirty="0">
                <a:latin typeface="Arial" panose="020B0604020202020204" pitchFamily="34" charset="0"/>
                <a:cs typeface="Arial" panose="020B0604020202020204" pitchFamily="34" charset="0"/>
              </a:rPr>
              <a:t>Approximation </a:t>
            </a:r>
            <a:r>
              <a:rPr sz="2400" spc="-69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z="2400" spc="-79" dirty="0">
                <a:latin typeface="Arial" panose="020B0604020202020204" pitchFamily="34" charset="0"/>
                <a:cs typeface="Arial" panose="020B0604020202020204" pitchFamily="34" charset="0"/>
              </a:rPr>
              <a:t>gradient</a:t>
            </a:r>
            <a:r>
              <a:rPr sz="2400" spc="20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9" dirty="0">
                <a:latin typeface="Arial" panose="020B0604020202020204" pitchFamily="34" charset="0"/>
                <a:cs typeface="Arial" panose="020B0604020202020204" pitchFamily="34" charset="0"/>
              </a:rPr>
              <a:t>descent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8068" marR="794037" indent="-342900">
              <a:lnSpc>
                <a:spcPct val="102600"/>
              </a:lnSpc>
              <a:spcBef>
                <a:spcPts val="595"/>
              </a:spcBef>
              <a:buFont typeface="Arial" panose="020B0604020202020204" pitchFamily="34" charset="0"/>
              <a:buChar char="•"/>
            </a:pPr>
            <a:r>
              <a:rPr sz="2400" spc="-109" dirty="0">
                <a:latin typeface="Arial" panose="020B0604020202020204" pitchFamily="34" charset="0"/>
                <a:cs typeface="Arial" panose="020B0604020202020204" pitchFamily="34" charset="0"/>
              </a:rPr>
              <a:t>Reaches </a:t>
            </a:r>
            <a:r>
              <a:rPr sz="2400" spc="-119" dirty="0">
                <a:latin typeface="Arial" panose="020B0604020202020204" pitchFamily="34" charset="0"/>
                <a:cs typeface="Arial" panose="020B0604020202020204" pitchFamily="34" charset="0"/>
              </a:rPr>
              <a:t>convergence </a:t>
            </a:r>
            <a:r>
              <a:rPr sz="2400" spc="-79" dirty="0">
                <a:latin typeface="Arial" panose="020B0604020202020204" pitchFamily="34" charset="0"/>
                <a:cs typeface="Arial" panose="020B0604020202020204" pitchFamily="34" charset="0"/>
              </a:rPr>
              <a:t>faster </a:t>
            </a:r>
            <a:r>
              <a:rPr sz="2400" spc="-119" dirty="0">
                <a:latin typeface="Arial" panose="020B0604020202020204" pitchFamily="34" charset="0"/>
                <a:cs typeface="Arial" panose="020B0604020202020204" pitchFamily="34" charset="0"/>
              </a:rPr>
              <a:t>because </a:t>
            </a:r>
            <a:r>
              <a:rPr sz="2400" spc="-69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z="2400" spc="-89" dirty="0">
                <a:latin typeface="Arial" panose="020B0604020202020204" pitchFamily="34" charset="0"/>
                <a:cs typeface="Arial" panose="020B0604020202020204" pitchFamily="34" charset="0"/>
              </a:rPr>
              <a:t>frequent </a:t>
            </a:r>
            <a:r>
              <a:rPr sz="2400" spc="-99" dirty="0">
                <a:latin typeface="Arial" panose="020B0604020202020204" pitchFamily="34" charset="0"/>
                <a:cs typeface="Arial" panose="020B0604020202020204" pitchFamily="34" charset="0"/>
              </a:rPr>
              <a:t>weight  </a:t>
            </a:r>
            <a:r>
              <a:rPr sz="2400" spc="-89" dirty="0">
                <a:latin typeface="Arial" panose="020B0604020202020204" pitchFamily="34" charset="0"/>
                <a:cs typeface="Arial" panose="020B0604020202020204" pitchFamily="34" charset="0"/>
              </a:rPr>
              <a:t>updates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8068" indent="-342900">
              <a:spcBef>
                <a:spcPts val="654"/>
              </a:spcBef>
              <a:buFont typeface="Arial" panose="020B0604020202020204" pitchFamily="34" charset="0"/>
              <a:buChar char="•"/>
            </a:pPr>
            <a:r>
              <a:rPr sz="2400" spc="-79" dirty="0">
                <a:latin typeface="Arial" panose="020B0604020202020204" pitchFamily="34" charset="0"/>
                <a:cs typeface="Arial" panose="020B0604020202020204" pitchFamily="34" charset="0"/>
              </a:rPr>
              <a:t>Important </a:t>
            </a:r>
            <a:r>
              <a:rPr sz="2400" spc="-3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sz="2400" spc="-119" dirty="0">
                <a:latin typeface="Arial" panose="020B0604020202020204" pitchFamily="34" charset="0"/>
                <a:cs typeface="Arial" panose="020B0604020202020204" pitchFamily="34" charset="0"/>
              </a:rPr>
              <a:t>present </a:t>
            </a:r>
            <a:r>
              <a:rPr sz="2400" spc="-69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sz="2400" spc="-99" dirty="0"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19" dirty="0">
                <a:latin typeface="Arial" panose="020B0604020202020204" pitchFamily="34" charset="0"/>
                <a:cs typeface="Arial" panose="020B0604020202020204" pitchFamily="34" charset="0"/>
              </a:rPr>
              <a:t>order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8068" marR="444206" indent="-342900">
              <a:lnSpc>
                <a:spcPct val="102600"/>
              </a:lnSpc>
              <a:spcBef>
                <a:spcPts val="595"/>
              </a:spcBef>
              <a:buFont typeface="Arial" panose="020B0604020202020204" pitchFamily="34" charset="0"/>
              <a:buChar char="•"/>
            </a:pPr>
            <a:r>
              <a:rPr sz="2400" spc="-79" dirty="0">
                <a:latin typeface="Arial" panose="020B0604020202020204" pitchFamily="34" charset="0"/>
                <a:cs typeface="Arial" panose="020B0604020202020204" pitchFamily="34" charset="0"/>
              </a:rPr>
              <a:t>Learning rate often gradually </a:t>
            </a:r>
            <a:r>
              <a:rPr sz="2400" spc="-129" dirty="0">
                <a:latin typeface="Arial" panose="020B0604020202020204" pitchFamily="34" charset="0"/>
                <a:cs typeface="Arial" panose="020B0604020202020204" pitchFamily="34" charset="0"/>
              </a:rPr>
              <a:t>decreased </a:t>
            </a:r>
            <a:r>
              <a:rPr sz="2400" spc="-69" dirty="0">
                <a:latin typeface="Arial" panose="020B0604020202020204" pitchFamily="34" charset="0"/>
                <a:cs typeface="Arial" panose="020B0604020202020204" pitchFamily="34" charset="0"/>
              </a:rPr>
              <a:t>(adaptive </a:t>
            </a:r>
            <a:r>
              <a:rPr sz="2400" spc="-89" dirty="0">
                <a:latin typeface="Arial" panose="020B0604020202020204" pitchFamily="34" charset="0"/>
                <a:cs typeface="Arial" panose="020B0604020202020204" pitchFamily="34" charset="0"/>
              </a:rPr>
              <a:t>learning  </a:t>
            </a:r>
            <a:r>
              <a:rPr sz="2400" spc="-59" dirty="0">
                <a:latin typeface="Arial" panose="020B0604020202020204" pitchFamily="34" charset="0"/>
                <a:cs typeface="Arial" panose="020B0604020202020204" pitchFamily="34" charset="0"/>
              </a:rPr>
              <a:t>rate)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8068" indent="-342900">
              <a:spcBef>
                <a:spcPts val="664"/>
              </a:spcBef>
              <a:buFont typeface="Arial" panose="020B0604020202020204" pitchFamily="34" charset="0"/>
              <a:buChar char="•"/>
            </a:pPr>
            <a:r>
              <a:rPr sz="2400" spc="-59" dirty="0">
                <a:latin typeface="Arial" panose="020B0604020202020204" pitchFamily="34" charset="0"/>
                <a:cs typeface="Arial" panose="020B0604020202020204" pitchFamily="34" charset="0"/>
              </a:rPr>
              <a:t>Can </a:t>
            </a:r>
            <a:r>
              <a:rPr sz="2400" spc="-119" dirty="0">
                <a:latin typeface="Arial" panose="020B0604020202020204" pitchFamily="34" charset="0"/>
                <a:cs typeface="Arial" panose="020B0604020202020204" pitchFamily="34" charset="0"/>
              </a:rPr>
              <a:t>be </a:t>
            </a:r>
            <a:r>
              <a:rPr sz="2400" spc="-139" dirty="0">
                <a:latin typeface="Arial" panose="020B0604020202020204" pitchFamily="34" charset="0"/>
                <a:cs typeface="Arial" panose="020B0604020202020204" pitchFamily="34" charset="0"/>
              </a:rPr>
              <a:t>used </a:t>
            </a:r>
            <a:r>
              <a:rPr sz="2400" spc="-89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sz="2400" spc="-79" dirty="0">
                <a:latin typeface="Arial" panose="020B0604020202020204" pitchFamily="34" charset="0"/>
                <a:cs typeface="Arial" panose="020B0604020202020204" pitchFamily="34" charset="0"/>
              </a:rPr>
              <a:t>online</a:t>
            </a:r>
            <a:r>
              <a:rPr sz="24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89" dirty="0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8068" indent="-342900">
              <a:lnSpc>
                <a:spcPts val="2497"/>
              </a:lnSpc>
              <a:spcBef>
                <a:spcPts val="347"/>
              </a:spcBef>
              <a:buFont typeface="Arial" panose="020B0604020202020204" pitchFamily="34" charset="0"/>
              <a:buChar char="•"/>
            </a:pPr>
            <a:r>
              <a:rPr sz="2400" spc="-30" dirty="0">
                <a:latin typeface="Arial" panose="020B0604020202020204" pitchFamily="34" charset="0"/>
                <a:cs typeface="Arial" panose="020B0604020202020204" pitchFamily="34" charset="0"/>
              </a:rPr>
              <a:t>Middle </a:t>
            </a:r>
            <a:r>
              <a:rPr sz="2400" spc="-99" dirty="0">
                <a:latin typeface="Arial" panose="020B0604020202020204" pitchFamily="34" charset="0"/>
                <a:cs typeface="Arial" panose="020B0604020202020204" pitchFamily="34" charset="0"/>
              </a:rPr>
              <a:t>ground </a:t>
            </a:r>
            <a:r>
              <a:rPr sz="2400" spc="-139" dirty="0">
                <a:latin typeface="Arial" panose="020B0604020202020204" pitchFamily="34" charset="0"/>
                <a:cs typeface="Arial" panose="020B0604020202020204" pitchFamily="34" charset="0"/>
              </a:rPr>
              <a:t>between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SGD </a:t>
            </a:r>
            <a:r>
              <a:rPr sz="2400" spc="-99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sz="2400" spc="-59" dirty="0">
                <a:latin typeface="Arial" panose="020B0604020202020204" pitchFamily="34" charset="0"/>
                <a:cs typeface="Arial" panose="020B0604020202020204" pitchFamily="34" charset="0"/>
              </a:rPr>
              <a:t>batch </a:t>
            </a:r>
            <a:r>
              <a:rPr sz="2400" spc="20" dirty="0">
                <a:latin typeface="Arial" panose="020B0604020202020204" pitchFamily="34" charset="0"/>
                <a:cs typeface="Arial" panose="020B0604020202020204" pitchFamily="34" charset="0"/>
              </a:rPr>
              <a:t>GD </a:t>
            </a:r>
            <a:r>
              <a:rPr sz="2400" spc="-69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sz="2400" spc="-109" dirty="0">
                <a:latin typeface="Arial" panose="020B0604020202020204" pitchFamily="34" charset="0"/>
                <a:cs typeface="Arial" panose="020B0604020202020204" pitchFamily="34" charset="0"/>
              </a:rPr>
              <a:t>known</a:t>
            </a:r>
            <a:r>
              <a:rPr sz="2400" spc="20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29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8068" indent="-342900">
              <a:lnSpc>
                <a:spcPts val="2497"/>
              </a:lnSpc>
              <a:buFont typeface="Arial" panose="020B0604020202020204" pitchFamily="34" charset="0"/>
              <a:buChar char="•"/>
            </a:pPr>
            <a:r>
              <a:rPr sz="2400" i="1" spc="-109" dirty="0">
                <a:latin typeface="Arial" panose="020B0604020202020204" pitchFamily="34" charset="0"/>
                <a:cs typeface="Arial" panose="020B0604020202020204" pitchFamily="34" charset="0"/>
              </a:rPr>
              <a:t>mini-batch</a:t>
            </a:r>
            <a:r>
              <a:rPr sz="2400" i="1" spc="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i="1" spc="-139" dirty="0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6721" indent="-342900">
              <a:lnSpc>
                <a:spcPts val="2378"/>
              </a:lnSpc>
              <a:spcBef>
                <a:spcPts val="347"/>
              </a:spcBef>
              <a:buFont typeface="Arial" panose="020B0604020202020204" pitchFamily="34" charset="0"/>
              <a:buChar char="•"/>
            </a:pPr>
            <a:r>
              <a:rPr sz="2400" spc="-40" dirty="0">
                <a:latin typeface="Arial" panose="020B0604020202020204" pitchFamily="34" charset="0"/>
                <a:cs typeface="Arial" panose="020B0604020202020204" pitchFamily="34" charset="0"/>
              </a:rPr>
              <a:t>E.g. </a:t>
            </a:r>
            <a:r>
              <a:rPr sz="2400" spc="-99" dirty="0">
                <a:latin typeface="Arial" panose="020B0604020202020204" pitchFamily="34" charset="0"/>
                <a:cs typeface="Arial" panose="020B0604020202020204" pitchFamily="34" charset="0"/>
              </a:rPr>
              <a:t>50 examples </a:t>
            </a:r>
            <a:r>
              <a:rPr sz="2400" spc="-30" dirty="0">
                <a:latin typeface="Arial" panose="020B0604020202020204" pitchFamily="34" charset="0"/>
                <a:cs typeface="Arial" panose="020B0604020202020204" pitchFamily="34" charset="0"/>
              </a:rPr>
              <a:t>at </a:t>
            </a:r>
            <a:r>
              <a:rPr sz="2400" spc="-99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6721" marR="10067" indent="-342900">
              <a:lnSpc>
                <a:spcPts val="2378"/>
              </a:lnSpc>
              <a:spcBef>
                <a:spcPts val="79"/>
              </a:spcBef>
              <a:buFont typeface="Arial" panose="020B0604020202020204" pitchFamily="34" charset="0"/>
              <a:buChar char="•"/>
            </a:pP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Can </a:t>
            </a:r>
            <a:r>
              <a:rPr sz="2400" spc="-129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sz="2400" spc="-40" dirty="0">
                <a:latin typeface="Arial" panose="020B0604020202020204" pitchFamily="34" charset="0"/>
                <a:cs typeface="Arial" panose="020B0604020202020204" pitchFamily="34" charset="0"/>
              </a:rPr>
              <a:t>vector/matrix </a:t>
            </a:r>
            <a:r>
              <a:rPr sz="2400" spc="-69" dirty="0">
                <a:latin typeface="Arial" panose="020B0604020202020204" pitchFamily="34" charset="0"/>
                <a:cs typeface="Arial" panose="020B0604020202020204" pitchFamily="34" charset="0"/>
              </a:rPr>
              <a:t>operations rather </a:t>
            </a:r>
            <a:r>
              <a:rPr sz="2400" spc="-59" dirty="0">
                <a:latin typeface="Arial" panose="020B0604020202020204" pitchFamily="34" charset="0"/>
                <a:cs typeface="Arial" panose="020B0604020202020204" pitchFamily="34" charset="0"/>
              </a:rPr>
              <a:t>than </a:t>
            </a:r>
            <a:r>
              <a:rPr sz="2400" spc="-69" dirty="0">
                <a:latin typeface="Arial" panose="020B0604020202020204" pitchFamily="34" charset="0"/>
                <a:cs typeface="Arial" panose="020B0604020202020204" pitchFamily="34" charset="0"/>
              </a:rPr>
              <a:t>loops </a:t>
            </a:r>
            <a:r>
              <a:rPr sz="2400" spc="-119" dirty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sz="2400" spc="-4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SGD  </a:t>
            </a:r>
            <a:r>
              <a:rPr sz="2400" spc="-59" dirty="0">
                <a:latin typeface="Arial" panose="020B0604020202020204" pitchFamily="34" charset="0"/>
                <a:cs typeface="Arial" panose="020B0604020202020204" pitchFamily="34" charset="0"/>
              </a:rPr>
              <a:t>Vectorized </a:t>
            </a:r>
            <a:r>
              <a:rPr sz="2400" spc="-69" dirty="0">
                <a:latin typeface="Arial" panose="020B0604020202020204" pitchFamily="34" charset="0"/>
                <a:cs typeface="Arial" panose="020B0604020202020204" pitchFamily="34" charset="0"/>
              </a:rPr>
              <a:t>operations </a:t>
            </a:r>
            <a:r>
              <a:rPr sz="2400" spc="-59" dirty="0">
                <a:latin typeface="Arial" panose="020B0604020202020204" pitchFamily="34" charset="0"/>
                <a:cs typeface="Arial" panose="020B0604020202020204" pitchFamily="34" charset="0"/>
              </a:rPr>
              <a:t>highly</a:t>
            </a:r>
            <a:r>
              <a:rPr sz="2400" spc="19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59" dirty="0">
                <a:latin typeface="Arial" panose="020B0604020202020204" pitchFamily="34" charset="0"/>
                <a:cs typeface="Arial" panose="020B0604020202020204" pitchFamily="34" charset="0"/>
              </a:rPr>
              <a:t>efficient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SGD details</a:t>
            </a:r>
          </a:p>
        </p:txBody>
      </p:sp>
    </p:spTree>
    <p:extLst>
      <p:ext uri="{BB962C8B-B14F-4D97-AF65-F5344CB8AC3E}">
        <p14:creationId xmlns:p14="http://schemas.microsoft.com/office/powerpoint/2010/main" val="3287185479"/>
      </p:ext>
    </p:extLst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Perceptron is a binary classifier</a:t>
            </a:r>
          </a:p>
          <a:p>
            <a:r>
              <a:rPr lang="en-GB" dirty="0" smtClean="0"/>
              <a:t>It is a linear classifier</a:t>
            </a:r>
          </a:p>
          <a:p>
            <a:r>
              <a:rPr lang="en-GB" dirty="0" smtClean="0"/>
              <a:t>Activation is a step function</a:t>
            </a:r>
          </a:p>
          <a:p>
            <a:r>
              <a:rPr lang="en-GB" dirty="0" smtClean="0"/>
              <a:t>Fundamental unit of neural nets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8498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299288" y="1028928"/>
            <a:ext cx="7580912" cy="30743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" name="object 5"/>
          <p:cNvSpPr/>
          <p:nvPr/>
        </p:nvSpPr>
        <p:spPr>
          <a:xfrm>
            <a:off x="2524077" y="4948633"/>
            <a:ext cx="129332" cy="1293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/>
          <p:nvPr/>
        </p:nvSpPr>
        <p:spPr>
          <a:xfrm>
            <a:off x="2524077" y="5357772"/>
            <a:ext cx="129332" cy="1293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" name="object 7"/>
          <p:cNvSpPr/>
          <p:nvPr/>
        </p:nvSpPr>
        <p:spPr>
          <a:xfrm>
            <a:off x="2524077" y="5766886"/>
            <a:ext cx="129332" cy="1293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" name="object 8"/>
          <p:cNvSpPr/>
          <p:nvPr/>
        </p:nvSpPr>
        <p:spPr>
          <a:xfrm>
            <a:off x="2524077" y="6176026"/>
            <a:ext cx="129332" cy="1293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9" name="object 9"/>
          <p:cNvSpPr txBox="1"/>
          <p:nvPr/>
        </p:nvSpPr>
        <p:spPr>
          <a:xfrm>
            <a:off x="2765528" y="4703627"/>
            <a:ext cx="7147420" cy="1675480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marR="2811220">
              <a:lnSpc>
                <a:spcPct val="123200"/>
              </a:lnSpc>
              <a:spcBef>
                <a:spcPts val="198"/>
              </a:spcBef>
            </a:pPr>
            <a:r>
              <a:rPr sz="2180" spc="-69" dirty="0">
                <a:latin typeface="Tahoma"/>
                <a:cs typeface="Tahoma"/>
              </a:rPr>
              <a:t>Simple </a:t>
            </a:r>
            <a:r>
              <a:rPr sz="2180" spc="-50" dirty="0">
                <a:latin typeface="Tahoma"/>
                <a:cs typeface="Tahoma"/>
              </a:rPr>
              <a:t>logic </a:t>
            </a:r>
            <a:r>
              <a:rPr sz="2180" spc="-99" dirty="0">
                <a:latin typeface="Tahoma"/>
                <a:cs typeface="Tahoma"/>
              </a:rPr>
              <a:t>gate </a:t>
            </a:r>
            <a:r>
              <a:rPr sz="2180" spc="-50" dirty="0">
                <a:latin typeface="Tahoma"/>
                <a:cs typeface="Tahoma"/>
              </a:rPr>
              <a:t>with </a:t>
            </a:r>
            <a:r>
              <a:rPr sz="2180" spc="-89" dirty="0">
                <a:latin typeface="Tahoma"/>
                <a:cs typeface="Tahoma"/>
              </a:rPr>
              <a:t>binary </a:t>
            </a:r>
            <a:r>
              <a:rPr sz="2180" spc="-69" dirty="0">
                <a:latin typeface="Tahoma"/>
                <a:cs typeface="Tahoma"/>
              </a:rPr>
              <a:t>outputs  Signals </a:t>
            </a:r>
            <a:r>
              <a:rPr sz="2180" spc="-89" dirty="0">
                <a:latin typeface="Tahoma"/>
                <a:cs typeface="Tahoma"/>
              </a:rPr>
              <a:t>arrive </a:t>
            </a:r>
            <a:r>
              <a:rPr sz="2180" spc="-30" dirty="0">
                <a:latin typeface="Tahoma"/>
                <a:cs typeface="Tahoma"/>
              </a:rPr>
              <a:t>at</a:t>
            </a:r>
            <a:r>
              <a:rPr sz="2180" spc="248" dirty="0">
                <a:latin typeface="Tahoma"/>
                <a:cs typeface="Tahoma"/>
              </a:rPr>
              <a:t> </a:t>
            </a:r>
            <a:r>
              <a:rPr sz="2180" spc="-89" dirty="0">
                <a:latin typeface="Tahoma"/>
                <a:cs typeface="Tahoma"/>
              </a:rPr>
              <a:t>dendrites</a:t>
            </a:r>
            <a:endParaRPr sz="2180">
              <a:latin typeface="Tahoma"/>
              <a:cs typeface="Tahoma"/>
            </a:endParaRPr>
          </a:p>
          <a:p>
            <a:pPr marL="25168">
              <a:spcBef>
                <a:spcPts val="604"/>
              </a:spcBef>
            </a:pPr>
            <a:r>
              <a:rPr sz="2180" spc="-99" dirty="0">
                <a:latin typeface="Tahoma"/>
                <a:cs typeface="Tahoma"/>
              </a:rPr>
              <a:t>Integrated </a:t>
            </a:r>
            <a:r>
              <a:rPr sz="2180" spc="-40" dirty="0">
                <a:latin typeface="Tahoma"/>
                <a:cs typeface="Tahoma"/>
              </a:rPr>
              <a:t>into </a:t>
            </a:r>
            <a:r>
              <a:rPr sz="2180" spc="-59" dirty="0">
                <a:latin typeface="Tahoma"/>
                <a:cs typeface="Tahoma"/>
              </a:rPr>
              <a:t>cell</a:t>
            </a:r>
            <a:r>
              <a:rPr sz="2180" spc="226" dirty="0">
                <a:latin typeface="Tahoma"/>
                <a:cs typeface="Tahoma"/>
              </a:rPr>
              <a:t> </a:t>
            </a:r>
            <a:r>
              <a:rPr sz="2180" spc="-69" dirty="0">
                <a:latin typeface="Tahoma"/>
                <a:cs typeface="Tahoma"/>
              </a:rPr>
              <a:t>body</a:t>
            </a:r>
            <a:endParaRPr sz="2180">
              <a:latin typeface="Tahoma"/>
              <a:cs typeface="Tahoma"/>
            </a:endParaRPr>
          </a:p>
          <a:p>
            <a:pPr marL="25168">
              <a:spcBef>
                <a:spcPts val="604"/>
              </a:spcBef>
            </a:pPr>
            <a:r>
              <a:rPr sz="2180" spc="-129" dirty="0">
                <a:latin typeface="Tahoma"/>
                <a:cs typeface="Tahoma"/>
              </a:rPr>
              <a:t>If </a:t>
            </a:r>
            <a:r>
              <a:rPr sz="2180" spc="-79" dirty="0">
                <a:latin typeface="Tahoma"/>
                <a:cs typeface="Tahoma"/>
              </a:rPr>
              <a:t>signal </a:t>
            </a:r>
            <a:r>
              <a:rPr sz="2180" spc="-139" dirty="0">
                <a:latin typeface="Tahoma"/>
                <a:cs typeface="Tahoma"/>
              </a:rPr>
              <a:t>exceeds </a:t>
            </a:r>
            <a:r>
              <a:rPr sz="2180" spc="-79" dirty="0">
                <a:latin typeface="Tahoma"/>
                <a:cs typeface="Tahoma"/>
              </a:rPr>
              <a:t>threshold, </a:t>
            </a:r>
            <a:r>
              <a:rPr sz="2180" spc="-119" dirty="0">
                <a:latin typeface="Tahoma"/>
                <a:cs typeface="Tahoma"/>
              </a:rPr>
              <a:t>generate </a:t>
            </a:r>
            <a:r>
              <a:rPr sz="2180" spc="-59" dirty="0">
                <a:latin typeface="Tahoma"/>
                <a:cs typeface="Tahoma"/>
              </a:rPr>
              <a:t>output, </a:t>
            </a:r>
            <a:r>
              <a:rPr sz="2180" spc="-99" dirty="0">
                <a:latin typeface="Tahoma"/>
                <a:cs typeface="Tahoma"/>
              </a:rPr>
              <a:t>and </a:t>
            </a:r>
            <a:r>
              <a:rPr sz="2180" spc="-129" dirty="0">
                <a:latin typeface="Tahoma"/>
                <a:cs typeface="Tahoma"/>
              </a:rPr>
              <a:t>pass </a:t>
            </a:r>
            <a:r>
              <a:rPr sz="2180" spc="-30" dirty="0">
                <a:latin typeface="Tahoma"/>
                <a:cs typeface="Tahoma"/>
              </a:rPr>
              <a:t>to</a:t>
            </a:r>
            <a:r>
              <a:rPr sz="2180" spc="-416" dirty="0">
                <a:latin typeface="Tahoma"/>
                <a:cs typeface="Tahoma"/>
              </a:rPr>
              <a:t> </a:t>
            </a:r>
            <a:r>
              <a:rPr sz="2180" spc="-99" dirty="0">
                <a:latin typeface="Tahoma"/>
                <a:cs typeface="Tahoma"/>
              </a:rPr>
              <a:t>axon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Logic Gate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652855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Maths / Stats Background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28107"/>
          <a:stretch/>
        </p:blipFill>
        <p:spPr>
          <a:xfrm>
            <a:off x="838200" y="1982691"/>
            <a:ext cx="7166268" cy="3235696"/>
          </a:xfrm>
          <a:prstGeom prst="rect">
            <a:avLst/>
          </a:prstGeom>
        </p:spPr>
      </p:pic>
      <p:sp>
        <p:nvSpPr>
          <p:cNvPr id="6" name="object 19"/>
          <p:cNvSpPr txBox="1"/>
          <p:nvPr/>
        </p:nvSpPr>
        <p:spPr>
          <a:xfrm>
            <a:off x="838200" y="5654602"/>
            <a:ext cx="8730843" cy="446020"/>
          </a:xfrm>
          <a:prstGeom prst="rect">
            <a:avLst/>
          </a:prstGeom>
        </p:spPr>
        <p:txBody>
          <a:bodyPr vert="horz" wrap="square" lIns="0" tIns="109474" rIns="0" bIns="0" rtlCol="0">
            <a:spAutoFit/>
          </a:bodyPr>
          <a:lstStyle/>
          <a:p>
            <a:pPr marL="364930" indent="-339762">
              <a:spcBef>
                <a:spcPts val="860"/>
              </a:spcBef>
              <a:buFont typeface="Arial" panose="020B0604020202020204" pitchFamily="34" charset="0"/>
              <a:buChar char="•"/>
            </a:pPr>
            <a:r>
              <a:rPr lang="en-GB" sz="2180" spc="-40" dirty="0" smtClean="0">
                <a:latin typeface="Tahoma"/>
                <a:cs typeface="Tahoma"/>
              </a:rPr>
              <a:t>Libraries to be used in our labs this week: </a:t>
            </a:r>
            <a:r>
              <a:rPr lang="en-GB" sz="2180" spc="-40" dirty="0" err="1" smtClean="0">
                <a:latin typeface="Tahoma"/>
                <a:cs typeface="Tahoma"/>
              </a:rPr>
              <a:t>Numpy</a:t>
            </a:r>
            <a:r>
              <a:rPr lang="en-GB" sz="2180" spc="-40" dirty="0" smtClean="0">
                <a:latin typeface="Tahoma"/>
                <a:cs typeface="Tahoma"/>
              </a:rPr>
              <a:t> and </a:t>
            </a:r>
            <a:r>
              <a:rPr lang="en-GB" sz="2180" spc="-40" dirty="0" err="1" smtClean="0">
                <a:latin typeface="Tahoma"/>
                <a:cs typeface="Tahoma"/>
              </a:rPr>
              <a:t>MatplotLib</a:t>
            </a:r>
            <a:endParaRPr lang="en-GB" sz="2180" spc="-40" dirty="0" smtClean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22743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Perceptron one of the 1</a:t>
            </a:r>
            <a:r>
              <a:rPr lang="en-GB" baseline="30000" dirty="0" smtClean="0"/>
              <a:t>st</a:t>
            </a:r>
            <a:r>
              <a:rPr lang="en-GB" dirty="0" smtClean="0"/>
              <a:t> ML algorithms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737563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>
                <a:cs typeface="Calibri"/>
              </a:rPr>
              <a:t>1957 invented by Frank </a:t>
            </a:r>
            <a:r>
              <a:rPr lang="en-GB" dirty="0" err="1" smtClean="0">
                <a:cs typeface="Calibri"/>
              </a:rPr>
              <a:t>Rosenblantt</a:t>
            </a:r>
            <a:endParaRPr lang="en-GB" dirty="0" smtClean="0">
              <a:cs typeface="Calibri"/>
            </a:endParaRPr>
          </a:p>
          <a:p>
            <a:pPr marL="0" indent="0">
              <a:buNone/>
            </a:pPr>
            <a:r>
              <a:rPr lang="en-GB" dirty="0" smtClean="0">
                <a:cs typeface="Calibri"/>
              </a:rPr>
              <a:t>The </a:t>
            </a:r>
            <a:r>
              <a:rPr lang="en-GB" dirty="0">
                <a:cs typeface="Calibri"/>
              </a:rPr>
              <a:t>perceptron was intended to be a machine, rather than a program, and while its first implementation was in software for the IBM 704, it was subsequently implemented in custom-built hardware as the "Mark 1 perceptron".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2429" y="1825625"/>
            <a:ext cx="3393925" cy="416527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257073" y="5992297"/>
            <a:ext cx="1944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cs typeface="Calibri"/>
              </a:rPr>
              <a:t>Mark 1 perceptron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621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6979E0-9A5B-DF4B-BDBC-4A8AF2BD7A65}" type="slidenum">
              <a:rPr lang="en-US" smtClean="0">
                <a:latin typeface="Times New Roman" pitchFamily="1" charset="0"/>
              </a:rPr>
              <a:pPr/>
              <a:t>8</a:t>
            </a:fld>
            <a:endParaRPr lang="en-US" smtClean="0">
              <a:latin typeface="Times New Roman" pitchFamily="1" charset="0"/>
            </a:endParaRPr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Perceptron Learning Algorithm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First neural network learning model in the 1960’s</a:t>
            </a:r>
          </a:p>
          <a:p>
            <a:pPr eaLnBrk="1" hangingPunct="1"/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Simple and limited (single layer models)</a:t>
            </a:r>
          </a:p>
          <a:p>
            <a:pPr eaLnBrk="1" hangingPunct="1"/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Basic concepts are similar for multi-layer models so this is a good learning tool</a:t>
            </a:r>
          </a:p>
          <a:p>
            <a:pPr eaLnBrk="1" hangingPunct="1"/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Still used in many current applications (modems, etc.)</a:t>
            </a:r>
          </a:p>
        </p:txBody>
      </p:sp>
    </p:spTree>
    <p:extLst>
      <p:ext uri="{BB962C8B-B14F-4D97-AF65-F5344CB8AC3E}">
        <p14:creationId xmlns:p14="http://schemas.microsoft.com/office/powerpoint/2010/main" val="136547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524077" y="1586979"/>
            <a:ext cx="129332" cy="129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" name="object 5"/>
          <p:cNvSpPr/>
          <p:nvPr/>
        </p:nvSpPr>
        <p:spPr>
          <a:xfrm>
            <a:off x="2524077" y="2003191"/>
            <a:ext cx="129332" cy="1293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/>
          <p:nvPr/>
        </p:nvSpPr>
        <p:spPr>
          <a:xfrm>
            <a:off x="2524077" y="2419401"/>
            <a:ext cx="129332" cy="1293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" name="object 7"/>
          <p:cNvSpPr/>
          <p:nvPr/>
        </p:nvSpPr>
        <p:spPr>
          <a:xfrm>
            <a:off x="2524077" y="2835614"/>
            <a:ext cx="129332" cy="1293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" name="object 8"/>
          <p:cNvSpPr/>
          <p:nvPr/>
        </p:nvSpPr>
        <p:spPr>
          <a:xfrm>
            <a:off x="2524077" y="3251826"/>
            <a:ext cx="129332" cy="129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9" name="object 19"/>
          <p:cNvSpPr txBox="1"/>
          <p:nvPr/>
        </p:nvSpPr>
        <p:spPr>
          <a:xfrm>
            <a:off x="838200" y="1334850"/>
            <a:ext cx="8730843" cy="2123402"/>
          </a:xfrm>
          <a:prstGeom prst="rect">
            <a:avLst/>
          </a:prstGeom>
        </p:spPr>
        <p:txBody>
          <a:bodyPr vert="horz" wrap="square" lIns="0" tIns="109474" rIns="0" bIns="0" rtlCol="0">
            <a:spAutoFit/>
          </a:bodyPr>
          <a:lstStyle/>
          <a:p>
            <a:pPr marL="364930" indent="-339762">
              <a:spcBef>
                <a:spcPts val="860"/>
              </a:spcBef>
              <a:buFont typeface="Arial" panose="020B0604020202020204" pitchFamily="34" charset="0"/>
              <a:buChar char="•"/>
            </a:pPr>
            <a:r>
              <a:rPr sz="2180" spc="-40" dirty="0">
                <a:latin typeface="Tahoma"/>
                <a:cs typeface="Tahoma"/>
              </a:rPr>
              <a:t>Binary </a:t>
            </a:r>
            <a:r>
              <a:rPr sz="2180" spc="-59" dirty="0">
                <a:latin typeface="Tahoma"/>
                <a:cs typeface="Tahoma"/>
              </a:rPr>
              <a:t>classification</a:t>
            </a:r>
            <a:r>
              <a:rPr sz="2180" spc="99" dirty="0">
                <a:latin typeface="Tahoma"/>
                <a:cs typeface="Tahoma"/>
              </a:rPr>
              <a:t> </a:t>
            </a:r>
            <a:r>
              <a:rPr sz="2180" spc="-59" dirty="0">
                <a:latin typeface="Tahoma"/>
                <a:cs typeface="Tahoma"/>
              </a:rPr>
              <a:t>task</a:t>
            </a:r>
            <a:endParaRPr sz="2180" dirty="0">
              <a:latin typeface="Tahoma"/>
              <a:cs typeface="Tahoma"/>
            </a:endParaRPr>
          </a:p>
          <a:p>
            <a:pPr marL="364930" marR="1201752" indent="-339762">
              <a:lnSpc>
                <a:spcPct val="125299"/>
              </a:lnSpc>
              <a:buFont typeface="Arial" panose="020B0604020202020204" pitchFamily="34" charset="0"/>
              <a:buChar char="•"/>
            </a:pPr>
            <a:r>
              <a:rPr sz="2180" spc="-50" dirty="0">
                <a:latin typeface="Tahoma"/>
                <a:cs typeface="Tahoma"/>
              </a:rPr>
              <a:t>Positive </a:t>
            </a:r>
            <a:r>
              <a:rPr sz="2180" spc="-89" dirty="0">
                <a:latin typeface="Tahoma"/>
                <a:cs typeface="Tahoma"/>
              </a:rPr>
              <a:t>class </a:t>
            </a:r>
            <a:r>
              <a:rPr sz="2180" spc="-40" dirty="0">
                <a:latin typeface="Tahoma"/>
                <a:cs typeface="Tahoma"/>
              </a:rPr>
              <a:t>(1) </a:t>
            </a:r>
            <a:r>
              <a:rPr sz="2180" spc="-99" dirty="0">
                <a:latin typeface="Tahoma"/>
                <a:cs typeface="Tahoma"/>
              </a:rPr>
              <a:t>vs. negative </a:t>
            </a:r>
            <a:r>
              <a:rPr sz="2180" spc="-89" dirty="0">
                <a:latin typeface="Tahoma"/>
                <a:cs typeface="Tahoma"/>
              </a:rPr>
              <a:t>class </a:t>
            </a:r>
            <a:r>
              <a:rPr sz="2180" spc="-50" dirty="0">
                <a:latin typeface="Tahoma"/>
                <a:cs typeface="Tahoma"/>
              </a:rPr>
              <a:t>(-1)  </a:t>
            </a:r>
            <a:endParaRPr lang="en-GB" sz="2180" spc="-50" dirty="0" smtClean="0">
              <a:latin typeface="Tahoma"/>
              <a:cs typeface="Tahoma"/>
            </a:endParaRPr>
          </a:p>
          <a:p>
            <a:pPr marL="364930" marR="1201752" indent="-339762">
              <a:lnSpc>
                <a:spcPct val="125299"/>
              </a:lnSpc>
              <a:buFont typeface="Arial" panose="020B0604020202020204" pitchFamily="34" charset="0"/>
              <a:buChar char="•"/>
            </a:pPr>
            <a:r>
              <a:rPr sz="2180" spc="-79" dirty="0" smtClean="0">
                <a:latin typeface="Tahoma"/>
                <a:cs typeface="Tahoma"/>
              </a:rPr>
              <a:t>Define </a:t>
            </a:r>
            <a:r>
              <a:rPr sz="2180" spc="-50" dirty="0">
                <a:latin typeface="Tahoma"/>
                <a:cs typeface="Tahoma"/>
              </a:rPr>
              <a:t>activation </a:t>
            </a:r>
            <a:r>
              <a:rPr sz="2180" spc="-59" dirty="0">
                <a:latin typeface="Tahoma"/>
                <a:cs typeface="Tahoma"/>
              </a:rPr>
              <a:t>function </a:t>
            </a:r>
            <a:r>
              <a:rPr lang="az-Cyrl-AZ" sz="2180" i="1" spc="-79" dirty="0">
                <a:latin typeface="Arial"/>
                <a:cs typeface="Arial"/>
              </a:rPr>
              <a:t>Ф</a:t>
            </a:r>
            <a:r>
              <a:rPr sz="2180" spc="-79" dirty="0" smtClean="0">
                <a:latin typeface="Tahoma"/>
                <a:cs typeface="Tahoma"/>
              </a:rPr>
              <a:t>(</a:t>
            </a:r>
            <a:r>
              <a:rPr sz="2180" i="1" spc="-79" dirty="0" smtClean="0">
                <a:latin typeface="Trebuchet MS"/>
                <a:cs typeface="Trebuchet MS"/>
              </a:rPr>
              <a:t>z</a:t>
            </a:r>
            <a:r>
              <a:rPr sz="2180" i="1" spc="-188" dirty="0" smtClean="0">
                <a:latin typeface="Trebuchet MS"/>
                <a:cs typeface="Trebuchet MS"/>
              </a:rPr>
              <a:t> </a:t>
            </a:r>
            <a:r>
              <a:rPr sz="2180" dirty="0">
                <a:latin typeface="Tahoma"/>
                <a:cs typeface="Tahoma"/>
              </a:rPr>
              <a:t>)</a:t>
            </a:r>
          </a:p>
          <a:p>
            <a:pPr marL="364930" marR="10067" indent="-339762">
              <a:lnSpc>
                <a:spcPct val="125299"/>
              </a:lnSpc>
              <a:buFont typeface="Arial" panose="020B0604020202020204" pitchFamily="34" charset="0"/>
              <a:buChar char="•"/>
            </a:pPr>
            <a:r>
              <a:rPr sz="2180" spc="-109" dirty="0">
                <a:latin typeface="Tahoma"/>
                <a:cs typeface="Tahoma"/>
              </a:rPr>
              <a:t>Takes </a:t>
            </a:r>
            <a:r>
              <a:rPr sz="2180" spc="-129" dirty="0">
                <a:latin typeface="Tahoma"/>
                <a:cs typeface="Tahoma"/>
              </a:rPr>
              <a:t>as </a:t>
            </a:r>
            <a:r>
              <a:rPr sz="2180" spc="-50" dirty="0">
                <a:latin typeface="Tahoma"/>
                <a:cs typeface="Tahoma"/>
              </a:rPr>
              <a:t>input </a:t>
            </a:r>
            <a:r>
              <a:rPr sz="2180" spc="-109" dirty="0">
                <a:latin typeface="Tahoma"/>
                <a:cs typeface="Tahoma"/>
              </a:rPr>
              <a:t>a </a:t>
            </a:r>
            <a:r>
              <a:rPr sz="2180" spc="-50" dirty="0">
                <a:latin typeface="Tahoma"/>
                <a:cs typeface="Tahoma"/>
              </a:rPr>
              <a:t>dot </a:t>
            </a:r>
            <a:r>
              <a:rPr sz="2180" spc="-69" dirty="0">
                <a:latin typeface="Tahoma"/>
                <a:cs typeface="Tahoma"/>
              </a:rPr>
              <a:t>product of </a:t>
            </a:r>
            <a:r>
              <a:rPr sz="2180" spc="-50" dirty="0">
                <a:latin typeface="Tahoma"/>
                <a:cs typeface="Tahoma"/>
              </a:rPr>
              <a:t>input </a:t>
            </a:r>
            <a:r>
              <a:rPr sz="2180" spc="-99" dirty="0">
                <a:latin typeface="Tahoma"/>
                <a:cs typeface="Tahoma"/>
              </a:rPr>
              <a:t>and weights  </a:t>
            </a:r>
            <a:endParaRPr lang="en-GB" sz="2180" spc="-99" dirty="0" smtClean="0">
              <a:latin typeface="Tahoma"/>
              <a:cs typeface="Tahoma"/>
            </a:endParaRPr>
          </a:p>
          <a:p>
            <a:pPr marL="482368" marR="10067" lvl="1">
              <a:lnSpc>
                <a:spcPct val="125299"/>
              </a:lnSpc>
            </a:pPr>
            <a:r>
              <a:rPr sz="2180" spc="-30" dirty="0" smtClean="0">
                <a:latin typeface="Tahoma"/>
                <a:cs typeface="Tahoma"/>
              </a:rPr>
              <a:t>Net </a:t>
            </a:r>
            <a:r>
              <a:rPr sz="2180" spc="-69" dirty="0">
                <a:latin typeface="Tahoma"/>
                <a:cs typeface="Tahoma"/>
              </a:rPr>
              <a:t>input: </a:t>
            </a:r>
            <a:r>
              <a:rPr sz="2180" i="1" spc="-99" dirty="0">
                <a:latin typeface="Trebuchet MS"/>
                <a:cs typeface="Trebuchet MS"/>
              </a:rPr>
              <a:t>z </a:t>
            </a:r>
            <a:r>
              <a:rPr sz="2180" spc="79" dirty="0">
                <a:latin typeface="Tahoma"/>
                <a:cs typeface="Tahoma"/>
              </a:rPr>
              <a:t>= </a:t>
            </a:r>
            <a:r>
              <a:rPr sz="2180" i="1" spc="-69" dirty="0">
                <a:latin typeface="Trebuchet MS"/>
                <a:cs typeface="Trebuchet MS"/>
              </a:rPr>
              <a:t>w</a:t>
            </a:r>
            <a:r>
              <a:rPr sz="2378" spc="-103" baseline="-10416" dirty="0">
                <a:latin typeface="Arial"/>
                <a:cs typeface="Arial"/>
              </a:rPr>
              <a:t>1</a:t>
            </a:r>
            <a:r>
              <a:rPr sz="2180" i="1" spc="-69" dirty="0">
                <a:latin typeface="Trebuchet MS"/>
                <a:cs typeface="Trebuchet MS"/>
              </a:rPr>
              <a:t>x</a:t>
            </a:r>
            <a:r>
              <a:rPr sz="2378" spc="-103" baseline="-10416" dirty="0">
                <a:latin typeface="Arial"/>
                <a:cs typeface="Arial"/>
              </a:rPr>
              <a:t>1 </a:t>
            </a:r>
            <a:r>
              <a:rPr sz="2180" spc="79" dirty="0">
                <a:latin typeface="Tahoma"/>
                <a:cs typeface="Tahoma"/>
              </a:rPr>
              <a:t>+ </a:t>
            </a:r>
            <a:r>
              <a:rPr sz="2180" i="1" spc="-168" dirty="0">
                <a:latin typeface="Mathcad UniMath Prime"/>
                <a:cs typeface="Mathcad UniMath Prime"/>
              </a:rPr>
              <a:t>· · · </a:t>
            </a:r>
            <a:r>
              <a:rPr sz="2180" spc="79" dirty="0">
                <a:latin typeface="Tahoma"/>
                <a:cs typeface="Tahoma"/>
              </a:rPr>
              <a:t>+</a:t>
            </a:r>
            <a:r>
              <a:rPr sz="2180" spc="367" dirty="0">
                <a:latin typeface="Tahoma"/>
                <a:cs typeface="Tahoma"/>
              </a:rPr>
              <a:t> </a:t>
            </a:r>
            <a:r>
              <a:rPr sz="2180" i="1" spc="-109" dirty="0" err="1">
                <a:latin typeface="Trebuchet MS"/>
                <a:cs typeface="Trebuchet MS"/>
              </a:rPr>
              <a:t>w</a:t>
            </a:r>
            <a:r>
              <a:rPr sz="2378" i="1" spc="-162" baseline="-10416" dirty="0" err="1">
                <a:latin typeface="Lucida Sans"/>
                <a:cs typeface="Lucida Sans"/>
              </a:rPr>
              <a:t>m</a:t>
            </a:r>
            <a:r>
              <a:rPr sz="2180" i="1" spc="-109" dirty="0" err="1">
                <a:latin typeface="Trebuchet MS"/>
                <a:cs typeface="Trebuchet MS"/>
              </a:rPr>
              <a:t>x</a:t>
            </a:r>
            <a:r>
              <a:rPr sz="2378" i="1" spc="-162" baseline="-10416" dirty="0" err="1">
                <a:latin typeface="Lucida Sans"/>
                <a:cs typeface="Lucida Sans"/>
              </a:rPr>
              <a:t>m</a:t>
            </a:r>
            <a:endParaRPr sz="2378" baseline="-10416" dirty="0">
              <a:latin typeface="Lucida Sans"/>
              <a:cs typeface="Lucida Sans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2801" y="3527919"/>
            <a:ext cx="5422216" cy="2860452"/>
          </a:xfrm>
          <a:prstGeom prst="rect">
            <a:avLst/>
          </a:prstGeom>
        </p:spPr>
      </p:pic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 smtClean="0"/>
              <a:t>Rosenblatt Perceptron Learning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78636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2195</Words>
  <Application>Microsoft Office PowerPoint</Application>
  <PresentationFormat>Widescreen</PresentationFormat>
  <Paragraphs>308</Paragraphs>
  <Slides>44</Slides>
  <Notes>19</Notes>
  <HiddenSlides>1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8" baseType="lpstr">
      <vt:lpstr>ＭＳ Ｐゴシック</vt:lpstr>
      <vt:lpstr>Arial</vt:lpstr>
      <vt:lpstr>Calibri</vt:lpstr>
      <vt:lpstr>Calibri Light</vt:lpstr>
      <vt:lpstr>Cambria Math</vt:lpstr>
      <vt:lpstr>Gill Sans MT</vt:lpstr>
      <vt:lpstr>Lucida Sans</vt:lpstr>
      <vt:lpstr>Mathcad UniMath Prime</vt:lpstr>
      <vt:lpstr>Symbol</vt:lpstr>
      <vt:lpstr>Tahoma</vt:lpstr>
      <vt:lpstr>Times New Roman</vt:lpstr>
      <vt:lpstr>Trebuchet MS</vt:lpstr>
      <vt:lpstr>Wingdings</vt:lpstr>
      <vt:lpstr>Office Theme</vt:lpstr>
      <vt:lpstr>Perceptron Linear Classifier</vt:lpstr>
      <vt:lpstr>Recap - ML algorithms</vt:lpstr>
      <vt:lpstr>A roadmap for building ML algorithms</vt:lpstr>
      <vt:lpstr>Biology</vt:lpstr>
      <vt:lpstr>Logic Gate</vt:lpstr>
      <vt:lpstr>Maths / Stats Background</vt:lpstr>
      <vt:lpstr>Perceptron one of the 1st ML algorithms</vt:lpstr>
      <vt:lpstr>Perceptron Learning Algorithm</vt:lpstr>
      <vt:lpstr>PowerPoint Presentation</vt:lpstr>
      <vt:lpstr>Heaviside Step Function</vt:lpstr>
      <vt:lpstr>Simplify the step function</vt:lpstr>
      <vt:lpstr>Perceptron Architecture</vt:lpstr>
      <vt:lpstr>Net Input : Basic Linear Algebra</vt:lpstr>
      <vt:lpstr>Ф(z) : activation</vt:lpstr>
      <vt:lpstr>Perceptron Algorithm – learning the model</vt:lpstr>
      <vt:lpstr>Wight Update</vt:lpstr>
      <vt:lpstr>Update Rule Examples</vt:lpstr>
      <vt:lpstr>Update Rule Examples</vt:lpstr>
      <vt:lpstr>Perceptron class in Python</vt:lpstr>
      <vt:lpstr>Perceptron Architecture</vt:lpstr>
      <vt:lpstr>Convergence</vt:lpstr>
      <vt:lpstr>Linear Separability</vt:lpstr>
      <vt:lpstr>What is the Bias?</vt:lpstr>
      <vt:lpstr>Augmented Pattern Vectors with Bias input</vt:lpstr>
      <vt:lpstr>Linear Separability</vt:lpstr>
      <vt:lpstr>Linear Separability and Generalization</vt:lpstr>
      <vt:lpstr>Limited Functionality of Hyperplane</vt:lpstr>
      <vt:lpstr>How to Handle Multi-Class Output</vt:lpstr>
      <vt:lpstr>ADAptive LInear NEruon (Adaline)</vt:lpstr>
      <vt:lpstr>Adaline : Whats the difference with the Perceptron?</vt:lpstr>
      <vt:lpstr>PowerPoint Presentation</vt:lpstr>
      <vt:lpstr>Cost Functions</vt:lpstr>
      <vt:lpstr>Advantages of the Adaline cost function</vt:lpstr>
      <vt:lpstr>Gradient Descent</vt:lpstr>
      <vt:lpstr>Gradient Descent - Intuition</vt:lpstr>
      <vt:lpstr>Gradient Descent - Intuition</vt:lpstr>
      <vt:lpstr>Gradient Descent</vt:lpstr>
      <vt:lpstr>Gradient Computation</vt:lpstr>
      <vt:lpstr>Solving the derivatives</vt:lpstr>
      <vt:lpstr>Adaline learning rule vs. Perceptron rule</vt:lpstr>
      <vt:lpstr>Lessons learned</vt:lpstr>
      <vt:lpstr>Stochastic gradient descent (SGD)</vt:lpstr>
      <vt:lpstr>SGD details</vt:lpstr>
      <vt:lpstr>Conclusion</vt:lpstr>
    </vt:vector>
  </TitlesOfParts>
  <Company>Robert Gordon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Perceptron</dc:title>
  <dc:creator>Nirmalie Wiratunga</dc:creator>
  <cp:lastModifiedBy>Nirmalie Wiratunga</cp:lastModifiedBy>
  <cp:revision>64</cp:revision>
  <dcterms:created xsi:type="dcterms:W3CDTF">2018-08-02T08:33:25Z</dcterms:created>
  <dcterms:modified xsi:type="dcterms:W3CDTF">2018-09-28T09:35:56Z</dcterms:modified>
</cp:coreProperties>
</file>