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67" r:id="rId3"/>
    <p:sldId id="290" r:id="rId4"/>
    <p:sldId id="293" r:id="rId5"/>
    <p:sldId id="295" r:id="rId6"/>
    <p:sldId id="352" r:id="rId7"/>
    <p:sldId id="268" r:id="rId8"/>
    <p:sldId id="269" r:id="rId9"/>
    <p:sldId id="270" r:id="rId10"/>
    <p:sldId id="271" r:id="rId11"/>
    <p:sldId id="306" r:id="rId12"/>
    <p:sldId id="307" r:id="rId13"/>
    <p:sldId id="272" r:id="rId14"/>
    <p:sldId id="342" r:id="rId15"/>
    <p:sldId id="273" r:id="rId16"/>
    <p:sldId id="274" r:id="rId17"/>
    <p:sldId id="275" r:id="rId18"/>
    <p:sldId id="276" r:id="rId19"/>
    <p:sldId id="277" r:id="rId20"/>
    <p:sldId id="278" r:id="rId21"/>
    <p:sldId id="309" r:id="rId22"/>
    <p:sldId id="310" r:id="rId23"/>
    <p:sldId id="343" r:id="rId24"/>
    <p:sldId id="311" r:id="rId25"/>
    <p:sldId id="312" r:id="rId26"/>
    <p:sldId id="313" r:id="rId27"/>
    <p:sldId id="314" r:id="rId28"/>
    <p:sldId id="344" r:id="rId29"/>
    <p:sldId id="320" r:id="rId30"/>
    <p:sldId id="319" r:id="rId31"/>
    <p:sldId id="322" r:id="rId32"/>
    <p:sldId id="323" r:id="rId33"/>
    <p:sldId id="324" r:id="rId34"/>
    <p:sldId id="345" r:id="rId35"/>
    <p:sldId id="325" r:id="rId36"/>
    <p:sldId id="336" r:id="rId37"/>
    <p:sldId id="338" r:id="rId38"/>
    <p:sldId id="347" r:id="rId39"/>
    <p:sldId id="346" r:id="rId40"/>
    <p:sldId id="353" r:id="rId41"/>
    <p:sldId id="340" r:id="rId42"/>
    <p:sldId id="349" r:id="rId43"/>
    <p:sldId id="337" r:id="rId44"/>
    <p:sldId id="339" r:id="rId45"/>
    <p:sldId id="341" r:id="rId46"/>
    <p:sldId id="348" r:id="rId47"/>
    <p:sldId id="350" r:id="rId48"/>
    <p:sldId id="351" r:id="rId49"/>
    <p:sldId id="329" r:id="rId50"/>
    <p:sldId id="354" r:id="rId51"/>
    <p:sldId id="26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7030A0"/>
    <a:srgbClr val="5757FF"/>
    <a:srgbClr val="ADC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000" autoAdjust="0"/>
    <p:restoredTop sz="67864" autoAdjust="0"/>
  </p:normalViewPr>
  <p:slideViewPr>
    <p:cSldViewPr snapToGrid="0">
      <p:cViewPr varScale="1">
        <p:scale>
          <a:sx n="79" d="100"/>
          <a:sy n="79" d="100"/>
        </p:scale>
        <p:origin x="1026" y="84"/>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6.wmf"/><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6.wmf"/><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41.wmf"/><Relationship Id="rId3" Type="http://schemas.openxmlformats.org/officeDocument/2006/relationships/image" Target="../media/image32.wmf"/><Relationship Id="rId7" Type="http://schemas.openxmlformats.org/officeDocument/2006/relationships/image" Target="../media/image36.wmf"/><Relationship Id="rId12" Type="http://schemas.openxmlformats.org/officeDocument/2006/relationships/image" Target="../media/image40.wmf"/><Relationship Id="rId17" Type="http://schemas.openxmlformats.org/officeDocument/2006/relationships/image" Target="../media/image45.wmf"/><Relationship Id="rId2" Type="http://schemas.openxmlformats.org/officeDocument/2006/relationships/image" Target="../media/image31.wmf"/><Relationship Id="rId16" Type="http://schemas.openxmlformats.org/officeDocument/2006/relationships/image" Target="../media/image44.wmf"/><Relationship Id="rId1" Type="http://schemas.openxmlformats.org/officeDocument/2006/relationships/image" Target="../media/image30.wmf"/><Relationship Id="rId6" Type="http://schemas.openxmlformats.org/officeDocument/2006/relationships/image" Target="../media/image35.wmf"/><Relationship Id="rId11" Type="http://schemas.openxmlformats.org/officeDocument/2006/relationships/image" Target="../media/image39.wmf"/><Relationship Id="rId5" Type="http://schemas.openxmlformats.org/officeDocument/2006/relationships/image" Target="../media/image34.wmf"/><Relationship Id="rId15" Type="http://schemas.openxmlformats.org/officeDocument/2006/relationships/image" Target="../media/image43.wmf"/><Relationship Id="rId10" Type="http://schemas.openxmlformats.org/officeDocument/2006/relationships/image" Target="../media/image15.wmf"/><Relationship Id="rId4" Type="http://schemas.openxmlformats.org/officeDocument/2006/relationships/image" Target="../media/image33.wmf"/><Relationship Id="rId9" Type="http://schemas.openxmlformats.org/officeDocument/2006/relationships/image" Target="../media/image38.wmf"/><Relationship Id="rId14"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641BD-5F4E-4FDC-8226-A27BDEBF8D35}" type="datetimeFigureOut">
              <a:rPr lang="en-GB" smtClean="0"/>
              <a:t>05/10/2018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6195E-91D1-4B24-AC5A-BAFFB32C0832}" type="slidenum">
              <a:rPr lang="en-GB" smtClean="0"/>
              <a:t>‹#›</a:t>
            </a:fld>
            <a:endParaRPr lang="en-GB"/>
          </a:p>
        </p:txBody>
      </p:sp>
    </p:spTree>
    <p:extLst>
      <p:ext uri="{BB962C8B-B14F-4D97-AF65-F5344CB8AC3E}">
        <p14:creationId xmlns:p14="http://schemas.microsoft.com/office/powerpoint/2010/main" val="2356294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videolectures.net/adam_coat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Backpropag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en.wikipedia.org/wiki/Gradient_descent" TargetMode="External"/><Relationship Id="rId4" Type="http://schemas.openxmlformats.org/officeDocument/2006/relationships/hyperlink" Target="https://en.wikipedia.org/wiki/Differentiable_functi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 </a:t>
            </a:r>
            <a:r>
              <a:rPr lang="en-GB" sz="1200" b="1" i="0" kern="1200" dirty="0" smtClean="0">
                <a:solidFill>
                  <a:schemeClr val="tx1"/>
                </a:solidFill>
                <a:effectLst/>
                <a:latin typeface="+mn-lt"/>
                <a:ea typeface="+mn-ea"/>
                <a:cs typeface="+mn-cs"/>
              </a:rPr>
              <a:t>convex function</a:t>
            </a:r>
            <a:r>
              <a:rPr lang="en-GB" sz="1200" b="0" i="0" kern="1200" dirty="0" smtClean="0">
                <a:solidFill>
                  <a:schemeClr val="tx1"/>
                </a:solidFill>
                <a:effectLst/>
                <a:latin typeface="+mn-lt"/>
                <a:ea typeface="+mn-ea"/>
                <a:cs typeface="+mn-cs"/>
              </a:rPr>
              <a:t> is a continuous </a:t>
            </a:r>
            <a:r>
              <a:rPr lang="en-GB" sz="1200" b="1" i="0" kern="1200" dirty="0" smtClean="0">
                <a:solidFill>
                  <a:schemeClr val="tx1"/>
                </a:solidFill>
                <a:effectLst/>
                <a:latin typeface="+mn-lt"/>
                <a:ea typeface="+mn-ea"/>
                <a:cs typeface="+mn-cs"/>
              </a:rPr>
              <a:t>function</a:t>
            </a:r>
            <a:r>
              <a:rPr lang="en-GB" sz="1200" b="0" i="0" kern="1200" dirty="0" smtClean="0">
                <a:solidFill>
                  <a:schemeClr val="tx1"/>
                </a:solidFill>
                <a:effectLst/>
                <a:latin typeface="+mn-lt"/>
                <a:ea typeface="+mn-ea"/>
                <a:cs typeface="+mn-cs"/>
              </a:rPr>
              <a:t> whose value at the midpoint of every interval in its domain does not exceed the arithmetic mean of its values at the ends of the interval.</a:t>
            </a:r>
            <a:endParaRPr lang="en-GB" dirty="0"/>
          </a:p>
        </p:txBody>
      </p:sp>
      <p:sp>
        <p:nvSpPr>
          <p:cNvPr id="4" name="Slide Number Placeholder 3"/>
          <p:cNvSpPr>
            <a:spLocks noGrp="1"/>
          </p:cNvSpPr>
          <p:nvPr>
            <p:ph type="sldNum" sz="quarter" idx="10"/>
          </p:nvPr>
        </p:nvSpPr>
        <p:spPr/>
        <p:txBody>
          <a:bodyPr/>
          <a:lstStyle/>
          <a:p>
            <a:fld id="{B27FF615-612F-4193-BDCF-94638A9E8838}" type="slidenum">
              <a:rPr lang="en-GB" smtClean="0"/>
              <a:t>5</a:t>
            </a:fld>
            <a:endParaRPr lang="en-GB"/>
          </a:p>
        </p:txBody>
      </p:sp>
    </p:spTree>
    <p:extLst>
      <p:ext uri="{BB962C8B-B14F-4D97-AF65-F5344CB8AC3E}">
        <p14:creationId xmlns:p14="http://schemas.microsoft.com/office/powerpoint/2010/main" val="4184783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Make sure you know how to do it</a:t>
            </a: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author: </a:t>
            </a:r>
            <a:r>
              <a:rPr lang="en-US" altLang="zh-TW" sz="1200" b="0" i="0" u="none" strike="noStrike" kern="1200" dirty="0" smtClean="0">
                <a:solidFill>
                  <a:schemeClr val="tx1"/>
                </a:solidFill>
                <a:effectLst/>
                <a:latin typeface="+mn-lt"/>
                <a:ea typeface="+mn-ea"/>
                <a:cs typeface="+mn-cs"/>
                <a:hlinkClick r:id="rId3"/>
              </a:rPr>
              <a:t>Adam Coates</a:t>
            </a:r>
            <a:r>
              <a:rPr lang="en-US" altLang="zh-TW" sz="1200" b="0" i="0" kern="1200" dirty="0" smtClean="0">
                <a:solidFill>
                  <a:schemeClr val="tx1"/>
                </a:solidFill>
                <a:effectLst/>
                <a:latin typeface="+mn-lt"/>
                <a:ea typeface="+mn-ea"/>
                <a:cs typeface="+mn-cs"/>
              </a:rPr>
              <a:t>, Baidu, Inc. </a:t>
            </a:r>
            <a:endParaRPr lang="en-US" altLang="zh-TW" dirty="0" smtClean="0"/>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Deep Learning (hopefully faster)</a:t>
            </a:r>
          </a:p>
          <a:p>
            <a:endParaRPr lang="en-US" altLang="zh-TW" dirty="0" smtClean="0"/>
          </a:p>
          <a:p>
            <a:r>
              <a:rPr lang="en-US" altLang="zh-TW" dirty="0" smtClean="0"/>
              <a:t>http://videolectures.net/deeplearning2015_coates_deep_learning/</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18</a:t>
            </a:fld>
            <a:endParaRPr lang="zh-TW" altLang="en-US"/>
          </a:p>
        </p:txBody>
      </p:sp>
    </p:spTree>
    <p:extLst>
      <p:ext uri="{BB962C8B-B14F-4D97-AF65-F5344CB8AC3E}">
        <p14:creationId xmlns:p14="http://schemas.microsoft.com/office/powerpoint/2010/main" val="949774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19</a:t>
            </a:fld>
            <a:endParaRPr lang="zh-TW" altLang="en-US"/>
          </a:p>
        </p:txBody>
      </p:sp>
    </p:spTree>
    <p:extLst>
      <p:ext uri="{BB962C8B-B14F-4D97-AF65-F5344CB8AC3E}">
        <p14:creationId xmlns:p14="http://schemas.microsoft.com/office/powerpoint/2010/main" val="4280163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20</a:t>
            </a:fld>
            <a:endParaRPr lang="zh-TW" altLang="en-US"/>
          </a:p>
        </p:txBody>
      </p:sp>
    </p:spTree>
    <p:extLst>
      <p:ext uri="{BB962C8B-B14F-4D97-AF65-F5344CB8AC3E}">
        <p14:creationId xmlns:p14="http://schemas.microsoft.com/office/powerpoint/2010/main" val="2262449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t>Original output layer is local</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21</a:t>
            </a:fld>
            <a:endParaRPr lang="zh-TW" altLang="en-US"/>
          </a:p>
        </p:txBody>
      </p:sp>
    </p:spTree>
    <p:extLst>
      <p:ext uri="{BB962C8B-B14F-4D97-AF65-F5344CB8AC3E}">
        <p14:creationId xmlns:p14="http://schemas.microsoft.com/office/powerpoint/2010/main" val="341363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t>Why </a:t>
            </a:r>
            <a:r>
              <a:rPr lang="en-US" altLang="zh-TW" b="1" dirty="0" smtClean="0"/>
              <a:t>is it named </a:t>
            </a:r>
            <a:r>
              <a:rPr lang="en-US" altLang="zh-TW" b="1" dirty="0" smtClean="0"/>
              <a:t>soft max?</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olidFill>
                  <a:srgbClr val="000000"/>
                </a:solidFill>
                <a:latin typeface="Georgia" panose="02040502050405020303" pitchFamily="18" charset="0"/>
              </a:rPr>
              <a:t>Monotonicity of </a:t>
            </a:r>
            <a:r>
              <a:rPr lang="en-US" altLang="zh-TW" b="1" dirty="0" err="1" smtClean="0">
                <a:solidFill>
                  <a:srgbClr val="000000"/>
                </a:solidFill>
                <a:latin typeface="Georgia" panose="02040502050405020303" pitchFamily="18" charset="0"/>
              </a:rPr>
              <a:t>softmax</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olidFill>
                  <a:srgbClr val="000000"/>
                </a:solidFill>
                <a:latin typeface="Georgia" panose="02040502050405020303" pitchFamily="18" charset="0"/>
              </a:rPr>
              <a:t>Non-locality of </a:t>
            </a:r>
            <a:r>
              <a:rPr lang="en-US" altLang="zh-TW" b="1" dirty="0" err="1" smtClean="0">
                <a:solidFill>
                  <a:srgbClr val="000000"/>
                </a:solidFill>
                <a:latin typeface="Georgia" panose="02040502050405020303" pitchFamily="18" charset="0"/>
              </a:rPr>
              <a:t>softmax</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22</a:t>
            </a:fld>
            <a:endParaRPr lang="zh-TW" altLang="en-US"/>
          </a:p>
        </p:txBody>
      </p:sp>
    </p:spTree>
    <p:extLst>
      <p:ext uri="{BB962C8B-B14F-4D97-AF65-F5344CB8AC3E}">
        <p14:creationId xmlns:p14="http://schemas.microsoft.com/office/powerpoint/2010/main" val="3563116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With </a:t>
            </a:r>
            <a:r>
              <a:rPr lang="en-US" altLang="zh-TW" sz="1200" dirty="0" err="1" smtClean="0"/>
              <a:t>softmax</a:t>
            </a:r>
            <a:r>
              <a:rPr lang="en-US" altLang="zh-TW" sz="1200" dirty="0" smtClean="0"/>
              <a:t>, the summation of all the </a:t>
            </a:r>
            <a:r>
              <a:rPr lang="en-US" altLang="zh-TW" sz="1200" dirty="0" err="1" smtClean="0"/>
              <a:t>ouputs</a:t>
            </a:r>
            <a:r>
              <a:rPr lang="en-US" altLang="zh-TW" sz="1200" dirty="0" smtClean="0"/>
              <a:t> would be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Can be considered as probability</a:t>
            </a:r>
            <a:r>
              <a:rPr lang="zh-TW" altLang="en-US" sz="1200" baseline="0" dirty="0" smtClean="0"/>
              <a:t> </a:t>
            </a:r>
            <a:r>
              <a:rPr lang="en-US" altLang="zh-TW" sz="1200" baseline="0" dirty="0" smtClean="0"/>
              <a:t>if you want ……</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26</a:t>
            </a:fld>
            <a:endParaRPr lang="zh-TW" altLang="en-US"/>
          </a:p>
        </p:txBody>
      </p:sp>
    </p:spTree>
    <p:extLst>
      <p:ext uri="{BB962C8B-B14F-4D97-AF65-F5344CB8AC3E}">
        <p14:creationId xmlns:p14="http://schemas.microsoft.com/office/powerpoint/2010/main" val="3561352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Randomly</a:t>
            </a:r>
            <a:r>
              <a:rPr lang="en-US" altLang="zh-TW" sz="1200" baseline="0" dirty="0" smtClean="0"/>
              <a:t> picked one </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Two approaches update the parameters towards the same direction, but stochastic is faster!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Better!</a:t>
            </a:r>
            <a:endParaRPr lang="zh-TW"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27</a:t>
            </a:fld>
            <a:endParaRPr lang="zh-TW" altLang="en-US"/>
          </a:p>
        </p:txBody>
      </p:sp>
    </p:spTree>
    <p:extLst>
      <p:ext uri="{BB962C8B-B14F-4D97-AF65-F5344CB8AC3E}">
        <p14:creationId xmlns:p14="http://schemas.microsoft.com/office/powerpoint/2010/main" val="78463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29</a:t>
            </a:fld>
            <a:endParaRPr lang="zh-TW" altLang="en-US"/>
          </a:p>
        </p:txBody>
      </p:sp>
    </p:spTree>
    <p:extLst>
      <p:ext uri="{BB962C8B-B14F-4D97-AF65-F5344CB8AC3E}">
        <p14:creationId xmlns:p14="http://schemas.microsoft.com/office/powerpoint/2010/main" val="3871239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how 0.5 error is proportionately split between the weights of W12 and W22.</a:t>
            </a:r>
          </a:p>
          <a:p>
            <a:r>
              <a:rPr lang="en-GB" dirty="0" smtClean="0"/>
              <a:t>The new error in the hidden layer is a summation of the proportions e.g. 0.42 = 0.32 + 0.1</a:t>
            </a:r>
          </a:p>
          <a:p>
            <a:endParaRPr lang="en-GB" dirty="0" smtClean="0"/>
          </a:p>
          <a:p>
            <a:r>
              <a:rPr lang="en-GB" dirty="0" smtClean="0"/>
              <a:t>Error at the outputs</a:t>
            </a:r>
            <a:r>
              <a:rPr lang="en-GB" baseline="0" dirty="0" smtClean="0"/>
              <a:t> is simply the difference between the desired and actual output.</a:t>
            </a:r>
          </a:p>
          <a:p>
            <a:endParaRPr lang="en-GB" baseline="0" dirty="0" smtClean="0"/>
          </a:p>
          <a:p>
            <a:r>
              <a:rPr lang="en-GB" baseline="0" dirty="0" smtClean="0"/>
              <a:t>Error associated with the internal nodes is less straight forward. One approach is to split the output layer </a:t>
            </a:r>
            <a:r>
              <a:rPr lang="en-GB" baseline="0" dirty="0" err="1" smtClean="0"/>
              <a:t>errrors</a:t>
            </a:r>
            <a:r>
              <a:rPr lang="en-GB" baseline="0" dirty="0" smtClean="0"/>
              <a:t> in proportion to the size of the connected link weights and then recombine these bits at each internal node. </a:t>
            </a:r>
            <a:endParaRPr lang="en-GB" dirty="0"/>
          </a:p>
        </p:txBody>
      </p:sp>
      <p:sp>
        <p:nvSpPr>
          <p:cNvPr id="4" name="Slide Number Placeholder 3"/>
          <p:cNvSpPr>
            <a:spLocks noGrp="1"/>
          </p:cNvSpPr>
          <p:nvPr>
            <p:ph type="sldNum" sz="quarter" idx="10"/>
          </p:nvPr>
        </p:nvSpPr>
        <p:spPr/>
        <p:txBody>
          <a:bodyPr/>
          <a:lstStyle/>
          <a:p>
            <a:fld id="{DA86195E-91D1-4B24-AC5A-BAFFB32C0832}" type="slidenum">
              <a:rPr lang="en-GB" smtClean="0"/>
              <a:t>30</a:t>
            </a:fld>
            <a:endParaRPr lang="en-GB"/>
          </a:p>
        </p:txBody>
      </p:sp>
    </p:spTree>
    <p:extLst>
      <p:ext uri="{BB962C8B-B14F-4D97-AF65-F5344CB8AC3E}">
        <p14:creationId xmlns:p14="http://schemas.microsoft.com/office/powerpoint/2010/main" val="1147914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how 0.5 error </a:t>
            </a:r>
            <a:r>
              <a:rPr lang="en-GB" smtClean="0"/>
              <a:t>is proportionately </a:t>
            </a:r>
            <a:r>
              <a:rPr lang="en-GB" dirty="0" smtClean="0"/>
              <a:t>split between the weights of W12 and W22</a:t>
            </a:r>
            <a:endParaRPr lang="en-GB" dirty="0"/>
          </a:p>
        </p:txBody>
      </p:sp>
      <p:sp>
        <p:nvSpPr>
          <p:cNvPr id="4" name="Slide Number Placeholder 3"/>
          <p:cNvSpPr>
            <a:spLocks noGrp="1"/>
          </p:cNvSpPr>
          <p:nvPr>
            <p:ph type="sldNum" sz="quarter" idx="10"/>
          </p:nvPr>
        </p:nvSpPr>
        <p:spPr/>
        <p:txBody>
          <a:bodyPr/>
          <a:lstStyle/>
          <a:p>
            <a:fld id="{DA86195E-91D1-4B24-AC5A-BAFFB32C0832}" type="slidenum">
              <a:rPr lang="en-GB" smtClean="0"/>
              <a:t>31</a:t>
            </a:fld>
            <a:endParaRPr lang="en-GB"/>
          </a:p>
        </p:txBody>
      </p:sp>
    </p:spTree>
    <p:extLst>
      <p:ext uri="{BB962C8B-B14F-4D97-AF65-F5344CB8AC3E}">
        <p14:creationId xmlns:p14="http://schemas.microsoft.com/office/powerpoint/2010/main" val="2711231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“Hello world” for deep learning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Data: </a:t>
            </a:r>
            <a:r>
              <a:rPr lang="zh-TW" altLang="en-US" sz="1200" dirty="0" smtClean="0"/>
              <a:t>http://yann.lecun.com/exdb/mnist/</a:t>
            </a:r>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7</a:t>
            </a:fld>
            <a:endParaRPr lang="zh-TW" altLang="en-US"/>
          </a:p>
        </p:txBody>
      </p:sp>
    </p:spTree>
    <p:extLst>
      <p:ext uri="{BB962C8B-B14F-4D97-AF65-F5344CB8AC3E}">
        <p14:creationId xmlns:p14="http://schemas.microsoft.com/office/powerpoint/2010/main" val="2679933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SSE has some nice properties making it more suitable </a:t>
            </a:r>
          </a:p>
          <a:p>
            <a:r>
              <a:rPr lang="en-GB" dirty="0" smtClean="0"/>
              <a:t>- Error function is smooth and continuous making gradient descent work well – there are no gaps or abrupt jumps</a:t>
            </a:r>
          </a:p>
          <a:p>
            <a:pPr marL="171450" indent="-171450">
              <a:buFontTx/>
              <a:buChar char="-"/>
            </a:pPr>
            <a:r>
              <a:rPr lang="en-GB" dirty="0" smtClean="0"/>
              <a:t>Gradient gets smaller nearer the minimum; meaning the risk of over shooting the objective gets smaller if we use it to moderate the step sizes</a:t>
            </a:r>
          </a:p>
          <a:p>
            <a:pPr marL="171450" indent="-171450">
              <a:buFontTx/>
              <a:buChar char="-"/>
            </a:pPr>
            <a:r>
              <a:rPr lang="en-GB" dirty="0" smtClean="0"/>
              <a:t>- the algebra needed</a:t>
            </a:r>
            <a:r>
              <a:rPr lang="en-GB" baseline="0" dirty="0" smtClean="0"/>
              <a:t> to work out the slope for gradient descent is easier</a:t>
            </a:r>
            <a:endParaRPr lang="en-GB" dirty="0" smtClean="0"/>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DA86195E-91D1-4B24-AC5A-BAFFB32C0832}" type="slidenum">
              <a:rPr lang="en-GB" smtClean="0"/>
              <a:t>36</a:t>
            </a:fld>
            <a:endParaRPr lang="en-GB"/>
          </a:p>
        </p:txBody>
      </p:sp>
    </p:spTree>
    <p:extLst>
      <p:ext uri="{BB962C8B-B14F-4D97-AF65-F5344CB8AC3E}">
        <p14:creationId xmlns:p14="http://schemas.microsoft.com/office/powerpoint/2010/main" val="1645065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questions we need to ask here </a:t>
            </a:r>
            <a:r>
              <a:rPr lang="en-GB" baseline="0" dirty="0" smtClean="0"/>
              <a:t>are </a:t>
            </a:r>
            <a:r>
              <a:rPr lang="en-GB" baseline="0" dirty="0" smtClean="0"/>
              <a:t>how does the error </a:t>
            </a:r>
            <a:r>
              <a:rPr lang="en-GB" baseline="0" dirty="0" smtClean="0"/>
              <a:t>change </a:t>
            </a:r>
            <a:r>
              <a:rPr lang="en-GB" baseline="0" dirty="0" smtClean="0"/>
              <a:t>as the weight changes. </a:t>
            </a:r>
          </a:p>
          <a:p>
            <a:endParaRPr lang="en-GB" dirty="0" smtClean="0"/>
          </a:p>
          <a:p>
            <a:r>
              <a:rPr lang="en-GB" dirty="0" smtClean="0"/>
              <a:t>The slope is marked on the graph and in this case it is a positive gradient. </a:t>
            </a:r>
          </a:p>
          <a:p>
            <a:r>
              <a:rPr lang="en-GB" dirty="0" smtClean="0"/>
              <a:t>We want to follow the downward direction so we move towards the left</a:t>
            </a:r>
          </a:p>
          <a:p>
            <a:r>
              <a:rPr lang="en-GB" dirty="0" smtClean="0"/>
              <a:t>This means we decrease</a:t>
            </a:r>
            <a:r>
              <a:rPr lang="en-GB" baseline="0" dirty="0" smtClean="0"/>
              <a:t> w a little.</a:t>
            </a:r>
          </a:p>
          <a:p>
            <a:endParaRPr lang="en-GB" baseline="0" dirty="0" smtClean="0"/>
          </a:p>
          <a:p>
            <a:r>
              <a:rPr lang="en-GB" baseline="0" dirty="0" smtClean="0"/>
              <a:t>So we modify w </a:t>
            </a:r>
            <a:r>
              <a:rPr lang="en-GB" baseline="0" dirty="0" smtClean="0"/>
              <a:t>opposite </a:t>
            </a:r>
            <a:r>
              <a:rPr lang="en-GB" baseline="0" dirty="0" smtClean="0"/>
              <a:t>to the direction of the gradient i.e. decrease w when positive gradient and increase w when negative gradient. </a:t>
            </a:r>
          </a:p>
          <a:p>
            <a:endParaRPr lang="en-GB" baseline="0" dirty="0" smtClean="0"/>
          </a:p>
          <a:p>
            <a:r>
              <a:rPr lang="en-GB" baseline="0" dirty="0" smtClean="0"/>
              <a:t>Make sure to stop and avoid overshooting the minima</a:t>
            </a:r>
          </a:p>
          <a:p>
            <a:r>
              <a:rPr lang="en-GB" baseline="0" dirty="0" smtClean="0"/>
              <a:t>As we get closer to the minima the slope gets shallower.</a:t>
            </a:r>
            <a:endParaRPr lang="en-GB" dirty="0"/>
          </a:p>
        </p:txBody>
      </p:sp>
      <p:sp>
        <p:nvSpPr>
          <p:cNvPr id="4" name="Slide Number Placeholder 3"/>
          <p:cNvSpPr>
            <a:spLocks noGrp="1"/>
          </p:cNvSpPr>
          <p:nvPr>
            <p:ph type="sldNum" sz="quarter" idx="10"/>
          </p:nvPr>
        </p:nvSpPr>
        <p:spPr/>
        <p:txBody>
          <a:bodyPr/>
          <a:lstStyle/>
          <a:p>
            <a:fld id="{B27FF615-612F-4193-BDCF-94638A9E8838}" type="slidenum">
              <a:rPr lang="en-GB" smtClean="0"/>
              <a:t>37</a:t>
            </a:fld>
            <a:endParaRPr lang="en-GB"/>
          </a:p>
        </p:txBody>
      </p:sp>
    </p:spTree>
    <p:extLst>
      <p:ext uri="{BB962C8B-B14F-4D97-AF65-F5344CB8AC3E}">
        <p14:creationId xmlns:p14="http://schemas.microsoft.com/office/powerpoint/2010/main" val="3544572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marR="157480">
              <a:lnSpc>
                <a:spcPct val="102600"/>
              </a:lnSpc>
              <a:spcBef>
                <a:spcPts val="55"/>
              </a:spcBef>
            </a:pPr>
            <a:r>
              <a:rPr lang="en-GB" sz="1200" spc="-50" dirty="0" smtClean="0">
                <a:latin typeface="Tahoma"/>
                <a:cs typeface="Tahoma"/>
              </a:rPr>
              <a:t>Suppose </a:t>
            </a:r>
            <a:r>
              <a:rPr lang="en-GB" sz="1200" spc="-65" dirty="0" smtClean="0">
                <a:latin typeface="Tahoma"/>
                <a:cs typeface="Tahoma"/>
              </a:rPr>
              <a:t>you </a:t>
            </a:r>
            <a:r>
              <a:rPr lang="en-GB" sz="1200" spc="-70" dirty="0" smtClean="0">
                <a:latin typeface="Tahoma"/>
                <a:cs typeface="Tahoma"/>
              </a:rPr>
              <a:t>are </a:t>
            </a:r>
            <a:r>
              <a:rPr lang="en-GB" sz="1200" spc="-15" dirty="0" smtClean="0">
                <a:latin typeface="Tahoma"/>
                <a:cs typeface="Tahoma"/>
              </a:rPr>
              <a:t>at </a:t>
            </a:r>
            <a:r>
              <a:rPr lang="en-GB" sz="1200" spc="-40" dirty="0" smtClean="0">
                <a:latin typeface="Tahoma"/>
                <a:cs typeface="Tahoma"/>
              </a:rPr>
              <a:t>the </a:t>
            </a:r>
            <a:r>
              <a:rPr lang="en-GB" sz="1200" spc="-25" dirty="0" smtClean="0">
                <a:latin typeface="Tahoma"/>
                <a:cs typeface="Tahoma"/>
              </a:rPr>
              <a:t>top </a:t>
            </a:r>
            <a:r>
              <a:rPr lang="en-GB" sz="1200" spc="-35" dirty="0" smtClean="0">
                <a:latin typeface="Tahoma"/>
                <a:cs typeface="Tahoma"/>
              </a:rPr>
              <a:t>of </a:t>
            </a:r>
            <a:r>
              <a:rPr lang="en-GB" sz="1200" spc="-55" dirty="0" smtClean="0">
                <a:latin typeface="Tahoma"/>
                <a:cs typeface="Tahoma"/>
              </a:rPr>
              <a:t>a </a:t>
            </a:r>
            <a:r>
              <a:rPr lang="en-GB" sz="1200" spc="-35" dirty="0" smtClean="0">
                <a:latin typeface="Tahoma"/>
                <a:cs typeface="Tahoma"/>
              </a:rPr>
              <a:t>mountain, </a:t>
            </a:r>
            <a:r>
              <a:rPr lang="en-GB" sz="1200" spc="-50" dirty="0" smtClean="0">
                <a:latin typeface="Tahoma"/>
                <a:cs typeface="Tahoma"/>
              </a:rPr>
              <a:t>and </a:t>
            </a:r>
            <a:r>
              <a:rPr lang="en-GB" sz="1200" spc="-65" dirty="0" smtClean="0">
                <a:latin typeface="Tahoma"/>
                <a:cs typeface="Tahoma"/>
              </a:rPr>
              <a:t>you have </a:t>
            </a:r>
            <a:r>
              <a:rPr lang="en-GB" sz="1200" spc="-15" dirty="0" smtClean="0">
                <a:latin typeface="Tahoma"/>
                <a:cs typeface="Tahoma"/>
              </a:rPr>
              <a:t>to  </a:t>
            </a:r>
            <a:r>
              <a:rPr lang="en-GB" sz="1200" spc="-50" dirty="0" smtClean="0">
                <a:latin typeface="Tahoma"/>
                <a:cs typeface="Tahoma"/>
              </a:rPr>
              <a:t>reach </a:t>
            </a:r>
            <a:r>
              <a:rPr lang="en-GB" sz="1200" spc="-55" dirty="0" smtClean="0">
                <a:latin typeface="Tahoma"/>
                <a:cs typeface="Tahoma"/>
              </a:rPr>
              <a:t>a </a:t>
            </a:r>
            <a:r>
              <a:rPr lang="en-GB" sz="1200" spc="-50" dirty="0" smtClean="0">
                <a:latin typeface="Tahoma"/>
                <a:cs typeface="Tahoma"/>
              </a:rPr>
              <a:t>lake </a:t>
            </a:r>
            <a:r>
              <a:rPr lang="en-GB" sz="1200" spc="-40" dirty="0" smtClean="0">
                <a:latin typeface="Tahoma"/>
                <a:cs typeface="Tahoma"/>
              </a:rPr>
              <a:t>which </a:t>
            </a:r>
            <a:r>
              <a:rPr lang="en-GB" sz="1200" spc="-35" dirty="0" smtClean="0">
                <a:latin typeface="Tahoma"/>
                <a:cs typeface="Tahoma"/>
              </a:rPr>
              <a:t>is </a:t>
            </a:r>
            <a:r>
              <a:rPr lang="en-GB" sz="1200" spc="-15" dirty="0" smtClean="0">
                <a:latin typeface="Tahoma"/>
                <a:cs typeface="Tahoma"/>
              </a:rPr>
              <a:t>at </a:t>
            </a:r>
            <a:r>
              <a:rPr lang="en-GB" sz="1200" spc="-40" dirty="0" smtClean="0">
                <a:latin typeface="Tahoma"/>
                <a:cs typeface="Tahoma"/>
              </a:rPr>
              <a:t>the </a:t>
            </a:r>
            <a:r>
              <a:rPr lang="en-GB" sz="1200" spc="-55" dirty="0" smtClean="0">
                <a:latin typeface="Tahoma"/>
                <a:cs typeface="Tahoma"/>
              </a:rPr>
              <a:t>lowest </a:t>
            </a:r>
            <a:r>
              <a:rPr lang="en-GB" sz="1200" spc="-20" dirty="0" smtClean="0">
                <a:latin typeface="Tahoma"/>
                <a:cs typeface="Tahoma"/>
              </a:rPr>
              <a:t>point </a:t>
            </a:r>
            <a:r>
              <a:rPr lang="en-GB" sz="1200" spc="-35" dirty="0" smtClean="0">
                <a:latin typeface="Tahoma"/>
                <a:cs typeface="Tahoma"/>
              </a:rPr>
              <a:t>of </a:t>
            </a:r>
            <a:r>
              <a:rPr lang="en-GB" sz="1200" spc="-40" dirty="0" smtClean="0">
                <a:latin typeface="Tahoma"/>
                <a:cs typeface="Tahoma"/>
              </a:rPr>
              <a:t>the mountain  </a:t>
            </a:r>
            <a:r>
              <a:rPr lang="en-GB" sz="1200" spc="-35" dirty="0" smtClean="0">
                <a:latin typeface="Tahoma"/>
                <a:cs typeface="Tahoma"/>
              </a:rPr>
              <a:t>(</a:t>
            </a:r>
            <a:r>
              <a:rPr lang="en-GB" sz="1200" spc="-35" dirty="0" err="1" smtClean="0">
                <a:latin typeface="Tahoma"/>
                <a:cs typeface="Tahoma"/>
              </a:rPr>
              <a:t>a.k.a</a:t>
            </a:r>
            <a:r>
              <a:rPr lang="en-GB" sz="1200" spc="-35" dirty="0" smtClean="0">
                <a:latin typeface="Tahoma"/>
                <a:cs typeface="Tahoma"/>
              </a:rPr>
              <a:t> valley). </a:t>
            </a:r>
            <a:r>
              <a:rPr lang="en-GB" sz="1200" spc="60" dirty="0" smtClean="0">
                <a:latin typeface="Tahoma"/>
                <a:cs typeface="Tahoma"/>
              </a:rPr>
              <a:t>A </a:t>
            </a:r>
            <a:r>
              <a:rPr lang="en-GB" sz="1200" spc="-25" dirty="0" smtClean="0">
                <a:latin typeface="Tahoma"/>
                <a:cs typeface="Tahoma"/>
              </a:rPr>
              <a:t>twist </a:t>
            </a:r>
            <a:r>
              <a:rPr lang="en-GB" sz="1200" spc="-35" dirty="0" smtClean="0">
                <a:latin typeface="Tahoma"/>
                <a:cs typeface="Tahoma"/>
              </a:rPr>
              <a:t>is </a:t>
            </a:r>
            <a:r>
              <a:rPr lang="en-GB" sz="1200" spc="-15" dirty="0" smtClean="0">
                <a:latin typeface="Tahoma"/>
                <a:cs typeface="Tahoma"/>
              </a:rPr>
              <a:t>that </a:t>
            </a:r>
            <a:r>
              <a:rPr lang="en-GB" sz="1200" spc="-65" dirty="0" smtClean="0">
                <a:latin typeface="Tahoma"/>
                <a:cs typeface="Tahoma"/>
              </a:rPr>
              <a:t>you </a:t>
            </a:r>
            <a:r>
              <a:rPr lang="en-GB" sz="1200" spc="-70" dirty="0" smtClean="0">
                <a:latin typeface="Tahoma"/>
                <a:cs typeface="Tahoma"/>
              </a:rPr>
              <a:t>are </a:t>
            </a:r>
            <a:r>
              <a:rPr lang="en-GB" sz="1200" spc="-35" dirty="0" smtClean="0">
                <a:latin typeface="Tahoma"/>
                <a:cs typeface="Tahoma"/>
              </a:rPr>
              <a:t>blindfolded </a:t>
            </a:r>
            <a:r>
              <a:rPr lang="en-GB" sz="1200" spc="-50" dirty="0" smtClean="0">
                <a:latin typeface="Tahoma"/>
                <a:cs typeface="Tahoma"/>
              </a:rPr>
              <a:t>and </a:t>
            </a:r>
            <a:r>
              <a:rPr lang="en-GB" sz="1200" spc="-65" dirty="0" smtClean="0">
                <a:latin typeface="Tahoma"/>
                <a:cs typeface="Tahoma"/>
              </a:rPr>
              <a:t>you  have </a:t>
            </a:r>
            <a:r>
              <a:rPr lang="en-GB" sz="1200" spc="-50" dirty="0" smtClean="0">
                <a:latin typeface="Tahoma"/>
                <a:cs typeface="Tahoma"/>
              </a:rPr>
              <a:t>zero </a:t>
            </a:r>
            <a:r>
              <a:rPr lang="en-GB" sz="1200" spc="-20" dirty="0" smtClean="0">
                <a:latin typeface="Tahoma"/>
                <a:cs typeface="Tahoma"/>
              </a:rPr>
              <a:t>visibility </a:t>
            </a:r>
            <a:r>
              <a:rPr lang="en-GB" sz="1200" spc="-15" dirty="0" smtClean="0">
                <a:latin typeface="Tahoma"/>
                <a:cs typeface="Tahoma"/>
              </a:rPr>
              <a:t>to </a:t>
            </a:r>
            <a:r>
              <a:rPr lang="en-GB" sz="1200" spc="-90" dirty="0" smtClean="0">
                <a:latin typeface="Tahoma"/>
                <a:cs typeface="Tahoma"/>
              </a:rPr>
              <a:t>see </a:t>
            </a:r>
            <a:r>
              <a:rPr lang="en-GB" sz="1200" spc="-70" dirty="0" smtClean="0">
                <a:latin typeface="Tahoma"/>
                <a:cs typeface="Tahoma"/>
              </a:rPr>
              <a:t>where </a:t>
            </a:r>
            <a:r>
              <a:rPr lang="en-GB" sz="1200" spc="-60" dirty="0" smtClean="0">
                <a:latin typeface="Tahoma"/>
                <a:cs typeface="Tahoma"/>
              </a:rPr>
              <a:t>you </a:t>
            </a:r>
            <a:r>
              <a:rPr lang="en-GB" sz="1200" spc="-70" dirty="0" smtClean="0">
                <a:latin typeface="Tahoma"/>
                <a:cs typeface="Tahoma"/>
              </a:rPr>
              <a:t>are </a:t>
            </a:r>
            <a:r>
              <a:rPr lang="en-GB" sz="1200" spc="-60" dirty="0" smtClean="0">
                <a:latin typeface="Tahoma"/>
                <a:cs typeface="Tahoma"/>
              </a:rPr>
              <a:t>headed. </a:t>
            </a:r>
            <a:r>
              <a:rPr lang="en-GB" sz="1200" spc="-30" dirty="0" smtClean="0">
                <a:latin typeface="Tahoma"/>
                <a:cs typeface="Tahoma"/>
              </a:rPr>
              <a:t>So, </a:t>
            </a:r>
            <a:r>
              <a:rPr lang="en-GB" sz="1200" spc="-40" dirty="0" smtClean="0">
                <a:latin typeface="Tahoma"/>
                <a:cs typeface="Tahoma"/>
              </a:rPr>
              <a:t>what  </a:t>
            </a:r>
            <a:r>
              <a:rPr lang="en-GB" sz="1200" spc="-50" dirty="0" smtClean="0">
                <a:latin typeface="Tahoma"/>
                <a:cs typeface="Tahoma"/>
              </a:rPr>
              <a:t>approach </a:t>
            </a:r>
            <a:r>
              <a:rPr lang="en-GB" sz="1200" spc="-15" dirty="0" smtClean="0">
                <a:latin typeface="Tahoma"/>
                <a:cs typeface="Tahoma"/>
              </a:rPr>
              <a:t>will </a:t>
            </a:r>
            <a:r>
              <a:rPr lang="en-GB" sz="1200" spc="-65" dirty="0" smtClean="0">
                <a:latin typeface="Tahoma"/>
                <a:cs typeface="Tahoma"/>
              </a:rPr>
              <a:t>you </a:t>
            </a:r>
            <a:r>
              <a:rPr lang="en-GB" sz="1200" spc="-45" dirty="0" smtClean="0">
                <a:latin typeface="Tahoma"/>
                <a:cs typeface="Tahoma"/>
              </a:rPr>
              <a:t>take </a:t>
            </a:r>
            <a:r>
              <a:rPr lang="en-GB" sz="1200" spc="-15" dirty="0" smtClean="0">
                <a:latin typeface="Tahoma"/>
                <a:cs typeface="Tahoma"/>
              </a:rPr>
              <a:t>to </a:t>
            </a:r>
            <a:r>
              <a:rPr lang="en-GB" sz="1200" spc="-50" dirty="0" smtClean="0">
                <a:latin typeface="Tahoma"/>
                <a:cs typeface="Tahoma"/>
              </a:rPr>
              <a:t>reach </a:t>
            </a:r>
            <a:r>
              <a:rPr lang="en-GB" sz="1200" spc="-40" dirty="0" smtClean="0">
                <a:latin typeface="Tahoma"/>
                <a:cs typeface="Tahoma"/>
              </a:rPr>
              <a:t>the</a:t>
            </a:r>
            <a:r>
              <a:rPr lang="en-GB" sz="1200" spc="50" dirty="0" smtClean="0">
                <a:latin typeface="Tahoma"/>
                <a:cs typeface="Tahoma"/>
              </a:rPr>
              <a:t> </a:t>
            </a:r>
            <a:r>
              <a:rPr lang="en-GB" sz="1200" spc="-40" dirty="0" smtClean="0">
                <a:latin typeface="Tahoma"/>
                <a:cs typeface="Tahoma"/>
              </a:rPr>
              <a:t>lake?</a:t>
            </a:r>
            <a:endParaRPr lang="en-GB" sz="1200" dirty="0" smtClean="0">
              <a:latin typeface="Tahoma"/>
              <a:cs typeface="Tahoma"/>
            </a:endParaRPr>
          </a:p>
          <a:p>
            <a:pPr marL="12700" marR="5080">
              <a:lnSpc>
                <a:spcPct val="102600"/>
              </a:lnSpc>
              <a:spcBef>
                <a:spcPts val="300"/>
              </a:spcBef>
            </a:pPr>
            <a:r>
              <a:rPr lang="en-GB" sz="1200" spc="-20" dirty="0" smtClean="0">
                <a:latin typeface="Tahoma"/>
                <a:cs typeface="Tahoma"/>
              </a:rPr>
              <a:t>The </a:t>
            </a:r>
            <a:r>
              <a:rPr lang="en-GB" sz="1200" spc="-45" dirty="0" smtClean="0">
                <a:latin typeface="Tahoma"/>
                <a:cs typeface="Tahoma"/>
              </a:rPr>
              <a:t>best </a:t>
            </a:r>
            <a:r>
              <a:rPr lang="en-GB" sz="1200" spc="-80" dirty="0" smtClean="0">
                <a:latin typeface="Tahoma"/>
                <a:cs typeface="Tahoma"/>
              </a:rPr>
              <a:t>way </a:t>
            </a:r>
            <a:r>
              <a:rPr lang="en-GB" sz="1200" spc="-35" dirty="0" smtClean="0">
                <a:latin typeface="Tahoma"/>
                <a:cs typeface="Tahoma"/>
              </a:rPr>
              <a:t>is </a:t>
            </a:r>
            <a:r>
              <a:rPr lang="en-GB" sz="1200" spc="-15" dirty="0" smtClean="0">
                <a:latin typeface="Tahoma"/>
                <a:cs typeface="Tahoma"/>
              </a:rPr>
              <a:t>to </a:t>
            </a:r>
            <a:r>
              <a:rPr lang="en-GB" sz="1200" spc="-45" dirty="0" smtClean="0">
                <a:latin typeface="Tahoma"/>
                <a:cs typeface="Tahoma"/>
              </a:rPr>
              <a:t>check </a:t>
            </a:r>
            <a:r>
              <a:rPr lang="en-GB" sz="1200" spc="-40" dirty="0" smtClean="0">
                <a:latin typeface="Tahoma"/>
                <a:cs typeface="Tahoma"/>
              </a:rPr>
              <a:t>the </a:t>
            </a:r>
            <a:r>
              <a:rPr lang="en-GB" sz="1200" spc="-50" dirty="0" smtClean="0">
                <a:latin typeface="Tahoma"/>
                <a:cs typeface="Tahoma"/>
              </a:rPr>
              <a:t>ground </a:t>
            </a:r>
            <a:r>
              <a:rPr lang="en-GB" sz="1200" spc="-65" dirty="0" smtClean="0">
                <a:latin typeface="Tahoma"/>
                <a:cs typeface="Tahoma"/>
              </a:rPr>
              <a:t>near </a:t>
            </a:r>
            <a:r>
              <a:rPr lang="en-GB" sz="1200" spc="-60" dirty="0" smtClean="0">
                <a:latin typeface="Tahoma"/>
                <a:cs typeface="Tahoma"/>
              </a:rPr>
              <a:t>you </a:t>
            </a:r>
            <a:r>
              <a:rPr lang="en-GB" sz="1200" spc="-50" dirty="0" smtClean="0">
                <a:latin typeface="Tahoma"/>
                <a:cs typeface="Tahoma"/>
              </a:rPr>
              <a:t>and </a:t>
            </a:r>
            <a:r>
              <a:rPr lang="en-GB" sz="1200" spc="-65" dirty="0" smtClean="0">
                <a:latin typeface="Tahoma"/>
                <a:cs typeface="Tahoma"/>
              </a:rPr>
              <a:t>observe  </a:t>
            </a:r>
            <a:r>
              <a:rPr lang="en-GB" sz="1200" spc="-70" dirty="0" smtClean="0">
                <a:latin typeface="Tahoma"/>
                <a:cs typeface="Tahoma"/>
              </a:rPr>
              <a:t>where </a:t>
            </a:r>
            <a:r>
              <a:rPr lang="en-GB" sz="1200" spc="-40" dirty="0" smtClean="0">
                <a:latin typeface="Tahoma"/>
                <a:cs typeface="Tahoma"/>
              </a:rPr>
              <a:t>the land </a:t>
            </a:r>
            <a:r>
              <a:rPr lang="en-GB" sz="1200" spc="-50" dirty="0" smtClean="0">
                <a:latin typeface="Tahoma"/>
                <a:cs typeface="Tahoma"/>
              </a:rPr>
              <a:t>tends </a:t>
            </a:r>
            <a:r>
              <a:rPr lang="en-GB" sz="1200" spc="-15" dirty="0" smtClean="0">
                <a:latin typeface="Tahoma"/>
                <a:cs typeface="Tahoma"/>
              </a:rPr>
              <a:t>to </a:t>
            </a:r>
            <a:r>
              <a:rPr lang="en-GB" sz="1200" spc="-60" dirty="0" smtClean="0">
                <a:latin typeface="Tahoma"/>
                <a:cs typeface="Tahoma"/>
              </a:rPr>
              <a:t>descend. </a:t>
            </a:r>
            <a:r>
              <a:rPr lang="en-GB" sz="1200" spc="-5" dirty="0" smtClean="0">
                <a:latin typeface="Tahoma"/>
                <a:cs typeface="Tahoma"/>
              </a:rPr>
              <a:t>This </a:t>
            </a:r>
            <a:r>
              <a:rPr lang="en-GB" sz="1200" spc="-15" dirty="0" smtClean="0">
                <a:latin typeface="Tahoma"/>
                <a:cs typeface="Tahoma"/>
              </a:rPr>
              <a:t>will </a:t>
            </a:r>
            <a:r>
              <a:rPr lang="en-GB" sz="1200" spc="-50" dirty="0" smtClean="0">
                <a:latin typeface="Tahoma"/>
                <a:cs typeface="Tahoma"/>
              </a:rPr>
              <a:t>give </a:t>
            </a:r>
            <a:r>
              <a:rPr lang="en-GB" sz="1200" spc="-55" dirty="0" smtClean="0">
                <a:latin typeface="Tahoma"/>
                <a:cs typeface="Tahoma"/>
              </a:rPr>
              <a:t>an </a:t>
            </a:r>
            <a:r>
              <a:rPr lang="en-GB" sz="1200" spc="-50" dirty="0" smtClean="0">
                <a:latin typeface="Tahoma"/>
                <a:cs typeface="Tahoma"/>
              </a:rPr>
              <a:t>idea </a:t>
            </a:r>
            <a:r>
              <a:rPr lang="en-GB" sz="1200" spc="-25" dirty="0" smtClean="0">
                <a:latin typeface="Tahoma"/>
                <a:cs typeface="Tahoma"/>
              </a:rPr>
              <a:t>in  </a:t>
            </a:r>
            <a:r>
              <a:rPr lang="en-GB" sz="1200" spc="-40" dirty="0" smtClean="0">
                <a:latin typeface="Tahoma"/>
                <a:cs typeface="Tahoma"/>
              </a:rPr>
              <a:t>what </a:t>
            </a:r>
            <a:r>
              <a:rPr lang="en-GB" sz="1200" spc="-30" dirty="0" smtClean="0">
                <a:latin typeface="Tahoma"/>
                <a:cs typeface="Tahoma"/>
              </a:rPr>
              <a:t>direction </a:t>
            </a:r>
            <a:r>
              <a:rPr lang="en-GB" sz="1200" spc="-65" dirty="0" smtClean="0">
                <a:latin typeface="Tahoma"/>
                <a:cs typeface="Tahoma"/>
              </a:rPr>
              <a:t>you </a:t>
            </a:r>
            <a:r>
              <a:rPr lang="en-GB" sz="1200" spc="-45" dirty="0" smtClean="0">
                <a:latin typeface="Tahoma"/>
                <a:cs typeface="Tahoma"/>
              </a:rPr>
              <a:t>should take </a:t>
            </a:r>
            <a:r>
              <a:rPr lang="en-GB" sz="1200" spc="-55" dirty="0" smtClean="0">
                <a:latin typeface="Tahoma"/>
                <a:cs typeface="Tahoma"/>
              </a:rPr>
              <a:t>your </a:t>
            </a:r>
            <a:r>
              <a:rPr lang="en-GB" sz="1200" spc="-20" dirty="0" smtClean="0">
                <a:latin typeface="Tahoma"/>
                <a:cs typeface="Tahoma"/>
              </a:rPr>
              <a:t>first </a:t>
            </a:r>
            <a:r>
              <a:rPr lang="en-GB" sz="1200" spc="-45" dirty="0" smtClean="0">
                <a:latin typeface="Tahoma"/>
                <a:cs typeface="Tahoma"/>
              </a:rPr>
              <a:t>step. </a:t>
            </a:r>
            <a:r>
              <a:rPr lang="en-GB" sz="1200" spc="-65" dirty="0" smtClean="0">
                <a:latin typeface="Tahoma"/>
                <a:cs typeface="Tahoma"/>
              </a:rPr>
              <a:t>If you </a:t>
            </a:r>
            <a:r>
              <a:rPr lang="en-GB" sz="1200" spc="-35" dirty="0" smtClean="0">
                <a:latin typeface="Tahoma"/>
                <a:cs typeface="Tahoma"/>
              </a:rPr>
              <a:t>follow  </a:t>
            </a:r>
            <a:r>
              <a:rPr lang="en-GB" sz="1200" spc="-40" dirty="0" smtClean="0">
                <a:latin typeface="Tahoma"/>
                <a:cs typeface="Tahoma"/>
              </a:rPr>
              <a:t>the</a:t>
            </a:r>
            <a:r>
              <a:rPr lang="en-GB" sz="1200" spc="10" dirty="0" smtClean="0">
                <a:latin typeface="Tahoma"/>
                <a:cs typeface="Tahoma"/>
              </a:rPr>
              <a:t> </a:t>
            </a:r>
            <a:r>
              <a:rPr lang="en-GB" sz="1200" spc="-55" dirty="0" smtClean="0">
                <a:latin typeface="Tahoma"/>
                <a:cs typeface="Tahoma"/>
              </a:rPr>
              <a:t>descending</a:t>
            </a:r>
            <a:r>
              <a:rPr lang="en-GB" sz="1200" spc="15" dirty="0" smtClean="0">
                <a:latin typeface="Tahoma"/>
                <a:cs typeface="Tahoma"/>
              </a:rPr>
              <a:t> </a:t>
            </a:r>
            <a:r>
              <a:rPr lang="en-GB" sz="1200" spc="-35" dirty="0" smtClean="0">
                <a:latin typeface="Tahoma"/>
                <a:cs typeface="Tahoma"/>
              </a:rPr>
              <a:t>path,</a:t>
            </a:r>
            <a:r>
              <a:rPr lang="en-GB" sz="1200" spc="15" dirty="0" smtClean="0">
                <a:latin typeface="Tahoma"/>
                <a:cs typeface="Tahoma"/>
              </a:rPr>
              <a:t> </a:t>
            </a:r>
            <a:r>
              <a:rPr lang="en-GB" sz="1200" spc="10" dirty="0" smtClean="0">
                <a:latin typeface="Tahoma"/>
                <a:cs typeface="Tahoma"/>
              </a:rPr>
              <a:t>it</a:t>
            </a:r>
            <a:r>
              <a:rPr lang="en-GB" sz="1200" spc="15" dirty="0" smtClean="0">
                <a:latin typeface="Tahoma"/>
                <a:cs typeface="Tahoma"/>
              </a:rPr>
              <a:t> </a:t>
            </a:r>
            <a:r>
              <a:rPr lang="en-GB" sz="1200" spc="-35" dirty="0" smtClean="0">
                <a:latin typeface="Tahoma"/>
                <a:cs typeface="Tahoma"/>
              </a:rPr>
              <a:t>is</a:t>
            </a:r>
            <a:r>
              <a:rPr lang="en-GB" sz="1200" spc="15" dirty="0" smtClean="0">
                <a:latin typeface="Tahoma"/>
                <a:cs typeface="Tahoma"/>
              </a:rPr>
              <a:t> </a:t>
            </a:r>
            <a:r>
              <a:rPr lang="en-GB" sz="1200" spc="-55" dirty="0" smtClean="0">
                <a:latin typeface="Tahoma"/>
                <a:cs typeface="Tahoma"/>
              </a:rPr>
              <a:t>very</a:t>
            </a:r>
            <a:r>
              <a:rPr lang="en-GB" sz="1200" spc="10" dirty="0" smtClean="0">
                <a:latin typeface="Tahoma"/>
                <a:cs typeface="Tahoma"/>
              </a:rPr>
              <a:t> </a:t>
            </a:r>
            <a:r>
              <a:rPr lang="en-GB" sz="1200" spc="-30" dirty="0" smtClean="0">
                <a:latin typeface="Tahoma"/>
                <a:cs typeface="Tahoma"/>
              </a:rPr>
              <a:t>likely</a:t>
            </a:r>
            <a:r>
              <a:rPr lang="en-GB" sz="1200" spc="15" dirty="0" smtClean="0">
                <a:latin typeface="Tahoma"/>
                <a:cs typeface="Tahoma"/>
              </a:rPr>
              <a:t> </a:t>
            </a:r>
            <a:r>
              <a:rPr lang="en-GB" sz="1200" spc="-65" dirty="0" smtClean="0">
                <a:latin typeface="Tahoma"/>
                <a:cs typeface="Tahoma"/>
              </a:rPr>
              <a:t>you</a:t>
            </a:r>
            <a:r>
              <a:rPr lang="en-GB" sz="1200" spc="10" dirty="0" smtClean="0">
                <a:latin typeface="Tahoma"/>
                <a:cs typeface="Tahoma"/>
              </a:rPr>
              <a:t> </a:t>
            </a:r>
            <a:r>
              <a:rPr lang="en-GB" sz="1200" spc="-50" dirty="0" smtClean="0">
                <a:latin typeface="Tahoma"/>
                <a:cs typeface="Tahoma"/>
              </a:rPr>
              <a:t>would</a:t>
            </a:r>
            <a:r>
              <a:rPr lang="en-GB" sz="1200" spc="15" dirty="0" smtClean="0">
                <a:latin typeface="Tahoma"/>
                <a:cs typeface="Tahoma"/>
              </a:rPr>
              <a:t> </a:t>
            </a:r>
            <a:r>
              <a:rPr lang="en-GB" sz="1200" spc="-50" dirty="0" smtClean="0">
                <a:latin typeface="Tahoma"/>
                <a:cs typeface="Tahoma"/>
              </a:rPr>
              <a:t>reach</a:t>
            </a:r>
            <a:r>
              <a:rPr lang="en-GB" sz="1200" spc="15" dirty="0" smtClean="0">
                <a:latin typeface="Tahoma"/>
                <a:cs typeface="Tahoma"/>
              </a:rPr>
              <a:t> </a:t>
            </a:r>
            <a:r>
              <a:rPr lang="en-GB" sz="1200" spc="-40" dirty="0" smtClean="0">
                <a:latin typeface="Tahoma"/>
                <a:cs typeface="Tahoma"/>
              </a:rPr>
              <a:t>the</a:t>
            </a:r>
            <a:r>
              <a:rPr lang="en-GB" sz="1200" spc="10" dirty="0" smtClean="0">
                <a:latin typeface="Tahoma"/>
                <a:cs typeface="Tahoma"/>
              </a:rPr>
              <a:t> </a:t>
            </a:r>
            <a:r>
              <a:rPr lang="en-GB" sz="1200" spc="-45" dirty="0" smtClean="0">
                <a:latin typeface="Tahoma"/>
                <a:cs typeface="Tahoma"/>
              </a:rPr>
              <a:t>lake.</a:t>
            </a:r>
          </a:p>
          <a:p>
            <a:pPr marL="12700" marR="5080">
              <a:lnSpc>
                <a:spcPct val="102600"/>
              </a:lnSpc>
              <a:spcBef>
                <a:spcPts val="300"/>
              </a:spcBef>
            </a:pPr>
            <a:endParaRPr lang="en-GB" sz="1200" spc="-45" dirty="0" smtClean="0">
              <a:latin typeface="Tahoma"/>
              <a:cs typeface="Tahoma"/>
            </a:endParaRPr>
          </a:p>
          <a:p>
            <a:pPr marL="12700" marR="5080">
              <a:lnSpc>
                <a:spcPct val="102600"/>
              </a:lnSpc>
              <a:spcBef>
                <a:spcPts val="300"/>
              </a:spcBef>
            </a:pPr>
            <a:r>
              <a:rPr lang="en-GB" sz="1200" spc="-45" dirty="0" smtClean="0">
                <a:latin typeface="Tahoma"/>
                <a:cs typeface="Tahoma"/>
              </a:rPr>
              <a:t>Gradient refers to the slope of the ground. You step in the direction where the slope is steepest</a:t>
            </a:r>
            <a:r>
              <a:rPr lang="en-GB" sz="1200" spc="-45" baseline="0" dirty="0" smtClean="0">
                <a:latin typeface="Tahoma"/>
                <a:cs typeface="Tahoma"/>
              </a:rPr>
              <a:t> downwards. </a:t>
            </a:r>
          </a:p>
          <a:p>
            <a:pPr marL="12700" marR="5080">
              <a:lnSpc>
                <a:spcPct val="102600"/>
              </a:lnSpc>
              <a:spcBef>
                <a:spcPts val="300"/>
              </a:spcBef>
            </a:pPr>
            <a:endParaRPr lang="en-GB" sz="1200" spc="-45" baseline="0" dirty="0" smtClean="0">
              <a:latin typeface="Tahoma"/>
              <a:cs typeface="Tahoma"/>
            </a:endParaRPr>
          </a:p>
          <a:p>
            <a:pPr marL="12700" marR="5080">
              <a:lnSpc>
                <a:spcPct val="102600"/>
              </a:lnSpc>
              <a:spcBef>
                <a:spcPts val="300"/>
              </a:spcBef>
            </a:pPr>
            <a:r>
              <a:rPr lang="en-GB" sz="1200" b="0" i="0" kern="1200" dirty="0" smtClean="0">
                <a:solidFill>
                  <a:schemeClr val="tx1"/>
                </a:solidFill>
                <a:effectLst/>
                <a:latin typeface="+mn-lt"/>
                <a:ea typeface="+mn-ea"/>
                <a:cs typeface="+mn-cs"/>
              </a:rPr>
              <a:t>Basically we can picture GD optimization as a hiker (the weight coefficient) who wants to climb down a mountain (cost function) into a valley (cost minimum), and each step is determined by the steepness of the slope (gradient) and the leg length of the hiker (learning rate). </a:t>
            </a:r>
            <a:endParaRPr lang="en-GB" sz="1200" dirty="0" smtClean="0">
              <a:latin typeface="Tahoma"/>
              <a:cs typeface="Tahoma"/>
            </a:endParaRPr>
          </a:p>
          <a:p>
            <a:endParaRPr lang="en-GB" dirty="0"/>
          </a:p>
        </p:txBody>
      </p:sp>
      <p:sp>
        <p:nvSpPr>
          <p:cNvPr id="4" name="Slide Number Placeholder 3"/>
          <p:cNvSpPr>
            <a:spLocks noGrp="1"/>
          </p:cNvSpPr>
          <p:nvPr>
            <p:ph type="sldNum" sz="quarter" idx="10"/>
          </p:nvPr>
        </p:nvSpPr>
        <p:spPr/>
        <p:txBody>
          <a:bodyPr/>
          <a:lstStyle/>
          <a:p>
            <a:fld id="{B27FF615-612F-4193-BDCF-94638A9E8838}" type="slidenum">
              <a:rPr lang="en-GB" smtClean="0"/>
              <a:t>38</a:t>
            </a:fld>
            <a:endParaRPr lang="en-GB"/>
          </a:p>
        </p:txBody>
      </p:sp>
    </p:spTree>
    <p:extLst>
      <p:ext uri="{BB962C8B-B14F-4D97-AF65-F5344CB8AC3E}">
        <p14:creationId xmlns:p14="http://schemas.microsoft.com/office/powerpoint/2010/main" val="3118623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 is the error </a:t>
            </a:r>
          </a:p>
          <a:p>
            <a:r>
              <a:rPr lang="en-GB" dirty="0" smtClean="0"/>
              <a:t>We want to</a:t>
            </a:r>
            <a:r>
              <a:rPr lang="en-GB" baseline="0" dirty="0" smtClean="0"/>
              <a:t> find theta values </a:t>
            </a:r>
            <a:r>
              <a:rPr lang="en-GB" baseline="0" dirty="0" smtClean="0"/>
              <a:t>(our weight and bias parameters) that </a:t>
            </a:r>
            <a:r>
              <a:rPr lang="en-GB" baseline="0" dirty="0" smtClean="0"/>
              <a:t>minimise the error</a:t>
            </a:r>
          </a:p>
          <a:p>
            <a:r>
              <a:rPr lang="en-GB" baseline="0" dirty="0" smtClean="0"/>
              <a:t>We can also get stuck in a  local minima that is not the global minima</a:t>
            </a:r>
          </a:p>
          <a:p>
            <a:r>
              <a:rPr lang="en-GB" baseline="0" dirty="0" smtClean="0"/>
              <a:t>So training several times with different starts is typical</a:t>
            </a:r>
          </a:p>
          <a:p>
            <a:endParaRPr lang="en-GB" dirty="0"/>
          </a:p>
        </p:txBody>
      </p:sp>
      <p:sp>
        <p:nvSpPr>
          <p:cNvPr id="4" name="Slide Number Placeholder 3"/>
          <p:cNvSpPr>
            <a:spLocks noGrp="1"/>
          </p:cNvSpPr>
          <p:nvPr>
            <p:ph type="sldNum" sz="quarter" idx="10"/>
          </p:nvPr>
        </p:nvSpPr>
        <p:spPr/>
        <p:txBody>
          <a:bodyPr/>
          <a:lstStyle/>
          <a:p>
            <a:fld id="{B27FF615-612F-4193-BDCF-94638A9E8838}" type="slidenum">
              <a:rPr lang="en-GB" smtClean="0"/>
              <a:t>39</a:t>
            </a:fld>
            <a:endParaRPr lang="en-GB"/>
          </a:p>
        </p:txBody>
      </p:sp>
    </p:spTree>
    <p:extLst>
      <p:ext uri="{BB962C8B-B14F-4D97-AF65-F5344CB8AC3E}">
        <p14:creationId xmlns:p14="http://schemas.microsoft.com/office/powerpoint/2010/main" val="2564892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 part is simply the target</a:t>
            </a:r>
            <a:r>
              <a:rPr lang="en-GB" baseline="0" dirty="0" smtClean="0"/>
              <a:t> minus the predicted</a:t>
            </a:r>
          </a:p>
          <a:p>
            <a:r>
              <a:rPr lang="en-GB" baseline="0" dirty="0" smtClean="0"/>
              <a:t>The sum expression insides the sigmoid is simply the signal to the final layer node</a:t>
            </a:r>
          </a:p>
          <a:p>
            <a:r>
              <a:rPr lang="en-GB" baseline="0" dirty="0" smtClean="0"/>
              <a:t>The last part is the output from the previous hidden layer node j</a:t>
            </a:r>
            <a:endParaRPr lang="en-GB" dirty="0"/>
          </a:p>
        </p:txBody>
      </p:sp>
      <p:sp>
        <p:nvSpPr>
          <p:cNvPr id="4" name="Slide Number Placeholder 3"/>
          <p:cNvSpPr>
            <a:spLocks noGrp="1"/>
          </p:cNvSpPr>
          <p:nvPr>
            <p:ph type="sldNum" sz="quarter" idx="10"/>
          </p:nvPr>
        </p:nvSpPr>
        <p:spPr/>
        <p:txBody>
          <a:bodyPr/>
          <a:lstStyle/>
          <a:p>
            <a:fld id="{DA86195E-91D1-4B24-AC5A-BAFFB32C0832}" type="slidenum">
              <a:rPr lang="en-GB" smtClean="0"/>
              <a:t>43</a:t>
            </a:fld>
            <a:endParaRPr lang="en-GB"/>
          </a:p>
        </p:txBody>
      </p:sp>
    </p:spTree>
    <p:extLst>
      <p:ext uri="{BB962C8B-B14F-4D97-AF65-F5344CB8AC3E}">
        <p14:creationId xmlns:p14="http://schemas.microsoft.com/office/powerpoint/2010/main" val="978087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 part,</a:t>
            </a:r>
            <a:r>
              <a:rPr lang="en-GB" baseline="0" dirty="0" smtClean="0"/>
              <a:t> e, </a:t>
            </a:r>
            <a:r>
              <a:rPr lang="en-GB" dirty="0" smtClean="0"/>
              <a:t> is simply the error from the recombined back-</a:t>
            </a:r>
            <a:r>
              <a:rPr lang="en-GB" dirty="0" err="1" smtClean="0"/>
              <a:t>propogated</a:t>
            </a:r>
            <a:r>
              <a:rPr lang="en-GB" dirty="0" smtClean="0"/>
              <a:t> error assigned to the hidden node</a:t>
            </a:r>
          </a:p>
          <a:p>
            <a:r>
              <a:rPr lang="en-GB" baseline="0" dirty="0" smtClean="0"/>
              <a:t>Sigmoid functions remain the same except the summations relate to the preceding layers of the network</a:t>
            </a:r>
          </a:p>
          <a:p>
            <a:r>
              <a:rPr lang="en-GB" baseline="0" dirty="0" smtClean="0"/>
              <a:t>The last part is the output from the previous layer which here is the input</a:t>
            </a:r>
            <a:endParaRPr lang="en-GB" dirty="0"/>
          </a:p>
        </p:txBody>
      </p:sp>
      <p:sp>
        <p:nvSpPr>
          <p:cNvPr id="4" name="Slide Number Placeholder 3"/>
          <p:cNvSpPr>
            <a:spLocks noGrp="1"/>
          </p:cNvSpPr>
          <p:nvPr>
            <p:ph type="sldNum" sz="quarter" idx="10"/>
          </p:nvPr>
        </p:nvSpPr>
        <p:spPr/>
        <p:txBody>
          <a:bodyPr/>
          <a:lstStyle/>
          <a:p>
            <a:fld id="{DA86195E-91D1-4B24-AC5A-BAFFB32C0832}" type="slidenum">
              <a:rPr lang="en-GB" smtClean="0"/>
              <a:t>44</a:t>
            </a:fld>
            <a:endParaRPr lang="en-GB"/>
          </a:p>
        </p:txBody>
      </p:sp>
    </p:spTree>
    <p:extLst>
      <p:ext uri="{BB962C8B-B14F-4D97-AF65-F5344CB8AC3E}">
        <p14:creationId xmlns:p14="http://schemas.microsoft.com/office/powerpoint/2010/main" val="4282520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49</a:t>
            </a:fld>
            <a:endParaRPr lang="zh-TW" altLang="en-US"/>
          </a:p>
        </p:txBody>
      </p:sp>
    </p:spTree>
    <p:extLst>
      <p:ext uri="{BB962C8B-B14F-4D97-AF65-F5344CB8AC3E}">
        <p14:creationId xmlns:p14="http://schemas.microsoft.com/office/powerpoint/2010/main" val="940764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In gradient descent (GD) in a given epoch we pass over the entire training dataset</a:t>
            </a:r>
            <a:r>
              <a:rPr lang="en-GB" sz="1200" b="0" i="0" kern="1200" baseline="0" dirty="0" smtClean="0">
                <a:solidFill>
                  <a:schemeClr val="tx1"/>
                </a:solidFill>
                <a:effectLst/>
                <a:latin typeface="+mn-lt"/>
                <a:ea typeface="+mn-ea"/>
                <a:cs typeface="+mn-cs"/>
              </a:rPr>
              <a:t> to compute the error and make a change to the weights.</a:t>
            </a:r>
            <a:endParaRPr lang="en-GB" dirty="0" smtClean="0"/>
          </a:p>
          <a:p>
            <a:r>
              <a:rPr lang="en-GB" sz="1200" b="0" i="0" kern="1200" dirty="0" smtClean="0">
                <a:solidFill>
                  <a:schemeClr val="tx1"/>
                </a:solidFill>
                <a:effectLst/>
                <a:latin typeface="+mn-lt"/>
                <a:ea typeface="+mn-ea"/>
                <a:cs typeface="+mn-cs"/>
              </a:rPr>
              <a:t>GD can be quite costly since we are only taking a single step for one pass over the training set. Thus, the larger the training set, the slower our algorithm updates the weights and the longer it may take until it converges to the global cost minimum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An alternative is stochastic gradient descent (SGD; sometimes also referred to as </a:t>
            </a:r>
            <a:r>
              <a:rPr lang="en-GB" sz="1200" b="0" i="1" kern="1200" dirty="0" smtClean="0">
                <a:solidFill>
                  <a:schemeClr val="tx1"/>
                </a:solidFill>
                <a:effectLst/>
                <a:latin typeface="+mn-lt"/>
                <a:ea typeface="+mn-ea"/>
                <a:cs typeface="+mn-cs"/>
              </a:rPr>
              <a:t>iterative</a:t>
            </a:r>
            <a:r>
              <a:rPr lang="en-GB" sz="1200" b="0" i="0" kern="1200" dirty="0" smtClean="0">
                <a:solidFill>
                  <a:schemeClr val="tx1"/>
                </a:solidFill>
                <a:effectLst/>
                <a:latin typeface="+mn-lt"/>
                <a:ea typeface="+mn-ea"/>
                <a:cs typeface="+mn-cs"/>
              </a:rPr>
              <a:t> or </a:t>
            </a:r>
            <a:r>
              <a:rPr lang="en-GB" sz="1200" b="0" i="1" kern="1200" dirty="0" smtClean="0">
                <a:solidFill>
                  <a:schemeClr val="tx1"/>
                </a:solidFill>
                <a:effectLst/>
                <a:latin typeface="+mn-lt"/>
                <a:ea typeface="+mn-ea"/>
                <a:cs typeface="+mn-cs"/>
              </a:rPr>
              <a:t>on-line</a:t>
            </a:r>
            <a:r>
              <a:rPr lang="en-GB" sz="1200" b="0" i="0" kern="1200" dirty="0" smtClean="0">
                <a:solidFill>
                  <a:schemeClr val="tx1"/>
                </a:solidFill>
                <a:effectLst/>
                <a:latin typeface="+mn-lt"/>
                <a:ea typeface="+mn-ea"/>
                <a:cs typeface="+mn-cs"/>
              </a:rPr>
              <a:t> GD)  where in a given epoch we form (consecutive) batc</a:t>
            </a:r>
            <a:r>
              <a:rPr lang="en-GB" sz="1200" b="0" i="0" kern="1200" baseline="0" dirty="0" smtClean="0">
                <a:solidFill>
                  <a:schemeClr val="tx1"/>
                </a:solidFill>
                <a:effectLst/>
                <a:latin typeface="+mn-lt"/>
                <a:ea typeface="+mn-ea"/>
                <a:cs typeface="+mn-cs"/>
              </a:rPr>
              <a:t>hes from the training dataset and pass through each batch computing error and making a change to the weights. This means we can make several tweaks to the weights in a given epoch. </a:t>
            </a:r>
          </a:p>
          <a:p>
            <a:r>
              <a:rPr lang="en-GB" sz="1200" b="0" i="0" kern="1200" baseline="0" dirty="0" smtClean="0">
                <a:solidFill>
                  <a:schemeClr val="tx1"/>
                </a:solidFill>
                <a:effectLst/>
                <a:latin typeface="+mn-lt"/>
                <a:ea typeface="+mn-ea"/>
                <a:cs typeface="+mn-cs"/>
              </a:rPr>
              <a:t>This is controlled by the </a:t>
            </a:r>
            <a:r>
              <a:rPr lang="en-GB" sz="1200" b="0" i="0" kern="1200" baseline="0" dirty="0" err="1" smtClean="0">
                <a:solidFill>
                  <a:schemeClr val="tx1"/>
                </a:solidFill>
                <a:effectLst/>
                <a:latin typeface="+mn-lt"/>
                <a:ea typeface="+mn-ea"/>
                <a:cs typeface="+mn-cs"/>
              </a:rPr>
              <a:t>batch_size</a:t>
            </a:r>
            <a:r>
              <a:rPr lang="en-GB" sz="1200" b="0" i="0" kern="1200" baseline="0" dirty="0" smtClean="0">
                <a:solidFill>
                  <a:schemeClr val="tx1"/>
                </a:solidFill>
                <a:effectLst/>
                <a:latin typeface="+mn-lt"/>
                <a:ea typeface="+mn-ea"/>
                <a:cs typeface="+mn-cs"/>
              </a:rPr>
              <a:t> (hyper parameter). When </a:t>
            </a:r>
            <a:r>
              <a:rPr lang="en-GB" sz="1200" b="0" i="0" kern="1200" baseline="0" dirty="0" err="1" smtClean="0">
                <a:solidFill>
                  <a:schemeClr val="tx1"/>
                </a:solidFill>
                <a:effectLst/>
                <a:latin typeface="+mn-lt"/>
                <a:ea typeface="+mn-ea"/>
                <a:cs typeface="+mn-cs"/>
              </a:rPr>
              <a:t>batch_size</a:t>
            </a:r>
            <a:r>
              <a:rPr lang="en-GB" sz="1200" b="0" i="0" kern="1200" baseline="0" dirty="0" smtClean="0">
                <a:solidFill>
                  <a:schemeClr val="tx1"/>
                </a:solidFill>
                <a:effectLst/>
                <a:latin typeface="+mn-lt"/>
                <a:ea typeface="+mn-ea"/>
                <a:cs typeface="+mn-cs"/>
              </a:rPr>
              <a:t> = 1 </a:t>
            </a:r>
            <a:r>
              <a:rPr lang="en-GB" sz="1200" b="0" i="0" kern="1200" dirty="0" smtClean="0">
                <a:solidFill>
                  <a:schemeClr val="tx1"/>
                </a:solidFill>
                <a:effectLst/>
                <a:latin typeface="+mn-lt"/>
                <a:ea typeface="+mn-ea"/>
                <a:cs typeface="+mn-cs"/>
              </a:rPr>
              <a:t>we update the weights after each training sample.</a:t>
            </a:r>
          </a:p>
          <a:p>
            <a:r>
              <a:rPr lang="en-GB" sz="1200" b="0" i="0" kern="1200" dirty="0" smtClean="0">
                <a:solidFill>
                  <a:schemeClr val="tx1"/>
                </a:solidFill>
                <a:effectLst/>
                <a:latin typeface="+mn-lt"/>
                <a:ea typeface="+mn-ea"/>
                <a:cs typeface="+mn-cs"/>
              </a:rPr>
              <a:t>Here, the term "stochastic" comes from the fact that the gradient based on a single training sample is a "stochastic approximation" of the "true" cost gradient. Due to its stochastic nature, the path towards the global cost minimum is not "direct" as in GD, but may go "zig-zag" if we are visualizing the cost surface in a 2D space. </a:t>
            </a:r>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A86195E-91D1-4B24-AC5A-BAFFB32C0832}" type="slidenum">
              <a:rPr lang="en-GB" smtClean="0"/>
              <a:t>50</a:t>
            </a:fld>
            <a:endParaRPr lang="en-GB"/>
          </a:p>
        </p:txBody>
      </p:sp>
    </p:spTree>
    <p:extLst>
      <p:ext uri="{BB962C8B-B14F-4D97-AF65-F5344CB8AC3E}">
        <p14:creationId xmlns:p14="http://schemas.microsoft.com/office/powerpoint/2010/main" val="160070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same for even more complex tasks.</a:t>
            </a:r>
          </a:p>
          <a:p>
            <a:r>
              <a:rPr lang="en-GB" sz="1200" b="0" i="0" kern="1200" dirty="0" smtClean="0">
                <a:solidFill>
                  <a:schemeClr val="tx1"/>
                </a:solidFill>
                <a:effectLst/>
                <a:latin typeface="+mn-lt"/>
                <a:ea typeface="+mn-ea"/>
                <a:cs typeface="+mn-cs"/>
              </a:rPr>
              <a:t>pixel </a:t>
            </a:r>
            <a:r>
              <a:rPr lang="en-GB" sz="1200" b="1" i="0" kern="1200" dirty="0" smtClean="0">
                <a:solidFill>
                  <a:schemeClr val="tx1"/>
                </a:solidFill>
                <a:effectLst/>
                <a:latin typeface="+mn-lt"/>
                <a:ea typeface="+mn-ea"/>
                <a:cs typeface="+mn-cs"/>
              </a:rPr>
              <a:t>values</a:t>
            </a:r>
            <a:r>
              <a:rPr lang="en-GB" sz="1200" b="0" i="0" kern="1200" dirty="0" smtClean="0">
                <a:solidFill>
                  <a:schemeClr val="tx1"/>
                </a:solidFill>
                <a:effectLst/>
                <a:latin typeface="+mn-lt"/>
                <a:ea typeface="+mn-ea"/>
                <a:cs typeface="+mn-cs"/>
              </a:rPr>
              <a:t> range from 0 (black background) to 255 (white foreground)</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8</a:t>
            </a:fld>
            <a:endParaRPr lang="zh-TW" altLang="en-US"/>
          </a:p>
        </p:txBody>
      </p:sp>
    </p:spTree>
    <p:extLst>
      <p:ext uri="{BB962C8B-B14F-4D97-AF65-F5344CB8AC3E}">
        <p14:creationId xmlns:p14="http://schemas.microsoft.com/office/powerpoint/2010/main" val="130448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9</a:t>
            </a:fld>
            <a:endParaRPr lang="zh-TW" altLang="en-US"/>
          </a:p>
        </p:txBody>
      </p:sp>
    </p:spTree>
    <p:extLst>
      <p:ext uri="{BB962C8B-B14F-4D97-AF65-F5344CB8AC3E}">
        <p14:creationId xmlns:p14="http://schemas.microsoft.com/office/powerpoint/2010/main" val="3608404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sigmoid</a:t>
            </a:r>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10</a:t>
            </a:fld>
            <a:endParaRPr lang="zh-TW" altLang="en-US"/>
          </a:p>
        </p:txBody>
      </p:sp>
    </p:spTree>
    <p:extLst>
      <p:ext uri="{BB962C8B-B14F-4D97-AF65-F5344CB8AC3E}">
        <p14:creationId xmlns:p14="http://schemas.microsoft.com/office/powerpoint/2010/main" val="171850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Multi-layer </a:t>
            </a:r>
            <a:r>
              <a:rPr lang="en-GB" sz="1200" b="0" i="0" kern="1200" dirty="0" err="1" smtClean="0">
                <a:solidFill>
                  <a:schemeClr val="tx1"/>
                </a:solidFill>
                <a:effectLst/>
                <a:latin typeface="+mn-lt"/>
                <a:ea typeface="+mn-ea"/>
                <a:cs typeface="+mn-cs"/>
              </a:rPr>
              <a:t>perceptrons</a:t>
            </a:r>
            <a:r>
              <a:rPr lang="en-GB" sz="1200" b="0" i="0" kern="1200" dirty="0" smtClean="0">
                <a:solidFill>
                  <a:schemeClr val="tx1"/>
                </a:solidFill>
                <a:effectLst/>
                <a:latin typeface="+mn-lt"/>
                <a:ea typeface="+mn-ea"/>
                <a:cs typeface="+mn-cs"/>
              </a:rPr>
              <a:t> are trained using </a:t>
            </a:r>
            <a:r>
              <a:rPr lang="en-GB" sz="1200" b="0" i="0" u="sng" kern="1200" dirty="0" err="1" smtClean="0">
                <a:solidFill>
                  <a:schemeClr val="tx1"/>
                </a:solidFill>
                <a:effectLst/>
                <a:latin typeface="+mn-lt"/>
                <a:ea typeface="+mn-ea"/>
                <a:cs typeface="+mn-cs"/>
                <a:hlinkClick r:id="rId3"/>
              </a:rPr>
              <a:t>backpropapagation</a:t>
            </a:r>
            <a:r>
              <a:rPr lang="en-GB" sz="1200" b="0" i="0" kern="1200" dirty="0" smtClean="0">
                <a:solidFill>
                  <a:schemeClr val="tx1"/>
                </a:solidFill>
                <a:effectLst/>
                <a:latin typeface="+mn-lt"/>
                <a:ea typeface="+mn-ea"/>
                <a:cs typeface="+mn-cs"/>
              </a:rPr>
              <a:t>. A requirement for backpropagation is a </a:t>
            </a:r>
            <a:r>
              <a:rPr lang="en-GB" sz="1200" b="0" i="0" u="sng" kern="1200" dirty="0" smtClean="0">
                <a:solidFill>
                  <a:schemeClr val="tx1"/>
                </a:solidFill>
                <a:effectLst/>
                <a:latin typeface="+mn-lt"/>
                <a:ea typeface="+mn-ea"/>
                <a:cs typeface="+mn-cs"/>
                <a:hlinkClick r:id="rId4"/>
              </a:rPr>
              <a:t>differentiable</a:t>
            </a:r>
            <a:r>
              <a:rPr lang="en-GB" sz="1200" b="0" i="0" kern="1200" dirty="0" smtClean="0">
                <a:solidFill>
                  <a:schemeClr val="tx1"/>
                </a:solidFill>
                <a:effectLst/>
                <a:latin typeface="+mn-lt"/>
                <a:ea typeface="+mn-ea"/>
                <a:cs typeface="+mn-cs"/>
              </a:rPr>
              <a:t> activation function. That's because backpropagation uses </a:t>
            </a:r>
            <a:r>
              <a:rPr lang="en-GB" sz="1200" b="0" i="0" u="sng" kern="1200" dirty="0" smtClean="0">
                <a:solidFill>
                  <a:schemeClr val="tx1"/>
                </a:solidFill>
                <a:effectLst/>
                <a:latin typeface="+mn-lt"/>
                <a:ea typeface="+mn-ea"/>
                <a:cs typeface="+mn-cs"/>
                <a:hlinkClick r:id="rId5"/>
              </a:rPr>
              <a:t>gradient descent</a:t>
            </a:r>
            <a:r>
              <a:rPr lang="en-GB" sz="1200" b="0" i="0" kern="1200" dirty="0" smtClean="0">
                <a:solidFill>
                  <a:schemeClr val="tx1"/>
                </a:solidFill>
                <a:effectLst/>
                <a:latin typeface="+mn-lt"/>
                <a:ea typeface="+mn-ea"/>
                <a:cs typeface="+mn-cs"/>
              </a:rPr>
              <a:t> on this function to update the network weights.</a:t>
            </a:r>
            <a:endParaRPr lang="en-GB" dirty="0" smtClean="0"/>
          </a:p>
          <a:p>
            <a:endParaRPr lang="en-GB" dirty="0"/>
          </a:p>
        </p:txBody>
      </p:sp>
      <p:sp>
        <p:nvSpPr>
          <p:cNvPr id="4" name="Slide Number Placeholder 3"/>
          <p:cNvSpPr>
            <a:spLocks noGrp="1"/>
          </p:cNvSpPr>
          <p:nvPr>
            <p:ph type="sldNum" sz="quarter" idx="10"/>
          </p:nvPr>
        </p:nvSpPr>
        <p:spPr/>
        <p:txBody>
          <a:bodyPr/>
          <a:lstStyle/>
          <a:p>
            <a:fld id="{DA86195E-91D1-4B24-AC5A-BAFFB32C0832}" type="slidenum">
              <a:rPr lang="en-GB" smtClean="0"/>
              <a:t>11</a:t>
            </a:fld>
            <a:endParaRPr lang="en-GB"/>
          </a:p>
        </p:txBody>
      </p:sp>
    </p:spTree>
    <p:extLst>
      <p:ext uri="{BB962C8B-B14F-4D97-AF65-F5344CB8AC3E}">
        <p14:creationId xmlns:p14="http://schemas.microsoft.com/office/powerpoint/2010/main" val="3238815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i="1" u="sng" dirty="0" smtClean="0"/>
              <a:t>Fully Connected Feedforward Network </a:t>
            </a:r>
            <a:endParaRPr lang="zh-TW" altLang="en-US" b="1" i="1" u="sng"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0000FF"/>
                </a:solidFill>
              </a:rPr>
              <a:t>You can always connect the neurons in your own way.</a:t>
            </a:r>
            <a:endParaRPr lang="zh-TW" altLang="en-US" sz="1200" dirty="0" smtClean="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Each dimension corresponds to a digit (10 dimension is needed)</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13</a:t>
            </a:fld>
            <a:endParaRPr lang="zh-TW" altLang="en-US"/>
          </a:p>
        </p:txBody>
      </p:sp>
    </p:spTree>
    <p:extLst>
      <p:ext uri="{BB962C8B-B14F-4D97-AF65-F5344CB8AC3E}">
        <p14:creationId xmlns:p14="http://schemas.microsoft.com/office/powerpoint/2010/main" val="835713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Ignore</a:t>
            </a:r>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15</a:t>
            </a:fld>
            <a:endParaRPr lang="zh-TW" altLang="en-US"/>
          </a:p>
        </p:txBody>
      </p:sp>
    </p:spTree>
    <p:extLst>
      <p:ext uri="{BB962C8B-B14F-4D97-AF65-F5344CB8AC3E}">
        <p14:creationId xmlns:p14="http://schemas.microsoft.com/office/powerpoint/2010/main" val="94068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For example,</a:t>
            </a:r>
            <a:r>
              <a:rPr lang="en-US" altLang="zh-TW" baseline="0" dirty="0" smtClean="0"/>
              <a:t> if we modify “1” to “2”, then we have another function</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17</a:t>
            </a:fld>
            <a:endParaRPr lang="zh-TW" altLang="en-US"/>
          </a:p>
        </p:txBody>
      </p:sp>
    </p:spTree>
    <p:extLst>
      <p:ext uri="{BB962C8B-B14F-4D97-AF65-F5344CB8AC3E}">
        <p14:creationId xmlns:p14="http://schemas.microsoft.com/office/powerpoint/2010/main" val="192595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050AB5A-4A3B-4150-982D-C8500299D6A8}" type="datetimeFigureOut">
              <a:rPr lang="en-GB" smtClean="0"/>
              <a:t>05/10/2018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357351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050AB5A-4A3B-4150-982D-C8500299D6A8}" type="datetimeFigureOut">
              <a:rPr lang="en-GB" smtClean="0"/>
              <a:t>05/10/2018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40760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050AB5A-4A3B-4150-982D-C8500299D6A8}" type="datetimeFigureOut">
              <a:rPr lang="en-GB" smtClean="0"/>
              <a:t>05/10/2018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379599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050AB5A-4A3B-4150-982D-C8500299D6A8}" type="datetimeFigureOut">
              <a:rPr lang="en-GB" smtClean="0"/>
              <a:t>05/10/2018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408449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50AB5A-4A3B-4150-982D-C8500299D6A8}" type="datetimeFigureOut">
              <a:rPr lang="en-GB" smtClean="0"/>
              <a:t>05/10/2018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413213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050AB5A-4A3B-4150-982D-C8500299D6A8}" type="datetimeFigureOut">
              <a:rPr lang="en-GB" smtClean="0"/>
              <a:t>05/10/2018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37424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050AB5A-4A3B-4150-982D-C8500299D6A8}" type="datetimeFigureOut">
              <a:rPr lang="en-GB" smtClean="0"/>
              <a:t>05/10/2018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2128009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050AB5A-4A3B-4150-982D-C8500299D6A8}" type="datetimeFigureOut">
              <a:rPr lang="en-GB" smtClean="0"/>
              <a:t>05/10/2018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31092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0AB5A-4A3B-4150-982D-C8500299D6A8}" type="datetimeFigureOut">
              <a:rPr lang="en-GB" smtClean="0"/>
              <a:t>05/10/2018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188448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50AB5A-4A3B-4150-982D-C8500299D6A8}" type="datetimeFigureOut">
              <a:rPr lang="en-GB" smtClean="0"/>
              <a:t>05/10/2018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40328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50AB5A-4A3B-4150-982D-C8500299D6A8}" type="datetimeFigureOut">
              <a:rPr lang="en-GB" smtClean="0"/>
              <a:t>05/10/2018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DC0046-885D-40F5-8E67-1B4DFF17C2E4}" type="slidenum">
              <a:rPr lang="en-GB" smtClean="0"/>
              <a:t>‹#›</a:t>
            </a:fld>
            <a:endParaRPr lang="en-GB"/>
          </a:p>
        </p:txBody>
      </p:sp>
    </p:spTree>
    <p:extLst>
      <p:ext uri="{BB962C8B-B14F-4D97-AF65-F5344CB8AC3E}">
        <p14:creationId xmlns:p14="http://schemas.microsoft.com/office/powerpoint/2010/main" val="153369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0AB5A-4A3B-4150-982D-C8500299D6A8}" type="datetimeFigureOut">
              <a:rPr lang="en-GB" smtClean="0"/>
              <a:t>05/10/2018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C0046-885D-40F5-8E67-1B4DFF17C2E4}" type="slidenum">
              <a:rPr lang="en-GB" smtClean="0"/>
              <a:t>‹#›</a:t>
            </a:fld>
            <a:endParaRPr lang="en-GB"/>
          </a:p>
        </p:txBody>
      </p:sp>
    </p:spTree>
    <p:extLst>
      <p:ext uri="{BB962C8B-B14F-4D97-AF65-F5344CB8AC3E}">
        <p14:creationId xmlns:p14="http://schemas.microsoft.com/office/powerpoint/2010/main" val="300458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7.bin"/><Relationship Id="rId18" Type="http://schemas.openxmlformats.org/officeDocument/2006/relationships/image" Target="../media/image13.wmf"/><Relationship Id="rId26" Type="http://schemas.openxmlformats.org/officeDocument/2006/relationships/image" Target="../media/image17.wmf"/><Relationship Id="rId3" Type="http://schemas.openxmlformats.org/officeDocument/2006/relationships/notesSlide" Target="../notesSlides/notesSlide5.xml"/><Relationship Id="rId21" Type="http://schemas.openxmlformats.org/officeDocument/2006/relationships/oleObject" Target="../embeddings/oleObject11.bin"/><Relationship Id="rId7" Type="http://schemas.openxmlformats.org/officeDocument/2006/relationships/oleObject" Target="../embeddings/oleObject4.bin"/><Relationship Id="rId12" Type="http://schemas.openxmlformats.org/officeDocument/2006/relationships/image" Target="../media/image10.wmf"/><Relationship Id="rId17" Type="http://schemas.openxmlformats.org/officeDocument/2006/relationships/oleObject" Target="../embeddings/oleObject9.bin"/><Relationship Id="rId25"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image" Target="../media/image12.wmf"/><Relationship Id="rId20" Type="http://schemas.openxmlformats.org/officeDocument/2006/relationships/image" Target="../media/image14.wmf"/><Relationship Id="rId1" Type="http://schemas.openxmlformats.org/officeDocument/2006/relationships/vmlDrawing" Target="../drawings/vmlDrawing2.vml"/><Relationship Id="rId6" Type="http://schemas.openxmlformats.org/officeDocument/2006/relationships/image" Target="../media/image20.png"/><Relationship Id="rId11" Type="http://schemas.openxmlformats.org/officeDocument/2006/relationships/oleObject" Target="../embeddings/oleObject6.bin"/><Relationship Id="rId24" Type="http://schemas.openxmlformats.org/officeDocument/2006/relationships/image" Target="../media/image16.wmf"/><Relationship Id="rId5" Type="http://schemas.openxmlformats.org/officeDocument/2006/relationships/image" Target="../media/image7.wmf"/><Relationship Id="rId15" Type="http://schemas.openxmlformats.org/officeDocument/2006/relationships/oleObject" Target="../embeddings/oleObject8.bin"/><Relationship Id="rId23" Type="http://schemas.openxmlformats.org/officeDocument/2006/relationships/oleObject" Target="../embeddings/oleObject12.bin"/><Relationship Id="rId10" Type="http://schemas.openxmlformats.org/officeDocument/2006/relationships/image" Target="../media/image9.wmf"/><Relationship Id="rId19" Type="http://schemas.openxmlformats.org/officeDocument/2006/relationships/oleObject" Target="../embeddings/oleObject10.bin"/><Relationship Id="rId4" Type="http://schemas.openxmlformats.org/officeDocument/2006/relationships/oleObject" Target="../embeddings/oleObject3.bin"/><Relationship Id="rId9" Type="http://schemas.openxmlformats.org/officeDocument/2006/relationships/oleObject" Target="../embeddings/oleObject5.bin"/><Relationship Id="rId14" Type="http://schemas.openxmlformats.org/officeDocument/2006/relationships/image" Target="../media/image11.wmf"/><Relationship Id="rId22" Type="http://schemas.openxmlformats.org/officeDocument/2006/relationships/image" Target="../media/image15.wmf"/></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7.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5.bin"/><Relationship Id="rId5" Type="http://schemas.openxmlformats.org/officeDocument/2006/relationships/image" Target="../media/image5.wmf"/><Relationship Id="rId4" Type="http://schemas.openxmlformats.org/officeDocument/2006/relationships/oleObject" Target="../embeddings/oleObject14.bin"/><Relationship Id="rId9" Type="http://schemas.openxmlformats.org/officeDocument/2006/relationships/image" Target="../media/image2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8.xml"/><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17.bin"/><Relationship Id="rId10" Type="http://schemas.openxmlformats.org/officeDocument/2006/relationships/image" Target="../media/image23.wmf"/><Relationship Id="rId4" Type="http://schemas.openxmlformats.org/officeDocument/2006/relationships/image" Target="../media/image24.png"/><Relationship Id="rId9"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2" Type="http://schemas.openxmlformats.org/officeDocument/2006/relationships/image" Target="../media/image240.png"/><Relationship Id="rId2" Type="http://schemas.openxmlformats.org/officeDocument/2006/relationships/notesSlide" Target="../notesSlides/notesSlide9.xml"/><Relationship Id="rId1" Type="http://schemas.openxmlformats.org/officeDocument/2006/relationships/slideLayout" Target="../slideLayouts/slideLayout2.xml"/><Relationship Id="rId15" Type="http://schemas.openxmlformats.org/officeDocument/2006/relationships/image" Target="../media/image23.png"/><Relationship Id="rId14" Type="http://schemas.openxmlformats.org/officeDocument/2006/relationships/image" Target="../media/image222.png"/></Relationships>
</file>

<file path=ppt/slides/_rels/slide18.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33.png"/><Relationship Id="rId3" Type="http://schemas.openxmlformats.org/officeDocument/2006/relationships/notesSlide" Target="../notesSlides/notesSlide10.xml"/><Relationship Id="rId7" Type="http://schemas.openxmlformats.org/officeDocument/2006/relationships/oleObject" Target="../embeddings/oleObject21.bin"/><Relationship Id="rId12"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wmf"/><Relationship Id="rId11" Type="http://schemas.openxmlformats.org/officeDocument/2006/relationships/image" Target="../media/image31.png"/><Relationship Id="rId5" Type="http://schemas.openxmlformats.org/officeDocument/2006/relationships/oleObject" Target="../embeddings/oleObject20.bin"/><Relationship Id="rId15" Type="http://schemas.openxmlformats.org/officeDocument/2006/relationships/image" Target="../media/image35.png"/><Relationship Id="rId10" Type="http://schemas.openxmlformats.org/officeDocument/2006/relationships/image" Target="../media/image300.png"/><Relationship Id="rId4" Type="http://schemas.openxmlformats.org/officeDocument/2006/relationships/image" Target="../media/image30.png"/><Relationship Id="rId9" Type="http://schemas.openxmlformats.org/officeDocument/2006/relationships/image" Target="../media/image29.png"/><Relationship Id="rId1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1.xml"/><Relationship Id="rId7" Type="http://schemas.openxmlformats.org/officeDocument/2006/relationships/image" Target="../media/image6.wmf"/><Relationship Id="rId12"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3.bin"/><Relationship Id="rId11" Type="http://schemas.openxmlformats.org/officeDocument/2006/relationships/image" Target="../media/image37.png"/><Relationship Id="rId5" Type="http://schemas.openxmlformats.org/officeDocument/2006/relationships/image" Target="../media/image5.wmf"/><Relationship Id="rId10" Type="http://schemas.openxmlformats.org/officeDocument/2006/relationships/image" Target="../media/image36.png"/><Relationship Id="rId4" Type="http://schemas.openxmlformats.org/officeDocument/2006/relationships/oleObject" Target="../embeddings/oleObject22.bin"/><Relationship Id="rId9"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42.png"/><Relationship Id="rId3" Type="http://schemas.openxmlformats.org/officeDocument/2006/relationships/notesSlide" Target="../notesSlides/notesSlide12.xml"/><Relationship Id="rId7" Type="http://schemas.openxmlformats.org/officeDocument/2006/relationships/image" Target="../media/image5.wmf"/><Relationship Id="rId12"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5.bin"/><Relationship Id="rId11" Type="http://schemas.openxmlformats.org/officeDocument/2006/relationships/image" Target="../media/image20.wmf"/><Relationship Id="rId5" Type="http://schemas.openxmlformats.org/officeDocument/2006/relationships/image" Target="../media/image40.png"/><Relationship Id="rId10" Type="http://schemas.openxmlformats.org/officeDocument/2006/relationships/oleObject" Target="../embeddings/oleObject27.bin"/><Relationship Id="rId4" Type="http://schemas.openxmlformats.org/officeDocument/2006/relationships/image" Target="../media/image39.png"/><Relationship Id="rId9" Type="http://schemas.openxmlformats.org/officeDocument/2006/relationships/image" Target="../media/image6.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3.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9.bin"/><Relationship Id="rId5" Type="http://schemas.openxmlformats.org/officeDocument/2006/relationships/image" Target="../media/image27.wmf"/><Relationship Id="rId4" Type="http://schemas.openxmlformats.org/officeDocument/2006/relationships/oleObject" Target="../embeddings/oleObject28.bin"/><Relationship Id="rId9" Type="http://schemas.openxmlformats.org/officeDocument/2006/relationships/image" Target="../media/image29.wmf"/></Relationships>
</file>

<file path=ppt/slides/_rels/slide22.xml.rels><?xml version="1.0" encoding="UTF-8" standalone="yes"?>
<Relationships xmlns="http://schemas.openxmlformats.org/package/2006/relationships"><Relationship Id="rId13" Type="http://schemas.openxmlformats.org/officeDocument/2006/relationships/image" Target="../media/image34.wmf"/><Relationship Id="rId18" Type="http://schemas.openxmlformats.org/officeDocument/2006/relationships/oleObject" Target="../embeddings/oleObject38.bin"/><Relationship Id="rId26" Type="http://schemas.openxmlformats.org/officeDocument/2006/relationships/oleObject" Target="../embeddings/oleObject42.bin"/><Relationship Id="rId21" Type="http://schemas.openxmlformats.org/officeDocument/2006/relationships/image" Target="../media/image38.wmf"/><Relationship Id="rId34" Type="http://schemas.openxmlformats.org/officeDocument/2006/relationships/image" Target="../media/image144.png"/><Relationship Id="rId7" Type="http://schemas.openxmlformats.org/officeDocument/2006/relationships/image" Target="../media/image31.wmf"/><Relationship Id="rId12" Type="http://schemas.openxmlformats.org/officeDocument/2006/relationships/oleObject" Target="../embeddings/oleObject35.bin"/><Relationship Id="rId17" Type="http://schemas.openxmlformats.org/officeDocument/2006/relationships/image" Target="../media/image36.wmf"/><Relationship Id="rId25" Type="http://schemas.openxmlformats.org/officeDocument/2006/relationships/image" Target="../media/image39.wmf"/><Relationship Id="rId33" Type="http://schemas.openxmlformats.org/officeDocument/2006/relationships/image" Target="../media/image43.wmf"/><Relationship Id="rId38" Type="http://schemas.openxmlformats.org/officeDocument/2006/relationships/image" Target="../media/image45.wmf"/><Relationship Id="rId2" Type="http://schemas.openxmlformats.org/officeDocument/2006/relationships/slideLayout" Target="../slideLayouts/slideLayout2.xml"/><Relationship Id="rId16" Type="http://schemas.openxmlformats.org/officeDocument/2006/relationships/oleObject" Target="../embeddings/oleObject37.bin"/><Relationship Id="rId20" Type="http://schemas.openxmlformats.org/officeDocument/2006/relationships/oleObject" Target="../embeddings/oleObject39.bin"/><Relationship Id="rId29" Type="http://schemas.openxmlformats.org/officeDocument/2006/relationships/image" Target="../media/image41.wmf"/><Relationship Id="rId1" Type="http://schemas.openxmlformats.org/officeDocument/2006/relationships/vmlDrawing" Target="../drawings/vmlDrawing9.vml"/><Relationship Id="rId6" Type="http://schemas.openxmlformats.org/officeDocument/2006/relationships/oleObject" Target="../embeddings/oleObject32.bin"/><Relationship Id="rId11" Type="http://schemas.openxmlformats.org/officeDocument/2006/relationships/image" Target="../media/image33.wmf"/><Relationship Id="rId24" Type="http://schemas.openxmlformats.org/officeDocument/2006/relationships/oleObject" Target="../embeddings/oleObject41.bin"/><Relationship Id="rId32" Type="http://schemas.openxmlformats.org/officeDocument/2006/relationships/oleObject" Target="../embeddings/oleObject45.bin"/><Relationship Id="rId37" Type="http://schemas.openxmlformats.org/officeDocument/2006/relationships/oleObject" Target="../embeddings/oleObject47.bin"/><Relationship Id="rId5" Type="http://schemas.openxmlformats.org/officeDocument/2006/relationships/image" Target="../media/image30.wmf"/><Relationship Id="rId15" Type="http://schemas.openxmlformats.org/officeDocument/2006/relationships/image" Target="../media/image35.wmf"/><Relationship Id="rId23" Type="http://schemas.openxmlformats.org/officeDocument/2006/relationships/image" Target="../media/image15.wmf"/><Relationship Id="rId28" Type="http://schemas.openxmlformats.org/officeDocument/2006/relationships/oleObject" Target="../embeddings/oleObject43.bin"/><Relationship Id="rId36" Type="http://schemas.openxmlformats.org/officeDocument/2006/relationships/image" Target="../media/image44.wmf"/><Relationship Id="rId10" Type="http://schemas.openxmlformats.org/officeDocument/2006/relationships/oleObject" Target="../embeddings/oleObject34.bin"/><Relationship Id="rId19" Type="http://schemas.openxmlformats.org/officeDocument/2006/relationships/image" Target="../media/image37.wmf"/><Relationship Id="rId31" Type="http://schemas.openxmlformats.org/officeDocument/2006/relationships/image" Target="../media/image42.wmf"/><Relationship Id="rId4" Type="http://schemas.openxmlformats.org/officeDocument/2006/relationships/oleObject" Target="../embeddings/oleObject31.bin"/><Relationship Id="rId9" Type="http://schemas.openxmlformats.org/officeDocument/2006/relationships/image" Target="../media/image32.wmf"/><Relationship Id="rId14" Type="http://schemas.openxmlformats.org/officeDocument/2006/relationships/oleObject" Target="../embeddings/oleObject36.bin"/><Relationship Id="rId22" Type="http://schemas.openxmlformats.org/officeDocument/2006/relationships/oleObject" Target="../embeddings/oleObject40.bin"/><Relationship Id="rId27" Type="http://schemas.openxmlformats.org/officeDocument/2006/relationships/image" Target="../media/image40.wmf"/><Relationship Id="rId30" Type="http://schemas.openxmlformats.org/officeDocument/2006/relationships/oleObject" Target="../embeddings/oleObject44.bin"/><Relationship Id="rId35" Type="http://schemas.openxmlformats.org/officeDocument/2006/relationships/oleObject" Target="../embeddings/oleObject46.bin"/><Relationship Id="rId8" Type="http://schemas.openxmlformats.org/officeDocument/2006/relationships/oleObject" Target="../embeddings/oleObject33.bin"/><Relationship Id="rId3"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image" Target="../media/image71.png"/><Relationship Id="rId3" Type="http://schemas.openxmlformats.org/officeDocument/2006/relationships/image" Target="../media/image4.png"/><Relationship Id="rId7" Type="http://schemas.openxmlformats.org/officeDocument/2006/relationships/image" Target="../media/image6.wmf"/><Relationship Id="rId12"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9.bin"/><Relationship Id="rId11" Type="http://schemas.openxmlformats.org/officeDocument/2006/relationships/image" Target="../media/image46.png"/><Relationship Id="rId5" Type="http://schemas.openxmlformats.org/officeDocument/2006/relationships/image" Target="../media/image5.wmf"/><Relationship Id="rId10" Type="http://schemas.openxmlformats.org/officeDocument/2006/relationships/image" Target="../media/image68.png"/><Relationship Id="rId4" Type="http://schemas.openxmlformats.org/officeDocument/2006/relationships/oleObject" Target="../embeddings/oleObject48.bin"/></Relationships>
</file>

<file path=ppt/slides/_rels/slide2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2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notesSlide" Target="../notesSlides/notesSlide15.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51.bin"/><Relationship Id="rId5" Type="http://schemas.openxmlformats.org/officeDocument/2006/relationships/image" Target="../media/image5.wmf"/><Relationship Id="rId10" Type="http://schemas.openxmlformats.org/officeDocument/2006/relationships/image" Target="../media/image75.png"/><Relationship Id="rId4" Type="http://schemas.openxmlformats.org/officeDocument/2006/relationships/oleObject" Target="../embeddings/oleObject50.bin"/><Relationship Id="rId9" Type="http://schemas.openxmlformats.org/officeDocument/2006/relationships/image" Target="../media/image74.png"/></Relationships>
</file>

<file path=ppt/slides/_rels/slide27.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82.png"/><Relationship Id="rId3" Type="http://schemas.openxmlformats.org/officeDocument/2006/relationships/image" Target="../media/image76.png"/><Relationship Id="rId7" Type="http://schemas.openxmlformats.org/officeDocument/2006/relationships/image" Target="../media/image80.png"/><Relationship Id="rId12" Type="http://schemas.openxmlformats.org/officeDocument/2006/relationships/image" Target="../media/image81.png"/><Relationship Id="rId17" Type="http://schemas.openxmlformats.org/officeDocument/2006/relationships/image" Target="../media/image86.png"/><Relationship Id="rId2" Type="http://schemas.openxmlformats.org/officeDocument/2006/relationships/notesSlide" Target="../notesSlides/notesSlide16.xml"/><Relationship Id="rId16"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79.png"/><Relationship Id="rId11" Type="http://schemas.openxmlformats.org/officeDocument/2006/relationships/image" Target="../media/image51.png"/><Relationship Id="rId5" Type="http://schemas.openxmlformats.org/officeDocument/2006/relationships/image" Target="../media/image78.png"/><Relationship Id="rId15" Type="http://schemas.openxmlformats.org/officeDocument/2006/relationships/image" Target="../media/image84.png"/><Relationship Id="rId10" Type="http://schemas.openxmlformats.org/officeDocument/2006/relationships/image" Target="../media/image50.png"/><Relationship Id="rId4" Type="http://schemas.openxmlformats.org/officeDocument/2006/relationships/image" Target="../media/image77.png"/><Relationship Id="rId9" Type="http://schemas.openxmlformats.org/officeDocument/2006/relationships/image" Target="../media/image49.png"/><Relationship Id="rId14" Type="http://schemas.openxmlformats.org/officeDocument/2006/relationships/image" Target="../media/image8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notesSlide" Target="../notesSlides/notesSlide17.xml"/><Relationship Id="rId7" Type="http://schemas.openxmlformats.org/officeDocument/2006/relationships/image" Target="../media/image26.wmf"/><Relationship Id="rId12" Type="http://schemas.openxmlformats.org/officeDocument/2006/relationships/image" Target="../media/image91.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3.bin"/><Relationship Id="rId11" Type="http://schemas.openxmlformats.org/officeDocument/2006/relationships/image" Target="../media/image90.png"/><Relationship Id="rId5" Type="http://schemas.openxmlformats.org/officeDocument/2006/relationships/image" Target="../media/image25.wmf"/><Relationship Id="rId10" Type="http://schemas.openxmlformats.org/officeDocument/2006/relationships/image" Target="../media/image89.png"/><Relationship Id="rId4" Type="http://schemas.openxmlformats.org/officeDocument/2006/relationships/oleObject" Target="../embeddings/oleObject52.bin"/><Relationship Id="rId9" Type="http://schemas.openxmlformats.org/officeDocument/2006/relationships/image" Target="../media/image88.pn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5" Type="http://schemas.openxmlformats.org/officeDocument/2006/relationships/image" Target="../media/image69.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png"/></Relationships>
</file>

<file path=ppt/slides/_rels/slide31.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09.png"/><Relationship Id="rId3" Type="http://schemas.openxmlformats.org/officeDocument/2006/relationships/image" Target="../media/image56.png"/><Relationship Id="rId7" Type="http://schemas.openxmlformats.org/officeDocument/2006/relationships/image" Target="../media/image96.png"/><Relationship Id="rId12" Type="http://schemas.openxmlformats.org/officeDocument/2006/relationships/image" Target="../media/image108.png"/><Relationship Id="rId17" Type="http://schemas.openxmlformats.org/officeDocument/2006/relationships/image" Target="../media/image113.png"/><Relationship Id="rId2" Type="http://schemas.openxmlformats.org/officeDocument/2006/relationships/notesSlide" Target="../notesSlides/notesSlide19.xml"/><Relationship Id="rId16"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107.png"/><Relationship Id="rId5" Type="http://schemas.openxmlformats.org/officeDocument/2006/relationships/image" Target="../media/image94.png"/><Relationship Id="rId15" Type="http://schemas.openxmlformats.org/officeDocument/2006/relationships/image" Target="../media/image111.png"/><Relationship Id="rId10" Type="http://schemas.openxmlformats.org/officeDocument/2006/relationships/image" Target="../media/image106.png"/><Relationship Id="rId4" Type="http://schemas.openxmlformats.org/officeDocument/2006/relationships/image" Target="../media/image93.png"/><Relationship Id="rId9" Type="http://schemas.openxmlformats.org/officeDocument/2006/relationships/image" Target="../media/image98.png"/><Relationship Id="rId14" Type="http://schemas.openxmlformats.org/officeDocument/2006/relationships/image" Target="../media/image110.png"/></Relationships>
</file>

<file path=ppt/slides/_rels/slide3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 Id="rId9" Type="http://schemas.openxmlformats.org/officeDocument/2006/relationships/image" Target="../media/image7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analyticsvidhya.com/blog/2017/03/introduction-to-gradient-descent-algorithm-along-its-variants/"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76.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www.analyticsvidhya.com/blog/2017/03/introduction-to-gradient-descent-algorithm-along-its-variant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 Id="rId5" Type="http://schemas.openxmlformats.org/officeDocument/2006/relationships/image" Target="../media/image129.png"/><Relationship Id="rId4" Type="http://schemas.openxmlformats.org/officeDocument/2006/relationships/image" Target="../media/image128.png"/></Relationships>
</file>

<file path=ppt/slides/_rels/slide42.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134.png"/><Relationship Id="rId5" Type="http://schemas.openxmlformats.org/officeDocument/2006/relationships/image" Target="../media/image133.png"/><Relationship Id="rId10" Type="http://schemas.openxmlformats.org/officeDocument/2006/relationships/image" Target="../media/image138.png"/><Relationship Id="rId4" Type="http://schemas.openxmlformats.org/officeDocument/2006/relationships/image" Target="../media/image132.png"/><Relationship Id="rId9" Type="http://schemas.openxmlformats.org/officeDocument/2006/relationships/image" Target="../media/image137.png"/></Relationships>
</file>

<file path=ppt/slides/_rels/slide43.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41.png"/><Relationship Id="rId4" Type="http://schemas.openxmlformats.org/officeDocument/2006/relationships/image" Target="../media/image140.png"/></Relationships>
</file>

<file path=ppt/slides/_rels/slide44.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55.png"/><Relationship Id="rId3" Type="http://schemas.openxmlformats.org/officeDocument/2006/relationships/image" Target="../media/image145.png"/><Relationship Id="rId7" Type="http://schemas.openxmlformats.org/officeDocument/2006/relationships/image" Target="../media/image149.png"/><Relationship Id="rId12" Type="http://schemas.openxmlformats.org/officeDocument/2006/relationships/image" Target="../media/image154.png"/><Relationship Id="rId2" Type="http://schemas.openxmlformats.org/officeDocument/2006/relationships/image" Target="../media/image56.png"/><Relationship Id="rId16" Type="http://schemas.openxmlformats.org/officeDocument/2006/relationships/image" Target="../media/image158.png"/><Relationship Id="rId1" Type="http://schemas.openxmlformats.org/officeDocument/2006/relationships/slideLayout" Target="../slideLayouts/slideLayout2.xml"/><Relationship Id="rId6" Type="http://schemas.openxmlformats.org/officeDocument/2006/relationships/image" Target="../media/image148.png"/><Relationship Id="rId11" Type="http://schemas.openxmlformats.org/officeDocument/2006/relationships/image" Target="../media/image153.png"/><Relationship Id="rId5" Type="http://schemas.openxmlformats.org/officeDocument/2006/relationships/image" Target="../media/image147.png"/><Relationship Id="rId15" Type="http://schemas.openxmlformats.org/officeDocument/2006/relationships/image" Target="../media/image15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 Id="rId14" Type="http://schemas.openxmlformats.org/officeDocument/2006/relationships/image" Target="../media/image156.png"/></Relationships>
</file>

<file path=ppt/slides/_rels/slide47.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63.png"/><Relationship Id="rId4" Type="http://schemas.openxmlformats.org/officeDocument/2006/relationships/image" Target="../media/image16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6.wmf"/><Relationship Id="rId4" Type="http://schemas.openxmlformats.org/officeDocument/2006/relationships/image" Target="../media/image4.png"/><Relationship Id="rId9"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Artificial Neural Nets</a:t>
            </a:r>
          </a:p>
        </p:txBody>
      </p:sp>
      <p:sp>
        <p:nvSpPr>
          <p:cNvPr id="3" name="Subtitle 2"/>
          <p:cNvSpPr>
            <a:spLocks noGrp="1"/>
          </p:cNvSpPr>
          <p:nvPr>
            <p:ph type="subTitle" idx="1"/>
          </p:nvPr>
        </p:nvSpPr>
        <p:spPr/>
        <p:txBody>
          <a:bodyPr/>
          <a:lstStyle/>
          <a:p>
            <a:r>
              <a:rPr lang="en-GB" dirty="0" smtClean="0"/>
              <a:t>Prof N Wiratunga</a:t>
            </a:r>
            <a:endParaRPr lang="en-GB" dirty="0"/>
          </a:p>
        </p:txBody>
      </p:sp>
      <p:sp>
        <p:nvSpPr>
          <p:cNvPr id="4" name="Subtitle 2"/>
          <p:cNvSpPr txBox="1">
            <a:spLocks/>
          </p:cNvSpPr>
          <p:nvPr/>
        </p:nvSpPr>
        <p:spPr>
          <a:xfrm>
            <a:off x="237744" y="4429919"/>
            <a:ext cx="9144000" cy="1655762"/>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smtClean="0"/>
              <a:t>References</a:t>
            </a:r>
          </a:p>
          <a:p>
            <a:pPr algn="l"/>
            <a:r>
              <a:rPr lang="en-GB" dirty="0" smtClean="0"/>
              <a:t>Python Machine Learning: Sebastian </a:t>
            </a:r>
            <a:r>
              <a:rPr lang="en-GB" dirty="0" err="1" smtClean="0"/>
              <a:t>Raschka</a:t>
            </a:r>
            <a:r>
              <a:rPr lang="en-GB" dirty="0" smtClean="0"/>
              <a:t> and </a:t>
            </a:r>
            <a:r>
              <a:rPr lang="en-GB" dirty="0" err="1" smtClean="0"/>
              <a:t>Vahid</a:t>
            </a:r>
            <a:r>
              <a:rPr lang="en-GB" dirty="0" smtClean="0"/>
              <a:t> </a:t>
            </a:r>
            <a:r>
              <a:rPr lang="en-GB" dirty="0" err="1" smtClean="0"/>
              <a:t>Mirjalili</a:t>
            </a:r>
            <a:endParaRPr lang="en-GB" dirty="0" smtClean="0"/>
          </a:p>
          <a:p>
            <a:pPr algn="l"/>
            <a:r>
              <a:rPr lang="en-GB" dirty="0" smtClean="0"/>
              <a:t>Make your own Neural Net: Tariq Rashid</a:t>
            </a:r>
          </a:p>
          <a:p>
            <a:pPr algn="l"/>
            <a:r>
              <a:rPr lang="en-GB" dirty="0" smtClean="0"/>
              <a:t>Neural Nets for Machine Learning: Geoffrey Hinton</a:t>
            </a:r>
          </a:p>
          <a:p>
            <a:pPr algn="l"/>
            <a:r>
              <a:rPr lang="en-GB" dirty="0" smtClean="0"/>
              <a:t>Deep Learning Tutorial: Hung-</a:t>
            </a:r>
            <a:r>
              <a:rPr lang="en-GB" dirty="0" err="1" smtClean="0"/>
              <a:t>yi</a:t>
            </a:r>
            <a:r>
              <a:rPr lang="en-GB" dirty="0" smtClean="0"/>
              <a:t> Lee</a:t>
            </a:r>
            <a:endParaRPr lang="en-GB" b="1" dirty="0"/>
          </a:p>
          <a:p>
            <a:pPr algn="l"/>
            <a:endParaRPr lang="en-GB" dirty="0" smtClean="0"/>
          </a:p>
          <a:p>
            <a:pPr algn="l"/>
            <a:endParaRPr lang="en-GB" dirty="0"/>
          </a:p>
        </p:txBody>
      </p:sp>
    </p:spTree>
    <p:extLst>
      <p:ext uri="{BB962C8B-B14F-4D97-AF65-F5344CB8AC3E}">
        <p14:creationId xmlns:p14="http://schemas.microsoft.com/office/powerpoint/2010/main" val="378884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12"/>
          <p:cNvGraphicFramePr>
            <a:graphicFrameLocks noChangeAspect="1"/>
          </p:cNvGraphicFramePr>
          <p:nvPr>
            <p:extLst/>
          </p:nvPr>
        </p:nvGraphicFramePr>
        <p:xfrm>
          <a:off x="4961394" y="2894648"/>
          <a:ext cx="5324475" cy="596900"/>
        </p:xfrm>
        <a:graphic>
          <a:graphicData uri="http://schemas.openxmlformats.org/presentationml/2006/ole">
            <mc:AlternateContent xmlns:mc="http://schemas.openxmlformats.org/markup-compatibility/2006">
              <mc:Choice xmlns:v="urn:schemas-microsoft-com:vml" Requires="v">
                <p:oleObj spid="_x0000_s4608" name="方程式" r:id="rId4" imgW="1917360" imgH="215640" progId="Equation.3">
                  <p:embed/>
                </p:oleObj>
              </mc:Choice>
              <mc:Fallback>
                <p:oleObj name="方程式" r:id="rId4" imgW="1917360" imgH="215640" progId="Equation.3">
                  <p:embed/>
                  <p:pic>
                    <p:nvPicPr>
                      <p:cNvPr id="0" name=""/>
                      <p:cNvPicPr>
                        <a:picLocks noChangeAspect="1" noChangeArrowheads="1"/>
                      </p:cNvPicPr>
                      <p:nvPr/>
                    </p:nvPicPr>
                    <p:blipFill>
                      <a:blip r:embed="rId5"/>
                      <a:srcRect/>
                      <a:stretch>
                        <a:fillRect/>
                      </a:stretch>
                    </p:blipFill>
                    <p:spPr bwMode="auto">
                      <a:xfrm>
                        <a:off x="4961394" y="2894648"/>
                        <a:ext cx="5324475" cy="596900"/>
                      </a:xfrm>
                      <a:prstGeom prst="rect">
                        <a:avLst/>
                      </a:prstGeom>
                      <a:noFill/>
                      <a:extLst/>
                    </p:spPr>
                  </p:pic>
                </p:oleObj>
              </mc:Fallback>
            </mc:AlternateContent>
          </a:graphicData>
        </a:graphic>
      </p:graphicFrame>
      <p:sp>
        <p:nvSpPr>
          <p:cNvPr id="2" name="標題 1"/>
          <p:cNvSpPr>
            <a:spLocks noGrp="1"/>
          </p:cNvSpPr>
          <p:nvPr>
            <p:ph type="title"/>
          </p:nvPr>
        </p:nvSpPr>
        <p:spPr/>
        <p:txBody>
          <a:bodyPr/>
          <a:lstStyle/>
          <a:p>
            <a:r>
              <a:rPr lang="en-US" altLang="zh-TW" dirty="0" smtClean="0"/>
              <a:t>Element of Neural Network </a:t>
            </a:r>
            <a:endParaRPr lang="zh-TW" altLang="en-US" dirty="0"/>
          </a:p>
        </p:txBody>
      </p:sp>
      <mc:AlternateContent xmlns:mc="http://schemas.openxmlformats.org/markup-compatibility/2006" xmlns:a14="http://schemas.microsoft.com/office/drawing/2010/main">
        <mc:Choice Requires="a14">
          <p:sp>
            <p:nvSpPr>
              <p:cNvPr id="35" name="文字方塊 34"/>
              <p:cNvSpPr txBox="1"/>
              <p:nvPr/>
            </p:nvSpPr>
            <p:spPr>
              <a:xfrm>
                <a:off x="5751506" y="1902038"/>
                <a:ext cx="16440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𝑓</m:t>
                      </m:r>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𝑅</m:t>
                          </m:r>
                        </m:e>
                        <m:sup>
                          <m:r>
                            <a:rPr lang="en-US" altLang="zh-TW" sz="2800" i="1">
                              <a:latin typeface="Cambria Math" panose="02040503050406030204" pitchFamily="18" charset="0"/>
                            </a:rPr>
                            <m:t>𝐾</m:t>
                          </m:r>
                        </m:sup>
                      </m:sSup>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𝑅</m:t>
                      </m:r>
                    </m:oMath>
                  </m:oMathPara>
                </a14:m>
                <a:endParaRPr lang="zh-TW" altLang="en-US" sz="28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4227506" y="1902037"/>
                <a:ext cx="1644040" cy="430887"/>
              </a:xfrm>
              <a:prstGeom prst="rect">
                <a:avLst/>
              </a:prstGeom>
              <a:blipFill rotWithShape="0">
                <a:blip r:embed="rId6"/>
                <a:stretch>
                  <a:fillRect/>
                </a:stretch>
              </a:blipFill>
            </p:spPr>
            <p:txBody>
              <a:bodyPr/>
              <a:lstStyle/>
              <a:p>
                <a:r>
                  <a:rPr lang="zh-TW" altLang="en-US">
                    <a:noFill/>
                  </a:rPr>
                  <a:t> </a:t>
                </a:r>
              </a:p>
            </p:txBody>
          </p:sp>
        </mc:Fallback>
      </mc:AlternateContent>
      <p:sp>
        <p:nvSpPr>
          <p:cNvPr id="26" name="矩形 25"/>
          <p:cNvSpPr/>
          <p:nvPr/>
        </p:nvSpPr>
        <p:spPr>
          <a:xfrm>
            <a:off x="3606333" y="2938573"/>
            <a:ext cx="622890" cy="22193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36" name="直線單箭頭接點 35"/>
          <p:cNvCxnSpPr/>
          <p:nvPr/>
        </p:nvCxnSpPr>
        <p:spPr>
          <a:xfrm flipV="1">
            <a:off x="7221289" y="4441559"/>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5295943" y="5463176"/>
            <a:ext cx="596697" cy="58427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 name="矩形 4"/>
          <p:cNvSpPr/>
          <p:nvPr/>
        </p:nvSpPr>
        <p:spPr>
          <a:xfrm>
            <a:off x="2621649" y="2850705"/>
            <a:ext cx="596697" cy="28070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6" name="直線單箭頭接點 5"/>
          <p:cNvCxnSpPr>
            <a:stCxn id="18" idx="3"/>
            <a:endCxn id="22" idx="1"/>
          </p:cNvCxnSpPr>
          <p:nvPr/>
        </p:nvCxnSpPr>
        <p:spPr>
          <a:xfrm flipV="1">
            <a:off x="3210726" y="4452003"/>
            <a:ext cx="2145559" cy="788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6510856" y="3943097"/>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8" name="Object 12"/>
          <p:cNvGraphicFramePr>
            <a:graphicFrameLocks noChangeAspect="1"/>
          </p:cNvGraphicFramePr>
          <p:nvPr>
            <p:extLst/>
          </p:nvPr>
        </p:nvGraphicFramePr>
        <p:xfrm>
          <a:off x="6039923" y="4054525"/>
          <a:ext cx="352425" cy="350837"/>
        </p:xfrm>
        <a:graphic>
          <a:graphicData uri="http://schemas.openxmlformats.org/presentationml/2006/ole">
            <mc:AlternateContent xmlns:mc="http://schemas.openxmlformats.org/markup-compatibility/2006">
              <mc:Choice xmlns:v="urn:schemas-microsoft-com:vml" Requires="v">
                <p:oleObj spid="_x0000_s4609" name="方程式" r:id="rId7" imgW="126720" imgH="126720" progId="Equation.3">
                  <p:embed/>
                </p:oleObj>
              </mc:Choice>
              <mc:Fallback>
                <p:oleObj name="方程式" r:id="rId7" imgW="126720" imgH="126720" progId="Equation.3">
                  <p:embed/>
                  <p:pic>
                    <p:nvPicPr>
                      <p:cNvPr id="0" name=""/>
                      <p:cNvPicPr>
                        <a:picLocks noChangeAspect="1" noChangeArrowheads="1"/>
                      </p:cNvPicPr>
                      <p:nvPr/>
                    </p:nvPicPr>
                    <p:blipFill>
                      <a:blip r:embed="rId8"/>
                      <a:srcRect/>
                      <a:stretch>
                        <a:fillRect/>
                      </a:stretch>
                    </p:blipFill>
                    <p:spPr bwMode="auto">
                      <a:xfrm>
                        <a:off x="6039923" y="4054525"/>
                        <a:ext cx="352425" cy="350837"/>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nvPr>
        </p:nvGraphicFramePr>
        <p:xfrm>
          <a:off x="3664425" y="2959302"/>
          <a:ext cx="493713" cy="595313"/>
        </p:xfrm>
        <a:graphic>
          <a:graphicData uri="http://schemas.openxmlformats.org/presentationml/2006/ole">
            <mc:AlternateContent xmlns:mc="http://schemas.openxmlformats.org/markup-compatibility/2006">
              <mc:Choice xmlns:v="urn:schemas-microsoft-com:vml" Requires="v">
                <p:oleObj spid="_x0000_s4610" name="方程式" r:id="rId9" imgW="177480" imgH="215640" progId="Equation.3">
                  <p:embed/>
                </p:oleObj>
              </mc:Choice>
              <mc:Fallback>
                <p:oleObj name="方程式" r:id="rId9" imgW="177480" imgH="215640" progId="Equation.3">
                  <p:embed/>
                  <p:pic>
                    <p:nvPicPr>
                      <p:cNvPr id="0" name=""/>
                      <p:cNvPicPr>
                        <a:picLocks noChangeAspect="1" noChangeArrowheads="1"/>
                      </p:cNvPicPr>
                      <p:nvPr/>
                    </p:nvPicPr>
                    <p:blipFill>
                      <a:blip r:embed="rId10"/>
                      <a:srcRect/>
                      <a:stretch>
                        <a:fillRect/>
                      </a:stretch>
                    </p:blipFill>
                    <p:spPr bwMode="auto">
                      <a:xfrm>
                        <a:off x="3664425" y="2959302"/>
                        <a:ext cx="493713" cy="595313"/>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nvPr>
        </p:nvGraphicFramePr>
        <p:xfrm>
          <a:off x="3668274" y="3595556"/>
          <a:ext cx="528638" cy="595313"/>
        </p:xfrm>
        <a:graphic>
          <a:graphicData uri="http://schemas.openxmlformats.org/presentationml/2006/ole">
            <mc:AlternateContent xmlns:mc="http://schemas.openxmlformats.org/markup-compatibility/2006">
              <mc:Choice xmlns:v="urn:schemas-microsoft-com:vml" Requires="v">
                <p:oleObj spid="_x0000_s4611" name="方程式" r:id="rId11" imgW="190440" imgH="215640" progId="Equation.3">
                  <p:embed/>
                </p:oleObj>
              </mc:Choice>
              <mc:Fallback>
                <p:oleObj name="方程式" r:id="rId11" imgW="190440" imgH="215640" progId="Equation.3">
                  <p:embed/>
                  <p:pic>
                    <p:nvPicPr>
                      <p:cNvPr id="0" name=""/>
                      <p:cNvPicPr>
                        <a:picLocks noChangeAspect="1" noChangeArrowheads="1"/>
                      </p:cNvPicPr>
                      <p:nvPr/>
                    </p:nvPicPr>
                    <p:blipFill>
                      <a:blip r:embed="rId12"/>
                      <a:srcRect/>
                      <a:stretch>
                        <a:fillRect/>
                      </a:stretch>
                    </p:blipFill>
                    <p:spPr bwMode="auto">
                      <a:xfrm>
                        <a:off x="3668274" y="3595556"/>
                        <a:ext cx="528638" cy="595313"/>
                      </a:xfrm>
                      <a:prstGeom prst="rect">
                        <a:avLst/>
                      </a:prstGeom>
                      <a:noFill/>
                      <a:extLst/>
                    </p:spPr>
                  </p:pic>
                </p:oleObj>
              </mc:Fallback>
            </mc:AlternateContent>
          </a:graphicData>
        </a:graphic>
      </p:graphicFrame>
      <p:graphicFrame>
        <p:nvGraphicFramePr>
          <p:cNvPr id="11" name="Object 12"/>
          <p:cNvGraphicFramePr>
            <a:graphicFrameLocks noChangeAspect="1"/>
          </p:cNvGraphicFramePr>
          <p:nvPr>
            <p:extLst/>
          </p:nvPr>
        </p:nvGraphicFramePr>
        <p:xfrm>
          <a:off x="3664425" y="4374405"/>
          <a:ext cx="598487" cy="595312"/>
        </p:xfrm>
        <a:graphic>
          <a:graphicData uri="http://schemas.openxmlformats.org/presentationml/2006/ole">
            <mc:AlternateContent xmlns:mc="http://schemas.openxmlformats.org/markup-compatibility/2006">
              <mc:Choice xmlns:v="urn:schemas-microsoft-com:vml" Requires="v">
                <p:oleObj spid="_x0000_s4612" name="方程式" r:id="rId13" imgW="215640" imgH="215640" progId="Equation.3">
                  <p:embed/>
                </p:oleObj>
              </mc:Choice>
              <mc:Fallback>
                <p:oleObj name="方程式" r:id="rId13" imgW="215640" imgH="215640" progId="Equation.3">
                  <p:embed/>
                  <p:pic>
                    <p:nvPicPr>
                      <p:cNvPr id="0" name=""/>
                      <p:cNvPicPr>
                        <a:picLocks noChangeAspect="1" noChangeArrowheads="1"/>
                      </p:cNvPicPr>
                      <p:nvPr/>
                    </p:nvPicPr>
                    <p:blipFill>
                      <a:blip r:embed="rId14"/>
                      <a:srcRect/>
                      <a:stretch>
                        <a:fillRect/>
                      </a:stretch>
                    </p:blipFill>
                    <p:spPr bwMode="auto">
                      <a:xfrm>
                        <a:off x="3664425" y="4374405"/>
                        <a:ext cx="598487" cy="595312"/>
                      </a:xfrm>
                      <a:prstGeom prst="rect">
                        <a:avLst/>
                      </a:prstGeom>
                      <a:noFill/>
                      <a:extLst/>
                    </p:spPr>
                  </p:pic>
                </p:oleObj>
              </mc:Fallback>
            </mc:AlternateContent>
          </a:graphicData>
        </a:graphic>
      </p:graphicFrame>
      <p:cxnSp>
        <p:nvCxnSpPr>
          <p:cNvPr id="12" name="直線單箭頭接點 11"/>
          <p:cNvCxnSpPr/>
          <p:nvPr/>
        </p:nvCxnSpPr>
        <p:spPr>
          <a:xfrm flipV="1">
            <a:off x="5697799" y="4421402"/>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17" idx="3"/>
            <a:endCxn id="22" idx="1"/>
          </p:cNvCxnSpPr>
          <p:nvPr/>
        </p:nvCxnSpPr>
        <p:spPr>
          <a:xfrm>
            <a:off x="3198694" y="4024747"/>
            <a:ext cx="2157590" cy="4272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22" idx="1"/>
          </p:cNvCxnSpPr>
          <p:nvPr/>
        </p:nvCxnSpPr>
        <p:spPr>
          <a:xfrm>
            <a:off x="3218346" y="3166471"/>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rot="5400000">
            <a:off x="2628499" y="4511686"/>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6" name="Object 12"/>
          <p:cNvGraphicFramePr>
            <a:graphicFrameLocks noChangeAspect="1"/>
          </p:cNvGraphicFramePr>
          <p:nvPr>
            <p:extLst/>
          </p:nvPr>
        </p:nvGraphicFramePr>
        <p:xfrm>
          <a:off x="2703394" y="2807928"/>
          <a:ext cx="495300" cy="630238"/>
        </p:xfrm>
        <a:graphic>
          <a:graphicData uri="http://schemas.openxmlformats.org/presentationml/2006/ole">
            <mc:AlternateContent xmlns:mc="http://schemas.openxmlformats.org/markup-compatibility/2006">
              <mc:Choice xmlns:v="urn:schemas-microsoft-com:vml" Requires="v">
                <p:oleObj spid="_x0000_s4613" name="方程式" r:id="rId15" imgW="177480" imgH="228600" progId="Equation.3">
                  <p:embed/>
                </p:oleObj>
              </mc:Choice>
              <mc:Fallback>
                <p:oleObj name="方程式" r:id="rId15" imgW="177480" imgH="228600" progId="Equation.3">
                  <p:embed/>
                  <p:pic>
                    <p:nvPicPr>
                      <p:cNvPr id="0" name=""/>
                      <p:cNvPicPr>
                        <a:picLocks noChangeAspect="1" noChangeArrowheads="1"/>
                      </p:cNvPicPr>
                      <p:nvPr/>
                    </p:nvPicPr>
                    <p:blipFill>
                      <a:blip r:embed="rId16"/>
                      <a:srcRect/>
                      <a:stretch>
                        <a:fillRect/>
                      </a:stretch>
                    </p:blipFill>
                    <p:spPr bwMode="auto">
                      <a:xfrm>
                        <a:off x="2703394" y="2807928"/>
                        <a:ext cx="495300" cy="630238"/>
                      </a:xfrm>
                      <a:prstGeom prst="rect">
                        <a:avLst/>
                      </a:prstGeom>
                      <a:noFill/>
                      <a:extLst/>
                    </p:spPr>
                  </p:pic>
                </p:oleObj>
              </mc:Fallback>
            </mc:AlternateContent>
          </a:graphicData>
        </a:graphic>
      </p:graphicFrame>
      <p:graphicFrame>
        <p:nvGraphicFramePr>
          <p:cNvPr id="17" name="Object 12"/>
          <p:cNvGraphicFramePr>
            <a:graphicFrameLocks noChangeAspect="1"/>
          </p:cNvGraphicFramePr>
          <p:nvPr>
            <p:extLst/>
          </p:nvPr>
        </p:nvGraphicFramePr>
        <p:xfrm>
          <a:off x="2703394" y="3709628"/>
          <a:ext cx="495300" cy="630238"/>
        </p:xfrm>
        <a:graphic>
          <a:graphicData uri="http://schemas.openxmlformats.org/presentationml/2006/ole">
            <mc:AlternateContent xmlns:mc="http://schemas.openxmlformats.org/markup-compatibility/2006">
              <mc:Choice xmlns:v="urn:schemas-microsoft-com:vml" Requires="v">
                <p:oleObj spid="_x0000_s4614" name="方程式" r:id="rId17" imgW="177480" imgH="228600" progId="Equation.3">
                  <p:embed/>
                </p:oleObj>
              </mc:Choice>
              <mc:Fallback>
                <p:oleObj name="方程式" r:id="rId17" imgW="177480" imgH="228600" progId="Equation.3">
                  <p:embed/>
                  <p:pic>
                    <p:nvPicPr>
                      <p:cNvPr id="0" name=""/>
                      <p:cNvPicPr>
                        <a:picLocks noChangeAspect="1" noChangeArrowheads="1"/>
                      </p:cNvPicPr>
                      <p:nvPr/>
                    </p:nvPicPr>
                    <p:blipFill>
                      <a:blip r:embed="rId18"/>
                      <a:srcRect/>
                      <a:stretch>
                        <a:fillRect/>
                      </a:stretch>
                    </p:blipFill>
                    <p:spPr bwMode="auto">
                      <a:xfrm>
                        <a:off x="2703394" y="3709628"/>
                        <a:ext cx="495300" cy="630238"/>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nvPr>
        </p:nvGraphicFramePr>
        <p:xfrm>
          <a:off x="2677325" y="4925746"/>
          <a:ext cx="533400" cy="630238"/>
        </p:xfrm>
        <a:graphic>
          <a:graphicData uri="http://schemas.openxmlformats.org/presentationml/2006/ole">
            <mc:AlternateContent xmlns:mc="http://schemas.openxmlformats.org/markup-compatibility/2006">
              <mc:Choice xmlns:v="urn:schemas-microsoft-com:vml" Requires="v">
                <p:oleObj spid="_x0000_s4615" name="方程式" r:id="rId19" imgW="190440" imgH="228600" progId="Equation.3">
                  <p:embed/>
                </p:oleObj>
              </mc:Choice>
              <mc:Fallback>
                <p:oleObj name="方程式" r:id="rId19" imgW="190440" imgH="228600" progId="Equation.3">
                  <p:embed/>
                  <p:pic>
                    <p:nvPicPr>
                      <p:cNvPr id="0" name=""/>
                      <p:cNvPicPr>
                        <a:picLocks noChangeAspect="1" noChangeArrowheads="1"/>
                      </p:cNvPicPr>
                      <p:nvPr/>
                    </p:nvPicPr>
                    <p:blipFill>
                      <a:blip r:embed="rId20"/>
                      <a:srcRect/>
                      <a:stretch>
                        <a:fillRect/>
                      </a:stretch>
                    </p:blipFill>
                    <p:spPr bwMode="auto">
                      <a:xfrm>
                        <a:off x="2677325" y="4925746"/>
                        <a:ext cx="533400" cy="630238"/>
                      </a:xfrm>
                      <a:prstGeom prst="rect">
                        <a:avLst/>
                      </a:prstGeom>
                      <a:noFill/>
                      <a:extLst/>
                    </p:spPr>
                  </p:pic>
                </p:oleObj>
              </mc:Fallback>
            </mc:AlternateContent>
          </a:graphicData>
        </a:graphic>
      </p:graphicFrame>
      <p:grpSp>
        <p:nvGrpSpPr>
          <p:cNvPr id="21" name="群組 20"/>
          <p:cNvGrpSpPr/>
          <p:nvPr/>
        </p:nvGrpSpPr>
        <p:grpSpPr>
          <a:xfrm>
            <a:off x="5356285" y="4191844"/>
            <a:ext cx="520319" cy="520319"/>
            <a:chOff x="3342651" y="3507082"/>
            <a:chExt cx="520319" cy="520319"/>
          </a:xfrm>
        </p:grpSpPr>
        <p:sp>
          <p:nvSpPr>
            <p:cNvPr id="22" name="矩形 2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4616" name="方程式" r:id="rId21" imgW="139680" imgH="139680" progId="Equation.3">
                    <p:embed/>
                  </p:oleObj>
                </mc:Choice>
                <mc:Fallback>
                  <p:oleObj name="方程式" r:id="rId21" imgW="139680" imgH="139680" progId="Equation.3">
                    <p:embed/>
                    <p:pic>
                      <p:nvPicPr>
                        <p:cNvPr id="0" name=""/>
                        <p:cNvPicPr>
                          <a:picLocks noChangeAspect="1" noChangeArrowheads="1"/>
                        </p:cNvPicPr>
                        <p:nvPr/>
                      </p:nvPicPr>
                      <p:blipFill>
                        <a:blip r:embed="rId2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4" name="Object 12"/>
          <p:cNvGraphicFramePr>
            <a:graphicFrameLocks noChangeAspect="1"/>
          </p:cNvGraphicFramePr>
          <p:nvPr>
            <p:extLst/>
          </p:nvPr>
        </p:nvGraphicFramePr>
        <p:xfrm>
          <a:off x="5413980" y="5545694"/>
          <a:ext cx="354012" cy="488950"/>
        </p:xfrm>
        <a:graphic>
          <a:graphicData uri="http://schemas.openxmlformats.org/presentationml/2006/ole">
            <mc:AlternateContent xmlns:mc="http://schemas.openxmlformats.org/markup-compatibility/2006">
              <mc:Choice xmlns:v="urn:schemas-microsoft-com:vml" Requires="v">
                <p:oleObj spid="_x0000_s4617" name="方程式" r:id="rId23" imgW="126720" imgH="177480" progId="Equation.3">
                  <p:embed/>
                </p:oleObj>
              </mc:Choice>
              <mc:Fallback>
                <p:oleObj name="方程式" r:id="rId23" imgW="126720" imgH="177480" progId="Equation.3">
                  <p:embed/>
                  <p:pic>
                    <p:nvPicPr>
                      <p:cNvPr id="0" name=""/>
                      <p:cNvPicPr>
                        <a:picLocks noChangeAspect="1" noChangeArrowheads="1"/>
                      </p:cNvPicPr>
                      <p:nvPr/>
                    </p:nvPicPr>
                    <p:blipFill>
                      <a:blip r:embed="rId24"/>
                      <a:srcRect/>
                      <a:stretch>
                        <a:fillRect/>
                      </a:stretch>
                    </p:blipFill>
                    <p:spPr bwMode="auto">
                      <a:xfrm>
                        <a:off x="5413980" y="5545694"/>
                        <a:ext cx="354012" cy="488950"/>
                      </a:xfrm>
                      <a:prstGeom prst="rect">
                        <a:avLst/>
                      </a:prstGeom>
                      <a:noFill/>
                      <a:extLst/>
                    </p:spPr>
                  </p:pic>
                </p:oleObj>
              </mc:Fallback>
            </mc:AlternateContent>
          </a:graphicData>
        </a:graphic>
      </p:graphicFrame>
      <p:cxnSp>
        <p:nvCxnSpPr>
          <p:cNvPr id="25" name="直線單箭頭接點 24"/>
          <p:cNvCxnSpPr/>
          <p:nvPr/>
        </p:nvCxnSpPr>
        <p:spPr>
          <a:xfrm flipV="1">
            <a:off x="5607491" y="4722606"/>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5191975" y="6056797"/>
            <a:ext cx="798022" cy="461665"/>
          </a:xfrm>
          <a:prstGeom prst="rect">
            <a:avLst/>
          </a:prstGeom>
          <a:noFill/>
        </p:spPr>
        <p:txBody>
          <a:bodyPr wrap="square" rtlCol="0">
            <a:spAutoFit/>
          </a:bodyPr>
          <a:lstStyle/>
          <a:p>
            <a:pPr algn="ctr"/>
            <a:r>
              <a:rPr lang="en-US" altLang="zh-TW" sz="2400" dirty="0">
                <a:solidFill>
                  <a:srgbClr val="0000FF"/>
                </a:solidFill>
              </a:rPr>
              <a:t>bias</a:t>
            </a:r>
            <a:endParaRPr lang="zh-TW" altLang="en-US" sz="2400" dirty="0">
              <a:solidFill>
                <a:srgbClr val="0000FF"/>
              </a:solidFill>
            </a:endParaRPr>
          </a:p>
        </p:txBody>
      </p:sp>
      <p:graphicFrame>
        <p:nvGraphicFramePr>
          <p:cNvPr id="37" name="Object 12"/>
          <p:cNvGraphicFramePr>
            <a:graphicFrameLocks noChangeAspect="1"/>
          </p:cNvGraphicFramePr>
          <p:nvPr>
            <p:extLst/>
          </p:nvPr>
        </p:nvGraphicFramePr>
        <p:xfrm>
          <a:off x="8087806" y="4232276"/>
          <a:ext cx="352425" cy="385763"/>
        </p:xfrm>
        <a:graphic>
          <a:graphicData uri="http://schemas.openxmlformats.org/presentationml/2006/ole">
            <mc:AlternateContent xmlns:mc="http://schemas.openxmlformats.org/markup-compatibility/2006">
              <mc:Choice xmlns:v="urn:schemas-microsoft-com:vml" Requires="v">
                <p:oleObj spid="_x0000_s4618" name="方程式" r:id="rId25" imgW="126720" imgH="139680" progId="Equation.3">
                  <p:embed/>
                </p:oleObj>
              </mc:Choice>
              <mc:Fallback>
                <p:oleObj name="方程式" r:id="rId25" imgW="126720" imgH="139680" progId="Equation.3">
                  <p:embed/>
                  <p:pic>
                    <p:nvPicPr>
                      <p:cNvPr id="0" name=""/>
                      <p:cNvPicPr>
                        <a:picLocks noChangeAspect="1" noChangeArrowheads="1"/>
                      </p:cNvPicPr>
                      <p:nvPr/>
                    </p:nvPicPr>
                    <p:blipFill>
                      <a:blip r:embed="rId26"/>
                      <a:srcRect/>
                      <a:stretch>
                        <a:fillRect/>
                      </a:stretch>
                    </p:blipFill>
                    <p:spPr bwMode="auto">
                      <a:xfrm>
                        <a:off x="8087806" y="4232276"/>
                        <a:ext cx="352425" cy="385763"/>
                      </a:xfrm>
                      <a:prstGeom prst="rect">
                        <a:avLst/>
                      </a:prstGeom>
                      <a:noFill/>
                      <a:extLst/>
                    </p:spPr>
                  </p:pic>
                </p:oleObj>
              </mc:Fallback>
            </mc:AlternateContent>
          </a:graphicData>
        </a:graphic>
      </p:graphicFrame>
      <p:sp>
        <p:nvSpPr>
          <p:cNvPr id="40" name="文字方塊 39"/>
          <p:cNvSpPr txBox="1"/>
          <p:nvPr/>
        </p:nvSpPr>
        <p:spPr>
          <a:xfrm>
            <a:off x="6100141" y="4945348"/>
            <a:ext cx="1894780" cy="830997"/>
          </a:xfrm>
          <a:prstGeom prst="rect">
            <a:avLst/>
          </a:prstGeom>
          <a:noFill/>
        </p:spPr>
        <p:txBody>
          <a:bodyPr wrap="square" rtlCol="0">
            <a:spAutoFit/>
          </a:bodyPr>
          <a:lstStyle/>
          <a:p>
            <a:pPr algn="ctr"/>
            <a:r>
              <a:rPr lang="en-US" altLang="zh-TW" sz="2400" dirty="0">
                <a:solidFill>
                  <a:srgbClr val="0000FF"/>
                </a:solidFill>
              </a:rPr>
              <a:t>Activation function</a:t>
            </a:r>
            <a:endParaRPr lang="zh-TW" altLang="en-US" sz="2400" dirty="0">
              <a:solidFill>
                <a:srgbClr val="0000FF"/>
              </a:solidFill>
            </a:endParaRPr>
          </a:p>
        </p:txBody>
      </p:sp>
      <p:sp>
        <p:nvSpPr>
          <p:cNvPr id="39" name="文字方塊 38"/>
          <p:cNvSpPr txBox="1"/>
          <p:nvPr/>
        </p:nvSpPr>
        <p:spPr>
          <a:xfrm>
            <a:off x="3357704" y="5240866"/>
            <a:ext cx="1186572" cy="461665"/>
          </a:xfrm>
          <a:prstGeom prst="rect">
            <a:avLst/>
          </a:prstGeom>
          <a:noFill/>
        </p:spPr>
        <p:txBody>
          <a:bodyPr wrap="square" rtlCol="0">
            <a:spAutoFit/>
          </a:bodyPr>
          <a:lstStyle/>
          <a:p>
            <a:pPr algn="ctr"/>
            <a:r>
              <a:rPr lang="en-US" altLang="zh-TW" sz="2400" dirty="0">
                <a:solidFill>
                  <a:srgbClr val="0000FF"/>
                </a:solidFill>
              </a:rPr>
              <a:t>weights</a:t>
            </a:r>
            <a:endParaRPr lang="zh-TW" altLang="en-US" sz="2400" dirty="0">
              <a:solidFill>
                <a:srgbClr val="0000FF"/>
              </a:solidFill>
            </a:endParaRPr>
          </a:p>
        </p:txBody>
      </p:sp>
      <p:sp>
        <p:nvSpPr>
          <p:cNvPr id="3" name="矩形 2"/>
          <p:cNvSpPr/>
          <p:nvPr/>
        </p:nvSpPr>
        <p:spPr>
          <a:xfrm>
            <a:off x="3980611" y="1825095"/>
            <a:ext cx="1463670" cy="584775"/>
          </a:xfrm>
          <a:prstGeom prst="rect">
            <a:avLst/>
          </a:prstGeom>
        </p:spPr>
        <p:txBody>
          <a:bodyPr wrap="none">
            <a:spAutoFit/>
          </a:bodyPr>
          <a:lstStyle/>
          <a:p>
            <a:r>
              <a:rPr lang="en-US" altLang="zh-TW" sz="3200" b="1" i="1" u="sng" dirty="0"/>
              <a:t>Neuron</a:t>
            </a:r>
            <a:endParaRPr lang="zh-TW" altLang="en-US" sz="3200" b="1" i="1" u="sng" dirty="0"/>
          </a:p>
        </p:txBody>
      </p:sp>
      <p:grpSp>
        <p:nvGrpSpPr>
          <p:cNvPr id="27" name="Group 26"/>
          <p:cNvGrpSpPr/>
          <p:nvPr/>
        </p:nvGrpSpPr>
        <p:grpSpPr>
          <a:xfrm>
            <a:off x="6638599" y="4155200"/>
            <a:ext cx="5467031" cy="2363262"/>
            <a:chOff x="6638599" y="4155200"/>
            <a:chExt cx="5467031" cy="2363262"/>
          </a:xfrm>
        </p:grpSpPr>
        <p:sp>
          <p:nvSpPr>
            <p:cNvPr id="19" name="Rectangle 18"/>
            <p:cNvSpPr/>
            <p:nvPr/>
          </p:nvSpPr>
          <p:spPr>
            <a:xfrm>
              <a:off x="8466108" y="5441244"/>
              <a:ext cx="3639522" cy="1077218"/>
            </a:xfrm>
            <a:prstGeom prst="rect">
              <a:avLst/>
            </a:prstGeom>
            <a:solidFill>
              <a:srgbClr val="ADC8E8"/>
            </a:solidFill>
          </p:spPr>
          <p:txBody>
            <a:bodyPr wrap="none">
              <a:spAutoFit/>
            </a:bodyPr>
            <a:lstStyle/>
            <a:p>
              <a:r>
                <a:rPr lang="en-GB" sz="3200" i="1" spc="-79" dirty="0" smtClean="0">
                  <a:latin typeface="Arial"/>
                  <a:cs typeface="Arial"/>
                </a:rPr>
                <a:t>we </a:t>
              </a:r>
              <a:r>
                <a:rPr lang="en-GB" sz="3200" i="1" spc="-79" dirty="0" smtClean="0">
                  <a:latin typeface="Arial"/>
                  <a:cs typeface="Arial"/>
                </a:rPr>
                <a:t>use g(</a:t>
              </a:r>
              <a:r>
                <a:rPr lang="en-GB" sz="3200" i="1" spc="-79" dirty="0">
                  <a:latin typeface="Trebuchet MS"/>
                  <a:cs typeface="Trebuchet MS"/>
                </a:rPr>
                <a:t>z</a:t>
              </a:r>
              <a:r>
                <a:rPr lang="en-GB" sz="3200" i="1" spc="-79" dirty="0" smtClean="0">
                  <a:latin typeface="Arial"/>
                  <a:cs typeface="Arial"/>
                </a:rPr>
                <a:t>) </a:t>
              </a:r>
            </a:p>
            <a:p>
              <a:r>
                <a:rPr lang="en-GB" sz="3200" i="1" spc="-79" dirty="0" smtClean="0">
                  <a:latin typeface="Arial"/>
                  <a:cs typeface="Arial"/>
                </a:rPr>
                <a:t>sometimes </a:t>
              </a:r>
              <a:r>
                <a:rPr lang="en-GB" sz="3200" i="1" spc="-79" dirty="0" smtClean="0">
                  <a:latin typeface="Arial"/>
                  <a:cs typeface="Arial"/>
                </a:rPr>
                <a:t>for  </a:t>
              </a:r>
              <a:r>
                <a:rPr lang="az-Cyrl-AZ" sz="3200" i="1" spc="-79" dirty="0" smtClean="0">
                  <a:latin typeface="Arial"/>
                  <a:cs typeface="Arial"/>
                </a:rPr>
                <a:t>Ф</a:t>
              </a:r>
              <a:r>
                <a:rPr lang="az-Cyrl-AZ" sz="3200" spc="-79" dirty="0" smtClean="0">
                  <a:latin typeface="Tahoma"/>
                  <a:cs typeface="Tahoma"/>
                </a:rPr>
                <a:t>(</a:t>
              </a:r>
              <a:r>
                <a:rPr lang="en-GB" sz="3200" i="1" spc="-79" dirty="0">
                  <a:latin typeface="Trebuchet MS"/>
                  <a:cs typeface="Trebuchet MS"/>
                </a:rPr>
                <a:t>z</a:t>
              </a:r>
              <a:r>
                <a:rPr lang="en-GB" sz="3200" dirty="0">
                  <a:latin typeface="Tahoma"/>
                  <a:cs typeface="Tahoma"/>
                </a:rPr>
                <a:t>)</a:t>
              </a:r>
            </a:p>
          </p:txBody>
        </p:sp>
        <p:sp>
          <p:nvSpPr>
            <p:cNvPr id="20" name="Rectangle 19"/>
            <p:cNvSpPr/>
            <p:nvPr/>
          </p:nvSpPr>
          <p:spPr>
            <a:xfrm>
              <a:off x="6638599" y="4155200"/>
              <a:ext cx="844142" cy="523220"/>
            </a:xfrm>
            <a:prstGeom prst="rect">
              <a:avLst/>
            </a:prstGeom>
          </p:spPr>
          <p:txBody>
            <a:bodyPr wrap="none">
              <a:spAutoFit/>
            </a:bodyPr>
            <a:lstStyle/>
            <a:p>
              <a:r>
                <a:rPr lang="en-GB" sz="2800" i="1" spc="-79" dirty="0">
                  <a:latin typeface="Arial"/>
                  <a:cs typeface="Arial"/>
                </a:rPr>
                <a:t>g(</a:t>
              </a:r>
              <a:r>
                <a:rPr lang="en-GB" sz="2800" i="1" spc="-79" dirty="0">
                  <a:latin typeface="Trebuchet MS"/>
                  <a:cs typeface="Trebuchet MS"/>
                </a:rPr>
                <a:t>z</a:t>
              </a:r>
              <a:r>
                <a:rPr lang="en-GB" sz="2800" i="1" spc="-79" dirty="0">
                  <a:latin typeface="Arial"/>
                  <a:cs typeface="Arial"/>
                </a:rPr>
                <a:t>) </a:t>
              </a:r>
            </a:p>
          </p:txBody>
        </p:sp>
      </p:grpSp>
    </p:spTree>
    <p:extLst>
      <p:ext uri="{BB962C8B-B14F-4D97-AF65-F5344CB8AC3E}">
        <p14:creationId xmlns:p14="http://schemas.microsoft.com/office/powerpoint/2010/main" val="156038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 grpId="0" animBg="1"/>
      <p:bldP spid="7" grpId="0" animBg="1"/>
      <p:bldP spid="34" grpId="0"/>
      <p:bldP spid="40"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Sigmoid function</a:t>
            </a:r>
            <a:endParaRPr lang="en-GB" dirty="0"/>
          </a:p>
        </p:txBody>
      </p:sp>
      <p:pic>
        <p:nvPicPr>
          <p:cNvPr id="4" name="Picture 3"/>
          <p:cNvPicPr>
            <a:picLocks noChangeAspect="1"/>
          </p:cNvPicPr>
          <p:nvPr/>
        </p:nvPicPr>
        <p:blipFill>
          <a:blip r:embed="rId3"/>
          <a:stretch>
            <a:fillRect/>
          </a:stretch>
        </p:blipFill>
        <p:spPr>
          <a:xfrm>
            <a:off x="1163134" y="1938337"/>
            <a:ext cx="9865731" cy="3586163"/>
          </a:xfrm>
          <a:prstGeom prst="rect">
            <a:avLst/>
          </a:prstGeom>
        </p:spPr>
      </p:pic>
    </p:spTree>
    <p:extLst>
      <p:ext uri="{BB962C8B-B14F-4D97-AF65-F5344CB8AC3E}">
        <p14:creationId xmlns:p14="http://schemas.microsoft.com/office/powerpoint/2010/main" val="2780889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6191" t="3278" r="22957" b="4344"/>
          <a:stretch/>
        </p:blipFill>
        <p:spPr>
          <a:xfrm>
            <a:off x="3886201" y="0"/>
            <a:ext cx="7715250" cy="6706171"/>
          </a:xfrm>
          <a:prstGeom prst="rect">
            <a:avLst/>
          </a:prstGeom>
        </p:spPr>
      </p:pic>
      <p:sp>
        <p:nvSpPr>
          <p:cNvPr id="2" name="Title 1"/>
          <p:cNvSpPr>
            <a:spLocks noGrp="1"/>
          </p:cNvSpPr>
          <p:nvPr>
            <p:ph type="title"/>
          </p:nvPr>
        </p:nvSpPr>
        <p:spPr>
          <a:xfrm>
            <a:off x="838200" y="365125"/>
            <a:ext cx="4762500" cy="1325563"/>
          </a:xfrm>
        </p:spPr>
        <p:txBody>
          <a:bodyPr/>
          <a:lstStyle/>
          <a:p>
            <a:r>
              <a:rPr lang="en-GB" dirty="0" smtClean="0"/>
              <a:t>Activation Functions</a:t>
            </a:r>
            <a:endParaRPr lang="en-GB" dirty="0"/>
          </a:p>
        </p:txBody>
      </p:sp>
    </p:spTree>
    <p:extLst>
      <p:ext uri="{BB962C8B-B14F-4D97-AF65-F5344CB8AC3E}">
        <p14:creationId xmlns:p14="http://schemas.microsoft.com/office/powerpoint/2010/main" val="1049366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字方塊 63"/>
          <p:cNvSpPr txBox="1"/>
          <p:nvPr/>
        </p:nvSpPr>
        <p:spPr>
          <a:xfrm>
            <a:off x="7361171" y="4824500"/>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65" name="文字方塊 64"/>
          <p:cNvSpPr txBox="1"/>
          <p:nvPr/>
        </p:nvSpPr>
        <p:spPr>
          <a:xfrm>
            <a:off x="4407916" y="5172080"/>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66" name="右大括弧 65"/>
          <p:cNvSpPr/>
          <p:nvPr/>
        </p:nvSpPr>
        <p:spPr>
          <a:xfrm rot="5400000">
            <a:off x="5368836" y="352480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2845463" y="225251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2644750" y="4829479"/>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2" name="標題 1"/>
          <p:cNvSpPr>
            <a:spLocks noGrp="1"/>
          </p:cNvSpPr>
          <p:nvPr>
            <p:ph type="title"/>
          </p:nvPr>
        </p:nvSpPr>
        <p:spPr/>
        <p:txBody>
          <a:bodyPr/>
          <a:lstStyle/>
          <a:p>
            <a:r>
              <a:rPr lang="en-US" altLang="zh-TW" dirty="0"/>
              <a:t>Neural </a:t>
            </a:r>
            <a:r>
              <a:rPr lang="en-US" altLang="zh-TW" dirty="0" smtClean="0"/>
              <a:t>Network</a:t>
            </a:r>
            <a:endParaRPr lang="zh-TW" altLang="en-US" dirty="0"/>
          </a:p>
        </p:txBody>
      </p:sp>
      <p:sp>
        <p:nvSpPr>
          <p:cNvPr id="7" name="文字方塊 6"/>
          <p:cNvSpPr txBox="1"/>
          <p:nvPr/>
        </p:nvSpPr>
        <p:spPr>
          <a:xfrm>
            <a:off x="2517976" y="1770730"/>
            <a:ext cx="1134648" cy="461665"/>
          </a:xfrm>
          <a:prstGeom prst="rect">
            <a:avLst/>
          </a:prstGeom>
          <a:noFill/>
        </p:spPr>
        <p:txBody>
          <a:bodyPr wrap="square" rtlCol="0">
            <a:spAutoFit/>
          </a:bodyPr>
          <a:lstStyle/>
          <a:p>
            <a:pPr algn="ctr"/>
            <a:r>
              <a:rPr lang="en-US" altLang="zh-TW" sz="2400" dirty="0"/>
              <a:t>Input</a:t>
            </a:r>
          </a:p>
        </p:txBody>
      </p:sp>
      <p:sp>
        <p:nvSpPr>
          <p:cNvPr id="8" name="文字方塊 7"/>
          <p:cNvSpPr txBox="1"/>
          <p:nvPr/>
        </p:nvSpPr>
        <p:spPr>
          <a:xfrm>
            <a:off x="8662018" y="1770730"/>
            <a:ext cx="1134648" cy="461665"/>
          </a:xfrm>
          <a:prstGeom prst="rect">
            <a:avLst/>
          </a:prstGeom>
          <a:noFill/>
        </p:spPr>
        <p:txBody>
          <a:bodyPr wrap="square" rtlCol="0">
            <a:spAutoFit/>
          </a:bodyPr>
          <a:lstStyle/>
          <a:p>
            <a:pPr algn="ctr"/>
            <a:r>
              <a:rPr lang="en-US" altLang="zh-TW" sz="2400" dirty="0"/>
              <a:t>Output</a:t>
            </a:r>
          </a:p>
        </p:txBody>
      </p:sp>
      <p:cxnSp>
        <p:nvCxnSpPr>
          <p:cNvPr id="11" name="直線單箭頭接點 10"/>
          <p:cNvCxnSpPr/>
          <p:nvPr/>
        </p:nvCxnSpPr>
        <p:spPr>
          <a:xfrm>
            <a:off x="7957737" y="327329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8067052" y="451918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7933852" y="249448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913850" y="297020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2919668" y="239987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2932367" y="2304627"/>
          <a:ext cx="325438" cy="461962"/>
        </p:xfrm>
        <a:graphic>
          <a:graphicData uri="http://schemas.openxmlformats.org/presentationml/2006/ole">
            <mc:AlternateContent xmlns:mc="http://schemas.openxmlformats.org/markup-compatibility/2006">
              <mc:Choice xmlns:v="urn:schemas-microsoft-com:vml" Requires="v">
                <p:oleObj spid="_x0000_s5254"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2932367" y="230462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nvPr>
        </p:nvGraphicFramePr>
        <p:xfrm>
          <a:off x="2937664" y="2887357"/>
          <a:ext cx="352425" cy="461963"/>
        </p:xfrm>
        <a:graphic>
          <a:graphicData uri="http://schemas.openxmlformats.org/presentationml/2006/ole">
            <mc:AlternateContent xmlns:mc="http://schemas.openxmlformats.org/markup-compatibility/2006">
              <mc:Choice xmlns:v="urn:schemas-microsoft-com:vml" Requires="v">
                <p:oleObj spid="_x0000_s5255"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2937664" y="2887357"/>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3856137" y="1770730"/>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2" name="矩形 21"/>
          <p:cNvSpPr/>
          <p:nvPr/>
        </p:nvSpPr>
        <p:spPr>
          <a:xfrm>
            <a:off x="2923375" y="43679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nvPr>
        </p:nvGraphicFramePr>
        <p:xfrm>
          <a:off x="2920259" y="4271709"/>
          <a:ext cx="407988" cy="488950"/>
        </p:xfrm>
        <a:graphic>
          <a:graphicData uri="http://schemas.openxmlformats.org/presentationml/2006/ole">
            <mc:AlternateContent xmlns:mc="http://schemas.openxmlformats.org/markup-compatibility/2006">
              <mc:Choice xmlns:v="urn:schemas-microsoft-com:vml" Requires="v">
                <p:oleObj spid="_x0000_s5256" name="方程式" r:id="rId8" imgW="190440" imgH="228600" progId="Equation.3">
                  <p:embed/>
                </p:oleObj>
              </mc:Choice>
              <mc:Fallback>
                <p:oleObj name="方程式" r:id="rId8" imgW="190440" imgH="228600" progId="Equation.3">
                  <p:embed/>
                  <p:pic>
                    <p:nvPicPr>
                      <p:cNvPr id="0" name=""/>
                      <p:cNvPicPr>
                        <a:picLocks noChangeAspect="1" noChangeArrowheads="1"/>
                      </p:cNvPicPr>
                      <p:nvPr/>
                    </p:nvPicPr>
                    <p:blipFill>
                      <a:blip r:embed="rId9"/>
                      <a:srcRect/>
                      <a:stretch>
                        <a:fillRect/>
                      </a:stretch>
                    </p:blipFill>
                    <p:spPr bwMode="auto">
                      <a:xfrm>
                        <a:off x="2920259" y="427170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2799308" y="3652905"/>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5181035" y="177072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7392381" y="1770730"/>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3" name="文字方塊 32"/>
          <p:cNvSpPr txBox="1"/>
          <p:nvPr/>
        </p:nvSpPr>
        <p:spPr>
          <a:xfrm>
            <a:off x="6124124" y="219186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4" name="文字方塊 33"/>
          <p:cNvSpPr txBox="1"/>
          <p:nvPr/>
        </p:nvSpPr>
        <p:spPr>
          <a:xfrm>
            <a:off x="6131073" y="295284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5" name="文字方塊 34"/>
          <p:cNvSpPr txBox="1"/>
          <p:nvPr/>
        </p:nvSpPr>
        <p:spPr>
          <a:xfrm>
            <a:off x="6160089" y="4168184"/>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4690543" y="2522954"/>
            <a:ext cx="753037" cy="2013721"/>
            <a:chOff x="3166542" y="2522953"/>
            <a:chExt cx="753037" cy="2013721"/>
          </a:xfrm>
        </p:grpSpPr>
        <p:cxnSp>
          <p:nvCxnSpPr>
            <p:cNvPr id="36" name="直線單箭頭接點 35"/>
            <p:cNvCxnSpPr>
              <a:stCxn id="18" idx="6"/>
              <a:endCxn id="25" idx="2"/>
            </p:cNvCxnSpPr>
            <p:nvPr/>
          </p:nvCxnSpPr>
          <p:spPr>
            <a:xfrm>
              <a:off x="3175833"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3266275" y="2522954"/>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3262569" y="257132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3262568" y="257132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3290089" y="252295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3256751" y="3141657"/>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3256750" y="3141657"/>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3328247" y="2522954"/>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3301879" y="330152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3301878" y="451612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rot="5400000">
            <a:off x="8926415" y="367345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5" name="文字方塊 54"/>
          <p:cNvSpPr txBox="1"/>
          <p:nvPr/>
        </p:nvSpPr>
        <p:spPr>
          <a:xfrm>
            <a:off x="8995508" y="2154629"/>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56" name="文字方塊 55"/>
          <p:cNvSpPr txBox="1"/>
          <p:nvPr/>
        </p:nvSpPr>
        <p:spPr>
          <a:xfrm>
            <a:off x="8984225" y="2952849"/>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57" name="文字方塊 56"/>
          <p:cNvSpPr txBox="1"/>
          <p:nvPr/>
        </p:nvSpPr>
        <p:spPr>
          <a:xfrm>
            <a:off x="8984225" y="4219081"/>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68" name="文字方塊 67"/>
          <p:cNvSpPr txBox="1"/>
          <p:nvPr/>
        </p:nvSpPr>
        <p:spPr>
          <a:xfrm>
            <a:off x="3660851" y="5937293"/>
            <a:ext cx="5239013"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a:t>Deep means many hidden layers</a:t>
            </a:r>
            <a:endParaRPr lang="zh-TW" altLang="en-US" sz="2800" dirty="0"/>
          </a:p>
        </p:txBody>
      </p:sp>
      <p:grpSp>
        <p:nvGrpSpPr>
          <p:cNvPr id="82" name="群組 81"/>
          <p:cNvGrpSpPr/>
          <p:nvPr/>
        </p:nvGrpSpPr>
        <p:grpSpPr>
          <a:xfrm>
            <a:off x="6881095" y="2515815"/>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6508752" y="1165845"/>
            <a:ext cx="118158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neuron</a:t>
            </a:r>
            <a:endParaRPr lang="zh-TW" altLang="en-US" sz="2400" dirty="0"/>
          </a:p>
        </p:txBody>
      </p:sp>
      <p:cxnSp>
        <p:nvCxnSpPr>
          <p:cNvPr id="10" name="直線單箭頭接點 9"/>
          <p:cNvCxnSpPr>
            <a:endCxn id="3" idx="2"/>
          </p:cNvCxnSpPr>
          <p:nvPr/>
        </p:nvCxnSpPr>
        <p:spPr>
          <a:xfrm flipV="1">
            <a:off x="5683624" y="1627509"/>
            <a:ext cx="1415920" cy="9438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03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animBg="1"/>
      <p:bldP spid="59" grpId="0" animBg="1"/>
      <p:bldP spid="60" grpId="0"/>
      <p:bldP spid="7" grpId="0"/>
      <p:bldP spid="8" grpId="0"/>
      <p:bldP spid="14" grpId="0" animBg="1"/>
      <p:bldP spid="15" grpId="0" animBg="1"/>
      <p:bldP spid="22" grpId="0" animBg="1"/>
      <p:bldP spid="24" grpId="0"/>
      <p:bldP spid="33" grpId="0"/>
      <p:bldP spid="34" grpId="0"/>
      <p:bldP spid="35" grpId="0"/>
      <p:bldP spid="54" grpId="0"/>
      <p:bldP spid="55" grpId="0"/>
      <p:bldP spid="56" grpId="0"/>
      <p:bldP spid="57" grpId="0"/>
      <p:bldP spid="68"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Training a Neural Net - overview</a:t>
            </a:r>
            <a:endParaRPr lang="en-GB" dirty="0"/>
          </a:p>
        </p:txBody>
      </p:sp>
      <p:sp>
        <p:nvSpPr>
          <p:cNvPr id="3" name="Content Placeholder 2"/>
          <p:cNvSpPr>
            <a:spLocks noGrp="1"/>
          </p:cNvSpPr>
          <p:nvPr>
            <p:ph idx="1"/>
          </p:nvPr>
        </p:nvSpPr>
        <p:spPr/>
        <p:txBody>
          <a:bodyPr>
            <a:normAutofit/>
          </a:bodyPr>
          <a:lstStyle/>
          <a:p>
            <a:r>
              <a:rPr lang="en-GB" sz="3600" dirty="0" smtClean="0"/>
              <a:t>An iterative algorithm; each iteration of training is an “epoch”</a:t>
            </a:r>
          </a:p>
          <a:p>
            <a:pPr lvl="1"/>
            <a:r>
              <a:rPr lang="en-GB" sz="3600" dirty="0" smtClean="0"/>
              <a:t>At each iteration for </a:t>
            </a:r>
            <a:r>
              <a:rPr lang="en-GB" sz="3600" dirty="0" smtClean="0"/>
              <a:t>given </a:t>
            </a:r>
            <a:r>
              <a:rPr lang="en-GB" sz="3600" dirty="0" smtClean="0"/>
              <a:t>training instances</a:t>
            </a:r>
          </a:p>
          <a:p>
            <a:pPr lvl="2"/>
            <a:r>
              <a:rPr lang="en-GB" sz="3600" dirty="0" smtClean="0"/>
              <a:t>do a </a:t>
            </a:r>
            <a:r>
              <a:rPr lang="en-GB" sz="3600" b="1" dirty="0" smtClean="0">
                <a:solidFill>
                  <a:srgbClr val="0070C0"/>
                </a:solidFill>
              </a:rPr>
              <a:t>forward pass</a:t>
            </a:r>
          </a:p>
          <a:p>
            <a:pPr lvl="2"/>
            <a:r>
              <a:rPr lang="en-GB" sz="3600" b="1" dirty="0" smtClean="0">
                <a:solidFill>
                  <a:srgbClr val="0070C0"/>
                </a:solidFill>
              </a:rPr>
              <a:t>compute the error </a:t>
            </a:r>
            <a:r>
              <a:rPr lang="en-GB" sz="3600" dirty="0" smtClean="0"/>
              <a:t>and aggregate it</a:t>
            </a:r>
          </a:p>
          <a:p>
            <a:pPr lvl="1"/>
            <a:r>
              <a:rPr lang="en-GB" sz="3600" b="1" dirty="0" smtClean="0">
                <a:solidFill>
                  <a:srgbClr val="0070C0"/>
                </a:solidFill>
              </a:rPr>
              <a:t>Back propagate </a:t>
            </a:r>
            <a:r>
              <a:rPr lang="en-GB" sz="3600" dirty="0" smtClean="0"/>
              <a:t>the error in the current epoch</a:t>
            </a:r>
          </a:p>
          <a:p>
            <a:pPr lvl="1"/>
            <a:r>
              <a:rPr lang="en-GB" sz="3600" dirty="0" smtClean="0"/>
              <a:t>Use the error to </a:t>
            </a:r>
            <a:r>
              <a:rPr lang="en-GB" sz="3600" b="1" dirty="0" smtClean="0">
                <a:solidFill>
                  <a:srgbClr val="0070C0"/>
                </a:solidFill>
              </a:rPr>
              <a:t>update the weights</a:t>
            </a:r>
          </a:p>
          <a:p>
            <a:endParaRPr lang="en-GB" sz="3600" dirty="0"/>
          </a:p>
        </p:txBody>
      </p:sp>
    </p:spTree>
    <p:extLst>
      <p:ext uri="{BB962C8B-B14F-4D97-AF65-F5344CB8AC3E}">
        <p14:creationId xmlns:p14="http://schemas.microsoft.com/office/powerpoint/2010/main" val="3803407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群組 128"/>
          <p:cNvGrpSpPr/>
          <p:nvPr/>
        </p:nvGrpSpPr>
        <p:grpSpPr>
          <a:xfrm>
            <a:off x="8430116" y="3813979"/>
            <a:ext cx="458287" cy="831947"/>
            <a:chOff x="10102194" y="1939763"/>
            <a:chExt cx="458287" cy="831947"/>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 name="群組 104"/>
          <p:cNvGrpSpPr/>
          <p:nvPr/>
        </p:nvGrpSpPr>
        <p:grpSpPr>
          <a:xfrm>
            <a:off x="6200174" y="3786658"/>
            <a:ext cx="458287" cy="831947"/>
            <a:chOff x="10102194" y="1939763"/>
            <a:chExt cx="458287" cy="831947"/>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title"/>
          </p:nvPr>
        </p:nvSpPr>
        <p:spPr/>
        <p:txBody>
          <a:bodyPr/>
          <a:lstStyle/>
          <a:p>
            <a:r>
              <a:rPr lang="en-US" altLang="zh-TW" dirty="0" smtClean="0"/>
              <a:t>Example of </a:t>
            </a:r>
            <a:r>
              <a:rPr lang="en-US" altLang="zh-TW" dirty="0"/>
              <a:t>Neural </a:t>
            </a:r>
            <a:r>
              <a:rPr lang="en-US" altLang="zh-TW" dirty="0" smtClean="0"/>
              <a:t>Network- Forward pass </a:t>
            </a:r>
            <a:endParaRPr lang="zh-TW" altLang="en-US" dirty="0"/>
          </a:p>
        </p:txBody>
      </p:sp>
      <p:cxnSp>
        <p:nvCxnSpPr>
          <p:cNvPr id="13" name="直線單箭頭接點 12"/>
          <p:cNvCxnSpPr/>
          <p:nvPr/>
        </p:nvCxnSpPr>
        <p:spPr>
          <a:xfrm>
            <a:off x="9145462"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9145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272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6" name="矩形 15"/>
          <p:cNvSpPr/>
          <p:nvPr/>
        </p:nvSpPr>
        <p:spPr>
          <a:xfrm>
            <a:off x="2241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0" name="橢圓 19"/>
          <p:cNvSpPr/>
          <p:nvPr/>
        </p:nvSpPr>
        <p:spPr>
          <a:xfrm>
            <a:off x="4249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4237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6452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6471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8606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8647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2632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4851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7051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4304137" y="35699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4285527" y="198048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6514449" y="199166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6530793" y="351499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8663390" y="193024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8710477" y="3548428"/>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文字方塊 110"/>
          <p:cNvSpPr txBox="1"/>
          <p:nvPr/>
        </p:nvSpPr>
        <p:spPr>
          <a:xfrm>
            <a:off x="2284961" y="1978209"/>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12" name="文字方塊 111"/>
          <p:cNvSpPr txBox="1"/>
          <p:nvPr/>
        </p:nvSpPr>
        <p:spPr>
          <a:xfrm>
            <a:off x="2179178" y="3577640"/>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13" name="文字方塊 112"/>
          <p:cNvSpPr txBox="1"/>
          <p:nvPr/>
        </p:nvSpPr>
        <p:spPr>
          <a:xfrm>
            <a:off x="3231829" y="1693280"/>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3398921" y="2281597"/>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3096625" y="3798727"/>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3248904" y="3228415"/>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7" name="矩形 116"/>
          <p:cNvSpPr/>
          <p:nvPr/>
        </p:nvSpPr>
        <p:spPr>
          <a:xfrm>
            <a:off x="3995152" y="2657650"/>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4222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4017999" y="2644732"/>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32" name="矩形 131"/>
          <p:cNvSpPr/>
          <p:nvPr/>
        </p:nvSpPr>
        <p:spPr>
          <a:xfrm>
            <a:off x="4004677" y="420698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4231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4021285" y="4200529"/>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35" name="文字方塊 134"/>
          <p:cNvSpPr txBox="1"/>
          <p:nvPr/>
        </p:nvSpPr>
        <p:spPr>
          <a:xfrm>
            <a:off x="3934434" y="1640960"/>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3820396" y="3244827"/>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4633050" y="160202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4655369" y="320755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grpSp>
        <p:nvGrpSpPr>
          <p:cNvPr id="97" name="群組 96"/>
          <p:cNvGrpSpPr/>
          <p:nvPr/>
        </p:nvGrpSpPr>
        <p:grpSpPr>
          <a:xfrm>
            <a:off x="6197796" y="2262335"/>
            <a:ext cx="458287" cy="831947"/>
            <a:chOff x="10102194" y="1939763"/>
            <a:chExt cx="458287" cy="831947"/>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p:cNvGrpSpPr/>
          <p:nvPr/>
        </p:nvGrpSpPr>
        <p:grpSpPr>
          <a:xfrm>
            <a:off x="8376036" y="2257143"/>
            <a:ext cx="458287" cy="831947"/>
            <a:chOff x="10102194" y="1939763"/>
            <a:chExt cx="458287" cy="831947"/>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211136" y="4728427"/>
            <a:ext cx="5297714" cy="2078894"/>
            <a:chOff x="6504785" y="4890472"/>
            <a:chExt cx="5297714" cy="2078894"/>
          </a:xfrm>
        </p:grpSpPr>
        <p:grpSp>
          <p:nvGrpSpPr>
            <p:cNvPr id="3" name="群組 2"/>
            <p:cNvGrpSpPr/>
            <p:nvPr/>
          </p:nvGrpSpPr>
          <p:grpSpPr>
            <a:xfrm>
              <a:off x="6504785" y="4890472"/>
              <a:ext cx="5297714" cy="2078894"/>
              <a:chOff x="3615463" y="4585976"/>
              <a:chExt cx="5297714" cy="2078894"/>
            </a:xfrm>
          </p:grpSpPr>
          <p:sp>
            <p:nvSpPr>
              <p:cNvPr id="137" name="圓角矩形圖說文字 136"/>
              <p:cNvSpPr/>
              <p:nvPr/>
            </p:nvSpPr>
            <p:spPr>
              <a:xfrm>
                <a:off x="3615463" y="4585976"/>
                <a:ext cx="5297714" cy="2078894"/>
              </a:xfrm>
              <a:prstGeom prst="wedgeRoundRectCallout">
                <a:avLst>
                  <a:gd name="adj1" fmla="val -59656"/>
                  <a:gd name="adj2" fmla="val -163051"/>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p:cNvGrpSpPr/>
              <p:nvPr/>
            </p:nvGrpSpPr>
            <p:grpSpPr>
              <a:xfrm>
                <a:off x="5943645" y="4731685"/>
                <a:ext cx="2743688" cy="1838325"/>
                <a:chOff x="4096343" y="4657321"/>
                <a:chExt cx="2743688" cy="1838325"/>
              </a:xfrm>
            </p:grpSpPr>
            <p:pic>
              <p:nvPicPr>
                <p:cNvPr id="5" name="圖片 4"/>
                <p:cNvPicPr>
                  <a:picLocks noChangeAspect="1"/>
                </p:cNvPicPr>
                <p:nvPr/>
              </p:nvPicPr>
              <p:blipFill>
                <a:blip r:embed="rId4"/>
                <a:stretch>
                  <a:fillRect/>
                </a:stretch>
              </p:blipFill>
              <p:spPr>
                <a:xfrm>
                  <a:off x="4096343" y="4657321"/>
                  <a:ext cx="2416554" cy="1838325"/>
                </a:xfrm>
                <a:prstGeom prst="rect">
                  <a:avLst/>
                </a:prstGeom>
              </p:spPr>
            </p:pic>
            <p:graphicFrame>
              <p:nvGraphicFramePr>
                <p:cNvPr id="6" name="Object 12"/>
                <p:cNvGraphicFramePr>
                  <a:graphicFrameLocks noChangeAspect="1"/>
                </p:cNvGraphicFramePr>
                <p:nvPr>
                  <p:extLst/>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6290" name="方程式" r:id="rId5" imgW="317160" imgH="215640" progId="Equation.3">
                        <p:embed/>
                      </p:oleObj>
                    </mc:Choice>
                    <mc:Fallback>
                      <p:oleObj name="方程式" r:id="rId5" imgW="317160" imgH="215640" progId="Equation.3">
                        <p:embed/>
                        <p:pic>
                          <p:nvPicPr>
                            <p:cNvPr id="0" name=""/>
                            <p:cNvPicPr>
                              <a:picLocks noChangeAspect="1" noChangeArrowheads="1"/>
                            </p:cNvPicPr>
                            <p:nvPr/>
                          </p:nvPicPr>
                          <p:blipFill>
                            <a:blip r:embed="rId6"/>
                            <a:srcRect/>
                            <a:stretch>
                              <a:fillRect/>
                            </a:stretch>
                          </p:blipFill>
                          <p:spPr bwMode="auto">
                            <a:xfrm>
                              <a:off x="4474734" y="4768231"/>
                              <a:ext cx="717072" cy="489740"/>
                            </a:xfrm>
                            <a:prstGeom prst="rect">
                              <a:avLst/>
                            </a:prstGeom>
                            <a:noFill/>
                            <a:extLst/>
                          </p:spPr>
                        </p:pic>
                      </p:oleObj>
                    </mc:Fallback>
                  </mc:AlternateContent>
                </a:graphicData>
              </a:graphic>
            </p:graphicFrame>
            <p:graphicFrame>
              <p:nvGraphicFramePr>
                <p:cNvPr id="7" name="Object 12"/>
                <p:cNvGraphicFramePr>
                  <a:graphicFrameLocks noChangeAspect="1"/>
                </p:cNvGraphicFramePr>
                <p:nvPr>
                  <p:extLst/>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6291" name="方程式" r:id="rId7" imgW="126720" imgH="126720" progId="Equation.3">
                        <p:embed/>
                      </p:oleObj>
                    </mc:Choice>
                    <mc:Fallback>
                      <p:oleObj name="方程式" r:id="rId7" imgW="126720" imgH="126720" progId="Equation.3">
                        <p:embed/>
                        <p:pic>
                          <p:nvPicPr>
                            <p:cNvPr id="0" name=""/>
                            <p:cNvPicPr>
                              <a:picLocks noChangeAspect="1" noChangeArrowheads="1"/>
                            </p:cNvPicPr>
                            <p:nvPr/>
                          </p:nvPicPr>
                          <p:blipFill>
                            <a:blip r:embed="rId8"/>
                            <a:srcRect/>
                            <a:stretch>
                              <a:fillRect/>
                            </a:stretch>
                          </p:blipFill>
                          <p:spPr bwMode="auto">
                            <a:xfrm>
                              <a:off x="6512897" y="6101982"/>
                              <a:ext cx="327134" cy="325661"/>
                            </a:xfrm>
                            <a:prstGeom prst="rect">
                              <a:avLst/>
                            </a:prstGeom>
                            <a:noFill/>
                            <a:extLst/>
                          </p:spPr>
                        </p:pic>
                      </p:oleObj>
                    </mc:Fallback>
                  </mc:AlternateContent>
                </a:graphicData>
              </a:graphic>
            </p:graphicFrame>
          </p:grpSp>
          <p:graphicFrame>
            <p:nvGraphicFramePr>
              <p:cNvPr id="79" name="Object 12"/>
              <p:cNvGraphicFramePr>
                <a:graphicFrameLocks noChangeAspect="1"/>
              </p:cNvGraphicFramePr>
              <p:nvPr>
                <p:extLst/>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6292" name="方程式" r:id="rId9" imgW="863280" imgH="393480" progId="Equation.3">
                      <p:embed/>
                    </p:oleObj>
                  </mc:Choice>
                  <mc:Fallback>
                    <p:oleObj name="方程式" r:id="rId9" imgW="863280" imgH="393480" progId="Equation.3">
                      <p:embed/>
                      <p:pic>
                        <p:nvPicPr>
                          <p:cNvPr id="0" name=""/>
                          <p:cNvPicPr>
                            <a:picLocks noChangeAspect="1" noChangeArrowheads="1"/>
                          </p:cNvPicPr>
                          <p:nvPr/>
                        </p:nvPicPr>
                        <p:blipFill>
                          <a:blip r:embed="rId10"/>
                          <a:srcRect/>
                          <a:stretch>
                            <a:fillRect/>
                          </a:stretch>
                        </p:blipFill>
                        <p:spPr bwMode="auto">
                          <a:xfrm>
                            <a:off x="3800520" y="5368768"/>
                            <a:ext cx="2143125" cy="973138"/>
                          </a:xfrm>
                          <a:prstGeom prst="rect">
                            <a:avLst/>
                          </a:prstGeom>
                          <a:noFill/>
                          <a:extLst/>
                        </p:spPr>
                      </p:pic>
                    </p:oleObj>
                  </mc:Fallback>
                </mc:AlternateContent>
              </a:graphicData>
            </a:graphic>
          </p:graphicFrame>
          <p:sp>
            <p:nvSpPr>
              <p:cNvPr id="103" name="文字方塊 102"/>
              <p:cNvSpPr txBox="1"/>
              <p:nvPr/>
            </p:nvSpPr>
            <p:spPr>
              <a:xfrm>
                <a:off x="3800520" y="4795570"/>
                <a:ext cx="2463800" cy="461665"/>
              </a:xfrm>
              <a:prstGeom prst="rect">
                <a:avLst/>
              </a:prstGeom>
              <a:noFill/>
            </p:spPr>
            <p:txBody>
              <a:bodyPr wrap="square" rtlCol="0">
                <a:spAutoFit/>
              </a:bodyPr>
              <a:lstStyle/>
              <a:p>
                <a:r>
                  <a:rPr lang="en-US" altLang="zh-TW" sz="2400" dirty="0"/>
                  <a:t>Sigmoid Function</a:t>
                </a:r>
                <a:endParaRPr lang="zh-TW" altLang="en-US" sz="2400" dirty="0"/>
              </a:p>
            </p:txBody>
          </p:sp>
        </p:grpSp>
        <p:sp>
          <p:nvSpPr>
            <p:cNvPr id="8" name="Rectangle 7"/>
            <p:cNvSpPr/>
            <p:nvPr/>
          </p:nvSpPr>
          <p:spPr>
            <a:xfrm>
              <a:off x="6704575" y="5912472"/>
              <a:ext cx="782650" cy="461665"/>
            </a:xfrm>
            <a:prstGeom prst="rect">
              <a:avLst/>
            </a:prstGeom>
            <a:solidFill>
              <a:schemeClr val="bg1"/>
            </a:solidFill>
          </p:spPr>
          <p:txBody>
            <a:bodyPr wrap="none">
              <a:spAutoFit/>
            </a:bodyPr>
            <a:lstStyle/>
            <a:p>
              <a:r>
                <a:rPr lang="az-Cyrl-AZ" sz="2400" i="1" spc="-79" dirty="0">
                  <a:latin typeface="Arial"/>
                  <a:cs typeface="Arial"/>
                </a:rPr>
                <a:t>Ф</a:t>
              </a:r>
              <a:r>
                <a:rPr lang="az-Cyrl-AZ" sz="2400" spc="-79" dirty="0">
                  <a:latin typeface="Tahoma"/>
                  <a:cs typeface="Tahoma"/>
                </a:rPr>
                <a:t>(</a:t>
              </a:r>
              <a:r>
                <a:rPr lang="en-GB" sz="2400" i="1" spc="-79" dirty="0">
                  <a:latin typeface="Trebuchet MS"/>
                  <a:cs typeface="Trebuchet MS"/>
                </a:rPr>
                <a:t>z</a:t>
              </a:r>
              <a:r>
                <a:rPr lang="en-GB" sz="2400" dirty="0">
                  <a:latin typeface="Tahoma"/>
                  <a:cs typeface="Tahoma"/>
                </a:rPr>
                <a:t>)</a:t>
              </a:r>
              <a:endParaRPr lang="en-GB" sz="2400" dirty="0"/>
            </a:p>
          </p:txBody>
        </p:sp>
        <p:sp>
          <p:nvSpPr>
            <p:cNvPr id="74" name="Rectangle 73"/>
            <p:cNvSpPr/>
            <p:nvPr/>
          </p:nvSpPr>
          <p:spPr>
            <a:xfrm>
              <a:off x="9211358" y="5136139"/>
              <a:ext cx="782650" cy="461665"/>
            </a:xfrm>
            <a:prstGeom prst="rect">
              <a:avLst/>
            </a:prstGeom>
            <a:solidFill>
              <a:schemeClr val="bg1"/>
            </a:solidFill>
          </p:spPr>
          <p:txBody>
            <a:bodyPr wrap="none">
              <a:spAutoFit/>
            </a:bodyPr>
            <a:lstStyle/>
            <a:p>
              <a:r>
                <a:rPr lang="az-Cyrl-AZ" sz="2400" i="1" spc="-79" dirty="0">
                  <a:latin typeface="Arial"/>
                  <a:cs typeface="Arial"/>
                </a:rPr>
                <a:t>Ф</a:t>
              </a:r>
              <a:r>
                <a:rPr lang="az-Cyrl-AZ" sz="2400" spc="-79" dirty="0">
                  <a:latin typeface="Tahoma"/>
                  <a:cs typeface="Tahoma"/>
                </a:rPr>
                <a:t>(</a:t>
              </a:r>
              <a:r>
                <a:rPr lang="en-GB" sz="2400" i="1" spc="-79" dirty="0">
                  <a:latin typeface="Trebuchet MS"/>
                  <a:cs typeface="Trebuchet MS"/>
                </a:rPr>
                <a:t>z</a:t>
              </a:r>
              <a:r>
                <a:rPr lang="en-GB" sz="2400" dirty="0">
                  <a:latin typeface="Tahoma"/>
                  <a:cs typeface="Tahoma"/>
                </a:rPr>
                <a:t>)</a:t>
              </a:r>
              <a:endParaRPr lang="en-GB" sz="2400" dirty="0"/>
            </a:p>
          </p:txBody>
        </p:sp>
      </p:grpSp>
    </p:spTree>
    <p:extLst>
      <p:ext uri="{BB962C8B-B14F-4D97-AF65-F5344CB8AC3E}">
        <p14:creationId xmlns:p14="http://schemas.microsoft.com/office/powerpoint/2010/main" val="4695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P spid="115" grpId="0"/>
      <p:bldP spid="116" grpId="0"/>
      <p:bldP spid="120" grpId="0"/>
      <p:bldP spid="134" grpId="0"/>
      <p:bldP spid="135" grpId="0"/>
      <p:bldP spid="136" grpId="0"/>
      <p:bldP spid="138" grpId="0" animBg="1"/>
      <p:bldP spid="1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Forward pass - Example</a:t>
            </a:r>
            <a:endParaRPr lang="zh-TW" altLang="en-US" dirty="0"/>
          </a:p>
        </p:txBody>
      </p:sp>
      <p:cxnSp>
        <p:nvCxnSpPr>
          <p:cNvPr id="13" name="直線單箭頭接點 12"/>
          <p:cNvCxnSpPr/>
          <p:nvPr/>
        </p:nvCxnSpPr>
        <p:spPr>
          <a:xfrm>
            <a:off x="9145462"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9145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4249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4237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6452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6471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8606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8647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2632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4851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7051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4304137" y="35699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4285527" y="198048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6514449" y="199166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6530793" y="351499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8663390" y="193024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8710477" y="3548428"/>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3231829" y="1693280"/>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3398921" y="2281597"/>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3096625" y="3798727"/>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3248904" y="3228415"/>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nvGrpSpPr>
          <p:cNvPr id="123" name="群組 122"/>
          <p:cNvGrpSpPr/>
          <p:nvPr/>
        </p:nvGrpSpPr>
        <p:grpSpPr>
          <a:xfrm>
            <a:off x="3995152" y="2274450"/>
            <a:ext cx="458287" cy="838405"/>
            <a:chOff x="10102194" y="1939763"/>
            <a:chExt cx="458287" cy="838405"/>
          </a:xfrm>
        </p:grpSpPr>
        <p:sp>
          <p:nvSpPr>
            <p:cNvPr id="117" name="矩形 116"/>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10118802" y="2316503"/>
              <a:ext cx="441679" cy="461665"/>
            </a:xfrm>
            <a:prstGeom prst="rect">
              <a:avLst/>
            </a:prstGeom>
            <a:noFill/>
          </p:spPr>
          <p:txBody>
            <a:bodyPr wrap="square" rtlCol="0">
              <a:spAutoFit/>
            </a:bodyPr>
            <a:lstStyle/>
            <a:p>
              <a:pPr algn="ctr"/>
              <a:r>
                <a:rPr lang="en-US" altLang="zh-TW" sz="2400" dirty="0"/>
                <a:t>1</a:t>
              </a:r>
              <a:endParaRPr lang="zh-TW" altLang="en-US" sz="2400" dirty="0"/>
            </a:p>
          </p:txBody>
        </p:sp>
      </p:grpSp>
      <p:grpSp>
        <p:nvGrpSpPr>
          <p:cNvPr id="131" name="群組 130"/>
          <p:cNvGrpSpPr/>
          <p:nvPr/>
        </p:nvGrpSpPr>
        <p:grpSpPr>
          <a:xfrm>
            <a:off x="4004677" y="3823789"/>
            <a:ext cx="458287" cy="838405"/>
            <a:chOff x="10102194" y="1939763"/>
            <a:chExt cx="458287" cy="838405"/>
          </a:xfrm>
        </p:grpSpPr>
        <p:sp>
          <p:nvSpPr>
            <p:cNvPr id="132" name="矩形 131"/>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sp>
        <p:nvSpPr>
          <p:cNvPr id="135" name="文字方塊 134"/>
          <p:cNvSpPr txBox="1"/>
          <p:nvPr/>
        </p:nvSpPr>
        <p:spPr>
          <a:xfrm>
            <a:off x="3934434" y="1640960"/>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3820396" y="3244827"/>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4633050" y="160202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4655369" y="320755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40" name="文字方塊 139"/>
          <p:cNvSpPr txBox="1"/>
          <p:nvPr/>
        </p:nvSpPr>
        <p:spPr>
          <a:xfrm>
            <a:off x="5477237" y="1672424"/>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1" name="文字方塊 140"/>
          <p:cNvSpPr txBox="1"/>
          <p:nvPr/>
        </p:nvSpPr>
        <p:spPr>
          <a:xfrm>
            <a:off x="5644329" y="2260741"/>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2" name="文字方塊 141"/>
          <p:cNvSpPr txBox="1"/>
          <p:nvPr/>
        </p:nvSpPr>
        <p:spPr>
          <a:xfrm>
            <a:off x="5342033" y="3777871"/>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3" name="文字方塊 142"/>
          <p:cNvSpPr txBox="1"/>
          <p:nvPr/>
        </p:nvSpPr>
        <p:spPr>
          <a:xfrm>
            <a:off x="5494312" y="3207559"/>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4" name="文字方塊 143"/>
          <p:cNvSpPr txBox="1"/>
          <p:nvPr/>
        </p:nvSpPr>
        <p:spPr>
          <a:xfrm>
            <a:off x="7650016" y="1673341"/>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45" name="文字方塊 144"/>
          <p:cNvSpPr txBox="1"/>
          <p:nvPr/>
        </p:nvSpPr>
        <p:spPr>
          <a:xfrm>
            <a:off x="7817108" y="2261658"/>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6" name="文字方塊 145"/>
          <p:cNvSpPr txBox="1"/>
          <p:nvPr/>
        </p:nvSpPr>
        <p:spPr>
          <a:xfrm>
            <a:off x="7514812" y="3778788"/>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47" name="文字方塊 146"/>
          <p:cNvSpPr txBox="1"/>
          <p:nvPr/>
        </p:nvSpPr>
        <p:spPr>
          <a:xfrm>
            <a:off x="7667091" y="320847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50" name="文字方塊 149"/>
          <p:cNvSpPr txBox="1"/>
          <p:nvPr/>
        </p:nvSpPr>
        <p:spPr>
          <a:xfrm>
            <a:off x="6776837" y="166543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0.86</a:t>
            </a:r>
            <a:endParaRPr lang="zh-TW" altLang="en-US" sz="2400" dirty="0">
              <a:solidFill>
                <a:srgbClr val="0000FF"/>
              </a:solidFill>
            </a:endParaRPr>
          </a:p>
        </p:txBody>
      </p:sp>
      <p:sp>
        <p:nvSpPr>
          <p:cNvPr id="151" name="文字方塊 150"/>
          <p:cNvSpPr txBox="1"/>
          <p:nvPr/>
        </p:nvSpPr>
        <p:spPr>
          <a:xfrm>
            <a:off x="6799156" y="3270970"/>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0.11</a:t>
            </a:r>
            <a:endParaRPr lang="zh-TW" altLang="en-US" sz="2400" dirty="0">
              <a:solidFill>
                <a:srgbClr val="0000FF"/>
              </a:solidFill>
            </a:endParaRPr>
          </a:p>
        </p:txBody>
      </p:sp>
      <p:sp>
        <p:nvSpPr>
          <p:cNvPr id="154" name="文字方塊 153"/>
          <p:cNvSpPr txBox="1"/>
          <p:nvPr/>
        </p:nvSpPr>
        <p:spPr>
          <a:xfrm>
            <a:off x="9029772" y="1626200"/>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0.62</a:t>
            </a:r>
            <a:endParaRPr lang="zh-TW" altLang="en-US" sz="2400" dirty="0">
              <a:solidFill>
                <a:srgbClr val="0000FF"/>
              </a:solidFill>
            </a:endParaRPr>
          </a:p>
        </p:txBody>
      </p:sp>
      <p:sp>
        <p:nvSpPr>
          <p:cNvPr id="155" name="文字方塊 154"/>
          <p:cNvSpPr txBox="1"/>
          <p:nvPr/>
        </p:nvSpPr>
        <p:spPr>
          <a:xfrm>
            <a:off x="9052091" y="3231731"/>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0.83</a:t>
            </a:r>
            <a:endParaRPr lang="zh-TW" altLang="en-US" sz="2400" dirty="0">
              <a:solidFill>
                <a:srgbClr val="0000FF"/>
              </a:solidFill>
            </a:endParaRPr>
          </a:p>
        </p:txBody>
      </p:sp>
      <p:grpSp>
        <p:nvGrpSpPr>
          <p:cNvPr id="97" name="群組 96"/>
          <p:cNvGrpSpPr/>
          <p:nvPr/>
        </p:nvGrpSpPr>
        <p:grpSpPr>
          <a:xfrm>
            <a:off x="6197796" y="2262335"/>
            <a:ext cx="458287" cy="838405"/>
            <a:chOff x="10102194" y="1939763"/>
            <a:chExt cx="458287" cy="838405"/>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05" name="群組 104"/>
          <p:cNvGrpSpPr/>
          <p:nvPr/>
        </p:nvGrpSpPr>
        <p:grpSpPr>
          <a:xfrm>
            <a:off x="6200174" y="3786658"/>
            <a:ext cx="458287" cy="838405"/>
            <a:chOff x="10102194" y="1939763"/>
            <a:chExt cx="458287" cy="838405"/>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25" name="群組 124"/>
          <p:cNvGrpSpPr/>
          <p:nvPr/>
        </p:nvGrpSpPr>
        <p:grpSpPr>
          <a:xfrm>
            <a:off x="8376036" y="2257143"/>
            <a:ext cx="458287" cy="838405"/>
            <a:chOff x="10102194" y="1939763"/>
            <a:chExt cx="458287" cy="838405"/>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grpSp>
        <p:nvGrpSpPr>
          <p:cNvPr id="129" name="群組 128"/>
          <p:cNvGrpSpPr/>
          <p:nvPr/>
        </p:nvGrpSpPr>
        <p:grpSpPr>
          <a:xfrm>
            <a:off x="8430116" y="3813979"/>
            <a:ext cx="458287" cy="838405"/>
            <a:chOff x="10102194" y="1939763"/>
            <a:chExt cx="458287" cy="838405"/>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sp>
        <p:nvSpPr>
          <p:cNvPr id="121" name="矩形 120"/>
          <p:cNvSpPr/>
          <p:nvPr/>
        </p:nvSpPr>
        <p:spPr>
          <a:xfrm>
            <a:off x="2272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7" name="矩形 136"/>
          <p:cNvSpPr/>
          <p:nvPr/>
        </p:nvSpPr>
        <p:spPr>
          <a:xfrm>
            <a:off x="2241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2" name="文字方塊 151"/>
          <p:cNvSpPr txBox="1"/>
          <p:nvPr/>
        </p:nvSpPr>
        <p:spPr>
          <a:xfrm>
            <a:off x="2284961" y="1978209"/>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53" name="文字方塊 152"/>
          <p:cNvSpPr txBox="1"/>
          <p:nvPr/>
        </p:nvSpPr>
        <p:spPr>
          <a:xfrm>
            <a:off x="2179178" y="3577640"/>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Tree>
    <p:extLst>
      <p:ext uri="{BB962C8B-B14F-4D97-AF65-F5344CB8AC3E}">
        <p14:creationId xmlns:p14="http://schemas.microsoft.com/office/powerpoint/2010/main" val="344267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1" grpId="0" animBg="1"/>
      <p:bldP spid="154" grpId="0" animBg="1"/>
      <p:bldP spid="15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Forward pass - Example</a:t>
            </a:r>
            <a:endParaRPr lang="zh-TW" altLang="en-US" dirty="0"/>
          </a:p>
        </p:txBody>
      </p:sp>
      <p:cxnSp>
        <p:nvCxnSpPr>
          <p:cNvPr id="13" name="直線單箭頭接點 12"/>
          <p:cNvCxnSpPr/>
          <p:nvPr/>
        </p:nvCxnSpPr>
        <p:spPr>
          <a:xfrm>
            <a:off x="9145462"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9145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4249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4237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6452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6471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8606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8647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2632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4851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7051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4304137" y="35699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4285527" y="198048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6514449" y="199166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6530793" y="351499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8663390" y="193024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8710477" y="3548428"/>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3231829" y="1693280"/>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3398921" y="2281597"/>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3096625" y="3798727"/>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3248904" y="3228415"/>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nvGrpSpPr>
          <p:cNvPr id="123" name="群組 122"/>
          <p:cNvGrpSpPr/>
          <p:nvPr/>
        </p:nvGrpSpPr>
        <p:grpSpPr>
          <a:xfrm>
            <a:off x="3995152" y="2274450"/>
            <a:ext cx="458287" cy="838405"/>
            <a:chOff x="10102194" y="1939763"/>
            <a:chExt cx="458287" cy="838405"/>
          </a:xfrm>
        </p:grpSpPr>
        <p:sp>
          <p:nvSpPr>
            <p:cNvPr id="117" name="矩形 116"/>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10118802" y="2316503"/>
              <a:ext cx="441679" cy="461665"/>
            </a:xfrm>
            <a:prstGeom prst="rect">
              <a:avLst/>
            </a:prstGeom>
            <a:noFill/>
          </p:spPr>
          <p:txBody>
            <a:bodyPr wrap="square" rtlCol="0">
              <a:spAutoFit/>
            </a:bodyPr>
            <a:lstStyle/>
            <a:p>
              <a:pPr algn="ctr"/>
              <a:r>
                <a:rPr lang="en-US" altLang="zh-TW" sz="2400" dirty="0"/>
                <a:t>1</a:t>
              </a:r>
              <a:endParaRPr lang="zh-TW" altLang="en-US" sz="2400" dirty="0"/>
            </a:p>
          </p:txBody>
        </p:sp>
      </p:grpSp>
      <p:grpSp>
        <p:nvGrpSpPr>
          <p:cNvPr id="131" name="群組 130"/>
          <p:cNvGrpSpPr/>
          <p:nvPr/>
        </p:nvGrpSpPr>
        <p:grpSpPr>
          <a:xfrm>
            <a:off x="4004677" y="3823789"/>
            <a:ext cx="458287" cy="838405"/>
            <a:chOff x="10102194" y="1939763"/>
            <a:chExt cx="458287" cy="838405"/>
          </a:xfrm>
        </p:grpSpPr>
        <p:sp>
          <p:nvSpPr>
            <p:cNvPr id="132" name="矩形 131"/>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sp>
        <p:nvSpPr>
          <p:cNvPr id="138" name="文字方塊 137"/>
          <p:cNvSpPr txBox="1"/>
          <p:nvPr/>
        </p:nvSpPr>
        <p:spPr>
          <a:xfrm>
            <a:off x="4633050" y="160202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0.73</a:t>
            </a:r>
            <a:endParaRPr lang="zh-TW" altLang="en-US" sz="2400" dirty="0">
              <a:solidFill>
                <a:srgbClr val="0000FF"/>
              </a:solidFill>
            </a:endParaRPr>
          </a:p>
        </p:txBody>
      </p:sp>
      <p:sp>
        <p:nvSpPr>
          <p:cNvPr id="139" name="文字方塊 138"/>
          <p:cNvSpPr txBox="1"/>
          <p:nvPr/>
        </p:nvSpPr>
        <p:spPr>
          <a:xfrm>
            <a:off x="4599361" y="320755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0.5</a:t>
            </a:r>
            <a:endParaRPr lang="zh-TW" altLang="en-US" sz="2400" dirty="0">
              <a:solidFill>
                <a:srgbClr val="0000FF"/>
              </a:solidFill>
            </a:endParaRPr>
          </a:p>
        </p:txBody>
      </p:sp>
      <p:sp>
        <p:nvSpPr>
          <p:cNvPr id="140" name="文字方塊 139"/>
          <p:cNvSpPr txBox="1"/>
          <p:nvPr/>
        </p:nvSpPr>
        <p:spPr>
          <a:xfrm>
            <a:off x="5477237" y="1672424"/>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1" name="文字方塊 140"/>
          <p:cNvSpPr txBox="1"/>
          <p:nvPr/>
        </p:nvSpPr>
        <p:spPr>
          <a:xfrm>
            <a:off x="5644329" y="2260741"/>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2" name="文字方塊 141"/>
          <p:cNvSpPr txBox="1"/>
          <p:nvPr/>
        </p:nvSpPr>
        <p:spPr>
          <a:xfrm>
            <a:off x="5342033" y="3777871"/>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3" name="文字方塊 142"/>
          <p:cNvSpPr txBox="1"/>
          <p:nvPr/>
        </p:nvSpPr>
        <p:spPr>
          <a:xfrm>
            <a:off x="5494312" y="3207559"/>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4" name="文字方塊 143"/>
          <p:cNvSpPr txBox="1"/>
          <p:nvPr/>
        </p:nvSpPr>
        <p:spPr>
          <a:xfrm>
            <a:off x="7650016" y="1673341"/>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45" name="文字方塊 144"/>
          <p:cNvSpPr txBox="1"/>
          <p:nvPr/>
        </p:nvSpPr>
        <p:spPr>
          <a:xfrm>
            <a:off x="7817108" y="2261658"/>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6" name="文字方塊 145"/>
          <p:cNvSpPr txBox="1"/>
          <p:nvPr/>
        </p:nvSpPr>
        <p:spPr>
          <a:xfrm>
            <a:off x="7514812" y="3778788"/>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47" name="文字方塊 146"/>
          <p:cNvSpPr txBox="1"/>
          <p:nvPr/>
        </p:nvSpPr>
        <p:spPr>
          <a:xfrm>
            <a:off x="7667091" y="320847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50" name="文字方塊 149"/>
          <p:cNvSpPr txBox="1"/>
          <p:nvPr/>
        </p:nvSpPr>
        <p:spPr>
          <a:xfrm>
            <a:off x="6739605" y="155651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0.72</a:t>
            </a:r>
            <a:endParaRPr lang="zh-TW" altLang="en-US" sz="2400" dirty="0">
              <a:solidFill>
                <a:srgbClr val="0000FF"/>
              </a:solidFill>
            </a:endParaRPr>
          </a:p>
        </p:txBody>
      </p:sp>
      <p:sp>
        <p:nvSpPr>
          <p:cNvPr id="151" name="文字方塊 150"/>
          <p:cNvSpPr txBox="1"/>
          <p:nvPr/>
        </p:nvSpPr>
        <p:spPr>
          <a:xfrm>
            <a:off x="6799156" y="3270970"/>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54" name="文字方塊 153"/>
          <p:cNvSpPr txBox="1"/>
          <p:nvPr/>
        </p:nvSpPr>
        <p:spPr>
          <a:xfrm>
            <a:off x="9064144" y="1574624"/>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0.51</a:t>
            </a:r>
            <a:endParaRPr lang="zh-TW" altLang="en-US" sz="2400" dirty="0">
              <a:solidFill>
                <a:srgbClr val="0000FF"/>
              </a:solidFill>
            </a:endParaRPr>
          </a:p>
        </p:txBody>
      </p:sp>
      <p:sp>
        <p:nvSpPr>
          <p:cNvPr id="155" name="文字方塊 154"/>
          <p:cNvSpPr txBox="1"/>
          <p:nvPr/>
        </p:nvSpPr>
        <p:spPr>
          <a:xfrm>
            <a:off x="9145461" y="3228415"/>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0.85</a:t>
            </a:r>
            <a:endParaRPr lang="zh-TW" altLang="en-US" sz="2400" dirty="0">
              <a:solidFill>
                <a:srgbClr val="0000FF"/>
              </a:solidFill>
            </a:endParaRPr>
          </a:p>
        </p:txBody>
      </p:sp>
      <p:grpSp>
        <p:nvGrpSpPr>
          <p:cNvPr id="97" name="群組 96"/>
          <p:cNvGrpSpPr/>
          <p:nvPr/>
        </p:nvGrpSpPr>
        <p:grpSpPr>
          <a:xfrm>
            <a:off x="6197796" y="2262335"/>
            <a:ext cx="458287" cy="838405"/>
            <a:chOff x="10102194" y="1939763"/>
            <a:chExt cx="458287" cy="838405"/>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05" name="群組 104"/>
          <p:cNvGrpSpPr/>
          <p:nvPr/>
        </p:nvGrpSpPr>
        <p:grpSpPr>
          <a:xfrm>
            <a:off x="6200174" y="3786658"/>
            <a:ext cx="458287" cy="838405"/>
            <a:chOff x="10102194" y="1939763"/>
            <a:chExt cx="458287" cy="838405"/>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25" name="群組 124"/>
          <p:cNvGrpSpPr/>
          <p:nvPr/>
        </p:nvGrpSpPr>
        <p:grpSpPr>
          <a:xfrm>
            <a:off x="8376036" y="2257143"/>
            <a:ext cx="458287" cy="838405"/>
            <a:chOff x="10102194" y="1939763"/>
            <a:chExt cx="458287" cy="838405"/>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grpSp>
        <p:nvGrpSpPr>
          <p:cNvPr id="129" name="群組 128"/>
          <p:cNvGrpSpPr/>
          <p:nvPr/>
        </p:nvGrpSpPr>
        <p:grpSpPr>
          <a:xfrm>
            <a:off x="8430116" y="3813979"/>
            <a:ext cx="458287" cy="838405"/>
            <a:chOff x="10102194" y="1939763"/>
            <a:chExt cx="458287" cy="838405"/>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mc:AlternateContent xmlns:mc="http://schemas.openxmlformats.org/markup-compatibility/2006" xmlns:a14="http://schemas.microsoft.com/office/drawing/2010/main">
        <mc:Choice Requires="a14">
          <p:sp>
            <p:nvSpPr>
              <p:cNvPr id="103" name="文字方塊 102"/>
              <p:cNvSpPr txBox="1"/>
              <p:nvPr/>
            </p:nvSpPr>
            <p:spPr>
              <a:xfrm>
                <a:off x="7345154" y="4944894"/>
                <a:ext cx="2561855" cy="727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𝑓</m:t>
                      </m:r>
                      <m:d>
                        <m:dPr>
                          <m:ctrlPr>
                            <a:rPr lang="en-US" altLang="zh-TW" sz="2800" i="1">
                              <a:latin typeface="Cambria Math" panose="02040503050406030204" pitchFamily="18" charset="0"/>
                            </a:rPr>
                          </m:ctrlPr>
                        </m:dPr>
                        <m:e>
                          <m:d>
                            <m:dPr>
                              <m:begChr m:val="["/>
                              <m:endChr m:val="]"/>
                              <m:ctrlPr>
                                <a:rPr lang="en-US" altLang="zh-TW" sz="2800" i="1">
                                  <a:latin typeface="Cambria Math" panose="02040503050406030204" pitchFamily="18" charset="0"/>
                                </a:rPr>
                              </m:ctrlPr>
                            </m:dPr>
                            <m:e>
                              <m:m>
                                <m:mPr>
                                  <m:mcs>
                                    <m:mc>
                                      <m:mcPr>
                                        <m:count m:val="1"/>
                                        <m:mcJc m:val="center"/>
                                      </m:mcPr>
                                    </m:mc>
                                  </m:mcs>
                                  <m:ctrlPr>
                                    <a:rPr lang="en-US" altLang="zh-TW" sz="2800" i="1">
                                      <a:latin typeface="Cambria Math" panose="02040503050406030204" pitchFamily="18" charset="0"/>
                                    </a:rPr>
                                  </m:ctrlPr>
                                </m:mPr>
                                <m:mr>
                                  <m:e>
                                    <m:r>
                                      <a:rPr lang="en-US" altLang="zh-TW" sz="2800" i="1">
                                        <a:latin typeface="Cambria Math" panose="02040503050406030204" pitchFamily="18" charset="0"/>
                                      </a:rPr>
                                      <m:t>0</m:t>
                                    </m:r>
                                  </m:e>
                                </m:mr>
                                <m:mr>
                                  <m:e>
                                    <m:r>
                                      <a:rPr lang="en-US" altLang="zh-TW" sz="2800" i="1">
                                        <a:latin typeface="Cambria Math" panose="02040503050406030204" pitchFamily="18" charset="0"/>
                                      </a:rPr>
                                      <m:t>0</m:t>
                                    </m:r>
                                  </m:e>
                                </m:mr>
                              </m:m>
                            </m:e>
                          </m:d>
                        </m:e>
                      </m:d>
                      <m:r>
                        <a:rPr lang="en-US" altLang="zh-TW" sz="2800" i="1">
                          <a:latin typeface="Cambria Math" panose="02040503050406030204" pitchFamily="18" charset="0"/>
                        </a:rPr>
                        <m:t>=</m:t>
                      </m:r>
                      <m:d>
                        <m:dPr>
                          <m:begChr m:val="["/>
                          <m:endChr m:val="]"/>
                          <m:ctrlPr>
                            <a:rPr lang="en-US" altLang="zh-TW" sz="2800" i="1">
                              <a:latin typeface="Cambria Math" panose="02040503050406030204" pitchFamily="18" charset="0"/>
                            </a:rPr>
                          </m:ctrlPr>
                        </m:dPr>
                        <m:e>
                          <m:m>
                            <m:mPr>
                              <m:mcs>
                                <m:mc>
                                  <m:mcPr>
                                    <m:count m:val="1"/>
                                    <m:mcJc m:val="center"/>
                                  </m:mcPr>
                                </m:mc>
                              </m:mcs>
                              <m:ctrlPr>
                                <a:rPr lang="en-US" altLang="zh-TW" sz="2800" i="1">
                                  <a:latin typeface="Cambria Math" panose="02040503050406030204" pitchFamily="18" charset="0"/>
                                </a:rPr>
                              </m:ctrlPr>
                            </m:mPr>
                            <m:mr>
                              <m:e>
                                <m:r>
                                  <m:rPr>
                                    <m:brk m:alnAt="7"/>
                                  </m:rPr>
                                  <a:rPr lang="en-US" altLang="zh-TW" sz="2800" i="1">
                                    <a:latin typeface="Cambria Math" panose="02040503050406030204" pitchFamily="18" charset="0"/>
                                  </a:rPr>
                                  <m:t>0</m:t>
                                </m:r>
                                <m:r>
                                  <a:rPr lang="en-US" altLang="zh-TW" sz="2800" i="1">
                                    <a:latin typeface="Cambria Math" panose="02040503050406030204" pitchFamily="18" charset="0"/>
                                  </a:rPr>
                                  <m:t>.</m:t>
                                </m:r>
                                <m:r>
                                  <a:rPr lang="en-US" altLang="zh-TW" sz="2800" i="1">
                                    <a:latin typeface="Cambria Math" panose="02040503050406030204" pitchFamily="18" charset="0"/>
                                  </a:rPr>
                                  <m:t>51</m:t>
                                </m:r>
                              </m:e>
                            </m:mr>
                            <m:mr>
                              <m:e>
                                <m:r>
                                  <a:rPr lang="en-US" altLang="zh-TW" sz="2800" i="1">
                                    <a:latin typeface="Cambria Math" panose="02040503050406030204" pitchFamily="18" charset="0"/>
                                  </a:rPr>
                                  <m:t>0</m:t>
                                </m:r>
                                <m:r>
                                  <a:rPr lang="en-US" altLang="zh-TW" sz="2800" i="1">
                                    <a:latin typeface="Cambria Math" panose="02040503050406030204" pitchFamily="18" charset="0"/>
                                  </a:rPr>
                                  <m:t>.</m:t>
                                </m:r>
                                <m:r>
                                  <a:rPr lang="en-US" altLang="zh-TW" sz="2800" i="1">
                                    <a:latin typeface="Cambria Math" panose="02040503050406030204" pitchFamily="18" charset="0"/>
                                  </a:rPr>
                                  <m:t>85</m:t>
                                </m:r>
                              </m:e>
                            </m:mr>
                          </m:m>
                        </m:e>
                      </m:d>
                    </m:oMath>
                  </m:oMathPara>
                </a14:m>
                <a:endParaRPr lang="zh-TW" altLang="en-US" sz="2800" dirty="0"/>
              </a:p>
            </p:txBody>
          </p:sp>
        </mc:Choice>
        <mc:Fallback xmlns="">
          <p:sp>
            <p:nvSpPr>
              <p:cNvPr id="103" name="文字方塊 102"/>
              <p:cNvSpPr txBox="1">
                <a:spLocks noRot="1" noChangeAspect="1" noMove="1" noResize="1" noEditPoints="1" noAdjustHandles="1" noChangeArrowheads="1" noChangeShapeType="1" noTextEdit="1"/>
              </p:cNvSpPr>
              <p:nvPr/>
            </p:nvSpPr>
            <p:spPr>
              <a:xfrm>
                <a:off x="5821153" y="4944894"/>
                <a:ext cx="2561855" cy="727250"/>
              </a:xfrm>
              <a:prstGeom prst="rect">
                <a:avLst/>
              </a:prstGeom>
              <a:blipFill rotWithShape="0">
                <a:blip r:embed="rId12"/>
                <a:stretch>
                  <a:fillRect/>
                </a:stretch>
              </a:blipFill>
            </p:spPr>
            <p:txBody>
              <a:bodyPr/>
              <a:lstStyle/>
              <a:p>
                <a:r>
                  <a:rPr lang="zh-TW" altLang="en-US">
                    <a:noFill/>
                  </a:rPr>
                  <a:t> </a:t>
                </a:r>
              </a:p>
            </p:txBody>
          </p:sp>
        </mc:Fallback>
      </mc:AlternateContent>
      <p:sp>
        <p:nvSpPr>
          <p:cNvPr id="4" name="文字方塊 3"/>
          <p:cNvSpPr txBox="1"/>
          <p:nvPr/>
        </p:nvSpPr>
        <p:spPr>
          <a:xfrm>
            <a:off x="2499596" y="5969249"/>
            <a:ext cx="7376191"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a:t>Different parameters define different function </a:t>
            </a:r>
            <a:endParaRPr lang="zh-TW" altLang="en-US" sz="2800" dirty="0"/>
          </a:p>
        </p:txBody>
      </p:sp>
      <mc:AlternateContent xmlns:mc="http://schemas.openxmlformats.org/markup-compatibility/2006" xmlns:a14="http://schemas.microsoft.com/office/drawing/2010/main">
        <mc:Choice Requires="a14">
          <p:sp>
            <p:nvSpPr>
              <p:cNvPr id="121" name="文字方塊 120"/>
              <p:cNvSpPr txBox="1"/>
              <p:nvPr/>
            </p:nvSpPr>
            <p:spPr>
              <a:xfrm>
                <a:off x="4251525" y="4962387"/>
                <a:ext cx="2829557"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𝑓</m:t>
                      </m:r>
                      <m:d>
                        <m:dPr>
                          <m:ctrlPr>
                            <a:rPr lang="en-US" altLang="zh-TW" sz="2800" i="1">
                              <a:latin typeface="Cambria Math" panose="02040503050406030204" pitchFamily="18" charset="0"/>
                            </a:rPr>
                          </m:ctrlPr>
                        </m:dPr>
                        <m:e>
                          <m:d>
                            <m:dPr>
                              <m:begChr m:val="["/>
                              <m:endChr m:val="]"/>
                              <m:ctrlPr>
                                <a:rPr lang="en-US" altLang="zh-TW" sz="2800" i="1">
                                  <a:latin typeface="Cambria Math" panose="02040503050406030204" pitchFamily="18" charset="0"/>
                                </a:rPr>
                              </m:ctrlPr>
                            </m:dPr>
                            <m:e>
                              <m:m>
                                <m:mPr>
                                  <m:mcs>
                                    <m:mc>
                                      <m:mcPr>
                                        <m:count m:val="1"/>
                                        <m:mcJc m:val="center"/>
                                      </m:mcPr>
                                    </m:mc>
                                  </m:mcs>
                                  <m:ctrlPr>
                                    <a:rPr lang="en-US" altLang="zh-TW" sz="2800" i="1">
                                      <a:latin typeface="Cambria Math" panose="02040503050406030204" pitchFamily="18" charset="0"/>
                                    </a:rPr>
                                  </m:ctrlPr>
                                </m:mPr>
                                <m:mr>
                                  <m:e>
                                    <m:r>
                                      <m:rPr>
                                        <m:brk m:alnAt="7"/>
                                      </m:rPr>
                                      <a:rPr lang="en-US" altLang="zh-TW" sz="2800" i="1">
                                        <a:latin typeface="Cambria Math" panose="02040503050406030204" pitchFamily="18" charset="0"/>
                                      </a:rPr>
                                      <m:t>1</m:t>
                                    </m:r>
                                  </m:e>
                                </m:mr>
                                <m:mr>
                                  <m:e>
                                    <m:r>
                                      <a:rPr lang="en-US" altLang="zh-TW" sz="2800" i="1">
                                        <a:latin typeface="Cambria Math" panose="02040503050406030204" pitchFamily="18" charset="0"/>
                                      </a:rPr>
                                      <m:t>−</m:t>
                                    </m:r>
                                    <m:r>
                                      <a:rPr lang="en-US" altLang="zh-TW" sz="2800" i="1">
                                        <a:latin typeface="Cambria Math" panose="02040503050406030204" pitchFamily="18" charset="0"/>
                                      </a:rPr>
                                      <m:t>1</m:t>
                                    </m:r>
                                  </m:e>
                                </m:mr>
                              </m:m>
                            </m:e>
                          </m:d>
                        </m:e>
                      </m:d>
                      <m:r>
                        <a:rPr lang="en-US" altLang="zh-TW" sz="2800" i="1">
                          <a:latin typeface="Cambria Math" panose="02040503050406030204" pitchFamily="18" charset="0"/>
                        </a:rPr>
                        <m:t>=</m:t>
                      </m:r>
                      <m:d>
                        <m:dPr>
                          <m:begChr m:val="["/>
                          <m:endChr m:val="]"/>
                          <m:ctrlPr>
                            <a:rPr lang="en-US" altLang="zh-TW" sz="2800" i="1">
                              <a:latin typeface="Cambria Math" panose="02040503050406030204" pitchFamily="18" charset="0"/>
                            </a:rPr>
                          </m:ctrlPr>
                        </m:dPr>
                        <m:e>
                          <m:m>
                            <m:mPr>
                              <m:mcs>
                                <m:mc>
                                  <m:mcPr>
                                    <m:count m:val="1"/>
                                    <m:mcJc m:val="center"/>
                                  </m:mcPr>
                                </m:mc>
                              </m:mcs>
                              <m:ctrlPr>
                                <a:rPr lang="en-US" altLang="zh-TW" sz="2800" i="1">
                                  <a:latin typeface="Cambria Math" panose="02040503050406030204" pitchFamily="18" charset="0"/>
                                </a:rPr>
                              </m:ctrlPr>
                            </m:mPr>
                            <m:mr>
                              <m:e>
                                <m:r>
                                  <m:rPr>
                                    <m:brk m:alnAt="7"/>
                                  </m:rPr>
                                  <a:rPr lang="en-US" altLang="zh-TW" sz="2800" i="1">
                                    <a:latin typeface="Cambria Math" panose="02040503050406030204" pitchFamily="18" charset="0"/>
                                  </a:rPr>
                                  <m:t>0</m:t>
                                </m:r>
                                <m:r>
                                  <a:rPr lang="en-US" altLang="zh-TW" sz="2800" i="1">
                                    <a:latin typeface="Cambria Math" panose="02040503050406030204" pitchFamily="18" charset="0"/>
                                  </a:rPr>
                                  <m:t>.</m:t>
                                </m:r>
                                <m:r>
                                  <a:rPr lang="en-US" altLang="zh-TW" sz="2800" i="1">
                                    <a:latin typeface="Cambria Math" panose="02040503050406030204" pitchFamily="18" charset="0"/>
                                  </a:rPr>
                                  <m:t>62</m:t>
                                </m:r>
                              </m:e>
                            </m:mr>
                            <m:mr>
                              <m:e>
                                <m:r>
                                  <a:rPr lang="en-US" altLang="zh-TW" sz="2800" i="1">
                                    <a:latin typeface="Cambria Math" panose="02040503050406030204" pitchFamily="18" charset="0"/>
                                  </a:rPr>
                                  <m:t>0</m:t>
                                </m:r>
                                <m:r>
                                  <a:rPr lang="en-US" altLang="zh-TW" sz="2800" i="1">
                                    <a:latin typeface="Cambria Math" panose="02040503050406030204" pitchFamily="18" charset="0"/>
                                  </a:rPr>
                                  <m:t>.</m:t>
                                </m:r>
                                <m:r>
                                  <a:rPr lang="en-US" altLang="zh-TW" sz="2800" i="1">
                                    <a:latin typeface="Cambria Math" panose="02040503050406030204" pitchFamily="18" charset="0"/>
                                  </a:rPr>
                                  <m:t>83</m:t>
                                </m:r>
                              </m:e>
                            </m:mr>
                          </m:m>
                        </m:e>
                      </m:d>
                    </m:oMath>
                  </m:oMathPara>
                </a14:m>
                <a:endParaRPr lang="zh-TW" altLang="en-US" sz="2800" dirty="0"/>
              </a:p>
            </p:txBody>
          </p:sp>
        </mc:Choice>
        <mc:Fallback xmlns="">
          <p:sp>
            <p:nvSpPr>
              <p:cNvPr id="121" name="文字方塊 120"/>
              <p:cNvSpPr txBox="1">
                <a:spLocks noRot="1" noChangeAspect="1" noMove="1" noResize="1" noEditPoints="1" noAdjustHandles="1" noChangeArrowheads="1" noChangeShapeType="1" noTextEdit="1"/>
              </p:cNvSpPr>
              <p:nvPr/>
            </p:nvSpPr>
            <p:spPr>
              <a:xfrm>
                <a:off x="2727524" y="4962387"/>
                <a:ext cx="2829557" cy="718466"/>
              </a:xfrm>
              <a:prstGeom prst="rect">
                <a:avLst/>
              </a:prstGeom>
              <a:blipFill rotWithShape="0">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7" name="文字方塊 136"/>
              <p:cNvSpPr txBox="1"/>
              <p:nvPr/>
            </p:nvSpPr>
            <p:spPr>
              <a:xfrm>
                <a:off x="1970183" y="4859313"/>
                <a:ext cx="175855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𝑓</m:t>
                      </m:r>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𝑅</m:t>
                          </m:r>
                        </m:e>
                        <m:sup>
                          <m:r>
                            <a:rPr lang="en-US" altLang="zh-TW" sz="2800" i="1">
                              <a:latin typeface="Cambria Math" panose="02040503050406030204" pitchFamily="18" charset="0"/>
                            </a:rPr>
                            <m:t>2</m:t>
                          </m:r>
                        </m:sup>
                      </m:sSup>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𝑅</m:t>
                          </m:r>
                        </m:e>
                        <m:sup>
                          <m:r>
                            <a:rPr lang="en-US" altLang="zh-TW" sz="2800" i="1">
                              <a:latin typeface="Cambria Math" panose="02040503050406030204" pitchFamily="18" charset="0"/>
                              <a:ea typeface="Cambria Math" panose="02040503050406030204" pitchFamily="18" charset="0"/>
                            </a:rPr>
                            <m:t>2</m:t>
                          </m:r>
                        </m:sup>
                      </m:sSup>
                    </m:oMath>
                  </m:oMathPara>
                </a14:m>
                <a:endParaRPr lang="zh-TW" altLang="en-US" sz="2800" dirty="0"/>
              </a:p>
            </p:txBody>
          </p:sp>
        </mc:Choice>
        <mc:Fallback xmlns="">
          <p:sp>
            <p:nvSpPr>
              <p:cNvPr id="137" name="文字方塊 136"/>
              <p:cNvSpPr txBox="1">
                <a:spLocks noRot="1" noChangeAspect="1" noMove="1" noResize="1" noEditPoints="1" noAdjustHandles="1" noChangeArrowheads="1" noChangeShapeType="1" noTextEdit="1"/>
              </p:cNvSpPr>
              <p:nvPr/>
            </p:nvSpPr>
            <p:spPr>
              <a:xfrm>
                <a:off x="446183" y="4859312"/>
                <a:ext cx="1758558" cy="430887"/>
              </a:xfrm>
              <a:prstGeom prst="rect">
                <a:avLst/>
              </a:prstGeom>
              <a:blipFill rotWithShape="0">
                <a:blip r:embed="rId15"/>
                <a:stretch>
                  <a:fillRect/>
                </a:stretch>
              </a:blipFill>
            </p:spPr>
            <p:txBody>
              <a:bodyPr/>
              <a:lstStyle/>
              <a:p>
                <a:r>
                  <a:rPr lang="zh-TW" altLang="en-US">
                    <a:noFill/>
                  </a:rPr>
                  <a:t> </a:t>
                </a:r>
              </a:p>
            </p:txBody>
          </p:sp>
        </mc:Fallback>
      </mc:AlternateContent>
      <p:sp>
        <p:nvSpPr>
          <p:cNvPr id="135" name="矩形 134"/>
          <p:cNvSpPr/>
          <p:nvPr/>
        </p:nvSpPr>
        <p:spPr>
          <a:xfrm>
            <a:off x="2272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6" name="矩形 135"/>
          <p:cNvSpPr/>
          <p:nvPr/>
        </p:nvSpPr>
        <p:spPr>
          <a:xfrm>
            <a:off x="2241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2" name="文字方塊 151"/>
          <p:cNvSpPr txBox="1"/>
          <p:nvPr/>
        </p:nvSpPr>
        <p:spPr>
          <a:xfrm>
            <a:off x="2284961" y="1978209"/>
            <a:ext cx="342900" cy="461665"/>
          </a:xfrm>
          <a:prstGeom prst="rect">
            <a:avLst/>
          </a:prstGeom>
          <a:noFill/>
        </p:spPr>
        <p:txBody>
          <a:bodyPr wrap="square" rtlCol="0">
            <a:spAutoFit/>
          </a:bodyPr>
          <a:lstStyle/>
          <a:p>
            <a:pPr algn="ctr"/>
            <a:r>
              <a:rPr lang="en-US" altLang="zh-TW" sz="2400" dirty="0">
                <a:solidFill>
                  <a:srgbClr val="0000FF"/>
                </a:solidFill>
              </a:rPr>
              <a:t>0</a:t>
            </a:r>
            <a:endParaRPr lang="zh-TW" altLang="en-US" sz="2400" dirty="0">
              <a:solidFill>
                <a:srgbClr val="0000FF"/>
              </a:solidFill>
            </a:endParaRPr>
          </a:p>
        </p:txBody>
      </p:sp>
      <p:sp>
        <p:nvSpPr>
          <p:cNvPr id="153" name="文字方塊 152"/>
          <p:cNvSpPr txBox="1"/>
          <p:nvPr/>
        </p:nvSpPr>
        <p:spPr>
          <a:xfrm>
            <a:off x="2179178" y="3577640"/>
            <a:ext cx="488741" cy="461665"/>
          </a:xfrm>
          <a:prstGeom prst="rect">
            <a:avLst/>
          </a:prstGeom>
          <a:noFill/>
        </p:spPr>
        <p:txBody>
          <a:bodyPr wrap="square" rtlCol="0">
            <a:spAutoFit/>
          </a:bodyPr>
          <a:lstStyle/>
          <a:p>
            <a:pPr algn="ctr"/>
            <a:r>
              <a:rPr lang="en-US" altLang="zh-TW" sz="2400" dirty="0">
                <a:solidFill>
                  <a:srgbClr val="0000FF"/>
                </a:solidFill>
              </a:rPr>
              <a:t>0</a:t>
            </a:r>
            <a:endParaRPr lang="zh-TW" altLang="en-US" sz="2400" dirty="0">
              <a:solidFill>
                <a:srgbClr val="0000FF"/>
              </a:solidFill>
            </a:endParaRPr>
          </a:p>
        </p:txBody>
      </p:sp>
    </p:spTree>
    <p:extLst>
      <p:ext uri="{BB962C8B-B14F-4D97-AF65-F5344CB8AC3E}">
        <p14:creationId xmlns:p14="http://schemas.microsoft.com/office/powerpoint/2010/main" val="224806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P spid="150" grpId="0" animBg="1"/>
      <p:bldP spid="151" grpId="0" animBg="1"/>
      <p:bldP spid="154" grpId="0" animBg="1"/>
      <p:bldP spid="155" grpId="0" animBg="1"/>
      <p:bldP spid="103" grpId="0"/>
      <p:bldP spid="4" grpId="0" animBg="1"/>
      <p:bldP spid="121" grpId="0"/>
      <p:bldP spid="137" grpId="0"/>
      <p:bldP spid="152" grpId="0"/>
      <p:bldP spid="1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字方塊 7"/>
              <p:cNvSpPr txBox="1"/>
              <p:nvPr/>
            </p:nvSpPr>
            <p:spPr>
              <a:xfrm>
                <a:off x="2272793" y="5016668"/>
                <a:ext cx="56460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az-Cyrl-AZ" sz="2800" i="1" spc="-79" dirty="0">
                          <a:latin typeface="Arial"/>
                          <a:cs typeface="Arial"/>
                        </a:rPr>
                        <m:t>Ф</m:t>
                      </m:r>
                      <m:d>
                        <m:dPr>
                          <m:ctrlPr>
                            <a:rPr lang="en-US" altLang="zh-TW" sz="3200" i="1">
                              <a:latin typeface="Cambria Math" panose="02040503050406030204" pitchFamily="18" charset="0"/>
                            </a:rPr>
                          </m:ctrlPr>
                        </m:dPr>
                        <m:e>
                          <m:r>
                            <a:rPr lang="en-US" altLang="zh-TW" sz="3200" i="1">
                              <a:latin typeface="Cambria Math" panose="02040503050406030204" pitchFamily="18" charset="0"/>
                            </a:rPr>
                            <m:t>                                                       </m:t>
                          </m:r>
                        </m:e>
                      </m:d>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2272793" y="5016668"/>
                <a:ext cx="5646033" cy="492443"/>
              </a:xfrm>
              <a:prstGeom prst="rect">
                <a:avLst/>
              </a:prstGeom>
              <a:blipFill rotWithShape="0">
                <a:blip r:embed="rId4"/>
                <a:stretch>
                  <a:fillRect/>
                </a:stretch>
              </a:blipFill>
            </p:spPr>
            <p:txBody>
              <a:bodyPr/>
              <a:lstStyle/>
              <a:p>
                <a:r>
                  <a:rPr lang="en-GB">
                    <a:noFill/>
                  </a:rPr>
                  <a:t> </a:t>
                </a:r>
              </a:p>
            </p:txBody>
          </p:sp>
        </mc:Fallback>
      </mc:AlternateContent>
      <p:sp>
        <p:nvSpPr>
          <p:cNvPr id="2" name="標題 1"/>
          <p:cNvSpPr>
            <a:spLocks noGrp="1"/>
          </p:cNvSpPr>
          <p:nvPr>
            <p:ph type="title"/>
          </p:nvPr>
        </p:nvSpPr>
        <p:spPr/>
        <p:txBody>
          <a:bodyPr/>
          <a:lstStyle/>
          <a:p>
            <a:r>
              <a:rPr lang="en-US" altLang="zh-TW" dirty="0" smtClean="0"/>
              <a:t>Forward pass - Matrix Operation</a:t>
            </a:r>
            <a:endParaRPr lang="zh-TW" altLang="en-US" dirty="0"/>
          </a:p>
        </p:txBody>
      </p:sp>
      <p:cxnSp>
        <p:nvCxnSpPr>
          <p:cNvPr id="13" name="直線單箭頭接點 12"/>
          <p:cNvCxnSpPr/>
          <p:nvPr/>
        </p:nvCxnSpPr>
        <p:spPr>
          <a:xfrm>
            <a:off x="9145462"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9145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4249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4237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6452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6471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8606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8647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2632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4851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7051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100" name="Object 12"/>
          <p:cNvGraphicFramePr>
            <a:graphicFrameLocks noChangeAspect="1"/>
          </p:cNvGraphicFramePr>
          <p:nvPr>
            <p:extLst/>
          </p:nvPr>
        </p:nvGraphicFramePr>
        <p:xfrm>
          <a:off x="9831921" y="3494489"/>
          <a:ext cx="379412" cy="461963"/>
        </p:xfrm>
        <a:graphic>
          <a:graphicData uri="http://schemas.openxmlformats.org/presentationml/2006/ole">
            <mc:AlternateContent xmlns:mc="http://schemas.openxmlformats.org/markup-compatibility/2006">
              <mc:Choice xmlns:v="urn:schemas-microsoft-com:vml" Requires="v">
                <p:oleObj spid="_x0000_s7266" name="方程式" r:id="rId5" imgW="177480" imgH="215640" progId="Equation.3">
                  <p:embed/>
                </p:oleObj>
              </mc:Choice>
              <mc:Fallback>
                <p:oleObj name="方程式" r:id="rId5" imgW="177480" imgH="215640" progId="Equation.3">
                  <p:embed/>
                  <p:pic>
                    <p:nvPicPr>
                      <p:cNvPr id="0" name=""/>
                      <p:cNvPicPr>
                        <a:picLocks noChangeAspect="1" noChangeArrowheads="1"/>
                      </p:cNvPicPr>
                      <p:nvPr/>
                    </p:nvPicPr>
                    <p:blipFill>
                      <a:blip r:embed="rId6"/>
                      <a:srcRect/>
                      <a:stretch>
                        <a:fillRect/>
                      </a:stretch>
                    </p:blipFill>
                    <p:spPr bwMode="auto">
                      <a:xfrm>
                        <a:off x="9831921" y="3494489"/>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12"/>
          <p:cNvGraphicFramePr>
            <a:graphicFrameLocks noChangeAspect="1"/>
          </p:cNvGraphicFramePr>
          <p:nvPr>
            <p:extLst/>
          </p:nvPr>
        </p:nvGraphicFramePr>
        <p:xfrm>
          <a:off x="9844089" y="1838347"/>
          <a:ext cx="352425" cy="461963"/>
        </p:xfrm>
        <a:graphic>
          <a:graphicData uri="http://schemas.openxmlformats.org/presentationml/2006/ole">
            <mc:AlternateContent xmlns:mc="http://schemas.openxmlformats.org/markup-compatibility/2006">
              <mc:Choice xmlns:v="urn:schemas-microsoft-com:vml" Requires="v">
                <p:oleObj spid="_x0000_s7267"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9844089" y="1838347"/>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 name="手繪多邊形 103"/>
          <p:cNvSpPr/>
          <p:nvPr/>
        </p:nvSpPr>
        <p:spPr>
          <a:xfrm>
            <a:off x="4304137" y="35699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4285527" y="198048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6514449" y="199166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6530793" y="351499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8663390" y="193024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8710477" y="3548428"/>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3231829" y="1693280"/>
            <a:ext cx="342900"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4" name="文字方塊 113"/>
          <p:cNvSpPr txBox="1"/>
          <p:nvPr/>
        </p:nvSpPr>
        <p:spPr>
          <a:xfrm>
            <a:off x="3398921" y="2281597"/>
            <a:ext cx="441679" cy="461665"/>
          </a:xfrm>
          <a:prstGeom prst="rect">
            <a:avLst/>
          </a:prstGeom>
          <a:noFill/>
        </p:spPr>
        <p:txBody>
          <a:bodyPr wrap="square" rtlCol="0">
            <a:spAutoFit/>
          </a:bodyPr>
          <a:lstStyle/>
          <a:p>
            <a:pPr algn="ctr"/>
            <a:r>
              <a:rPr lang="en-US" altLang="zh-TW" sz="2400" dirty="0">
                <a:solidFill>
                  <a:srgbClr val="FFC000"/>
                </a:solidFill>
              </a:rPr>
              <a:t>-2</a:t>
            </a:r>
            <a:endParaRPr lang="zh-TW" altLang="en-US" sz="2400" dirty="0">
              <a:solidFill>
                <a:srgbClr val="FFC000"/>
              </a:solidFill>
            </a:endParaRPr>
          </a:p>
        </p:txBody>
      </p:sp>
      <p:sp>
        <p:nvSpPr>
          <p:cNvPr id="115" name="文字方塊 114"/>
          <p:cNvSpPr txBox="1"/>
          <p:nvPr/>
        </p:nvSpPr>
        <p:spPr>
          <a:xfrm>
            <a:off x="3096625" y="3798727"/>
            <a:ext cx="715437"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6" name="文字方塊 115"/>
          <p:cNvSpPr txBox="1"/>
          <p:nvPr/>
        </p:nvSpPr>
        <p:spPr>
          <a:xfrm>
            <a:off x="3248904" y="3228415"/>
            <a:ext cx="715437"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7" name="矩形 116"/>
          <p:cNvSpPr/>
          <p:nvPr/>
        </p:nvSpPr>
        <p:spPr>
          <a:xfrm>
            <a:off x="3995152" y="2657650"/>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4222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4011760" y="2651190"/>
            <a:ext cx="441679" cy="461665"/>
          </a:xfrm>
          <a:prstGeom prst="rect">
            <a:avLst/>
          </a:prstGeom>
          <a:noFill/>
        </p:spPr>
        <p:txBody>
          <a:bodyPr wrap="square" rtlCol="0">
            <a:spAutoFit/>
          </a:bodyPr>
          <a:lstStyle/>
          <a:p>
            <a:pPr algn="ctr"/>
            <a:r>
              <a:rPr lang="en-US" altLang="zh-TW" sz="2400" dirty="0">
                <a:solidFill>
                  <a:srgbClr val="00B050"/>
                </a:solidFill>
              </a:rPr>
              <a:t>1</a:t>
            </a:r>
            <a:endParaRPr lang="zh-TW" altLang="en-US" sz="2400" dirty="0">
              <a:solidFill>
                <a:srgbClr val="00B050"/>
              </a:solidFill>
            </a:endParaRPr>
          </a:p>
        </p:txBody>
      </p:sp>
      <p:sp>
        <p:nvSpPr>
          <p:cNvPr id="132" name="矩形 131"/>
          <p:cNvSpPr/>
          <p:nvPr/>
        </p:nvSpPr>
        <p:spPr>
          <a:xfrm>
            <a:off x="4004677" y="420698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4231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4021285" y="4200529"/>
            <a:ext cx="441679" cy="461665"/>
          </a:xfrm>
          <a:prstGeom prst="rect">
            <a:avLst/>
          </a:prstGeom>
          <a:noFill/>
        </p:spPr>
        <p:txBody>
          <a:bodyPr wrap="square" rtlCol="0">
            <a:spAutoFit/>
          </a:bodyPr>
          <a:lstStyle/>
          <a:p>
            <a:pPr algn="ctr"/>
            <a:r>
              <a:rPr lang="en-US" altLang="zh-TW" sz="2400" dirty="0">
                <a:solidFill>
                  <a:srgbClr val="00B050"/>
                </a:solidFill>
              </a:rPr>
              <a:t>0</a:t>
            </a:r>
            <a:endParaRPr lang="zh-TW" altLang="en-US" sz="2400" dirty="0">
              <a:solidFill>
                <a:srgbClr val="00B050"/>
              </a:solidFill>
            </a:endParaRPr>
          </a:p>
        </p:txBody>
      </p:sp>
      <p:sp>
        <p:nvSpPr>
          <p:cNvPr id="135" name="文字方塊 134"/>
          <p:cNvSpPr txBox="1"/>
          <p:nvPr/>
        </p:nvSpPr>
        <p:spPr>
          <a:xfrm>
            <a:off x="3934434" y="1640960"/>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3820396" y="3244827"/>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4633050" y="1602028"/>
            <a:ext cx="811642" cy="461665"/>
          </a:xfrm>
          <a:prstGeom prst="rect">
            <a:avLst/>
          </a:prstGeom>
          <a:noFill/>
        </p:spPr>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4655369" y="3207559"/>
            <a:ext cx="811642" cy="461665"/>
          </a:xfrm>
          <a:prstGeom prst="rect">
            <a:avLst/>
          </a:prstGeom>
          <a:noFill/>
        </p:spPr>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3" name="文字方塊 2"/>
              <p:cNvSpPr txBox="1"/>
              <p:nvPr/>
            </p:nvSpPr>
            <p:spPr>
              <a:xfrm>
                <a:off x="5159333" y="4932536"/>
                <a:ext cx="810478" cy="715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a:solidFill>
                                <a:srgbClr val="0000FF"/>
                              </a:solidFill>
                              <a:latin typeface="Cambria Math" panose="02040503050406030204" pitchFamily="18" charset="0"/>
                            </a:rPr>
                          </m:ctrlPr>
                        </m:dPr>
                        <m:e>
                          <m:m>
                            <m:mPr>
                              <m:mcs>
                                <m:mc>
                                  <m:mcPr>
                                    <m:count m:val="1"/>
                                    <m:mcJc m:val="center"/>
                                  </m:mcPr>
                                </m:mc>
                              </m:mcs>
                              <m:ctrlPr>
                                <a:rPr lang="en-US" altLang="zh-TW" sz="2800" i="1">
                                  <a:solidFill>
                                    <a:srgbClr val="0000FF"/>
                                  </a:solidFill>
                                  <a:latin typeface="Cambria Math" panose="02040503050406030204" pitchFamily="18" charset="0"/>
                                </a:rPr>
                              </m:ctrlPr>
                            </m:mPr>
                            <m:mr>
                              <m:e>
                                <m:r>
                                  <m:rPr>
                                    <m:brk m:alnAt="7"/>
                                  </m:rPr>
                                  <a:rPr lang="en-US" altLang="zh-TW" sz="2800" i="1">
                                    <a:solidFill>
                                      <a:srgbClr val="0000FF"/>
                                    </a:solidFill>
                                    <a:latin typeface="Cambria Math" panose="02040503050406030204" pitchFamily="18" charset="0"/>
                                  </a:rPr>
                                  <m:t>1</m:t>
                                </m:r>
                              </m:e>
                            </m:mr>
                            <m:mr>
                              <m:e>
                                <m:r>
                                  <a:rPr lang="en-US" altLang="zh-TW" sz="2800" i="1">
                                    <a:solidFill>
                                      <a:srgbClr val="0000FF"/>
                                    </a:solidFill>
                                    <a:latin typeface="Cambria Math" panose="02040503050406030204" pitchFamily="18" charset="0"/>
                                  </a:rPr>
                                  <m:t>−</m:t>
                                </m:r>
                                <m:r>
                                  <a:rPr lang="en-US" altLang="zh-TW" sz="2800" i="1">
                                    <a:solidFill>
                                      <a:srgbClr val="0000FF"/>
                                    </a:solidFill>
                                    <a:latin typeface="Cambria Math" panose="02040503050406030204" pitchFamily="18" charset="0"/>
                                  </a:rPr>
                                  <m:t>1</m:t>
                                </m:r>
                              </m:e>
                            </m:mr>
                          </m:m>
                        </m:e>
                      </m:d>
                    </m:oMath>
                  </m:oMathPara>
                </a14:m>
                <a:endParaRPr lang="zh-TW" altLang="en-US" sz="2800" dirty="0">
                  <a:solidFill>
                    <a:srgbClr val="0000FF"/>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3635333" y="4932535"/>
                <a:ext cx="810478" cy="715645"/>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p:cNvSpPr txBox="1"/>
              <p:nvPr/>
            </p:nvSpPr>
            <p:spPr>
              <a:xfrm>
                <a:off x="3395122" y="4931042"/>
                <a:ext cx="1636025" cy="715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a:solidFill>
                                <a:srgbClr val="FFC000"/>
                              </a:solidFill>
                              <a:latin typeface="Cambria Math" panose="02040503050406030204" pitchFamily="18" charset="0"/>
                            </a:rPr>
                          </m:ctrlPr>
                        </m:dPr>
                        <m:e>
                          <m:m>
                            <m:mPr>
                              <m:mcs>
                                <m:mc>
                                  <m:mcPr>
                                    <m:count m:val="2"/>
                                    <m:mcJc m:val="center"/>
                                  </m:mcPr>
                                </m:mc>
                              </m:mcs>
                              <m:ctrlPr>
                                <a:rPr lang="en-US" altLang="zh-TW" sz="2800" i="1">
                                  <a:solidFill>
                                    <a:srgbClr val="FFC000"/>
                                  </a:solidFill>
                                  <a:latin typeface="Cambria Math" panose="02040503050406030204" pitchFamily="18" charset="0"/>
                                </a:rPr>
                              </m:ctrlPr>
                            </m:mPr>
                            <m:mr>
                              <m:e>
                                <m:r>
                                  <m:rPr>
                                    <m:brk m:alnAt="7"/>
                                  </m:rPr>
                                  <a:rPr lang="en-US" altLang="zh-TW" sz="2800" i="1">
                                    <a:solidFill>
                                      <a:srgbClr val="FFC000"/>
                                    </a:solidFill>
                                    <a:latin typeface="Cambria Math" panose="02040503050406030204" pitchFamily="18" charset="0"/>
                                  </a:rPr>
                                  <m:t>1</m:t>
                                </m:r>
                              </m:e>
                              <m:e>
                                <m:r>
                                  <a:rPr lang="en-US" altLang="zh-TW" sz="2800" i="1">
                                    <a:solidFill>
                                      <a:srgbClr val="FFC000"/>
                                    </a:solidFill>
                                    <a:latin typeface="Cambria Math" panose="02040503050406030204" pitchFamily="18" charset="0"/>
                                  </a:rPr>
                                  <m:t>−</m:t>
                                </m:r>
                                <m:r>
                                  <a:rPr lang="en-US" altLang="zh-TW" sz="2800" i="1">
                                    <a:solidFill>
                                      <a:srgbClr val="FFC000"/>
                                    </a:solidFill>
                                    <a:latin typeface="Cambria Math" panose="02040503050406030204" pitchFamily="18" charset="0"/>
                                  </a:rPr>
                                  <m:t>2</m:t>
                                </m:r>
                              </m:e>
                            </m:mr>
                            <m:mr>
                              <m:e>
                                <m:r>
                                  <a:rPr lang="en-US" altLang="zh-TW" sz="2800" i="1">
                                    <a:solidFill>
                                      <a:srgbClr val="FFC000"/>
                                    </a:solidFill>
                                    <a:latin typeface="Cambria Math" panose="02040503050406030204" pitchFamily="18" charset="0"/>
                                  </a:rPr>
                                  <m:t>−</m:t>
                                </m:r>
                                <m:r>
                                  <a:rPr lang="en-US" altLang="zh-TW" sz="2800" i="1">
                                    <a:solidFill>
                                      <a:srgbClr val="FFC000"/>
                                    </a:solidFill>
                                    <a:latin typeface="Cambria Math" panose="02040503050406030204" pitchFamily="18" charset="0"/>
                                  </a:rPr>
                                  <m:t>1</m:t>
                                </m:r>
                              </m:e>
                              <m:e>
                                <m:r>
                                  <a:rPr lang="en-US" altLang="zh-TW" sz="2800" i="1">
                                    <a:solidFill>
                                      <a:srgbClr val="FFC000"/>
                                    </a:solidFill>
                                    <a:latin typeface="Cambria Math" panose="02040503050406030204" pitchFamily="18" charset="0"/>
                                  </a:rPr>
                                  <m:t>1</m:t>
                                </m:r>
                              </m:e>
                            </m:mr>
                          </m:m>
                        </m:e>
                      </m:d>
                    </m:oMath>
                  </m:oMathPara>
                </a14:m>
                <a:endParaRPr lang="zh-TW" altLang="en-US" sz="2800" dirty="0">
                  <a:solidFill>
                    <a:srgbClr val="FFC000"/>
                  </a:solidFill>
                </a:endParaRPr>
              </a:p>
            </p:txBody>
          </p:sp>
        </mc:Choice>
        <mc:Fallback xmlns="">
          <p:sp>
            <p:nvSpPr>
              <p:cNvPr id="70" name="文字方塊 69"/>
              <p:cNvSpPr txBox="1">
                <a:spLocks noRot="1" noChangeAspect="1" noMove="1" noResize="1" noEditPoints="1" noAdjustHandles="1" noChangeArrowheads="1" noChangeShapeType="1" noTextEdit="1"/>
              </p:cNvSpPr>
              <p:nvPr/>
            </p:nvSpPr>
            <p:spPr>
              <a:xfrm>
                <a:off x="1871121" y="4931041"/>
                <a:ext cx="1636025" cy="715645"/>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p:cNvSpPr txBox="1"/>
              <p:nvPr/>
            </p:nvSpPr>
            <p:spPr>
              <a:xfrm>
                <a:off x="6164995" y="5085250"/>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m:t>
                      </m:r>
                    </m:oMath>
                  </m:oMathPara>
                </a14:m>
                <a:endParaRPr lang="zh-TW" altLang="en-US" sz="2800" dirty="0"/>
              </a:p>
            </p:txBody>
          </p:sp>
        </mc:Choice>
        <mc:Fallback xmlns="">
          <p:sp>
            <p:nvSpPr>
              <p:cNvPr id="71" name="文字方塊 70"/>
              <p:cNvSpPr txBox="1">
                <a:spLocks noRot="1" noChangeAspect="1" noMove="1" noResize="1" noEditPoints="1" noAdjustHandles="1" noChangeArrowheads="1" noChangeShapeType="1" noTextEdit="1"/>
              </p:cNvSpPr>
              <p:nvPr/>
            </p:nvSpPr>
            <p:spPr>
              <a:xfrm>
                <a:off x="4640994" y="5085249"/>
                <a:ext cx="349455" cy="430887"/>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6665874" y="4921977"/>
                <a:ext cx="542776"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a:solidFill>
                                <a:srgbClr val="00B050"/>
                              </a:solidFill>
                              <a:latin typeface="Cambria Math" panose="02040503050406030204" pitchFamily="18" charset="0"/>
                            </a:rPr>
                          </m:ctrlPr>
                        </m:dPr>
                        <m:e>
                          <m:m>
                            <m:mPr>
                              <m:mcs>
                                <m:mc>
                                  <m:mcPr>
                                    <m:count m:val="1"/>
                                    <m:mcJc m:val="center"/>
                                  </m:mcPr>
                                </m:mc>
                              </m:mcs>
                              <m:ctrlPr>
                                <a:rPr lang="en-US" altLang="zh-TW" sz="2800" i="1">
                                  <a:solidFill>
                                    <a:srgbClr val="00B050"/>
                                  </a:solidFill>
                                  <a:latin typeface="Cambria Math" panose="02040503050406030204" pitchFamily="18" charset="0"/>
                                </a:rPr>
                              </m:ctrlPr>
                            </m:mPr>
                            <m:mr>
                              <m:e>
                                <m:r>
                                  <m:rPr>
                                    <m:brk m:alnAt="7"/>
                                  </m:rPr>
                                  <a:rPr lang="en-US" altLang="zh-TW" sz="2800" i="1">
                                    <a:solidFill>
                                      <a:srgbClr val="00B050"/>
                                    </a:solidFill>
                                    <a:latin typeface="Cambria Math" panose="02040503050406030204" pitchFamily="18" charset="0"/>
                                  </a:rPr>
                                  <m:t>1</m:t>
                                </m:r>
                              </m:e>
                            </m:mr>
                            <m:mr>
                              <m:e>
                                <m:r>
                                  <a:rPr lang="en-US" altLang="zh-TW" sz="2800" i="1">
                                    <a:solidFill>
                                      <a:srgbClr val="00B050"/>
                                    </a:solidFill>
                                    <a:latin typeface="Cambria Math" panose="02040503050406030204" pitchFamily="18" charset="0"/>
                                  </a:rPr>
                                  <m:t>0</m:t>
                                </m:r>
                              </m:e>
                            </m:mr>
                          </m:m>
                        </m:e>
                      </m:d>
                    </m:oMath>
                  </m:oMathPara>
                </a14:m>
                <a:endParaRPr lang="zh-TW" altLang="en-US" sz="2800" dirty="0">
                  <a:solidFill>
                    <a:srgbClr val="00B050"/>
                  </a:solidFill>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5141874" y="4921977"/>
                <a:ext cx="542776" cy="718466"/>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8282906" y="4919562"/>
                <a:ext cx="1014059"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a:solidFill>
                                <a:srgbClr val="0000FF"/>
                              </a:solidFill>
                              <a:latin typeface="Cambria Math" panose="02040503050406030204" pitchFamily="18" charset="0"/>
                            </a:rPr>
                          </m:ctrlPr>
                        </m:dPr>
                        <m:e>
                          <m:m>
                            <m:mPr>
                              <m:mcs>
                                <m:mc>
                                  <m:mcPr>
                                    <m:count m:val="1"/>
                                    <m:mcJc m:val="center"/>
                                  </m:mcPr>
                                </m:mc>
                              </m:mcs>
                              <m:ctrlPr>
                                <a:rPr lang="en-US" altLang="zh-TW" sz="2800" i="1">
                                  <a:solidFill>
                                    <a:srgbClr val="0000FF"/>
                                  </a:solidFill>
                                  <a:latin typeface="Cambria Math" panose="02040503050406030204" pitchFamily="18" charset="0"/>
                                </a:rPr>
                              </m:ctrlPr>
                            </m:mPr>
                            <m:mr>
                              <m:e>
                                <m:r>
                                  <m:rPr>
                                    <m:brk m:alnAt="7"/>
                                  </m:rPr>
                                  <a:rPr lang="en-US" altLang="zh-TW" sz="2800" i="1">
                                    <a:solidFill>
                                      <a:srgbClr val="0000FF"/>
                                    </a:solidFill>
                                    <a:latin typeface="Cambria Math" panose="02040503050406030204" pitchFamily="18" charset="0"/>
                                  </a:rPr>
                                  <m:t>0</m:t>
                                </m:r>
                                <m:r>
                                  <a:rPr lang="en-US" altLang="zh-TW" sz="2800" i="1">
                                    <a:solidFill>
                                      <a:srgbClr val="0000FF"/>
                                    </a:solidFill>
                                    <a:latin typeface="Cambria Math" panose="02040503050406030204" pitchFamily="18" charset="0"/>
                                  </a:rPr>
                                  <m:t>.</m:t>
                                </m:r>
                                <m:r>
                                  <a:rPr lang="en-US" altLang="zh-TW" sz="2800" i="1">
                                    <a:solidFill>
                                      <a:srgbClr val="0000FF"/>
                                    </a:solidFill>
                                    <a:latin typeface="Cambria Math" panose="02040503050406030204" pitchFamily="18" charset="0"/>
                                  </a:rPr>
                                  <m:t>98</m:t>
                                </m:r>
                              </m:e>
                            </m:mr>
                            <m:mr>
                              <m:e>
                                <m:r>
                                  <a:rPr lang="en-US" altLang="zh-TW" sz="2800" i="1">
                                    <a:solidFill>
                                      <a:srgbClr val="0000FF"/>
                                    </a:solidFill>
                                    <a:latin typeface="Cambria Math" panose="02040503050406030204" pitchFamily="18" charset="0"/>
                                  </a:rPr>
                                  <m:t>0</m:t>
                                </m:r>
                                <m:r>
                                  <a:rPr lang="en-US" altLang="zh-TW" sz="2800" i="1">
                                    <a:solidFill>
                                      <a:srgbClr val="0000FF"/>
                                    </a:solidFill>
                                    <a:latin typeface="Cambria Math" panose="02040503050406030204" pitchFamily="18" charset="0"/>
                                  </a:rPr>
                                  <m:t>.</m:t>
                                </m:r>
                                <m:r>
                                  <a:rPr lang="en-US" altLang="zh-TW" sz="2800" i="1">
                                    <a:solidFill>
                                      <a:srgbClr val="0000FF"/>
                                    </a:solidFill>
                                    <a:latin typeface="Cambria Math" panose="02040503050406030204" pitchFamily="18" charset="0"/>
                                  </a:rPr>
                                  <m:t>12</m:t>
                                </m:r>
                              </m:e>
                            </m:mr>
                          </m:m>
                        </m:e>
                      </m:d>
                    </m:oMath>
                  </m:oMathPara>
                </a14:m>
                <a:endParaRPr lang="zh-TW" altLang="en-US" sz="2800" dirty="0">
                  <a:solidFill>
                    <a:srgbClr val="0000FF"/>
                  </a:solidFill>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6758905" y="4919562"/>
                <a:ext cx="1014059" cy="718466"/>
              </a:xfrm>
              <a:prstGeom prst="rect">
                <a:avLst/>
              </a:prstGeom>
              <a:blipFill rotWithShape="0">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7714637" y="5017185"/>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m:t>
                      </m:r>
                    </m:oMath>
                  </m:oMathPara>
                </a14:m>
                <a:endParaRPr lang="zh-TW" altLang="en-US" sz="2800" dirty="0">
                  <a:solidFill>
                    <a:srgbClr val="0000FF"/>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6190636" y="5017185"/>
                <a:ext cx="534121" cy="523220"/>
              </a:xfrm>
              <a:prstGeom prst="rect">
                <a:avLst/>
              </a:prstGeom>
              <a:blipFill rotWithShape="0">
                <a:blip r:embed="rId14"/>
                <a:stretch>
                  <a:fillRect/>
                </a:stretch>
              </a:blipFill>
            </p:spPr>
            <p:txBody>
              <a:bodyPr/>
              <a:lstStyle/>
              <a:p>
                <a:r>
                  <a:rPr lang="zh-TW" altLang="en-US">
                    <a:noFill/>
                  </a:rPr>
                  <a:t> </a:t>
                </a:r>
              </a:p>
            </p:txBody>
          </p:sp>
        </mc:Fallback>
      </mc:AlternateContent>
      <p:sp>
        <p:nvSpPr>
          <p:cNvPr id="78" name="矩形 77"/>
          <p:cNvSpPr/>
          <p:nvPr/>
        </p:nvSpPr>
        <p:spPr>
          <a:xfrm>
            <a:off x="2272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9" name="矩形 78"/>
          <p:cNvSpPr/>
          <p:nvPr/>
        </p:nvSpPr>
        <p:spPr>
          <a:xfrm>
            <a:off x="2241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1" name="文字方塊 80"/>
          <p:cNvSpPr txBox="1"/>
          <p:nvPr/>
        </p:nvSpPr>
        <p:spPr>
          <a:xfrm>
            <a:off x="2284961" y="1978209"/>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82" name="文字方塊 81"/>
          <p:cNvSpPr txBox="1"/>
          <p:nvPr/>
        </p:nvSpPr>
        <p:spPr>
          <a:xfrm>
            <a:off x="2188367" y="3567894"/>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97" name="文字方塊 96"/>
              <p:cNvSpPr txBox="1"/>
              <p:nvPr/>
            </p:nvSpPr>
            <p:spPr>
              <a:xfrm>
                <a:off x="5002118" y="5992672"/>
                <a:ext cx="810478" cy="714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a:solidFill>
                                <a:srgbClr val="FF0000"/>
                              </a:solidFill>
                              <a:latin typeface="Cambria Math" panose="02040503050406030204" pitchFamily="18" charset="0"/>
                            </a:rPr>
                          </m:ctrlPr>
                        </m:dPr>
                        <m:e>
                          <m:m>
                            <m:mPr>
                              <m:mcs>
                                <m:mc>
                                  <m:mcPr>
                                    <m:count m:val="1"/>
                                    <m:mcJc m:val="center"/>
                                  </m:mcPr>
                                </m:mc>
                              </m:mcs>
                              <m:ctrlPr>
                                <a:rPr lang="en-US" altLang="zh-TW" sz="2800" i="1">
                                  <a:solidFill>
                                    <a:srgbClr val="FF0000"/>
                                  </a:solidFill>
                                  <a:latin typeface="Cambria Math" panose="02040503050406030204" pitchFamily="18" charset="0"/>
                                </a:rPr>
                              </m:ctrlPr>
                            </m:mPr>
                            <m:mr>
                              <m:e>
                                <m:r>
                                  <m:rPr>
                                    <m:brk m:alnAt="7"/>
                                  </m:rPr>
                                  <a:rPr lang="en-US" altLang="zh-TW" sz="2800" i="1">
                                    <a:solidFill>
                                      <a:srgbClr val="FF0000"/>
                                    </a:solidFill>
                                    <a:latin typeface="Cambria Math" panose="02040503050406030204" pitchFamily="18" charset="0"/>
                                  </a:rPr>
                                  <m:t>4</m:t>
                                </m:r>
                              </m:e>
                            </m:mr>
                            <m:mr>
                              <m:e>
                                <m:r>
                                  <a:rPr lang="en-US" altLang="zh-TW" sz="2800" i="1">
                                    <a:solidFill>
                                      <a:srgbClr val="FF0000"/>
                                    </a:solidFill>
                                    <a:latin typeface="Cambria Math" panose="02040503050406030204" pitchFamily="18" charset="0"/>
                                  </a:rPr>
                                  <m:t>−</m:t>
                                </m:r>
                                <m:r>
                                  <a:rPr lang="en-US" altLang="zh-TW" sz="2800" i="1">
                                    <a:solidFill>
                                      <a:srgbClr val="FF0000"/>
                                    </a:solidFill>
                                    <a:latin typeface="Cambria Math" panose="02040503050406030204" pitchFamily="18" charset="0"/>
                                  </a:rPr>
                                  <m:t>2</m:t>
                                </m:r>
                              </m:e>
                            </m:mr>
                          </m:m>
                        </m:e>
                      </m:d>
                    </m:oMath>
                  </m:oMathPara>
                </a14:m>
                <a:endParaRPr lang="zh-TW" altLang="en-US" sz="2800" dirty="0">
                  <a:solidFill>
                    <a:srgbClr val="FF0000"/>
                  </a:solidFill>
                </a:endParaRPr>
              </a:p>
            </p:txBody>
          </p:sp>
        </mc:Choice>
        <mc:Fallback xmlns="">
          <p:sp>
            <p:nvSpPr>
              <p:cNvPr id="97" name="文字方塊 96"/>
              <p:cNvSpPr txBox="1">
                <a:spLocks noRot="1" noChangeAspect="1" noMove="1" noResize="1" noEditPoints="1" noAdjustHandles="1" noChangeArrowheads="1" noChangeShapeType="1" noTextEdit="1"/>
              </p:cNvSpPr>
              <p:nvPr/>
            </p:nvSpPr>
            <p:spPr>
              <a:xfrm>
                <a:off x="3478118" y="5992672"/>
                <a:ext cx="810478" cy="714106"/>
              </a:xfrm>
              <a:prstGeom prst="rect">
                <a:avLst/>
              </a:prstGeom>
              <a:blipFill rotWithShape="0">
                <a:blip r:embed="rId15"/>
                <a:stretch>
                  <a:fillRect/>
                </a:stretch>
              </a:blipFill>
            </p:spPr>
            <p:txBody>
              <a:bodyPr/>
              <a:lstStyle/>
              <a:p>
                <a:r>
                  <a:rPr lang="zh-TW" altLang="en-US">
                    <a:noFill/>
                  </a:rPr>
                  <a:t> </a:t>
                </a:r>
              </a:p>
            </p:txBody>
          </p:sp>
        </mc:Fallback>
      </mc:AlternateContent>
      <p:sp>
        <p:nvSpPr>
          <p:cNvPr id="9" name="右大括弧 8"/>
          <p:cNvSpPr/>
          <p:nvPr/>
        </p:nvSpPr>
        <p:spPr>
          <a:xfrm rot="5400000">
            <a:off x="5323149" y="3670895"/>
            <a:ext cx="151251" cy="4152171"/>
          </a:xfrm>
          <a:prstGeom prst="rightBrace">
            <a:avLst>
              <a:gd name="adj1" fmla="val 11539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85603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3" grpId="0"/>
      <p:bldP spid="114" grpId="0"/>
      <p:bldP spid="115" grpId="0"/>
      <p:bldP spid="116" grpId="0"/>
      <p:bldP spid="120" grpId="0"/>
      <p:bldP spid="134" grpId="0"/>
      <p:bldP spid="135" grpId="0"/>
      <p:bldP spid="136" grpId="0"/>
      <p:bldP spid="138" grpId="0"/>
      <p:bldP spid="139" grpId="0"/>
      <p:bldP spid="3" grpId="0"/>
      <p:bldP spid="70" grpId="0"/>
      <p:bldP spid="71" grpId="0"/>
      <p:bldP spid="67" grpId="0"/>
      <p:bldP spid="68" grpId="0"/>
      <p:bldP spid="5" grpId="0"/>
      <p:bldP spid="81" grpId="0"/>
      <p:bldP spid="82" grpId="0"/>
      <p:bldP spid="97"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8704167"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4553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5879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7290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3370624"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7677679"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7786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7653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3439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3444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extLst/>
          </p:nvPr>
        </p:nvGraphicFramePr>
        <p:xfrm>
          <a:off x="3457528" y="1686269"/>
          <a:ext cx="325438" cy="461962"/>
        </p:xfrm>
        <a:graphic>
          <a:graphicData uri="http://schemas.openxmlformats.org/presentationml/2006/ole">
            <mc:AlternateContent xmlns:mc="http://schemas.openxmlformats.org/markup-compatibility/2006">
              <mc:Choice xmlns:v="urn:schemas-microsoft-com:vml" Requires="v">
                <p:oleObj spid="_x0000_s8332"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3457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3462825" y="2268999"/>
          <a:ext cx="352425" cy="461963"/>
        </p:xfrm>
        <a:graphic>
          <a:graphicData uri="http://schemas.openxmlformats.org/presentationml/2006/ole">
            <mc:AlternateContent xmlns:mc="http://schemas.openxmlformats.org/markup-compatibility/2006">
              <mc:Choice xmlns:v="urn:schemas-microsoft-com:vml" Requires="v">
                <p:oleObj spid="_x0000_s8333"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3462825" y="226899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4650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4653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4641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4638799"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3448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extLst/>
          </p:nvPr>
        </p:nvGraphicFramePr>
        <p:xfrm>
          <a:off x="3445420" y="3653351"/>
          <a:ext cx="407988" cy="488950"/>
        </p:xfrm>
        <a:graphic>
          <a:graphicData uri="http://schemas.openxmlformats.org/presentationml/2006/ole">
            <mc:AlternateContent xmlns:mc="http://schemas.openxmlformats.org/markup-compatibility/2006">
              <mc:Choice xmlns:v="urn:schemas-microsoft-com:vml" Requires="v">
                <p:oleObj spid="_x0000_s8334" name="方程式" r:id="rId8" imgW="190440" imgH="228600" progId="Equation.3">
                  <p:embed/>
                </p:oleObj>
              </mc:Choice>
              <mc:Fallback>
                <p:oleObj name="方程式" r:id="rId8" imgW="190440" imgH="228600" progId="Equation.3">
                  <p:embed/>
                  <p:pic>
                    <p:nvPicPr>
                      <p:cNvPr id="0" name=""/>
                      <p:cNvPicPr>
                        <a:picLocks noChangeAspect="1" noChangeArrowheads="1"/>
                      </p:cNvPicPr>
                      <p:nvPr/>
                    </p:nvPicPr>
                    <p:blipFill>
                      <a:blip r:embed="rId9"/>
                      <a:srcRect/>
                      <a:stretch>
                        <a:fillRect/>
                      </a:stretch>
                    </p:blipFill>
                    <p:spPr bwMode="auto">
                      <a:xfrm>
                        <a:off x="3445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3324469"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5966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5968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5957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5954361"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7366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7369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7376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7373339"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6538444"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6556067"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6568247"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5224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5224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5215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5227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5224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5224995"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5227337"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5215704"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5215704"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3791436" y="1904596"/>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3787730"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3787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3815250"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3781912" y="2523299"/>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3781911" y="2523299"/>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3853408" y="1904596"/>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3827040"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3827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8646357"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8715450"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8704167"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8704167"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Forward pass - Matrix Operation</a:t>
            </a:r>
            <a:endParaRPr lang="zh-TW" altLang="en-US" dirty="0"/>
          </a:p>
        </p:txBody>
      </p:sp>
      <p:sp>
        <p:nvSpPr>
          <p:cNvPr id="70" name="矩形 69"/>
          <p:cNvSpPr/>
          <p:nvPr/>
        </p:nvSpPr>
        <p:spPr>
          <a:xfrm>
            <a:off x="3842545" y="2185784"/>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5230748" y="21939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6696753" y="2187089"/>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5846227" y="2527383"/>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7336126" y="2503876"/>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3754674"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5064088"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6399212"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7988826"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4" name="群組 3"/>
          <p:cNvGrpSpPr/>
          <p:nvPr/>
        </p:nvGrpSpPr>
        <p:grpSpPr>
          <a:xfrm>
            <a:off x="1686374" y="4820851"/>
            <a:ext cx="3002489" cy="877076"/>
            <a:chOff x="522337" y="4911258"/>
            <a:chExt cx="3002489" cy="877076"/>
          </a:xfrm>
        </p:grpSpPr>
        <p:sp>
          <p:nvSpPr>
            <p:cNvPr id="71" name="矩形 70"/>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3" name="矩形 142"/>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4" name="矩形 143"/>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3" name="文字方塊 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5" name="文字方塊 144"/>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az-Cyrl-AZ" sz="2400" i="1" spc="-79" dirty="0">
                            <a:latin typeface="Arial"/>
                            <a:cs typeface="Arial"/>
                          </a:rPr>
                          <m:t>Ф</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                                    </m:t>
                            </m:r>
                          </m:e>
                        </m:d>
                      </m:oMath>
                    </m:oMathPara>
                  </a14:m>
                  <a:endParaRPr lang="zh-TW" altLang="en-US" sz="2400" dirty="0"/>
                </a:p>
              </p:txBody>
            </p:sp>
          </mc:Choice>
          <mc:Fallback xmlns="">
            <p:sp>
              <p:nvSpPr>
                <p:cNvPr id="145" name="文字方塊 144"/>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0"/>
                  <a:stretch>
                    <a:fillRect l="-1829" b="-8197"/>
                  </a:stretch>
                </a:blipFill>
              </p:spPr>
              <p:txBody>
                <a:bodyPr/>
                <a:lstStyle/>
                <a:p>
                  <a:r>
                    <a:rPr lang="en-GB">
                      <a:noFill/>
                    </a:rPr>
                    <a:t> </a:t>
                  </a:r>
                </a:p>
              </p:txBody>
            </p:sp>
          </mc:Fallback>
        </mc:AlternateContent>
      </p:grpSp>
      <p:grpSp>
        <p:nvGrpSpPr>
          <p:cNvPr id="159" name="群組 158"/>
          <p:cNvGrpSpPr/>
          <p:nvPr/>
        </p:nvGrpSpPr>
        <p:grpSpPr>
          <a:xfrm>
            <a:off x="4688863" y="5192193"/>
            <a:ext cx="3002489" cy="877076"/>
            <a:chOff x="522337" y="4911258"/>
            <a:chExt cx="3002489" cy="877076"/>
          </a:xfrm>
        </p:grpSpPr>
        <p:sp>
          <p:nvSpPr>
            <p:cNvPr id="160" name="矩形 159"/>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61" name="矩形 160"/>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62" name="矩形 161"/>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163" name="文字方塊 16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64" name="文字方塊 163"/>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az-Cyrl-AZ" sz="2400" i="1" spc="-79" dirty="0">
                            <a:latin typeface="Arial"/>
                            <a:cs typeface="Arial"/>
                          </a:rPr>
                          <m:t>Ф</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                                    </m:t>
                            </m:r>
                          </m:e>
                        </m:d>
                      </m:oMath>
                    </m:oMathPara>
                  </a14:m>
                  <a:endParaRPr lang="zh-TW" altLang="en-US" sz="2400" dirty="0"/>
                </a:p>
              </p:txBody>
            </p:sp>
          </mc:Choice>
          <mc:Fallback xmlns="">
            <p:sp>
              <p:nvSpPr>
                <p:cNvPr id="164" name="文字方塊 163"/>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1"/>
                  <a:stretch>
                    <a:fillRect l="-1623" b="-8197"/>
                  </a:stretch>
                </a:blipFill>
              </p:spPr>
              <p:txBody>
                <a:bodyPr/>
                <a:lstStyle/>
                <a:p>
                  <a:r>
                    <a:rPr lang="en-GB">
                      <a:noFill/>
                    </a:rPr>
                    <a:t> </a:t>
                  </a:r>
                </a:p>
              </p:txBody>
            </p:sp>
          </mc:Fallback>
        </mc:AlternateContent>
      </p:grpSp>
      <p:grpSp>
        <p:nvGrpSpPr>
          <p:cNvPr id="165" name="群組 164"/>
          <p:cNvGrpSpPr/>
          <p:nvPr/>
        </p:nvGrpSpPr>
        <p:grpSpPr>
          <a:xfrm>
            <a:off x="7527379" y="5784539"/>
            <a:ext cx="2915926" cy="877076"/>
            <a:chOff x="522337" y="4911258"/>
            <a:chExt cx="2915926" cy="877076"/>
          </a:xfrm>
        </p:grpSpPr>
        <p:sp>
          <p:nvSpPr>
            <p:cNvPr id="166" name="矩形 165"/>
            <p:cNvSpPr/>
            <p:nvPr/>
          </p:nvSpPr>
          <p:spPr>
            <a:xfrm>
              <a:off x="274351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67" name="矩形 166"/>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68" name="矩形 167"/>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30000" dirty="0"/>
            </a:p>
          </p:txBody>
        </p:sp>
        <p:sp>
          <p:nvSpPr>
            <p:cNvPr id="169" name="文字方塊 168"/>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70" name="文字方塊 169"/>
                <p:cNvSpPr txBox="1"/>
                <p:nvPr/>
              </p:nvSpPr>
              <p:spPr>
                <a:xfrm>
                  <a:off x="522337" y="5165130"/>
                  <a:ext cx="291592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az-Cyrl-AZ" sz="2400" i="1" spc="-79" dirty="0">
                            <a:latin typeface="Arial"/>
                            <a:cs typeface="Arial"/>
                          </a:rPr>
                          <m:t>Ф</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                                   </m:t>
                            </m:r>
                          </m:e>
                        </m:d>
                      </m:oMath>
                    </m:oMathPara>
                  </a14:m>
                  <a:endParaRPr lang="zh-TW" altLang="en-US" sz="2400" dirty="0"/>
                </a:p>
              </p:txBody>
            </p:sp>
          </mc:Choice>
          <mc:Fallback xmlns="">
            <p:sp>
              <p:nvSpPr>
                <p:cNvPr id="170" name="文字方塊 169"/>
                <p:cNvSpPr txBox="1">
                  <a:spLocks noRot="1" noChangeAspect="1" noMove="1" noResize="1" noEditPoints="1" noAdjustHandles="1" noChangeArrowheads="1" noChangeShapeType="1" noTextEdit="1"/>
                </p:cNvSpPr>
                <p:nvPr/>
              </p:nvSpPr>
              <p:spPr>
                <a:xfrm>
                  <a:off x="522337" y="5165130"/>
                  <a:ext cx="2915926" cy="369332"/>
                </a:xfrm>
                <a:prstGeom prst="rect">
                  <a:avLst/>
                </a:prstGeom>
                <a:blipFill rotWithShape="0">
                  <a:blip r:embed="rId12"/>
                  <a:stretch>
                    <a:fillRect l="-2301" b="-8333"/>
                  </a:stretch>
                </a:blipFill>
              </p:spPr>
              <p:txBody>
                <a:bodyPr/>
                <a:lstStyle/>
                <a:p>
                  <a:r>
                    <a:rPr lang="en-GB">
                      <a:noFill/>
                    </a:rPr>
                    <a:t> </a:t>
                  </a:r>
                </a:p>
              </p:txBody>
            </p:sp>
          </mc:Fallback>
        </mc:AlternateContent>
      </p:grpSp>
      <p:cxnSp>
        <p:nvCxnSpPr>
          <p:cNvPr id="7" name="直線單箭頭接點 6"/>
          <p:cNvCxnSpPr>
            <a:stCxn id="145" idx="3"/>
            <a:endCxn id="89" idx="2"/>
          </p:cNvCxnSpPr>
          <p:nvPr/>
        </p:nvCxnSpPr>
        <p:spPr>
          <a:xfrm flipV="1">
            <a:off x="4688863" y="4458105"/>
            <a:ext cx="595905" cy="8012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830247" y="5985201"/>
            <a:ext cx="585417" cy="461665"/>
          </a:xfrm>
          <a:prstGeom prst="rect">
            <a:avLst/>
          </a:prstGeom>
        </p:spPr>
        <p:txBody>
          <a:bodyPr wrap="none">
            <a:spAutoFit/>
          </a:bodyPr>
          <a:lstStyle/>
          <a:p>
            <a:pPr algn="ctr"/>
            <a:r>
              <a:rPr lang="en-US" altLang="zh-TW" sz="2400" dirty="0"/>
              <a:t>a</a:t>
            </a:r>
            <a:r>
              <a:rPr lang="en-US" altLang="zh-TW" sz="2400" baseline="30000" dirty="0"/>
              <a:t>L-1</a:t>
            </a:r>
            <a:endParaRPr lang="zh-TW" altLang="en-US" sz="2400" baseline="30000" dirty="0"/>
          </a:p>
        </p:txBody>
      </p:sp>
      <p:sp>
        <p:nvSpPr>
          <p:cNvPr id="173" name="矩形 172"/>
          <p:cNvSpPr/>
          <p:nvPr/>
        </p:nvSpPr>
        <p:spPr>
          <a:xfrm>
            <a:off x="4405004" y="2531688"/>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24" name="手繪多邊形 23"/>
          <p:cNvSpPr/>
          <p:nvPr/>
        </p:nvSpPr>
        <p:spPr>
          <a:xfrm>
            <a:off x="6875490" y="4437089"/>
            <a:ext cx="882753" cy="1169232"/>
          </a:xfrm>
          <a:custGeom>
            <a:avLst/>
            <a:gdLst>
              <a:gd name="connsiteX0" fmla="*/ 749508 w 882753"/>
              <a:gd name="connsiteY0" fmla="*/ 1169232 h 1169232"/>
              <a:gd name="connsiteX1" fmla="*/ 824459 w 882753"/>
              <a:gd name="connsiteY1" fmla="*/ 779488 h 1169232"/>
              <a:gd name="connsiteX2" fmla="*/ 0 w 882753"/>
              <a:gd name="connsiteY2" fmla="*/ 0 h 1169232"/>
            </a:gdLst>
            <a:ahLst/>
            <a:cxnLst>
              <a:cxn ang="0">
                <a:pos x="connsiteX0" y="connsiteY0"/>
              </a:cxn>
              <a:cxn ang="0">
                <a:pos x="connsiteX1" y="connsiteY1"/>
              </a:cxn>
              <a:cxn ang="0">
                <a:pos x="connsiteX2" y="connsiteY2"/>
              </a:cxn>
            </a:cxnLst>
            <a:rect l="l" t="t" r="r" b="b"/>
            <a:pathLst>
              <a:path w="882753" h="1169232">
                <a:moveTo>
                  <a:pt x="749508" y="1169232"/>
                </a:moveTo>
                <a:cubicBezTo>
                  <a:pt x="849442" y="1071796"/>
                  <a:pt x="949377" y="974360"/>
                  <a:pt x="824459" y="779488"/>
                </a:cubicBezTo>
                <a:cubicBezTo>
                  <a:pt x="699541" y="584616"/>
                  <a:pt x="349770" y="292308"/>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手繪多邊形 24"/>
          <p:cNvSpPr/>
          <p:nvPr/>
        </p:nvSpPr>
        <p:spPr>
          <a:xfrm>
            <a:off x="8449457" y="4407108"/>
            <a:ext cx="2027943" cy="1783830"/>
          </a:xfrm>
          <a:custGeom>
            <a:avLst/>
            <a:gdLst>
              <a:gd name="connsiteX0" fmla="*/ 1933731 w 2027943"/>
              <a:gd name="connsiteY0" fmla="*/ 1783830 h 1783830"/>
              <a:gd name="connsiteX1" fmla="*/ 1993692 w 2027943"/>
              <a:gd name="connsiteY1" fmla="*/ 1319135 h 1783830"/>
              <a:gd name="connsiteX2" fmla="*/ 1469036 w 2027943"/>
              <a:gd name="connsiteY2" fmla="*/ 449705 h 1783830"/>
              <a:gd name="connsiteX3" fmla="*/ 0 w 2027943"/>
              <a:gd name="connsiteY3" fmla="*/ 0 h 1783830"/>
            </a:gdLst>
            <a:ahLst/>
            <a:cxnLst>
              <a:cxn ang="0">
                <a:pos x="connsiteX0" y="connsiteY0"/>
              </a:cxn>
              <a:cxn ang="0">
                <a:pos x="connsiteX1" y="connsiteY1"/>
              </a:cxn>
              <a:cxn ang="0">
                <a:pos x="connsiteX2" y="connsiteY2"/>
              </a:cxn>
              <a:cxn ang="0">
                <a:pos x="connsiteX3" y="connsiteY3"/>
              </a:cxn>
            </a:cxnLst>
            <a:rect l="l" t="t" r="r" b="b"/>
            <a:pathLst>
              <a:path w="2027943" h="1783830">
                <a:moveTo>
                  <a:pt x="1933731" y="1783830"/>
                </a:moveTo>
                <a:cubicBezTo>
                  <a:pt x="2002436" y="1662659"/>
                  <a:pt x="2071141" y="1541489"/>
                  <a:pt x="1993692" y="1319135"/>
                </a:cubicBezTo>
                <a:cubicBezTo>
                  <a:pt x="1916243" y="1096781"/>
                  <a:pt x="1801318" y="669561"/>
                  <a:pt x="1469036" y="449705"/>
                </a:cubicBezTo>
                <a:cubicBezTo>
                  <a:pt x="1136754" y="229849"/>
                  <a:pt x="568377" y="114924"/>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7592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9" grpId="0" animBg="1"/>
      <p:bldP spid="80" grpId="0" animBg="1"/>
      <p:bldP spid="82" grpId="0" animBg="1"/>
      <p:bldP spid="83" grpId="0" animBg="1"/>
      <p:bldP spid="88" grpId="0" animBg="1"/>
      <p:bldP spid="89" grpId="0" animBg="1"/>
      <p:bldP spid="90" grpId="0" animBg="1"/>
      <p:bldP spid="92" grpId="0" animBg="1"/>
      <p:bldP spid="14" grpId="0"/>
      <p:bldP spid="173" grpId="0" animBg="1"/>
      <p:bldP spid="24"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normAutofit/>
          </a:bodyPr>
          <a:lstStyle/>
          <a:p>
            <a:r>
              <a:rPr lang="en-GB" dirty="0" smtClean="0">
                <a:solidFill>
                  <a:srgbClr val="FF0000"/>
                </a:solidFill>
              </a:rPr>
              <a:t>COURSE WORK OUT!</a:t>
            </a:r>
          </a:p>
          <a:p>
            <a:r>
              <a:rPr lang="en-GB" dirty="0" smtClean="0"/>
              <a:t>Recap </a:t>
            </a:r>
            <a:r>
              <a:rPr lang="en-GB" dirty="0" smtClean="0"/>
              <a:t>of perceptron</a:t>
            </a:r>
            <a:endParaRPr lang="en-GB" dirty="0"/>
          </a:p>
          <a:p>
            <a:r>
              <a:rPr lang="en-GB" dirty="0" smtClean="0"/>
              <a:t>Artificial </a:t>
            </a:r>
            <a:r>
              <a:rPr lang="en-GB" dirty="0" smtClean="0"/>
              <a:t>Neural Nets (multilayer </a:t>
            </a:r>
            <a:r>
              <a:rPr lang="en-GB" dirty="0" err="1" smtClean="0"/>
              <a:t>perceptrons</a:t>
            </a:r>
            <a:r>
              <a:rPr lang="en-GB" dirty="0" smtClean="0"/>
              <a:t>)</a:t>
            </a:r>
            <a:endParaRPr lang="en-GB" dirty="0"/>
          </a:p>
          <a:p>
            <a:pPr lvl="1"/>
            <a:r>
              <a:rPr lang="en-GB" dirty="0"/>
              <a:t>Forward propagation in ANNs  </a:t>
            </a:r>
          </a:p>
          <a:p>
            <a:pPr lvl="1"/>
            <a:r>
              <a:rPr lang="en-GB" dirty="0" smtClean="0"/>
              <a:t>Error computation</a:t>
            </a:r>
          </a:p>
          <a:p>
            <a:pPr lvl="1"/>
            <a:r>
              <a:rPr lang="en-GB" dirty="0" smtClean="0"/>
              <a:t>Backpropagation of errors</a:t>
            </a:r>
            <a:endParaRPr lang="en-GB" dirty="0"/>
          </a:p>
          <a:p>
            <a:pPr lvl="1"/>
            <a:r>
              <a:rPr lang="en-GB" dirty="0"/>
              <a:t>Weight </a:t>
            </a:r>
            <a:r>
              <a:rPr lang="en-GB" dirty="0" smtClean="0"/>
              <a:t>update with gradient descent</a:t>
            </a:r>
            <a:endParaRPr lang="en-GB" dirty="0"/>
          </a:p>
        </p:txBody>
      </p:sp>
    </p:spTree>
    <p:extLst>
      <p:ext uri="{BB962C8B-B14F-4D97-AF65-F5344CB8AC3E}">
        <p14:creationId xmlns:p14="http://schemas.microsoft.com/office/powerpoint/2010/main" val="36638966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3" name="文字方塊 172"/>
              <p:cNvSpPr txBox="1"/>
              <p:nvPr/>
            </p:nvSpPr>
            <p:spPr>
              <a:xfrm>
                <a:off x="1845349" y="5960609"/>
                <a:ext cx="85013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m:rPr>
                          <m:nor/>
                        </m:rPr>
                        <a:rPr lang="az-Cyrl-AZ" sz="2400" i="1" spc="-79" dirty="0">
                          <a:latin typeface="Arial"/>
                          <a:cs typeface="Arial"/>
                        </a:rPr>
                        <m:t>Ф</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                                                                                                                  </m:t>
                          </m:r>
                        </m:e>
                      </m:d>
                    </m:oMath>
                  </m:oMathPara>
                </a14:m>
                <a:endParaRPr lang="zh-TW" altLang="en-US" sz="2400" dirty="0"/>
              </a:p>
            </p:txBody>
          </p:sp>
        </mc:Choice>
        <mc:Fallback xmlns="">
          <p:sp>
            <p:nvSpPr>
              <p:cNvPr id="173" name="文字方塊 172"/>
              <p:cNvSpPr txBox="1">
                <a:spLocks noRot="1" noChangeAspect="1" noMove="1" noResize="1" noEditPoints="1" noAdjustHandles="1" noChangeArrowheads="1" noChangeShapeType="1" noTextEdit="1"/>
              </p:cNvSpPr>
              <p:nvPr/>
            </p:nvSpPr>
            <p:spPr>
              <a:xfrm>
                <a:off x="1845349" y="5960609"/>
                <a:ext cx="8501302" cy="369332"/>
              </a:xfrm>
              <a:prstGeom prst="rect">
                <a:avLst/>
              </a:prstGeom>
              <a:blipFill rotWithShape="0">
                <a:blip r:embed="rId4"/>
                <a:stretch>
                  <a:fillRect l="-215"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3" name="文字方塊 152"/>
              <p:cNvSpPr txBox="1"/>
              <p:nvPr/>
            </p:nvSpPr>
            <p:spPr>
              <a:xfrm>
                <a:off x="3923138" y="5965343"/>
                <a:ext cx="5156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az-Cyrl-AZ" sz="2400" i="1" spc="-79" dirty="0">
                          <a:latin typeface="Arial"/>
                          <a:cs typeface="Arial"/>
                        </a:rPr>
                        <m:t>Ф</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                                                                     </m:t>
                          </m:r>
                        </m:e>
                      </m:d>
                    </m:oMath>
                  </m:oMathPara>
                </a14:m>
                <a:endParaRPr lang="zh-TW" altLang="en-US" sz="2400" dirty="0"/>
              </a:p>
            </p:txBody>
          </p:sp>
        </mc:Choice>
        <mc:Fallback xmlns="">
          <p:sp>
            <p:nvSpPr>
              <p:cNvPr id="153" name="文字方塊 152"/>
              <p:cNvSpPr txBox="1">
                <a:spLocks noRot="1" noChangeAspect="1" noMove="1" noResize="1" noEditPoints="1" noAdjustHandles="1" noChangeArrowheads="1" noChangeShapeType="1" noTextEdit="1"/>
              </p:cNvSpPr>
              <p:nvPr/>
            </p:nvSpPr>
            <p:spPr>
              <a:xfrm>
                <a:off x="3923138" y="5965343"/>
                <a:ext cx="5156925" cy="369332"/>
              </a:xfrm>
              <a:prstGeom prst="rect">
                <a:avLst/>
              </a:prstGeom>
              <a:blipFill rotWithShape="0">
                <a:blip r:embed="rId5"/>
                <a:stretch>
                  <a:fillRect l="-1537" b="-8333"/>
                </a:stretch>
              </a:blipFill>
            </p:spPr>
            <p:txBody>
              <a:bodyPr/>
              <a:lstStyle/>
              <a:p>
                <a:r>
                  <a:rPr lang="en-GB">
                    <a:noFill/>
                  </a:rPr>
                  <a:t> </a:t>
                </a:r>
              </a:p>
            </p:txBody>
          </p:sp>
        </mc:Fallback>
      </mc:AlternateContent>
      <p:sp>
        <p:nvSpPr>
          <p:cNvPr id="78" name="矩形 77"/>
          <p:cNvSpPr/>
          <p:nvPr/>
        </p:nvSpPr>
        <p:spPr>
          <a:xfrm>
            <a:off x="8704167"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4553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5879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7290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3370624"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7677679"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7786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7653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3439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3444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extLst/>
          </p:nvPr>
        </p:nvGraphicFramePr>
        <p:xfrm>
          <a:off x="3457528" y="1686269"/>
          <a:ext cx="325438" cy="461962"/>
        </p:xfrm>
        <a:graphic>
          <a:graphicData uri="http://schemas.openxmlformats.org/presentationml/2006/ole">
            <mc:AlternateContent xmlns:mc="http://schemas.openxmlformats.org/markup-compatibility/2006">
              <mc:Choice xmlns:v="urn:schemas-microsoft-com:vml" Requires="v">
                <p:oleObj spid="_x0000_s9356" name="方程式" r:id="rId6" imgW="152280" imgH="215640" progId="Equation.3">
                  <p:embed/>
                </p:oleObj>
              </mc:Choice>
              <mc:Fallback>
                <p:oleObj name="方程式" r:id="rId6" imgW="152280" imgH="215640" progId="Equation.3">
                  <p:embed/>
                  <p:pic>
                    <p:nvPicPr>
                      <p:cNvPr id="0" name=""/>
                      <p:cNvPicPr>
                        <a:picLocks noChangeAspect="1" noChangeArrowheads="1"/>
                      </p:cNvPicPr>
                      <p:nvPr/>
                    </p:nvPicPr>
                    <p:blipFill>
                      <a:blip r:embed="rId7"/>
                      <a:srcRect/>
                      <a:stretch>
                        <a:fillRect/>
                      </a:stretch>
                    </p:blipFill>
                    <p:spPr bwMode="auto">
                      <a:xfrm>
                        <a:off x="3457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3462825" y="2268999"/>
          <a:ext cx="352425" cy="461963"/>
        </p:xfrm>
        <a:graphic>
          <a:graphicData uri="http://schemas.openxmlformats.org/presentationml/2006/ole">
            <mc:AlternateContent xmlns:mc="http://schemas.openxmlformats.org/markup-compatibility/2006">
              <mc:Choice xmlns:v="urn:schemas-microsoft-com:vml" Requires="v">
                <p:oleObj spid="_x0000_s9357" name="方程式" r:id="rId8" imgW="164880" imgH="215640" progId="Equation.3">
                  <p:embed/>
                </p:oleObj>
              </mc:Choice>
              <mc:Fallback>
                <p:oleObj name="方程式" r:id="rId8" imgW="164880" imgH="215640" progId="Equation.3">
                  <p:embed/>
                  <p:pic>
                    <p:nvPicPr>
                      <p:cNvPr id="0" name=""/>
                      <p:cNvPicPr>
                        <a:picLocks noChangeAspect="1" noChangeArrowheads="1"/>
                      </p:cNvPicPr>
                      <p:nvPr/>
                    </p:nvPicPr>
                    <p:blipFill>
                      <a:blip r:embed="rId9"/>
                      <a:srcRect/>
                      <a:stretch>
                        <a:fillRect/>
                      </a:stretch>
                    </p:blipFill>
                    <p:spPr bwMode="auto">
                      <a:xfrm>
                        <a:off x="3462825" y="226899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4650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4653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4641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4638799"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3448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extLst/>
          </p:nvPr>
        </p:nvGraphicFramePr>
        <p:xfrm>
          <a:off x="3445420" y="3653351"/>
          <a:ext cx="407988" cy="488950"/>
        </p:xfrm>
        <a:graphic>
          <a:graphicData uri="http://schemas.openxmlformats.org/presentationml/2006/ole">
            <mc:AlternateContent xmlns:mc="http://schemas.openxmlformats.org/markup-compatibility/2006">
              <mc:Choice xmlns:v="urn:schemas-microsoft-com:vml" Requires="v">
                <p:oleObj spid="_x0000_s9358" name="方程式" r:id="rId10" imgW="190440" imgH="228600" progId="Equation.3">
                  <p:embed/>
                </p:oleObj>
              </mc:Choice>
              <mc:Fallback>
                <p:oleObj name="方程式" r:id="rId10" imgW="190440" imgH="228600" progId="Equation.3">
                  <p:embed/>
                  <p:pic>
                    <p:nvPicPr>
                      <p:cNvPr id="0" name=""/>
                      <p:cNvPicPr>
                        <a:picLocks noChangeAspect="1" noChangeArrowheads="1"/>
                      </p:cNvPicPr>
                      <p:nvPr/>
                    </p:nvPicPr>
                    <p:blipFill>
                      <a:blip r:embed="rId11"/>
                      <a:srcRect/>
                      <a:stretch>
                        <a:fillRect/>
                      </a:stretch>
                    </p:blipFill>
                    <p:spPr bwMode="auto">
                      <a:xfrm>
                        <a:off x="3445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3324469"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5966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5968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5957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5954361"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7366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7369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7376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7373339"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6538444"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6556067"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6568247"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5224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5224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5215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5227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5224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5224995"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5227337"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5215704"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5215704"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3791436" y="1904596"/>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3787730"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3787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3815250"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3781912" y="2523299"/>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3781911" y="2523299"/>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3853408" y="1904596"/>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3827040"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3827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8646357"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8715450"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8704167"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8704167"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Neural Network - Matrix Operation </a:t>
            </a:r>
            <a:endParaRPr lang="zh-TW" altLang="en-US" dirty="0"/>
          </a:p>
        </p:txBody>
      </p:sp>
      <p:sp>
        <p:nvSpPr>
          <p:cNvPr id="70" name="矩形 69"/>
          <p:cNvSpPr/>
          <p:nvPr/>
        </p:nvSpPr>
        <p:spPr>
          <a:xfrm>
            <a:off x="3842545" y="2185784"/>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5230748" y="21939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6696753" y="2187089"/>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5846227" y="2527383"/>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7336126" y="2503876"/>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3754674"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5064088"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6399212"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7988826"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sp>
        <p:nvSpPr>
          <p:cNvPr id="85" name="矩形 84"/>
          <p:cNvSpPr/>
          <p:nvPr/>
        </p:nvSpPr>
        <p:spPr>
          <a:xfrm>
            <a:off x="2045226" y="45930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6" name="群組 5"/>
          <p:cNvGrpSpPr/>
          <p:nvPr/>
        </p:nvGrpSpPr>
        <p:grpSpPr>
          <a:xfrm>
            <a:off x="2546727" y="4582414"/>
            <a:ext cx="1423980" cy="877076"/>
            <a:chOff x="3047770" y="5664328"/>
            <a:chExt cx="1423980" cy="877076"/>
          </a:xfrm>
        </p:grpSpPr>
        <mc:AlternateContent xmlns:mc="http://schemas.openxmlformats.org/markup-compatibility/2006" xmlns:a14="http://schemas.microsoft.com/office/drawing/2010/main">
          <mc:Choice Requires="a14">
            <p:sp>
              <p:nvSpPr>
                <p:cNvPr id="5" name="文字方塊 4"/>
                <p:cNvSpPr txBox="1"/>
                <p:nvPr/>
              </p:nvSpPr>
              <p:spPr>
                <a:xfrm>
                  <a:off x="3047770" y="5918200"/>
                  <a:ext cx="1423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         </m:t>
                            </m:r>
                          </m:e>
                        </m: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047770" y="5918200"/>
                  <a:ext cx="1423980" cy="369332"/>
                </a:xfrm>
                <a:prstGeom prst="rect">
                  <a:avLst/>
                </a:prstGeom>
                <a:blipFill rotWithShape="0">
                  <a:blip r:embed="rId12"/>
                  <a:stretch>
                    <a:fillRect l="-1717" b="-34426"/>
                  </a:stretch>
                </a:blipFill>
              </p:spPr>
              <p:txBody>
                <a:bodyPr/>
                <a:lstStyle/>
                <a:p>
                  <a:r>
                    <a:rPr lang="zh-TW" altLang="en-US">
                      <a:noFill/>
                    </a:rPr>
                    <a:t> </a:t>
                  </a:r>
                </a:p>
              </p:txBody>
            </p:sp>
          </mc:Fallback>
        </mc:AlternateContent>
        <p:sp>
          <p:nvSpPr>
            <p:cNvPr id="87" name="矩形 86"/>
            <p:cNvSpPr/>
            <p:nvPr/>
          </p:nvSpPr>
          <p:spPr>
            <a:xfrm>
              <a:off x="3778163" y="566432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grpSp>
      <p:sp>
        <p:nvSpPr>
          <p:cNvPr id="140" name="矩形 139"/>
          <p:cNvSpPr/>
          <p:nvPr/>
        </p:nvSpPr>
        <p:spPr>
          <a:xfrm>
            <a:off x="7458446" y="568681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1" name="矩形 140"/>
          <p:cNvSpPr/>
          <p:nvPr/>
        </p:nvSpPr>
        <p:spPr>
          <a:xfrm>
            <a:off x="5636962" y="5708964"/>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2" name="矩形 141"/>
          <p:cNvSpPr/>
          <p:nvPr/>
        </p:nvSpPr>
        <p:spPr>
          <a:xfrm>
            <a:off x="6537904" y="568500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46" name="文字方塊 145"/>
          <p:cNvSpPr txBox="1"/>
          <p:nvPr/>
        </p:nvSpPr>
        <p:spPr>
          <a:xfrm>
            <a:off x="7038544" y="5880612"/>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7" name="文字方塊 146"/>
              <p:cNvSpPr txBox="1"/>
              <p:nvPr/>
            </p:nvSpPr>
            <p:spPr>
              <a:xfrm>
                <a:off x="5176492" y="593888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az-Cyrl-AZ" sz="2400" i="1" spc="-79" dirty="0">
                          <a:latin typeface="Arial"/>
                          <a:cs typeface="Arial"/>
                        </a:rPr>
                        <m:t>Ф</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                                    </m:t>
                          </m:r>
                        </m:e>
                      </m:d>
                    </m:oMath>
                  </m:oMathPara>
                </a14:m>
                <a:endParaRPr lang="zh-TW" altLang="en-US" sz="2400" dirty="0"/>
              </a:p>
            </p:txBody>
          </p:sp>
        </mc:Choice>
        <mc:Fallback xmlns="">
          <p:sp>
            <p:nvSpPr>
              <p:cNvPr id="147" name="文字方塊 146"/>
              <p:cNvSpPr txBox="1">
                <a:spLocks noRot="1" noChangeAspect="1" noMove="1" noResize="1" noEditPoints="1" noAdjustHandles="1" noChangeArrowheads="1" noChangeShapeType="1" noTextEdit="1"/>
              </p:cNvSpPr>
              <p:nvPr/>
            </p:nvSpPr>
            <p:spPr>
              <a:xfrm>
                <a:off x="5176492" y="5938880"/>
                <a:ext cx="3002489" cy="369332"/>
              </a:xfrm>
              <a:prstGeom prst="rect">
                <a:avLst/>
              </a:prstGeom>
              <a:blipFill rotWithShape="0">
                <a:blip r:embed="rId13"/>
                <a:stretch>
                  <a:fillRect l="-1623" b="-8197"/>
                </a:stretch>
              </a:blipFill>
            </p:spPr>
            <p:txBody>
              <a:bodyPr/>
              <a:lstStyle/>
              <a:p>
                <a:r>
                  <a:rPr lang="en-GB">
                    <a:noFill/>
                  </a:rPr>
                  <a:t> </a:t>
                </a:r>
              </a:p>
            </p:txBody>
          </p:sp>
        </mc:Fallback>
      </mc:AlternateContent>
      <p:sp>
        <p:nvSpPr>
          <p:cNvPr id="149" name="矩形 148"/>
          <p:cNvSpPr/>
          <p:nvPr/>
        </p:nvSpPr>
        <p:spPr>
          <a:xfrm>
            <a:off x="8400409" y="5703456"/>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50" name="矩形 149"/>
          <p:cNvSpPr/>
          <p:nvPr/>
        </p:nvSpPr>
        <p:spPr>
          <a:xfrm>
            <a:off x="4349707" y="572560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52" name="文字方塊 151"/>
          <p:cNvSpPr txBox="1"/>
          <p:nvPr/>
        </p:nvSpPr>
        <p:spPr>
          <a:xfrm>
            <a:off x="8045220" y="5892200"/>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55" name="矩形 154"/>
          <p:cNvSpPr/>
          <p:nvPr/>
        </p:nvSpPr>
        <p:spPr>
          <a:xfrm>
            <a:off x="9615450" y="5685009"/>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56" name="矩形 155"/>
          <p:cNvSpPr/>
          <p:nvPr/>
        </p:nvSpPr>
        <p:spPr>
          <a:xfrm>
            <a:off x="2653408" y="5718374"/>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57" name="矩形 156"/>
          <p:cNvSpPr/>
          <p:nvPr/>
        </p:nvSpPr>
        <p:spPr>
          <a:xfrm>
            <a:off x="14381819" y="6349207"/>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58" name="文字方塊 157"/>
          <p:cNvSpPr txBox="1"/>
          <p:nvPr/>
        </p:nvSpPr>
        <p:spPr>
          <a:xfrm>
            <a:off x="9304896" y="5884467"/>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8" name="文字方塊 7"/>
          <p:cNvSpPr txBox="1"/>
          <p:nvPr/>
        </p:nvSpPr>
        <p:spPr>
          <a:xfrm>
            <a:off x="3384078" y="581905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4" name="矩形 173"/>
          <p:cNvSpPr/>
          <p:nvPr/>
        </p:nvSpPr>
        <p:spPr>
          <a:xfrm>
            <a:off x="4405004" y="2531688"/>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75" name="文字方塊 174"/>
          <p:cNvSpPr txBox="1"/>
          <p:nvPr/>
        </p:nvSpPr>
        <p:spPr>
          <a:xfrm>
            <a:off x="8896935" y="577443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6" name="文字方塊 175"/>
          <p:cNvSpPr txBox="1"/>
          <p:nvPr/>
        </p:nvSpPr>
        <p:spPr>
          <a:xfrm>
            <a:off x="4301296" y="4572909"/>
            <a:ext cx="5539589" cy="954107"/>
          </a:xfrm>
          <a:prstGeom prst="rect">
            <a:avLst/>
          </a:prstGeom>
          <a:noFill/>
        </p:spPr>
        <p:txBody>
          <a:bodyPr wrap="square" rtlCol="0">
            <a:spAutoFit/>
          </a:bodyPr>
          <a:lstStyle/>
          <a:p>
            <a:r>
              <a:rPr lang="en-US" altLang="zh-TW" sz="2800" dirty="0"/>
              <a:t>Using parallel computing techniques to speed up matrix operation</a:t>
            </a:r>
            <a:endParaRPr lang="zh-TW" altLang="en-US" sz="2800" dirty="0"/>
          </a:p>
        </p:txBody>
      </p:sp>
    </p:spTree>
    <p:extLst>
      <p:ext uri="{BB962C8B-B14F-4D97-AF65-F5344CB8AC3E}">
        <p14:creationId xmlns:p14="http://schemas.microsoft.com/office/powerpoint/2010/main" val="163977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53" grpId="0"/>
      <p:bldP spid="85" grpId="0" animBg="1"/>
      <p:bldP spid="140" grpId="0" animBg="1"/>
      <p:bldP spid="141" grpId="0" animBg="1"/>
      <p:bldP spid="142" grpId="0" animBg="1"/>
      <p:bldP spid="146" grpId="0"/>
      <p:bldP spid="147" grpId="0"/>
      <p:bldP spid="149" grpId="0" animBg="1"/>
      <p:bldP spid="150" grpId="0" animBg="1"/>
      <p:bldP spid="152" grpId="0"/>
      <p:bldP spid="155" grpId="0" animBg="1"/>
      <p:bldP spid="156" grpId="0" animBg="1"/>
      <p:bldP spid="158" grpId="0"/>
      <p:bldP spid="8" grpId="0"/>
      <p:bldP spid="175" grpId="0"/>
      <p:bldP spid="17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Forward Pass – </a:t>
            </a:r>
            <a:r>
              <a:rPr lang="en-US" altLang="zh-TW" dirty="0" err="1" smtClean="0"/>
              <a:t>Softmax</a:t>
            </a:r>
            <a:r>
              <a:rPr lang="en-US" altLang="zh-TW" dirty="0" smtClean="0"/>
              <a:t> for output calculation</a:t>
            </a:r>
            <a:endParaRPr lang="zh-TW" altLang="en-US" dirty="0"/>
          </a:p>
        </p:txBody>
      </p:sp>
      <p:sp>
        <p:nvSpPr>
          <p:cNvPr id="3" name="內容版面配置區 2"/>
          <p:cNvSpPr>
            <a:spLocks noGrp="1"/>
          </p:cNvSpPr>
          <p:nvPr>
            <p:ph idx="1"/>
          </p:nvPr>
        </p:nvSpPr>
        <p:spPr/>
        <p:txBody>
          <a:bodyPr/>
          <a:lstStyle/>
          <a:p>
            <a:r>
              <a:rPr lang="en-US" altLang="zh-TW" dirty="0" err="1" smtClean="0"/>
              <a:t>Softmax</a:t>
            </a:r>
            <a:r>
              <a:rPr lang="en-US" altLang="zh-TW" dirty="0" smtClean="0"/>
              <a:t> layer as the output layer</a:t>
            </a:r>
            <a:endParaRPr lang="zh-TW" altLang="en-US" dirty="0"/>
          </a:p>
        </p:txBody>
      </p:sp>
      <p:sp>
        <p:nvSpPr>
          <p:cNvPr id="4" name="文字方塊 3"/>
          <p:cNvSpPr txBox="1"/>
          <p:nvPr/>
        </p:nvSpPr>
        <p:spPr>
          <a:xfrm>
            <a:off x="2011848" y="2591478"/>
            <a:ext cx="2850858" cy="461665"/>
          </a:xfrm>
          <a:prstGeom prst="rect">
            <a:avLst/>
          </a:prstGeom>
          <a:noFill/>
        </p:spPr>
        <p:txBody>
          <a:bodyPr wrap="square" rtlCol="0">
            <a:spAutoFit/>
          </a:bodyPr>
          <a:lstStyle/>
          <a:p>
            <a:pPr algn="ctr"/>
            <a:r>
              <a:rPr lang="en-US" altLang="zh-TW" sz="2400" b="1" i="1" u="sng" dirty="0"/>
              <a:t>Ordinary Layer</a:t>
            </a:r>
            <a:endParaRPr lang="zh-TW" altLang="en-US" sz="2400" b="1" i="1" u="sng" dirty="0"/>
          </a:p>
        </p:txBody>
      </p:sp>
      <p:cxnSp>
        <p:nvCxnSpPr>
          <p:cNvPr id="44" name="直線單箭頭接點 43"/>
          <p:cNvCxnSpPr/>
          <p:nvPr/>
        </p:nvCxnSpPr>
        <p:spPr>
          <a:xfrm flipV="1">
            <a:off x="3437278" y="4407408"/>
            <a:ext cx="1219201"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437278" y="5293333"/>
            <a:ext cx="121920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3437278" y="3519428"/>
            <a:ext cx="121920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2212760" y="4414080"/>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2212760" y="5300006"/>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a:off x="2212760" y="3526101"/>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橢圓 52"/>
          <p:cNvSpPr/>
          <p:nvPr/>
        </p:nvSpPr>
        <p:spPr>
          <a:xfrm>
            <a:off x="2846853" y="3228558"/>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4" name="橢圓 53"/>
          <p:cNvSpPr/>
          <p:nvPr/>
        </p:nvSpPr>
        <p:spPr>
          <a:xfrm>
            <a:off x="2846853" y="4116537"/>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5" name="橢圓 54"/>
          <p:cNvSpPr/>
          <p:nvPr/>
        </p:nvSpPr>
        <p:spPr>
          <a:xfrm>
            <a:off x="2846853" y="5002463"/>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aphicFrame>
        <p:nvGraphicFramePr>
          <p:cNvPr id="56" name="Object 12"/>
          <p:cNvGraphicFramePr>
            <a:graphicFrameLocks noChangeAspect="1"/>
          </p:cNvGraphicFramePr>
          <p:nvPr>
            <p:extLst/>
          </p:nvPr>
        </p:nvGraphicFramePr>
        <p:xfrm>
          <a:off x="1887539" y="3267076"/>
          <a:ext cx="352425" cy="487363"/>
        </p:xfrm>
        <a:graphic>
          <a:graphicData uri="http://schemas.openxmlformats.org/presentationml/2006/ole">
            <mc:AlternateContent xmlns:mc="http://schemas.openxmlformats.org/markup-compatibility/2006">
              <mc:Choice xmlns:v="urn:schemas-microsoft-com:vml" Requires="v">
                <p:oleObj spid="_x0000_s14527" name="方程式" r:id="rId4" imgW="164880" imgH="228600" progId="Equation.3">
                  <p:embed/>
                </p:oleObj>
              </mc:Choice>
              <mc:Fallback>
                <p:oleObj name="方程式" r:id="rId4" imgW="164880" imgH="228600" progId="Equation.3">
                  <p:embed/>
                  <p:pic>
                    <p:nvPicPr>
                      <p:cNvPr id="0" name=""/>
                      <p:cNvPicPr>
                        <a:picLocks noChangeAspect="1" noChangeArrowheads="1"/>
                      </p:cNvPicPr>
                      <p:nvPr/>
                    </p:nvPicPr>
                    <p:blipFill>
                      <a:blip r:embed="rId5"/>
                      <a:srcRect/>
                      <a:stretch>
                        <a:fillRect/>
                      </a:stretch>
                    </p:blipFill>
                    <p:spPr bwMode="auto">
                      <a:xfrm>
                        <a:off x="1887539" y="3267076"/>
                        <a:ext cx="35242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12"/>
          <p:cNvGraphicFramePr>
            <a:graphicFrameLocks noChangeAspect="1"/>
          </p:cNvGraphicFramePr>
          <p:nvPr>
            <p:extLst/>
          </p:nvPr>
        </p:nvGraphicFramePr>
        <p:xfrm>
          <a:off x="1852614" y="4154488"/>
          <a:ext cx="352425" cy="487362"/>
        </p:xfrm>
        <a:graphic>
          <a:graphicData uri="http://schemas.openxmlformats.org/presentationml/2006/ole">
            <mc:AlternateContent xmlns:mc="http://schemas.openxmlformats.org/markup-compatibility/2006">
              <mc:Choice xmlns:v="urn:schemas-microsoft-com:vml" Requires="v">
                <p:oleObj spid="_x0000_s14528" name="方程式" r:id="rId6" imgW="164880" imgH="228600" progId="Equation.3">
                  <p:embed/>
                </p:oleObj>
              </mc:Choice>
              <mc:Fallback>
                <p:oleObj name="方程式" r:id="rId6" imgW="164880" imgH="228600" progId="Equation.3">
                  <p:embed/>
                  <p:pic>
                    <p:nvPicPr>
                      <p:cNvPr id="0" name=""/>
                      <p:cNvPicPr>
                        <a:picLocks noChangeAspect="1" noChangeArrowheads="1"/>
                      </p:cNvPicPr>
                      <p:nvPr/>
                    </p:nvPicPr>
                    <p:blipFill>
                      <a:blip r:embed="rId7"/>
                      <a:srcRect/>
                      <a:stretch>
                        <a:fillRect/>
                      </a:stretch>
                    </p:blipFill>
                    <p:spPr bwMode="auto">
                      <a:xfrm>
                        <a:off x="1852614" y="4154488"/>
                        <a:ext cx="35242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12"/>
          <p:cNvGraphicFramePr>
            <a:graphicFrameLocks noChangeAspect="1"/>
          </p:cNvGraphicFramePr>
          <p:nvPr>
            <p:extLst/>
          </p:nvPr>
        </p:nvGraphicFramePr>
        <p:xfrm>
          <a:off x="1885951" y="5002213"/>
          <a:ext cx="352425" cy="514350"/>
        </p:xfrm>
        <a:graphic>
          <a:graphicData uri="http://schemas.openxmlformats.org/presentationml/2006/ole">
            <mc:AlternateContent xmlns:mc="http://schemas.openxmlformats.org/markup-compatibility/2006">
              <mc:Choice xmlns:v="urn:schemas-microsoft-com:vml" Requires="v">
                <p:oleObj spid="_x0000_s14529" name="方程式" r:id="rId8" imgW="164880" imgH="241200" progId="Equation.3">
                  <p:embed/>
                </p:oleObj>
              </mc:Choice>
              <mc:Fallback>
                <p:oleObj name="方程式" r:id="rId8" imgW="164880" imgH="241200" progId="Equation.3">
                  <p:embed/>
                  <p:pic>
                    <p:nvPicPr>
                      <p:cNvPr id="0" name=""/>
                      <p:cNvPicPr>
                        <a:picLocks noChangeAspect="1" noChangeArrowheads="1"/>
                      </p:cNvPicPr>
                      <p:nvPr/>
                    </p:nvPicPr>
                    <p:blipFill>
                      <a:blip r:embed="rId9"/>
                      <a:srcRect/>
                      <a:stretch>
                        <a:fillRect/>
                      </a:stretch>
                    </p:blipFill>
                    <p:spPr bwMode="auto">
                      <a:xfrm>
                        <a:off x="1885951" y="5002213"/>
                        <a:ext cx="3524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文字方塊 22"/>
          <p:cNvSpPr txBox="1"/>
          <p:nvPr/>
        </p:nvSpPr>
        <p:spPr>
          <a:xfrm>
            <a:off x="6657420" y="3601400"/>
            <a:ext cx="3381931" cy="830997"/>
          </a:xfrm>
          <a:prstGeom prst="rect">
            <a:avLst/>
          </a:prstGeom>
          <a:noFill/>
        </p:spPr>
        <p:txBody>
          <a:bodyPr wrap="square" rtlCol="0">
            <a:spAutoFit/>
          </a:bodyPr>
          <a:lstStyle/>
          <a:p>
            <a:r>
              <a:rPr lang="en-US" altLang="zh-TW" sz="2400" dirty="0"/>
              <a:t>In general, the output of network can be any value.</a:t>
            </a:r>
            <a:endParaRPr lang="zh-TW" altLang="en-US" sz="2400" dirty="0"/>
          </a:p>
        </p:txBody>
      </p:sp>
      <p:sp>
        <p:nvSpPr>
          <p:cNvPr id="24" name="文字方塊 23"/>
          <p:cNvSpPr txBox="1"/>
          <p:nvPr/>
        </p:nvSpPr>
        <p:spPr>
          <a:xfrm>
            <a:off x="6657420" y="4711624"/>
            <a:ext cx="3728961" cy="461665"/>
          </a:xfrm>
          <a:prstGeom prst="rect">
            <a:avLst/>
          </a:prstGeom>
          <a:noFill/>
        </p:spPr>
        <p:txBody>
          <a:bodyPr wrap="square" rtlCol="0">
            <a:spAutoFit/>
          </a:bodyPr>
          <a:lstStyle/>
          <a:p>
            <a:r>
              <a:rPr lang="en-US" altLang="zh-TW" sz="2400" dirty="0"/>
              <a:t>May not be easy to interpret </a:t>
            </a:r>
            <a:endParaRPr lang="zh-TW" altLang="en-US" sz="2400" dirty="0"/>
          </a:p>
        </p:txBody>
      </p:sp>
      <p:sp>
        <p:nvSpPr>
          <p:cNvPr id="28" name="手繪多邊形 108"/>
          <p:cNvSpPr/>
          <p:nvPr/>
        </p:nvSpPr>
        <p:spPr>
          <a:xfrm>
            <a:off x="2942432" y="3333715"/>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手繪多邊形 108"/>
          <p:cNvSpPr/>
          <p:nvPr/>
        </p:nvSpPr>
        <p:spPr>
          <a:xfrm>
            <a:off x="2926556" y="42211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手繪多邊形 108"/>
          <p:cNvSpPr/>
          <p:nvPr/>
        </p:nvSpPr>
        <p:spPr>
          <a:xfrm>
            <a:off x="2942432" y="5173289"/>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TextBox 6"/>
          <p:cNvSpPr txBox="1"/>
          <p:nvPr/>
        </p:nvSpPr>
        <p:spPr>
          <a:xfrm>
            <a:off x="4779977" y="3136154"/>
            <a:ext cx="548548" cy="646331"/>
          </a:xfrm>
          <a:prstGeom prst="rect">
            <a:avLst/>
          </a:prstGeom>
          <a:noFill/>
        </p:spPr>
        <p:txBody>
          <a:bodyPr wrap="none" rtlCol="0">
            <a:spAutoFit/>
          </a:bodyPr>
          <a:lstStyle/>
          <a:p>
            <a:r>
              <a:rPr lang="en-GB" sz="3600" dirty="0" smtClean="0"/>
              <a:t>y</a:t>
            </a:r>
            <a:r>
              <a:rPr lang="en-GB" sz="3600" baseline="-25000" dirty="0" smtClean="0"/>
              <a:t>1</a:t>
            </a:r>
            <a:endParaRPr lang="en-GB" sz="3600" baseline="-25000" dirty="0"/>
          </a:p>
        </p:txBody>
      </p:sp>
      <p:sp>
        <p:nvSpPr>
          <p:cNvPr id="32" name="TextBox 31"/>
          <p:cNvSpPr txBox="1"/>
          <p:nvPr/>
        </p:nvSpPr>
        <p:spPr>
          <a:xfrm>
            <a:off x="4794423" y="4040506"/>
            <a:ext cx="548548" cy="646331"/>
          </a:xfrm>
          <a:prstGeom prst="rect">
            <a:avLst/>
          </a:prstGeom>
          <a:noFill/>
        </p:spPr>
        <p:txBody>
          <a:bodyPr wrap="none" rtlCol="0">
            <a:spAutoFit/>
          </a:bodyPr>
          <a:lstStyle/>
          <a:p>
            <a:r>
              <a:rPr lang="en-GB" sz="3600" dirty="0" smtClean="0"/>
              <a:t>y</a:t>
            </a:r>
            <a:r>
              <a:rPr lang="en-GB" sz="3600" baseline="-25000" dirty="0" smtClean="0"/>
              <a:t>2</a:t>
            </a:r>
            <a:endParaRPr lang="en-GB" sz="3600" baseline="-25000" dirty="0"/>
          </a:p>
        </p:txBody>
      </p:sp>
      <p:sp>
        <p:nvSpPr>
          <p:cNvPr id="33" name="TextBox 32"/>
          <p:cNvSpPr txBox="1"/>
          <p:nvPr/>
        </p:nvSpPr>
        <p:spPr>
          <a:xfrm>
            <a:off x="4794423" y="4916528"/>
            <a:ext cx="548548" cy="646331"/>
          </a:xfrm>
          <a:prstGeom prst="rect">
            <a:avLst/>
          </a:prstGeom>
          <a:noFill/>
        </p:spPr>
        <p:txBody>
          <a:bodyPr wrap="none" rtlCol="0">
            <a:spAutoFit/>
          </a:bodyPr>
          <a:lstStyle/>
          <a:p>
            <a:r>
              <a:rPr lang="en-GB" sz="3600" dirty="0" smtClean="0"/>
              <a:t>y</a:t>
            </a:r>
            <a:r>
              <a:rPr lang="en-GB" sz="3600" baseline="-25000" dirty="0" smtClean="0"/>
              <a:t>3</a:t>
            </a:r>
            <a:endParaRPr lang="en-GB" sz="3600" baseline="-25000" dirty="0"/>
          </a:p>
        </p:txBody>
      </p:sp>
    </p:spTree>
    <p:extLst>
      <p:ext uri="{BB962C8B-B14F-4D97-AF65-F5344CB8AC3E}">
        <p14:creationId xmlns:p14="http://schemas.microsoft.com/office/powerpoint/2010/main" val="119516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20848" y="3041686"/>
            <a:ext cx="5556352" cy="35242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p:cNvCxnSpPr/>
          <p:nvPr/>
        </p:nvCxnSpPr>
        <p:spPr>
          <a:xfrm>
            <a:off x="2212760" y="4414080"/>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2212760" y="5300006"/>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2212760" y="3526101"/>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smtClean="0"/>
              <a:t>Forward pass - </a:t>
            </a:r>
            <a:r>
              <a:rPr lang="en-US" altLang="zh-TW" dirty="0" err="1" smtClean="0"/>
              <a:t>Softmax</a:t>
            </a:r>
            <a:endParaRPr lang="zh-TW" altLang="en-US" dirty="0"/>
          </a:p>
        </p:txBody>
      </p:sp>
      <p:sp>
        <p:nvSpPr>
          <p:cNvPr id="3" name="內容版面配置區 2"/>
          <p:cNvSpPr>
            <a:spLocks noGrp="1"/>
          </p:cNvSpPr>
          <p:nvPr>
            <p:ph idx="1"/>
          </p:nvPr>
        </p:nvSpPr>
        <p:spPr/>
        <p:txBody>
          <a:bodyPr/>
          <a:lstStyle/>
          <a:p>
            <a:r>
              <a:rPr lang="en-US" altLang="zh-TW" dirty="0" err="1" smtClean="0"/>
              <a:t>Softmax</a:t>
            </a:r>
            <a:r>
              <a:rPr lang="en-US" altLang="zh-TW" dirty="0" smtClean="0"/>
              <a:t> layer as the output layer</a:t>
            </a:r>
            <a:endParaRPr lang="zh-TW" altLang="en-US" dirty="0"/>
          </a:p>
        </p:txBody>
      </p:sp>
      <p:sp>
        <p:nvSpPr>
          <p:cNvPr id="7" name="橢圓 6"/>
          <p:cNvSpPr/>
          <p:nvPr/>
        </p:nvSpPr>
        <p:spPr>
          <a:xfrm>
            <a:off x="2846853" y="3228558"/>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8" name="橢圓 7"/>
          <p:cNvSpPr/>
          <p:nvPr/>
        </p:nvSpPr>
        <p:spPr>
          <a:xfrm>
            <a:off x="2846853" y="4116537"/>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9" name="橢圓 8"/>
          <p:cNvSpPr/>
          <p:nvPr/>
        </p:nvSpPr>
        <p:spPr>
          <a:xfrm>
            <a:off x="2846853" y="5002463"/>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aphicFrame>
        <p:nvGraphicFramePr>
          <p:cNvPr id="14" name="Object 12"/>
          <p:cNvGraphicFramePr>
            <a:graphicFrameLocks noChangeAspect="1"/>
          </p:cNvGraphicFramePr>
          <p:nvPr>
            <p:extLst/>
          </p:nvPr>
        </p:nvGraphicFramePr>
        <p:xfrm>
          <a:off x="1887539" y="3267076"/>
          <a:ext cx="352425" cy="487363"/>
        </p:xfrm>
        <a:graphic>
          <a:graphicData uri="http://schemas.openxmlformats.org/presentationml/2006/ole">
            <mc:AlternateContent xmlns:mc="http://schemas.openxmlformats.org/markup-compatibility/2006">
              <mc:Choice xmlns:v="urn:schemas-microsoft-com:vml" Requires="v">
                <p:oleObj spid="_x0000_s15991" name="方程式" r:id="rId4" imgW="164880" imgH="228600" progId="Equation.3">
                  <p:embed/>
                </p:oleObj>
              </mc:Choice>
              <mc:Fallback>
                <p:oleObj name="方程式" r:id="rId4" imgW="164880" imgH="228600" progId="Equation.3">
                  <p:embed/>
                  <p:pic>
                    <p:nvPicPr>
                      <p:cNvPr id="0" name=""/>
                      <p:cNvPicPr>
                        <a:picLocks noChangeAspect="1" noChangeArrowheads="1"/>
                      </p:cNvPicPr>
                      <p:nvPr/>
                    </p:nvPicPr>
                    <p:blipFill>
                      <a:blip r:embed="rId5"/>
                      <a:srcRect/>
                      <a:stretch>
                        <a:fillRect/>
                      </a:stretch>
                    </p:blipFill>
                    <p:spPr bwMode="auto">
                      <a:xfrm>
                        <a:off x="1887539" y="3267076"/>
                        <a:ext cx="35242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2"/>
          <p:cNvGraphicFramePr>
            <a:graphicFrameLocks noChangeAspect="1"/>
          </p:cNvGraphicFramePr>
          <p:nvPr>
            <p:extLst/>
          </p:nvPr>
        </p:nvGraphicFramePr>
        <p:xfrm>
          <a:off x="1852614" y="4154488"/>
          <a:ext cx="352425" cy="487362"/>
        </p:xfrm>
        <a:graphic>
          <a:graphicData uri="http://schemas.openxmlformats.org/presentationml/2006/ole">
            <mc:AlternateContent xmlns:mc="http://schemas.openxmlformats.org/markup-compatibility/2006">
              <mc:Choice xmlns:v="urn:schemas-microsoft-com:vml" Requires="v">
                <p:oleObj spid="_x0000_s15992" name="方程式" r:id="rId6" imgW="164880" imgH="228600" progId="Equation.3">
                  <p:embed/>
                </p:oleObj>
              </mc:Choice>
              <mc:Fallback>
                <p:oleObj name="方程式" r:id="rId6" imgW="164880" imgH="228600" progId="Equation.3">
                  <p:embed/>
                  <p:pic>
                    <p:nvPicPr>
                      <p:cNvPr id="0" name=""/>
                      <p:cNvPicPr>
                        <a:picLocks noChangeAspect="1" noChangeArrowheads="1"/>
                      </p:cNvPicPr>
                      <p:nvPr/>
                    </p:nvPicPr>
                    <p:blipFill>
                      <a:blip r:embed="rId7"/>
                      <a:srcRect/>
                      <a:stretch>
                        <a:fillRect/>
                      </a:stretch>
                    </p:blipFill>
                    <p:spPr bwMode="auto">
                      <a:xfrm>
                        <a:off x="1852614" y="4154488"/>
                        <a:ext cx="35242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extLst/>
          </p:nvPr>
        </p:nvGraphicFramePr>
        <p:xfrm>
          <a:off x="1885951" y="5002213"/>
          <a:ext cx="352425" cy="514350"/>
        </p:xfrm>
        <a:graphic>
          <a:graphicData uri="http://schemas.openxmlformats.org/presentationml/2006/ole">
            <mc:AlternateContent xmlns:mc="http://schemas.openxmlformats.org/markup-compatibility/2006">
              <mc:Choice xmlns:v="urn:schemas-microsoft-com:vml" Requires="v">
                <p:oleObj spid="_x0000_s15993" name="方程式" r:id="rId8" imgW="164880" imgH="241200" progId="Equation.3">
                  <p:embed/>
                </p:oleObj>
              </mc:Choice>
              <mc:Fallback>
                <p:oleObj name="方程式" r:id="rId8" imgW="164880" imgH="241200" progId="Equation.3">
                  <p:embed/>
                  <p:pic>
                    <p:nvPicPr>
                      <p:cNvPr id="0" name=""/>
                      <p:cNvPicPr>
                        <a:picLocks noChangeAspect="1" noChangeArrowheads="1"/>
                      </p:cNvPicPr>
                      <p:nvPr/>
                    </p:nvPicPr>
                    <p:blipFill>
                      <a:blip r:embed="rId9"/>
                      <a:srcRect/>
                      <a:stretch>
                        <a:fillRect/>
                      </a:stretch>
                    </p:blipFill>
                    <p:spPr bwMode="auto">
                      <a:xfrm>
                        <a:off x="1885951" y="5002213"/>
                        <a:ext cx="3524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文字方塊 3"/>
          <p:cNvSpPr txBox="1"/>
          <p:nvPr/>
        </p:nvSpPr>
        <p:spPr>
          <a:xfrm>
            <a:off x="3608352" y="2455420"/>
            <a:ext cx="3614559" cy="461665"/>
          </a:xfrm>
          <a:prstGeom prst="rect">
            <a:avLst/>
          </a:prstGeom>
          <a:noFill/>
        </p:spPr>
        <p:txBody>
          <a:bodyPr wrap="square" rtlCol="0">
            <a:spAutoFit/>
          </a:bodyPr>
          <a:lstStyle/>
          <a:p>
            <a:pPr algn="ctr"/>
            <a:r>
              <a:rPr lang="en-US" altLang="zh-TW" sz="2400" b="1" i="1" u="sng" dirty="0" err="1"/>
              <a:t>Softmax</a:t>
            </a:r>
            <a:r>
              <a:rPr lang="en-US" altLang="zh-TW" sz="2400" b="1" i="1" u="sng" dirty="0"/>
              <a:t> Layer</a:t>
            </a:r>
            <a:endParaRPr lang="zh-TW" altLang="en-US" sz="2400" b="1" i="1" u="sng" dirty="0"/>
          </a:p>
        </p:txBody>
      </p:sp>
      <p:graphicFrame>
        <p:nvGraphicFramePr>
          <p:cNvPr id="41" name="Object 12"/>
          <p:cNvGraphicFramePr>
            <a:graphicFrameLocks noChangeAspect="1"/>
          </p:cNvGraphicFramePr>
          <p:nvPr>
            <p:extLst/>
          </p:nvPr>
        </p:nvGraphicFramePr>
        <p:xfrm>
          <a:off x="3031910" y="3395699"/>
          <a:ext cx="242888" cy="298450"/>
        </p:xfrm>
        <a:graphic>
          <a:graphicData uri="http://schemas.openxmlformats.org/presentationml/2006/ole">
            <mc:AlternateContent xmlns:mc="http://schemas.openxmlformats.org/markup-compatibility/2006">
              <mc:Choice xmlns:v="urn:schemas-microsoft-com:vml" Requires="v">
                <p:oleObj spid="_x0000_s15994" name="方程式" r:id="rId10" imgW="114120" imgH="139680" progId="Equation.3">
                  <p:embed/>
                </p:oleObj>
              </mc:Choice>
              <mc:Fallback>
                <p:oleObj name="方程式" r:id="rId10" imgW="114120" imgH="139680" progId="Equation.3">
                  <p:embed/>
                  <p:pic>
                    <p:nvPicPr>
                      <p:cNvPr id="0" name=""/>
                      <p:cNvPicPr>
                        <a:picLocks noChangeAspect="1" noChangeArrowheads="1"/>
                      </p:cNvPicPr>
                      <p:nvPr/>
                    </p:nvPicPr>
                    <p:blipFill>
                      <a:blip r:embed="rId11"/>
                      <a:srcRect/>
                      <a:stretch>
                        <a:fillRect/>
                      </a:stretch>
                    </p:blipFill>
                    <p:spPr bwMode="auto">
                      <a:xfrm>
                        <a:off x="3031910" y="3395699"/>
                        <a:ext cx="242888"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2"/>
          <p:cNvGraphicFramePr>
            <a:graphicFrameLocks noChangeAspect="1"/>
          </p:cNvGraphicFramePr>
          <p:nvPr>
            <p:extLst/>
          </p:nvPr>
        </p:nvGraphicFramePr>
        <p:xfrm>
          <a:off x="3022386" y="4286286"/>
          <a:ext cx="244475" cy="298450"/>
        </p:xfrm>
        <a:graphic>
          <a:graphicData uri="http://schemas.openxmlformats.org/presentationml/2006/ole">
            <mc:AlternateContent xmlns:mc="http://schemas.openxmlformats.org/markup-compatibility/2006">
              <mc:Choice xmlns:v="urn:schemas-microsoft-com:vml" Requires="v">
                <p:oleObj spid="_x0000_s15995" name="方程式" r:id="rId12" imgW="114120" imgH="139680" progId="Equation.3">
                  <p:embed/>
                </p:oleObj>
              </mc:Choice>
              <mc:Fallback>
                <p:oleObj name="方程式" r:id="rId12" imgW="114120" imgH="139680" progId="Equation.3">
                  <p:embed/>
                  <p:pic>
                    <p:nvPicPr>
                      <p:cNvPr id="0" name=""/>
                      <p:cNvPicPr>
                        <a:picLocks noChangeAspect="1" noChangeArrowheads="1"/>
                      </p:cNvPicPr>
                      <p:nvPr/>
                    </p:nvPicPr>
                    <p:blipFill>
                      <a:blip r:embed="rId13"/>
                      <a:srcRect/>
                      <a:stretch>
                        <a:fillRect/>
                      </a:stretch>
                    </p:blipFill>
                    <p:spPr bwMode="auto">
                      <a:xfrm>
                        <a:off x="3022386" y="4286286"/>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12"/>
          <p:cNvGraphicFramePr>
            <a:graphicFrameLocks noChangeAspect="1"/>
          </p:cNvGraphicFramePr>
          <p:nvPr>
            <p:extLst/>
          </p:nvPr>
        </p:nvGraphicFramePr>
        <p:xfrm>
          <a:off x="3054136" y="5159411"/>
          <a:ext cx="244475" cy="298450"/>
        </p:xfrm>
        <a:graphic>
          <a:graphicData uri="http://schemas.openxmlformats.org/presentationml/2006/ole">
            <mc:AlternateContent xmlns:mc="http://schemas.openxmlformats.org/markup-compatibility/2006">
              <mc:Choice xmlns:v="urn:schemas-microsoft-com:vml" Requires="v">
                <p:oleObj spid="_x0000_s15996" name="方程式" r:id="rId14" imgW="114120" imgH="139680" progId="Equation.3">
                  <p:embed/>
                </p:oleObj>
              </mc:Choice>
              <mc:Fallback>
                <p:oleObj name="方程式" r:id="rId14" imgW="114120" imgH="139680" progId="Equation.3">
                  <p:embed/>
                  <p:pic>
                    <p:nvPicPr>
                      <p:cNvPr id="0" name=""/>
                      <p:cNvPicPr>
                        <a:picLocks noChangeAspect="1" noChangeArrowheads="1"/>
                      </p:cNvPicPr>
                      <p:nvPr/>
                    </p:nvPicPr>
                    <p:blipFill>
                      <a:blip r:embed="rId15"/>
                      <a:srcRect/>
                      <a:stretch>
                        <a:fillRect/>
                      </a:stretch>
                    </p:blipFill>
                    <p:spPr bwMode="auto">
                      <a:xfrm>
                        <a:off x="3054136" y="5159411"/>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4" name="直線單箭頭接點 43"/>
          <p:cNvCxnSpPr/>
          <p:nvPr/>
        </p:nvCxnSpPr>
        <p:spPr>
          <a:xfrm flipV="1">
            <a:off x="3441940" y="4414083"/>
            <a:ext cx="118291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441940" y="5300006"/>
            <a:ext cx="17353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3441940" y="3526101"/>
            <a:ext cx="50437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nvPr>
        </p:nvGraphicFramePr>
        <p:xfrm>
          <a:off x="4011614" y="3186113"/>
          <a:ext cx="433387" cy="487362"/>
        </p:xfrm>
        <a:graphic>
          <a:graphicData uri="http://schemas.openxmlformats.org/presentationml/2006/ole">
            <mc:AlternateContent xmlns:mc="http://schemas.openxmlformats.org/markup-compatibility/2006">
              <mc:Choice xmlns:v="urn:schemas-microsoft-com:vml" Requires="v">
                <p:oleObj spid="_x0000_s15997" name="方程式" r:id="rId16" imgW="203040" imgH="228600" progId="Equation.3">
                  <p:embed/>
                </p:oleObj>
              </mc:Choice>
              <mc:Fallback>
                <p:oleObj name="方程式" r:id="rId16" imgW="203040" imgH="228600" progId="Equation.3">
                  <p:embed/>
                  <p:pic>
                    <p:nvPicPr>
                      <p:cNvPr id="0" name=""/>
                      <p:cNvPicPr>
                        <a:picLocks noChangeAspect="1" noChangeArrowheads="1"/>
                      </p:cNvPicPr>
                      <p:nvPr/>
                    </p:nvPicPr>
                    <p:blipFill>
                      <a:blip r:embed="rId17"/>
                      <a:srcRect/>
                      <a:stretch>
                        <a:fillRect/>
                      </a:stretch>
                    </p:blipFill>
                    <p:spPr bwMode="auto">
                      <a:xfrm>
                        <a:off x="4011614" y="3186113"/>
                        <a:ext cx="43338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2"/>
          <p:cNvGraphicFramePr>
            <a:graphicFrameLocks noChangeAspect="1"/>
          </p:cNvGraphicFramePr>
          <p:nvPr>
            <p:extLst/>
          </p:nvPr>
        </p:nvGraphicFramePr>
        <p:xfrm>
          <a:off x="4729164" y="4127501"/>
          <a:ext cx="433387" cy="487363"/>
        </p:xfrm>
        <a:graphic>
          <a:graphicData uri="http://schemas.openxmlformats.org/presentationml/2006/ole">
            <mc:AlternateContent xmlns:mc="http://schemas.openxmlformats.org/markup-compatibility/2006">
              <mc:Choice xmlns:v="urn:schemas-microsoft-com:vml" Requires="v">
                <p:oleObj spid="_x0000_s15998" name="方程式" r:id="rId18" imgW="203040" imgH="228600" progId="Equation.3">
                  <p:embed/>
                </p:oleObj>
              </mc:Choice>
              <mc:Fallback>
                <p:oleObj name="方程式" r:id="rId18" imgW="203040" imgH="228600" progId="Equation.3">
                  <p:embed/>
                  <p:pic>
                    <p:nvPicPr>
                      <p:cNvPr id="0" name=""/>
                      <p:cNvPicPr>
                        <a:picLocks noChangeAspect="1" noChangeArrowheads="1"/>
                      </p:cNvPicPr>
                      <p:nvPr/>
                    </p:nvPicPr>
                    <p:blipFill>
                      <a:blip r:embed="rId19"/>
                      <a:srcRect/>
                      <a:stretch>
                        <a:fillRect/>
                      </a:stretch>
                    </p:blipFill>
                    <p:spPr bwMode="auto">
                      <a:xfrm>
                        <a:off x="4729164" y="4127501"/>
                        <a:ext cx="433387"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2"/>
          <p:cNvGraphicFramePr>
            <a:graphicFrameLocks noChangeAspect="1"/>
          </p:cNvGraphicFramePr>
          <p:nvPr>
            <p:extLst/>
          </p:nvPr>
        </p:nvGraphicFramePr>
        <p:xfrm>
          <a:off x="5272089" y="5011738"/>
          <a:ext cx="433387" cy="487362"/>
        </p:xfrm>
        <a:graphic>
          <a:graphicData uri="http://schemas.openxmlformats.org/presentationml/2006/ole">
            <mc:AlternateContent xmlns:mc="http://schemas.openxmlformats.org/markup-compatibility/2006">
              <mc:Choice xmlns:v="urn:schemas-microsoft-com:vml" Requires="v">
                <p:oleObj spid="_x0000_s15999" name="方程式" r:id="rId20" imgW="203040" imgH="228600" progId="Equation.3">
                  <p:embed/>
                </p:oleObj>
              </mc:Choice>
              <mc:Fallback>
                <p:oleObj name="方程式" r:id="rId20" imgW="203040" imgH="228600" progId="Equation.3">
                  <p:embed/>
                  <p:pic>
                    <p:nvPicPr>
                      <p:cNvPr id="0" name=""/>
                      <p:cNvPicPr>
                        <a:picLocks noChangeAspect="1" noChangeArrowheads="1"/>
                      </p:cNvPicPr>
                      <p:nvPr/>
                    </p:nvPicPr>
                    <p:blipFill>
                      <a:blip r:embed="rId21"/>
                      <a:srcRect/>
                      <a:stretch>
                        <a:fillRect/>
                      </a:stretch>
                    </p:blipFill>
                    <p:spPr bwMode="auto">
                      <a:xfrm>
                        <a:off x="5272089" y="5011738"/>
                        <a:ext cx="43338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 name="群組 26"/>
          <p:cNvGrpSpPr/>
          <p:nvPr/>
        </p:nvGrpSpPr>
        <p:grpSpPr>
          <a:xfrm>
            <a:off x="4579804" y="5833132"/>
            <a:ext cx="520319" cy="520319"/>
            <a:chOff x="3342651" y="3507082"/>
            <a:chExt cx="520319" cy="520319"/>
          </a:xfrm>
        </p:grpSpPr>
        <p:sp>
          <p:nvSpPr>
            <p:cNvPr id="28" name="矩形 27"/>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9"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6000" name="方程式" r:id="rId22" imgW="139680" imgH="139680" progId="Equation.3">
                    <p:embed/>
                  </p:oleObj>
                </mc:Choice>
                <mc:Fallback>
                  <p:oleObj name="方程式" r:id="rId22" imgW="139680" imgH="139680" progId="Equation.3">
                    <p:embed/>
                    <p:pic>
                      <p:nvPicPr>
                        <p:cNvPr id="0" name=""/>
                        <p:cNvPicPr>
                          <a:picLocks noChangeAspect="1" noChangeArrowheads="1"/>
                        </p:cNvPicPr>
                        <p:nvPr/>
                      </p:nvPicPr>
                      <p:blipFill>
                        <a:blip r:embed="rId23"/>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35" name="Object 12"/>
          <p:cNvGraphicFramePr>
            <a:graphicFrameLocks noChangeAspect="1"/>
          </p:cNvGraphicFramePr>
          <p:nvPr>
            <p:extLst/>
          </p:nvPr>
        </p:nvGraphicFramePr>
        <p:xfrm>
          <a:off x="8510588" y="3065464"/>
          <a:ext cx="2032000" cy="947737"/>
        </p:xfrm>
        <a:graphic>
          <a:graphicData uri="http://schemas.openxmlformats.org/presentationml/2006/ole">
            <mc:AlternateContent xmlns:mc="http://schemas.openxmlformats.org/markup-compatibility/2006">
              <mc:Choice xmlns:v="urn:schemas-microsoft-com:vml" Requires="v">
                <p:oleObj spid="_x0000_s16001" name="方程式" r:id="rId24" imgW="952200" imgH="444240" progId="Equation.3">
                  <p:embed/>
                </p:oleObj>
              </mc:Choice>
              <mc:Fallback>
                <p:oleObj name="方程式" r:id="rId24" imgW="952200" imgH="444240" progId="Equation.3">
                  <p:embed/>
                  <p:pic>
                    <p:nvPicPr>
                      <p:cNvPr id="0" name=""/>
                      <p:cNvPicPr>
                        <a:picLocks noChangeAspect="1" noChangeArrowheads="1"/>
                      </p:cNvPicPr>
                      <p:nvPr/>
                    </p:nvPicPr>
                    <p:blipFill>
                      <a:blip r:embed="rId25"/>
                      <a:srcRect/>
                      <a:stretch>
                        <a:fillRect/>
                      </a:stretch>
                    </p:blipFill>
                    <p:spPr bwMode="auto">
                      <a:xfrm>
                        <a:off x="8510588" y="3065464"/>
                        <a:ext cx="2032000"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12"/>
          <p:cNvGraphicFramePr>
            <a:graphicFrameLocks noChangeAspect="1"/>
          </p:cNvGraphicFramePr>
          <p:nvPr>
            <p:extLst/>
          </p:nvPr>
        </p:nvGraphicFramePr>
        <p:xfrm>
          <a:off x="5160963" y="5624514"/>
          <a:ext cx="868362" cy="949325"/>
        </p:xfrm>
        <a:graphic>
          <a:graphicData uri="http://schemas.openxmlformats.org/presentationml/2006/ole">
            <mc:AlternateContent xmlns:mc="http://schemas.openxmlformats.org/markup-compatibility/2006">
              <mc:Choice xmlns:v="urn:schemas-microsoft-com:vml" Requires="v">
                <p:oleObj spid="_x0000_s16002" name="方程式" r:id="rId26" imgW="406080" imgH="444240" progId="Equation.3">
                  <p:embed/>
                </p:oleObj>
              </mc:Choice>
              <mc:Fallback>
                <p:oleObj name="方程式" r:id="rId26" imgW="406080" imgH="444240" progId="Equation.3">
                  <p:embed/>
                  <p:pic>
                    <p:nvPicPr>
                      <p:cNvPr id="0" name=""/>
                      <p:cNvPicPr>
                        <a:picLocks noChangeAspect="1" noChangeArrowheads="1"/>
                      </p:cNvPicPr>
                      <p:nvPr/>
                    </p:nvPicPr>
                    <p:blipFill>
                      <a:blip r:embed="rId27"/>
                      <a:srcRect/>
                      <a:stretch>
                        <a:fillRect/>
                      </a:stretch>
                    </p:blipFill>
                    <p:spPr bwMode="auto">
                      <a:xfrm>
                        <a:off x="5160963" y="5624514"/>
                        <a:ext cx="868362"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 name="群組 39"/>
          <p:cNvGrpSpPr/>
          <p:nvPr/>
        </p:nvGrpSpPr>
        <p:grpSpPr>
          <a:xfrm>
            <a:off x="6128782" y="3290495"/>
            <a:ext cx="520319" cy="520319"/>
            <a:chOff x="3342651" y="3507082"/>
            <a:chExt cx="520319" cy="520319"/>
          </a:xfrm>
        </p:grpSpPr>
        <p:sp>
          <p:nvSpPr>
            <p:cNvPr id="50" name="矩形 49"/>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1" name="Object 12"/>
            <p:cNvGraphicFramePr>
              <a:graphicFrameLocks noChangeAspect="1"/>
            </p:cNvGraphicFramePr>
            <p:nvPr>
              <p:extLst/>
            </p:nvPr>
          </p:nvGraphicFramePr>
          <p:xfrm>
            <a:off x="3452214" y="3562455"/>
            <a:ext cx="350837" cy="352425"/>
          </p:xfrm>
          <a:graphic>
            <a:graphicData uri="http://schemas.openxmlformats.org/presentationml/2006/ole">
              <mc:AlternateContent xmlns:mc="http://schemas.openxmlformats.org/markup-compatibility/2006">
                <mc:Choice xmlns:v="urn:schemas-microsoft-com:vml" Requires="v">
                  <p:oleObj spid="_x0000_s16003" name="方程式" r:id="rId28" imgW="126720" imgH="126720" progId="Equation.3">
                    <p:embed/>
                  </p:oleObj>
                </mc:Choice>
                <mc:Fallback>
                  <p:oleObj name="方程式" r:id="rId28" imgW="126720" imgH="126720" progId="Equation.3">
                    <p:embed/>
                    <p:pic>
                      <p:nvPicPr>
                        <p:cNvPr id="0" name=""/>
                        <p:cNvPicPr>
                          <a:picLocks noChangeAspect="1" noChangeArrowheads="1"/>
                        </p:cNvPicPr>
                        <p:nvPr/>
                      </p:nvPicPr>
                      <p:blipFill>
                        <a:blip r:embed="rId29"/>
                        <a:srcRect/>
                        <a:stretch>
                          <a:fillRect/>
                        </a:stretch>
                      </p:blipFill>
                      <p:spPr bwMode="auto">
                        <a:xfrm>
                          <a:off x="3452214" y="3562455"/>
                          <a:ext cx="350837" cy="352425"/>
                        </a:xfrm>
                        <a:prstGeom prst="rect">
                          <a:avLst/>
                        </a:prstGeom>
                        <a:noFill/>
                        <a:extLst/>
                      </p:spPr>
                    </p:pic>
                  </p:oleObj>
                </mc:Fallback>
              </mc:AlternateContent>
            </a:graphicData>
          </a:graphic>
        </p:graphicFrame>
      </p:grpSp>
      <p:grpSp>
        <p:nvGrpSpPr>
          <p:cNvPr id="52" name="群組 51"/>
          <p:cNvGrpSpPr/>
          <p:nvPr/>
        </p:nvGrpSpPr>
        <p:grpSpPr>
          <a:xfrm>
            <a:off x="6777395" y="4193275"/>
            <a:ext cx="520319" cy="520319"/>
            <a:chOff x="3342651" y="3507082"/>
            <a:chExt cx="520319" cy="520319"/>
          </a:xfrm>
        </p:grpSpPr>
        <p:sp>
          <p:nvSpPr>
            <p:cNvPr id="53" name="矩形 52"/>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4" name="Object 12"/>
            <p:cNvGraphicFramePr>
              <a:graphicFrameLocks noChangeAspect="1"/>
            </p:cNvGraphicFramePr>
            <p:nvPr>
              <p:extLst/>
            </p:nvPr>
          </p:nvGraphicFramePr>
          <p:xfrm>
            <a:off x="3452978" y="3563248"/>
            <a:ext cx="349250" cy="352425"/>
          </p:xfrm>
          <a:graphic>
            <a:graphicData uri="http://schemas.openxmlformats.org/presentationml/2006/ole">
              <mc:AlternateContent xmlns:mc="http://schemas.openxmlformats.org/markup-compatibility/2006">
                <mc:Choice xmlns:v="urn:schemas-microsoft-com:vml" Requires="v">
                  <p:oleObj spid="_x0000_s16004" name="方程式" r:id="rId30" imgW="126720" imgH="126720" progId="Equation.3">
                    <p:embed/>
                  </p:oleObj>
                </mc:Choice>
                <mc:Fallback>
                  <p:oleObj name="方程式" r:id="rId30" imgW="126720" imgH="126720" progId="Equation.3">
                    <p:embed/>
                    <p:pic>
                      <p:nvPicPr>
                        <p:cNvPr id="0" name=""/>
                        <p:cNvPicPr>
                          <a:picLocks noChangeAspect="1" noChangeArrowheads="1"/>
                        </p:cNvPicPr>
                        <p:nvPr/>
                      </p:nvPicPr>
                      <p:blipFill>
                        <a:blip r:embed="rId31"/>
                        <a:srcRect/>
                        <a:stretch>
                          <a:fillRect/>
                        </a:stretch>
                      </p:blipFill>
                      <p:spPr bwMode="auto">
                        <a:xfrm>
                          <a:off x="3452978" y="3563248"/>
                          <a:ext cx="349250" cy="352425"/>
                        </a:xfrm>
                        <a:prstGeom prst="rect">
                          <a:avLst/>
                        </a:prstGeom>
                        <a:noFill/>
                        <a:extLst/>
                      </p:spPr>
                    </p:pic>
                  </p:oleObj>
                </mc:Fallback>
              </mc:AlternateContent>
            </a:graphicData>
          </a:graphic>
        </p:graphicFrame>
      </p:grpSp>
      <p:grpSp>
        <p:nvGrpSpPr>
          <p:cNvPr id="55" name="群組 54"/>
          <p:cNvGrpSpPr/>
          <p:nvPr/>
        </p:nvGrpSpPr>
        <p:grpSpPr>
          <a:xfrm>
            <a:off x="7433506" y="5095716"/>
            <a:ext cx="520319" cy="520319"/>
            <a:chOff x="3342651" y="3507082"/>
            <a:chExt cx="520319" cy="520319"/>
          </a:xfrm>
        </p:grpSpPr>
        <p:sp>
          <p:nvSpPr>
            <p:cNvPr id="56" name="矩形 55"/>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7" name="Object 12"/>
            <p:cNvGraphicFramePr>
              <a:graphicFrameLocks noChangeAspect="1"/>
            </p:cNvGraphicFramePr>
            <p:nvPr>
              <p:extLst/>
            </p:nvPr>
          </p:nvGraphicFramePr>
          <p:xfrm>
            <a:off x="3452002" y="3562263"/>
            <a:ext cx="350837" cy="352425"/>
          </p:xfrm>
          <a:graphic>
            <a:graphicData uri="http://schemas.openxmlformats.org/presentationml/2006/ole">
              <mc:AlternateContent xmlns:mc="http://schemas.openxmlformats.org/markup-compatibility/2006">
                <mc:Choice xmlns:v="urn:schemas-microsoft-com:vml" Requires="v">
                  <p:oleObj spid="_x0000_s16005" name="方程式" r:id="rId32" imgW="126720" imgH="126720" progId="Equation.3">
                    <p:embed/>
                  </p:oleObj>
                </mc:Choice>
                <mc:Fallback>
                  <p:oleObj name="方程式" r:id="rId32" imgW="126720" imgH="126720" progId="Equation.3">
                    <p:embed/>
                    <p:pic>
                      <p:nvPicPr>
                        <p:cNvPr id="0" name=""/>
                        <p:cNvPicPr>
                          <a:picLocks noChangeAspect="1" noChangeArrowheads="1"/>
                        </p:cNvPicPr>
                        <p:nvPr/>
                      </p:nvPicPr>
                      <p:blipFill>
                        <a:blip r:embed="rId33"/>
                        <a:srcRect/>
                        <a:stretch>
                          <a:fillRect/>
                        </a:stretch>
                      </p:blipFill>
                      <p:spPr bwMode="auto">
                        <a:xfrm>
                          <a:off x="3452002" y="3562263"/>
                          <a:ext cx="350837" cy="352425"/>
                        </a:xfrm>
                        <a:prstGeom prst="rect">
                          <a:avLst/>
                        </a:prstGeom>
                        <a:noFill/>
                        <a:extLst/>
                      </p:spPr>
                    </p:pic>
                  </p:oleObj>
                </mc:Fallback>
              </mc:AlternateContent>
            </a:graphicData>
          </a:graphic>
        </p:graphicFrame>
      </p:grpSp>
      <p:cxnSp>
        <p:nvCxnSpPr>
          <p:cNvPr id="58" name="直線單箭頭接點 57"/>
          <p:cNvCxnSpPr/>
          <p:nvPr/>
        </p:nvCxnSpPr>
        <p:spPr>
          <a:xfrm>
            <a:off x="3627903" y="3545151"/>
            <a:ext cx="0" cy="2548140"/>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3627903" y="6074241"/>
            <a:ext cx="91167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3946310" y="4435512"/>
            <a:ext cx="0" cy="1666105"/>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4229558" y="5300007"/>
            <a:ext cx="0" cy="777875"/>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a:off x="4523139" y="3519094"/>
            <a:ext cx="16056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a:off x="5177302" y="4435511"/>
            <a:ext cx="16000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6659521" y="3525874"/>
            <a:ext cx="175588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a:off x="7339741" y="4435511"/>
            <a:ext cx="107566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7934691" y="5288177"/>
            <a:ext cx="48071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6413762" y="3825245"/>
            <a:ext cx="0" cy="2239489"/>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7037553" y="4687346"/>
            <a:ext cx="0" cy="1414271"/>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7680090" y="5575576"/>
            <a:ext cx="0" cy="526041"/>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p:nvPr/>
        </p:nvCxnSpPr>
        <p:spPr>
          <a:xfrm>
            <a:off x="5988198" y="6074241"/>
            <a:ext cx="1710943" cy="0"/>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endCxn id="56" idx="1"/>
          </p:cNvCxnSpPr>
          <p:nvPr/>
        </p:nvCxnSpPr>
        <p:spPr>
          <a:xfrm>
            <a:off x="5682585" y="5336675"/>
            <a:ext cx="1750921" cy="1920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2207976" y="3083153"/>
            <a:ext cx="493752" cy="461665"/>
          </a:xfrm>
          <a:prstGeom prst="rect">
            <a:avLst/>
          </a:prstGeom>
        </p:spPr>
        <p:txBody>
          <a:bodyPr wrap="square">
            <a:spAutoFit/>
          </a:bodyPr>
          <a:lstStyle/>
          <a:p>
            <a:r>
              <a:rPr lang="en-US" altLang="zh-TW" sz="2400" b="1" dirty="0">
                <a:solidFill>
                  <a:srgbClr val="FF0000"/>
                </a:solidFill>
              </a:rPr>
              <a:t>3</a:t>
            </a:r>
            <a:endParaRPr lang="zh-TW" altLang="en-US" sz="2400" b="1" dirty="0">
              <a:solidFill>
                <a:srgbClr val="FF0000"/>
              </a:solidFill>
            </a:endParaRPr>
          </a:p>
        </p:txBody>
      </p:sp>
      <p:sp>
        <p:nvSpPr>
          <p:cNvPr id="104" name="矩形 103"/>
          <p:cNvSpPr/>
          <p:nvPr/>
        </p:nvSpPr>
        <p:spPr>
          <a:xfrm>
            <a:off x="2207704" y="4873350"/>
            <a:ext cx="461193" cy="461665"/>
          </a:xfrm>
          <a:prstGeom prst="rect">
            <a:avLst/>
          </a:prstGeom>
        </p:spPr>
        <p:txBody>
          <a:bodyPr wrap="square">
            <a:spAutoFit/>
          </a:bodyPr>
          <a:lstStyle/>
          <a:p>
            <a:r>
              <a:rPr lang="en-US" altLang="zh-TW" sz="2400" b="1" dirty="0">
                <a:solidFill>
                  <a:srgbClr val="FF0000"/>
                </a:solidFill>
              </a:rPr>
              <a:t>-3</a:t>
            </a:r>
            <a:endParaRPr lang="zh-TW" altLang="en-US" sz="2400" b="1" dirty="0">
              <a:solidFill>
                <a:srgbClr val="FF0000"/>
              </a:solidFill>
            </a:endParaRPr>
          </a:p>
        </p:txBody>
      </p:sp>
      <p:sp>
        <p:nvSpPr>
          <p:cNvPr id="105" name="矩形 104"/>
          <p:cNvSpPr/>
          <p:nvPr/>
        </p:nvSpPr>
        <p:spPr>
          <a:xfrm>
            <a:off x="2191417" y="3999479"/>
            <a:ext cx="528324" cy="461665"/>
          </a:xfrm>
          <a:prstGeom prst="rect">
            <a:avLst/>
          </a:prstGeom>
        </p:spPr>
        <p:txBody>
          <a:bodyPr wrap="square">
            <a:spAutoFit/>
          </a:bodyPr>
          <a:lstStyle/>
          <a:p>
            <a:r>
              <a:rPr lang="en-US" altLang="zh-TW" sz="2400" b="1" dirty="0">
                <a:solidFill>
                  <a:srgbClr val="FF0000"/>
                </a:solidFill>
              </a:rPr>
              <a:t>1</a:t>
            </a:r>
            <a:endParaRPr lang="zh-TW" altLang="en-US" sz="2400" b="1" dirty="0">
              <a:solidFill>
                <a:srgbClr val="FF0000"/>
              </a:solidFill>
            </a:endParaRPr>
          </a:p>
        </p:txBody>
      </p:sp>
      <p:sp>
        <p:nvSpPr>
          <p:cNvPr id="106" name="矩形 105"/>
          <p:cNvSpPr/>
          <p:nvPr/>
        </p:nvSpPr>
        <p:spPr>
          <a:xfrm>
            <a:off x="5085227" y="4030728"/>
            <a:ext cx="665082" cy="461665"/>
          </a:xfrm>
          <a:prstGeom prst="rect">
            <a:avLst/>
          </a:prstGeom>
        </p:spPr>
        <p:txBody>
          <a:bodyPr wrap="square">
            <a:spAutoFit/>
          </a:bodyPr>
          <a:lstStyle/>
          <a:p>
            <a:r>
              <a:rPr lang="en-US" altLang="zh-TW" sz="2400" b="1" dirty="0">
                <a:solidFill>
                  <a:srgbClr val="FF0000"/>
                </a:solidFill>
                <a:latin typeface="+mj-lt"/>
              </a:rPr>
              <a:t>2.7</a:t>
            </a:r>
            <a:endParaRPr lang="zh-TW" altLang="en-US" sz="2400" b="1" dirty="0">
              <a:solidFill>
                <a:srgbClr val="FF0000"/>
              </a:solidFill>
              <a:latin typeface="+mj-lt"/>
            </a:endParaRPr>
          </a:p>
        </p:txBody>
      </p:sp>
      <p:sp>
        <p:nvSpPr>
          <p:cNvPr id="107" name="矩形 106"/>
          <p:cNvSpPr/>
          <p:nvPr/>
        </p:nvSpPr>
        <p:spPr>
          <a:xfrm>
            <a:off x="4488738" y="3091373"/>
            <a:ext cx="492443" cy="461665"/>
          </a:xfrm>
          <a:prstGeom prst="rect">
            <a:avLst/>
          </a:prstGeom>
        </p:spPr>
        <p:txBody>
          <a:bodyPr wrap="none">
            <a:spAutoFit/>
          </a:bodyPr>
          <a:lstStyle/>
          <a:p>
            <a:r>
              <a:rPr lang="en-US" altLang="zh-TW" sz="2400" b="1" dirty="0">
                <a:solidFill>
                  <a:srgbClr val="FF0000"/>
                </a:solidFill>
                <a:latin typeface="+mj-lt"/>
              </a:rPr>
              <a:t>20</a:t>
            </a:r>
            <a:endParaRPr lang="zh-TW" altLang="en-US" sz="2400" b="1" dirty="0">
              <a:solidFill>
                <a:srgbClr val="FF0000"/>
              </a:solidFill>
              <a:latin typeface="+mj-lt"/>
            </a:endParaRPr>
          </a:p>
        </p:txBody>
      </p:sp>
      <p:sp>
        <p:nvSpPr>
          <p:cNvPr id="108" name="矩形 107"/>
          <p:cNvSpPr/>
          <p:nvPr/>
        </p:nvSpPr>
        <p:spPr>
          <a:xfrm>
            <a:off x="5628192" y="4844656"/>
            <a:ext cx="1036480" cy="461665"/>
          </a:xfrm>
          <a:prstGeom prst="rect">
            <a:avLst/>
          </a:prstGeom>
        </p:spPr>
        <p:txBody>
          <a:bodyPr wrap="square">
            <a:spAutoFit/>
          </a:bodyPr>
          <a:lstStyle/>
          <a:p>
            <a:r>
              <a:rPr lang="en-US" altLang="zh-TW" sz="2400" b="1" dirty="0">
                <a:solidFill>
                  <a:srgbClr val="FF0000"/>
                </a:solidFill>
                <a:latin typeface="+mj-lt"/>
              </a:rPr>
              <a:t>0.05</a:t>
            </a:r>
            <a:endParaRPr lang="zh-TW" altLang="en-US" sz="2400" b="1" dirty="0">
              <a:solidFill>
                <a:srgbClr val="FF0000"/>
              </a:solidFill>
              <a:latin typeface="+mj-lt"/>
            </a:endParaRPr>
          </a:p>
        </p:txBody>
      </p:sp>
      <p:sp>
        <p:nvSpPr>
          <p:cNvPr id="109" name="矩形 108"/>
          <p:cNvSpPr/>
          <p:nvPr/>
        </p:nvSpPr>
        <p:spPr>
          <a:xfrm>
            <a:off x="8074147" y="3036239"/>
            <a:ext cx="723275" cy="461665"/>
          </a:xfrm>
          <a:prstGeom prst="rect">
            <a:avLst/>
          </a:prstGeom>
        </p:spPr>
        <p:txBody>
          <a:bodyPr wrap="none">
            <a:spAutoFit/>
          </a:bodyPr>
          <a:lstStyle/>
          <a:p>
            <a:r>
              <a:rPr lang="en-US" altLang="zh-TW" sz="2400" b="1" dirty="0">
                <a:solidFill>
                  <a:srgbClr val="FF0000"/>
                </a:solidFill>
                <a:latin typeface="times" panose="02020603050405020304" pitchFamily="18" charset="0"/>
              </a:rPr>
              <a:t>0.88</a:t>
            </a:r>
            <a:endParaRPr lang="zh-TW" altLang="en-US" sz="2400" b="1" dirty="0">
              <a:solidFill>
                <a:srgbClr val="FF0000"/>
              </a:solidFill>
            </a:endParaRPr>
          </a:p>
        </p:txBody>
      </p:sp>
      <p:sp>
        <p:nvSpPr>
          <p:cNvPr id="110" name="矩形 109"/>
          <p:cNvSpPr/>
          <p:nvPr/>
        </p:nvSpPr>
        <p:spPr>
          <a:xfrm>
            <a:off x="8097942" y="3922106"/>
            <a:ext cx="723275" cy="461665"/>
          </a:xfrm>
          <a:prstGeom prst="rect">
            <a:avLst/>
          </a:prstGeom>
        </p:spPr>
        <p:txBody>
          <a:bodyPr wrap="none">
            <a:spAutoFit/>
          </a:bodyPr>
          <a:lstStyle/>
          <a:p>
            <a:r>
              <a:rPr lang="en-US" altLang="zh-TW" sz="2400" b="1" dirty="0">
                <a:solidFill>
                  <a:srgbClr val="FF0000"/>
                </a:solidFill>
                <a:latin typeface="times" panose="02020603050405020304" pitchFamily="18" charset="0"/>
              </a:rPr>
              <a:t>0.12</a:t>
            </a:r>
            <a:endParaRPr lang="zh-TW" altLang="en-US" sz="2400" b="1" dirty="0">
              <a:solidFill>
                <a:srgbClr val="FF0000"/>
              </a:solidFill>
            </a:endParaRPr>
          </a:p>
        </p:txBody>
      </p:sp>
      <p:sp>
        <p:nvSpPr>
          <p:cNvPr id="111" name="矩形 110"/>
          <p:cNvSpPr/>
          <p:nvPr/>
        </p:nvSpPr>
        <p:spPr>
          <a:xfrm>
            <a:off x="8162582" y="4759045"/>
            <a:ext cx="492443" cy="461665"/>
          </a:xfrm>
          <a:prstGeom prst="rect">
            <a:avLst/>
          </a:prstGeom>
        </p:spPr>
        <p:txBody>
          <a:bodyPr wrap="none">
            <a:spAutoFit/>
          </a:bodyPr>
          <a:lstStyle/>
          <a:p>
            <a:r>
              <a:rPr lang="en-US" altLang="zh-TW" sz="2400" b="1" dirty="0">
                <a:solidFill>
                  <a:srgbClr val="FF0000"/>
                </a:solidFill>
                <a:latin typeface="Calibri" panose="020F0502020204030204" pitchFamily="34" charset="0"/>
              </a:rPr>
              <a:t>≈</a:t>
            </a:r>
            <a:r>
              <a:rPr lang="en-US" altLang="zh-TW" sz="2400" b="1" dirty="0">
                <a:solidFill>
                  <a:srgbClr val="FF0000"/>
                </a:solidFill>
                <a:latin typeface="times" panose="02020603050405020304" pitchFamily="18" charset="0"/>
              </a:rPr>
              <a:t>0</a:t>
            </a:r>
            <a:endParaRPr lang="zh-TW" altLang="en-US" sz="2400" b="1" dirty="0">
              <a:solidFill>
                <a:srgbClr val="FF0000"/>
              </a:solidFill>
            </a:endParaRPr>
          </a:p>
        </p:txBody>
      </p:sp>
      <mc:AlternateContent xmlns:mc="http://schemas.openxmlformats.org/markup-compatibility/2006" xmlns:a14="http://schemas.microsoft.com/office/drawing/2010/main">
        <mc:Choice Requires="a14">
          <p:sp>
            <p:nvSpPr>
              <p:cNvPr id="64" name="文字方塊 63"/>
              <p:cNvSpPr txBox="1"/>
              <p:nvPr/>
            </p:nvSpPr>
            <p:spPr>
              <a:xfrm>
                <a:off x="8329802" y="1431015"/>
                <a:ext cx="2221716" cy="1200650"/>
              </a:xfrm>
              <a:prstGeom prst="rect">
                <a:avLst/>
              </a:prstGeom>
              <a:noFill/>
            </p:spPr>
            <p:txBody>
              <a:bodyPr wrap="square" rtlCol="0">
                <a:spAutoFit/>
              </a:bodyPr>
              <a:lstStyle/>
              <a:p>
                <a:r>
                  <a:rPr lang="en-US" altLang="zh-TW" sz="2400" b="1" i="1" u="sng" dirty="0"/>
                  <a:t>Probability</a:t>
                </a:r>
                <a:r>
                  <a:rPr lang="en-US" altLang="zh-TW" sz="2400" dirty="0"/>
                  <a:t>:</a:t>
                </a:r>
              </a:p>
              <a:p>
                <a:pPr marL="342900" indent="-342900">
                  <a:buFont typeface="Wingdings" panose="05000000000000000000" pitchFamily="2" charset="2"/>
                  <a:buChar char="n"/>
                </a:pPr>
                <a14:m>
                  <m:oMath xmlns:m="http://schemas.openxmlformats.org/officeDocument/2006/math">
                    <m:r>
                      <a:rPr lang="en-US" altLang="zh-TW" sz="2400" i="1">
                        <a:latin typeface="Cambria Math" panose="02040503050406030204" pitchFamily="18" charset="0"/>
                      </a:rPr>
                      <m:t>1</m:t>
                    </m:r>
                    <m:r>
                      <a:rPr lang="en-US" altLang="zh-TW" sz="2400" i="1">
                        <a:latin typeface="Cambria Math" panose="02040503050406030204" pitchFamily="18" charset="0"/>
                      </a:rPr>
                      <m:t>&gt;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&gt;</m:t>
                    </m:r>
                    <m:r>
                      <a:rPr lang="en-US" altLang="zh-TW" sz="2400" i="1">
                        <a:latin typeface="Cambria Math" panose="02040503050406030204" pitchFamily="18" charset="0"/>
                      </a:rPr>
                      <m:t>0</m:t>
                    </m:r>
                  </m:oMath>
                </a14:m>
                <a:endParaRPr lang="en-US" altLang="zh-TW" sz="2400" dirty="0"/>
              </a:p>
              <a:p>
                <a:pPr marL="342900" indent="-342900">
                  <a:buFont typeface="Wingdings" panose="05000000000000000000" pitchFamily="2" charset="2"/>
                  <a:buChar char="n"/>
                </a:pPr>
                <a14:m>
                  <m:oMath xmlns:m="http://schemas.openxmlformats.org/officeDocument/2006/math">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m:t>
                        </m:r>
                        <m:r>
                          <a:rPr lang="en-US" altLang="zh-TW" sz="2400" i="1">
                            <a:latin typeface="Cambria Math" panose="02040503050406030204" pitchFamily="18" charset="0"/>
                          </a:rPr>
                          <m:t>1</m:t>
                        </m:r>
                      </m:e>
                    </m:nary>
                  </m:oMath>
                </a14:m>
                <a:endParaRPr lang="zh-TW" altLang="en-US" sz="2400" dirty="0"/>
              </a:p>
            </p:txBody>
          </p:sp>
        </mc:Choice>
        <mc:Fallback xmlns="">
          <p:sp>
            <p:nvSpPr>
              <p:cNvPr id="64" name="文字方塊 63"/>
              <p:cNvSpPr txBox="1">
                <a:spLocks noRot="1" noChangeAspect="1" noMove="1" noResize="1" noEditPoints="1" noAdjustHandles="1" noChangeArrowheads="1" noChangeShapeType="1" noTextEdit="1"/>
              </p:cNvSpPr>
              <p:nvPr/>
            </p:nvSpPr>
            <p:spPr>
              <a:xfrm>
                <a:off x="6805802" y="1431015"/>
                <a:ext cx="2221716" cy="1200650"/>
              </a:xfrm>
              <a:prstGeom prst="rect">
                <a:avLst/>
              </a:prstGeom>
              <a:blipFill rotWithShape="0">
                <a:blip r:embed="rId34"/>
                <a:stretch>
                  <a:fillRect l="-5753" t="-4061" b="-74619"/>
                </a:stretch>
              </a:blipFill>
            </p:spPr>
            <p:txBody>
              <a:bodyPr/>
              <a:lstStyle/>
              <a:p>
                <a:r>
                  <a:rPr lang="zh-TW" altLang="en-US">
                    <a:noFill/>
                  </a:rPr>
                  <a:t> </a:t>
                </a:r>
              </a:p>
            </p:txBody>
          </p:sp>
        </mc:Fallback>
      </mc:AlternateContent>
      <p:graphicFrame>
        <p:nvGraphicFramePr>
          <p:cNvPr id="65" name="Object 12"/>
          <p:cNvGraphicFramePr>
            <a:graphicFrameLocks noChangeAspect="1"/>
          </p:cNvGraphicFramePr>
          <p:nvPr>
            <p:extLst/>
          </p:nvPr>
        </p:nvGraphicFramePr>
        <p:xfrm>
          <a:off x="8477251" y="3997325"/>
          <a:ext cx="2085975" cy="947738"/>
        </p:xfrm>
        <a:graphic>
          <a:graphicData uri="http://schemas.openxmlformats.org/presentationml/2006/ole">
            <mc:AlternateContent xmlns:mc="http://schemas.openxmlformats.org/markup-compatibility/2006">
              <mc:Choice xmlns:v="urn:schemas-microsoft-com:vml" Requires="v">
                <p:oleObj spid="_x0000_s16006" name="方程式" r:id="rId35" imgW="977760" imgH="444240" progId="Equation.3">
                  <p:embed/>
                </p:oleObj>
              </mc:Choice>
              <mc:Fallback>
                <p:oleObj name="方程式" r:id="rId35" imgW="977760" imgH="444240" progId="Equation.3">
                  <p:embed/>
                  <p:pic>
                    <p:nvPicPr>
                      <p:cNvPr id="0" name=""/>
                      <p:cNvPicPr>
                        <a:picLocks noChangeAspect="1" noChangeArrowheads="1"/>
                      </p:cNvPicPr>
                      <p:nvPr/>
                    </p:nvPicPr>
                    <p:blipFill>
                      <a:blip r:embed="rId36"/>
                      <a:srcRect/>
                      <a:stretch>
                        <a:fillRect/>
                      </a:stretch>
                    </p:blipFill>
                    <p:spPr bwMode="auto">
                      <a:xfrm>
                        <a:off x="8477251" y="3997325"/>
                        <a:ext cx="2085975"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12"/>
          <p:cNvGraphicFramePr>
            <a:graphicFrameLocks noChangeAspect="1"/>
          </p:cNvGraphicFramePr>
          <p:nvPr>
            <p:extLst/>
          </p:nvPr>
        </p:nvGraphicFramePr>
        <p:xfrm>
          <a:off x="8467726" y="4926014"/>
          <a:ext cx="2060575" cy="947737"/>
        </p:xfrm>
        <a:graphic>
          <a:graphicData uri="http://schemas.openxmlformats.org/presentationml/2006/ole">
            <mc:AlternateContent xmlns:mc="http://schemas.openxmlformats.org/markup-compatibility/2006">
              <mc:Choice xmlns:v="urn:schemas-microsoft-com:vml" Requires="v">
                <p:oleObj spid="_x0000_s16007" name="方程式" r:id="rId37" imgW="965160" imgH="444240" progId="Equation.3">
                  <p:embed/>
                </p:oleObj>
              </mc:Choice>
              <mc:Fallback>
                <p:oleObj name="方程式" r:id="rId37" imgW="965160" imgH="444240" progId="Equation.3">
                  <p:embed/>
                  <p:pic>
                    <p:nvPicPr>
                      <p:cNvPr id="0" name=""/>
                      <p:cNvPicPr>
                        <a:picLocks noChangeAspect="1" noChangeArrowheads="1"/>
                      </p:cNvPicPr>
                      <p:nvPr/>
                    </p:nvPicPr>
                    <p:blipFill>
                      <a:blip r:embed="rId38"/>
                      <a:srcRect/>
                      <a:stretch>
                        <a:fillRect/>
                      </a:stretch>
                    </p:blipFill>
                    <p:spPr bwMode="auto">
                      <a:xfrm>
                        <a:off x="8467726" y="4926014"/>
                        <a:ext cx="2060575"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2589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p:bldP spid="105" grpId="0"/>
      <p:bldP spid="106" grpId="0"/>
      <p:bldP spid="107" grpId="0"/>
      <p:bldP spid="108" grpId="0"/>
      <p:bldP spid="109" grpId="0"/>
      <p:bldP spid="110" grpId="0"/>
      <p:bldP spid="1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Training a Neural Net - overview</a:t>
            </a:r>
            <a:endParaRPr lang="en-GB" dirty="0"/>
          </a:p>
        </p:txBody>
      </p:sp>
      <p:sp>
        <p:nvSpPr>
          <p:cNvPr id="3" name="Content Placeholder 2"/>
          <p:cNvSpPr>
            <a:spLocks noGrp="1"/>
          </p:cNvSpPr>
          <p:nvPr>
            <p:ph idx="1"/>
          </p:nvPr>
        </p:nvSpPr>
        <p:spPr/>
        <p:txBody>
          <a:bodyPr>
            <a:normAutofit/>
          </a:bodyPr>
          <a:lstStyle/>
          <a:p>
            <a:r>
              <a:rPr lang="en-GB" sz="3600" dirty="0" smtClean="0"/>
              <a:t>An iterative algorithm; each iteration of training is an “epoch”</a:t>
            </a:r>
          </a:p>
          <a:p>
            <a:pPr lvl="1"/>
            <a:r>
              <a:rPr lang="en-GB" sz="3600" dirty="0" smtClean="0"/>
              <a:t>At each iteration for </a:t>
            </a:r>
            <a:r>
              <a:rPr lang="en-GB" sz="3600" dirty="0" smtClean="0"/>
              <a:t>training </a:t>
            </a:r>
            <a:r>
              <a:rPr lang="en-GB" sz="3600" dirty="0" smtClean="0"/>
              <a:t>instances</a:t>
            </a:r>
          </a:p>
          <a:p>
            <a:pPr lvl="2"/>
            <a:r>
              <a:rPr lang="en-GB" sz="3600" dirty="0" smtClean="0"/>
              <a:t>do a </a:t>
            </a:r>
            <a:r>
              <a:rPr lang="en-GB" sz="3600" b="1" dirty="0" smtClean="0">
                <a:solidFill>
                  <a:srgbClr val="0070C0"/>
                </a:solidFill>
              </a:rPr>
              <a:t>forward pass</a:t>
            </a:r>
          </a:p>
          <a:p>
            <a:pPr lvl="2"/>
            <a:r>
              <a:rPr lang="en-GB" sz="3600" b="1" dirty="0" smtClean="0">
                <a:solidFill>
                  <a:srgbClr val="0070C0"/>
                </a:solidFill>
              </a:rPr>
              <a:t>compute the error </a:t>
            </a:r>
            <a:r>
              <a:rPr lang="en-GB" sz="3600" dirty="0" smtClean="0"/>
              <a:t>and aggregate it</a:t>
            </a:r>
          </a:p>
          <a:p>
            <a:pPr lvl="1"/>
            <a:r>
              <a:rPr lang="en-GB" sz="3600" b="1" dirty="0" smtClean="0">
                <a:solidFill>
                  <a:srgbClr val="0070C0"/>
                </a:solidFill>
              </a:rPr>
              <a:t>Back propagate </a:t>
            </a:r>
            <a:r>
              <a:rPr lang="en-GB" sz="3600" dirty="0" smtClean="0"/>
              <a:t>the error in the current epoch</a:t>
            </a:r>
          </a:p>
          <a:p>
            <a:pPr lvl="1"/>
            <a:r>
              <a:rPr lang="en-GB" sz="3600" dirty="0" smtClean="0"/>
              <a:t>Use the error to </a:t>
            </a:r>
            <a:r>
              <a:rPr lang="en-GB" sz="3600" b="1" dirty="0" smtClean="0">
                <a:solidFill>
                  <a:srgbClr val="0070C0"/>
                </a:solidFill>
              </a:rPr>
              <a:t>update the weights</a:t>
            </a:r>
          </a:p>
          <a:p>
            <a:endParaRPr lang="en-GB" sz="3600" dirty="0"/>
          </a:p>
        </p:txBody>
      </p:sp>
    </p:spTree>
    <p:extLst>
      <p:ext uri="{BB962C8B-B14F-4D97-AF65-F5344CB8AC3E}">
        <p14:creationId xmlns:p14="http://schemas.microsoft.com/office/powerpoint/2010/main" val="1948006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Compute Error to guide network training</a:t>
            </a:r>
            <a:endParaRPr lang="zh-TW" altLang="en-US" dirty="0"/>
          </a:p>
        </p:txBody>
      </p:sp>
      <p:pic>
        <p:nvPicPr>
          <p:cNvPr id="33" name="圖片 32"/>
          <p:cNvPicPr>
            <a:picLocks noChangeAspect="1"/>
          </p:cNvPicPr>
          <p:nvPr/>
        </p:nvPicPr>
        <p:blipFill>
          <a:blip r:embed="rId3"/>
          <a:stretch>
            <a:fillRect/>
          </a:stretch>
        </p:blipFill>
        <p:spPr>
          <a:xfrm>
            <a:off x="1684018" y="2227844"/>
            <a:ext cx="2130022" cy="2116455"/>
          </a:xfrm>
          <a:prstGeom prst="rect">
            <a:avLst/>
          </a:prstGeom>
        </p:spPr>
      </p:pic>
      <p:sp>
        <p:nvSpPr>
          <p:cNvPr id="35" name="矩形 34"/>
          <p:cNvSpPr/>
          <p:nvPr/>
        </p:nvSpPr>
        <p:spPr>
          <a:xfrm>
            <a:off x="5226826" y="189712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矩形 39"/>
          <p:cNvSpPr/>
          <p:nvPr/>
        </p:nvSpPr>
        <p:spPr>
          <a:xfrm>
            <a:off x="4043724" y="192476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6" name="矩形 45"/>
          <p:cNvSpPr/>
          <p:nvPr/>
        </p:nvSpPr>
        <p:spPr>
          <a:xfrm>
            <a:off x="4112111" y="264245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a:off x="4117929" y="207212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nvPr>
        </p:nvGraphicFramePr>
        <p:xfrm>
          <a:off x="4130628" y="1976877"/>
          <a:ext cx="325438" cy="461962"/>
        </p:xfrm>
        <a:graphic>
          <a:graphicData uri="http://schemas.openxmlformats.org/presentationml/2006/ole">
            <mc:AlternateContent xmlns:mc="http://schemas.openxmlformats.org/markup-compatibility/2006">
              <mc:Choice xmlns:v="urn:schemas-microsoft-com:vml" Requires="v">
                <p:oleObj spid="_x0000_s16474"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4130628" y="197687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nvPr>
        </p:nvGraphicFramePr>
        <p:xfrm>
          <a:off x="4135925" y="2559607"/>
          <a:ext cx="352425" cy="461963"/>
        </p:xfrm>
        <a:graphic>
          <a:graphicData uri="http://schemas.openxmlformats.org/presentationml/2006/ole">
            <mc:AlternateContent xmlns:mc="http://schemas.openxmlformats.org/markup-compatibility/2006">
              <mc:Choice xmlns:v="urn:schemas-microsoft-com:vml" Requires="v">
                <p:oleObj spid="_x0000_s16475"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4135925" y="2559607"/>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5323936" y="190812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5326278" y="268669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5314645" y="391470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文字方塊 55"/>
          <p:cNvSpPr txBox="1"/>
          <p:nvPr/>
        </p:nvSpPr>
        <p:spPr>
          <a:xfrm rot="5400000">
            <a:off x="5311899" y="333699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9" name="矩形 58"/>
          <p:cNvSpPr/>
          <p:nvPr/>
        </p:nvSpPr>
        <p:spPr>
          <a:xfrm>
            <a:off x="4121636" y="404021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3" name="文字方塊 62"/>
          <p:cNvSpPr txBox="1"/>
          <p:nvPr/>
        </p:nvSpPr>
        <p:spPr>
          <a:xfrm rot="5400000">
            <a:off x="3997569" y="3325155"/>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2" name="文字方塊 71"/>
          <p:cNvSpPr txBox="1"/>
          <p:nvPr/>
        </p:nvSpPr>
        <p:spPr>
          <a:xfrm>
            <a:off x="6551144" y="184954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3" name="文字方塊 72"/>
          <p:cNvSpPr txBox="1"/>
          <p:nvPr/>
        </p:nvSpPr>
        <p:spPr>
          <a:xfrm>
            <a:off x="6568767" y="263503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4" name="文字方塊 73"/>
          <p:cNvSpPr txBox="1"/>
          <p:nvPr/>
        </p:nvSpPr>
        <p:spPr>
          <a:xfrm>
            <a:off x="6580947" y="3891331"/>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5" name="直線單箭頭接點 74"/>
          <p:cNvCxnSpPr>
            <a:stCxn id="53" idx="6"/>
          </p:cNvCxnSpPr>
          <p:nvPr/>
        </p:nvCxnSpPr>
        <p:spPr>
          <a:xfrm>
            <a:off x="5898094" y="219520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5898094" y="298695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5888803" y="420892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5900436" y="219520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5898094" y="219520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5898095" y="219520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5900437" y="297377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5888804" y="219520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5888804" y="297377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4464536" y="2195204"/>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4460830" y="224357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4460829" y="224357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4488350" y="219520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4455012" y="2813907"/>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4455011" y="2813907"/>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endCxn id="53" idx="2"/>
          </p:cNvCxnSpPr>
          <p:nvPr/>
        </p:nvCxnSpPr>
        <p:spPr>
          <a:xfrm flipV="1">
            <a:off x="4526508" y="2195204"/>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endCxn id="54" idx="2"/>
          </p:cNvCxnSpPr>
          <p:nvPr/>
        </p:nvCxnSpPr>
        <p:spPr>
          <a:xfrm flipV="1">
            <a:off x="4500140" y="297377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endCxn id="55" idx="2"/>
          </p:cNvCxnSpPr>
          <p:nvPr/>
        </p:nvCxnSpPr>
        <p:spPr>
          <a:xfrm>
            <a:off x="4500139" y="418837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手繪多邊形 11"/>
          <p:cNvSpPr/>
          <p:nvPr/>
        </p:nvSpPr>
        <p:spPr>
          <a:xfrm>
            <a:off x="1809750" y="1986159"/>
            <a:ext cx="2305050" cy="36394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手繪多邊形 13"/>
          <p:cNvSpPr/>
          <p:nvPr/>
        </p:nvSpPr>
        <p:spPr>
          <a:xfrm>
            <a:off x="1943100" y="2159100"/>
            <a:ext cx="2171700" cy="646109"/>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手繪多邊形 21"/>
          <p:cNvSpPr/>
          <p:nvPr/>
        </p:nvSpPr>
        <p:spPr>
          <a:xfrm>
            <a:off x="3676650" y="4202208"/>
            <a:ext cx="463550" cy="243308"/>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矩形 120"/>
          <p:cNvSpPr/>
          <p:nvPr/>
        </p:nvSpPr>
        <p:spPr>
          <a:xfrm>
            <a:off x="8384099" y="190938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123" name="直線單箭頭接點 122"/>
          <p:cNvCxnSpPr/>
          <p:nvPr/>
        </p:nvCxnSpPr>
        <p:spPr>
          <a:xfrm>
            <a:off x="7690378" y="2945542"/>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a:off x="7799694" y="4191432"/>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a:off x="7666494" y="2166739"/>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文字方塊 129"/>
          <p:cNvSpPr txBox="1"/>
          <p:nvPr/>
        </p:nvSpPr>
        <p:spPr>
          <a:xfrm rot="5400000">
            <a:off x="8326289" y="341037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1" name="文字方塊 130"/>
          <p:cNvSpPr txBox="1"/>
          <p:nvPr/>
        </p:nvSpPr>
        <p:spPr>
          <a:xfrm>
            <a:off x="8395382" y="1891558"/>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2" name="文字方塊 131"/>
          <p:cNvSpPr txBox="1"/>
          <p:nvPr/>
        </p:nvSpPr>
        <p:spPr>
          <a:xfrm>
            <a:off x="8416480" y="2699867"/>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3" name="文字方塊 132"/>
          <p:cNvSpPr txBox="1"/>
          <p:nvPr/>
        </p:nvSpPr>
        <p:spPr>
          <a:xfrm>
            <a:off x="8384099" y="3956010"/>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sp>
        <p:nvSpPr>
          <p:cNvPr id="137" name="矩形 136"/>
          <p:cNvSpPr/>
          <p:nvPr/>
        </p:nvSpPr>
        <p:spPr>
          <a:xfrm>
            <a:off x="8343699" y="1999228"/>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0.1</a:t>
            </a:r>
            <a:endParaRPr lang="zh-TW" altLang="en-US" sz="2400" dirty="0"/>
          </a:p>
        </p:txBody>
      </p:sp>
      <p:sp>
        <p:nvSpPr>
          <p:cNvPr id="138" name="矩形 137"/>
          <p:cNvSpPr/>
          <p:nvPr/>
        </p:nvSpPr>
        <p:spPr>
          <a:xfrm>
            <a:off x="8343699" y="2723633"/>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0.7</a:t>
            </a:r>
            <a:endParaRPr lang="zh-TW" altLang="en-US" sz="2400" dirty="0"/>
          </a:p>
        </p:txBody>
      </p:sp>
      <p:sp>
        <p:nvSpPr>
          <p:cNvPr id="139" name="矩形 138"/>
          <p:cNvSpPr/>
          <p:nvPr/>
        </p:nvSpPr>
        <p:spPr>
          <a:xfrm>
            <a:off x="8324851" y="3992895"/>
            <a:ext cx="656740"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0.2</a:t>
            </a:r>
            <a:endParaRPr lang="zh-TW" altLang="en-US" sz="2400" dirty="0"/>
          </a:p>
        </p:txBody>
      </p:sp>
      <p:sp>
        <p:nvSpPr>
          <p:cNvPr id="140" name="文字方塊 139"/>
          <p:cNvSpPr txBox="1"/>
          <p:nvPr/>
        </p:nvSpPr>
        <p:spPr>
          <a:xfrm>
            <a:off x="6630208" y="5263648"/>
            <a:ext cx="3466655" cy="461665"/>
          </a:xfrm>
          <a:prstGeom prst="rect">
            <a:avLst/>
          </a:prstGeom>
          <a:noFill/>
        </p:spPr>
        <p:txBody>
          <a:bodyPr wrap="none" rtlCol="0">
            <a:spAutoFit/>
          </a:bodyPr>
          <a:lstStyle/>
          <a:p>
            <a:r>
              <a:rPr lang="en-US" altLang="zh-TW" sz="2400" dirty="0"/>
              <a:t>y</a:t>
            </a:r>
            <a:r>
              <a:rPr lang="en-US" altLang="zh-TW" sz="2400" baseline="-25000" dirty="0"/>
              <a:t>1</a:t>
            </a:r>
            <a:r>
              <a:rPr lang="en-US" altLang="zh-TW" sz="2400" dirty="0"/>
              <a:t> has the maximum value</a:t>
            </a:r>
            <a:endParaRPr lang="zh-TW" altLang="en-US" sz="2400" dirty="0"/>
          </a:p>
        </p:txBody>
      </p:sp>
      <mc:AlternateContent xmlns:mc="http://schemas.openxmlformats.org/markup-compatibility/2006" xmlns:a14="http://schemas.microsoft.com/office/drawing/2010/main">
        <mc:Choice Requires="a14">
          <p:sp>
            <p:nvSpPr>
              <p:cNvPr id="141" name="文字方塊 140"/>
              <p:cNvSpPr txBox="1"/>
              <p:nvPr/>
            </p:nvSpPr>
            <p:spPr>
              <a:xfrm>
                <a:off x="3775228" y="4640619"/>
                <a:ext cx="5648726" cy="461665"/>
              </a:xfrm>
              <a:prstGeom prst="rect">
                <a:avLst/>
              </a:prstGeom>
              <a:noFill/>
            </p:spPr>
            <p:txBody>
              <a:bodyPr wrap="none" rtlCol="0">
                <a:spAutoFit/>
              </a:bodyPr>
              <a:lstStyle/>
              <a:p>
                <a:r>
                  <a:rPr lang="en-US" altLang="zh-TW" sz="2400" dirty="0"/>
                  <a:t>Set the network parameters </a:t>
                </a:r>
                <a14:m>
                  <m:oMath xmlns:m="http://schemas.openxmlformats.org/officeDocument/2006/math">
                    <m:r>
                      <a:rPr lang="zh-TW" altLang="en-US" sz="2400" i="1">
                        <a:latin typeface="Cambria Math" panose="02040503050406030204" pitchFamily="18" charset="0"/>
                      </a:rPr>
                      <m:t>𝜃</m:t>
                    </m:r>
                  </m:oMath>
                </a14:m>
                <a:r>
                  <a:rPr lang="en-US" altLang="zh-TW" sz="2400" dirty="0"/>
                  <a:t> such that ……</a:t>
                </a:r>
                <a:endParaRPr lang="zh-TW" altLang="en-US" sz="2400" dirty="0"/>
              </a:p>
            </p:txBody>
          </p:sp>
        </mc:Choice>
        <mc:Fallback xmlns="">
          <p:sp>
            <p:nvSpPr>
              <p:cNvPr id="141" name="文字方塊 140"/>
              <p:cNvSpPr txBox="1">
                <a:spLocks noRot="1" noChangeAspect="1" noMove="1" noResize="1" noEditPoints="1" noAdjustHandles="1" noChangeArrowheads="1" noChangeShapeType="1" noTextEdit="1"/>
              </p:cNvSpPr>
              <p:nvPr/>
            </p:nvSpPr>
            <p:spPr>
              <a:xfrm>
                <a:off x="2251228" y="4640618"/>
                <a:ext cx="5648726" cy="461665"/>
              </a:xfrm>
              <a:prstGeom prst="rect">
                <a:avLst/>
              </a:prstGeom>
              <a:blipFill rotWithShape="0">
                <a:blip r:embed="rId10"/>
                <a:stretch>
                  <a:fillRect l="-1618" t="-10526" r="-863" b="-28947"/>
                </a:stretch>
              </a:blipFill>
            </p:spPr>
            <p:txBody>
              <a:bodyPr/>
              <a:lstStyle/>
              <a:p>
                <a:r>
                  <a:rPr lang="zh-TW" altLang="en-US">
                    <a:noFill/>
                  </a:rPr>
                  <a:t> </a:t>
                </a:r>
              </a:p>
            </p:txBody>
          </p:sp>
        </mc:Fallback>
      </mc:AlternateContent>
      <p:pic>
        <p:nvPicPr>
          <p:cNvPr id="142" name="圖片 141"/>
          <p:cNvPicPr>
            <a:picLocks noChangeAspect="1"/>
          </p:cNvPicPr>
          <p:nvPr/>
        </p:nvPicPr>
        <p:blipFill>
          <a:blip r:embed="rId11"/>
          <a:stretch>
            <a:fillRect/>
          </a:stretch>
        </p:blipFill>
        <p:spPr>
          <a:xfrm>
            <a:off x="5375677" y="5215632"/>
            <a:ext cx="574872" cy="581143"/>
          </a:xfrm>
          <a:prstGeom prst="rect">
            <a:avLst/>
          </a:prstGeom>
          <a:ln w="38100">
            <a:solidFill>
              <a:schemeClr val="tx1"/>
            </a:solidFill>
          </a:ln>
        </p:spPr>
      </p:pic>
      <p:sp>
        <p:nvSpPr>
          <p:cNvPr id="143" name="文字方塊 142"/>
          <p:cNvSpPr txBox="1"/>
          <p:nvPr/>
        </p:nvSpPr>
        <p:spPr>
          <a:xfrm>
            <a:off x="4391622" y="5240016"/>
            <a:ext cx="925253" cy="461665"/>
          </a:xfrm>
          <a:prstGeom prst="rect">
            <a:avLst/>
          </a:prstGeom>
          <a:noFill/>
        </p:spPr>
        <p:txBody>
          <a:bodyPr wrap="none" rtlCol="0">
            <a:spAutoFit/>
          </a:bodyPr>
          <a:lstStyle/>
          <a:p>
            <a:r>
              <a:rPr lang="en-US" altLang="zh-TW" sz="2400" dirty="0"/>
              <a:t>Input:</a:t>
            </a:r>
            <a:endParaRPr lang="zh-TW" altLang="en-US" sz="2400" dirty="0"/>
          </a:p>
        </p:txBody>
      </p:sp>
      <p:sp>
        <p:nvSpPr>
          <p:cNvPr id="144" name="向右箭號 143"/>
          <p:cNvSpPr/>
          <p:nvPr/>
        </p:nvSpPr>
        <p:spPr>
          <a:xfrm>
            <a:off x="6094510" y="5360426"/>
            <a:ext cx="491685" cy="34125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45" name="文字方塊 144"/>
          <p:cNvSpPr txBox="1"/>
          <p:nvPr/>
        </p:nvSpPr>
        <p:spPr>
          <a:xfrm>
            <a:off x="6630208" y="5996124"/>
            <a:ext cx="3466655" cy="461665"/>
          </a:xfrm>
          <a:prstGeom prst="rect">
            <a:avLst/>
          </a:prstGeom>
          <a:noFill/>
        </p:spPr>
        <p:txBody>
          <a:bodyPr wrap="none" rtlCol="0">
            <a:spAutoFit/>
          </a:bodyPr>
          <a:lstStyle/>
          <a:p>
            <a:r>
              <a:rPr lang="en-US" altLang="zh-TW" sz="2400" dirty="0"/>
              <a:t>y</a:t>
            </a:r>
            <a:r>
              <a:rPr lang="en-US" altLang="zh-TW" sz="2400" baseline="-25000" dirty="0"/>
              <a:t>2</a:t>
            </a:r>
            <a:r>
              <a:rPr lang="en-US" altLang="zh-TW" sz="2400" dirty="0"/>
              <a:t> has the maximum value</a:t>
            </a:r>
            <a:endParaRPr lang="zh-TW" altLang="en-US" sz="2400" dirty="0"/>
          </a:p>
        </p:txBody>
      </p:sp>
      <p:sp>
        <p:nvSpPr>
          <p:cNvPr id="146" name="文字方塊 145"/>
          <p:cNvSpPr txBox="1"/>
          <p:nvPr/>
        </p:nvSpPr>
        <p:spPr>
          <a:xfrm>
            <a:off x="4391622" y="5972492"/>
            <a:ext cx="925253" cy="461665"/>
          </a:xfrm>
          <a:prstGeom prst="rect">
            <a:avLst/>
          </a:prstGeom>
          <a:noFill/>
        </p:spPr>
        <p:txBody>
          <a:bodyPr wrap="none" rtlCol="0">
            <a:spAutoFit/>
          </a:bodyPr>
          <a:lstStyle/>
          <a:p>
            <a:r>
              <a:rPr lang="en-US" altLang="zh-TW" sz="2400" dirty="0"/>
              <a:t>Input:</a:t>
            </a:r>
            <a:endParaRPr lang="zh-TW" altLang="en-US" sz="2400" dirty="0"/>
          </a:p>
        </p:txBody>
      </p:sp>
      <p:sp>
        <p:nvSpPr>
          <p:cNvPr id="147" name="向右箭號 146"/>
          <p:cNvSpPr/>
          <p:nvPr/>
        </p:nvSpPr>
        <p:spPr>
          <a:xfrm>
            <a:off x="6094510" y="6092902"/>
            <a:ext cx="491685" cy="34125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148" name="圖片 147"/>
          <p:cNvPicPr>
            <a:picLocks noChangeAspect="1"/>
          </p:cNvPicPr>
          <p:nvPr/>
        </p:nvPicPr>
        <p:blipFill>
          <a:blip r:embed="rId12"/>
          <a:stretch>
            <a:fillRect/>
          </a:stretch>
        </p:blipFill>
        <p:spPr>
          <a:xfrm>
            <a:off x="5352206" y="5948719"/>
            <a:ext cx="605932" cy="601556"/>
          </a:xfrm>
          <a:prstGeom prst="rect">
            <a:avLst/>
          </a:prstGeom>
          <a:ln w="38100">
            <a:solidFill>
              <a:schemeClr val="tx1"/>
            </a:solidFill>
          </a:ln>
        </p:spPr>
      </p:pic>
      <p:sp>
        <p:nvSpPr>
          <p:cNvPr id="149" name="文字方塊 148"/>
          <p:cNvSpPr txBox="1"/>
          <p:nvPr/>
        </p:nvSpPr>
        <p:spPr>
          <a:xfrm>
            <a:off x="9177718" y="1919555"/>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150" name="文字方塊 149"/>
          <p:cNvSpPr txBox="1"/>
          <p:nvPr/>
        </p:nvSpPr>
        <p:spPr>
          <a:xfrm>
            <a:off x="9192338" y="2739278"/>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151" name="文字方塊 150"/>
          <p:cNvSpPr txBox="1"/>
          <p:nvPr/>
        </p:nvSpPr>
        <p:spPr>
          <a:xfrm>
            <a:off x="9204584" y="3966148"/>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152" name="矩形 151"/>
          <p:cNvSpPr/>
          <p:nvPr/>
        </p:nvSpPr>
        <p:spPr>
          <a:xfrm>
            <a:off x="5085371" y="5104193"/>
            <a:ext cx="3962706" cy="10707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How to let the neural network achieve this</a:t>
            </a:r>
            <a:endParaRPr lang="zh-TW" altLang="en-US" sz="2800" dirty="0"/>
          </a:p>
        </p:txBody>
      </p:sp>
      <p:sp>
        <p:nvSpPr>
          <p:cNvPr id="153" name="矩形 152"/>
          <p:cNvSpPr/>
          <p:nvPr/>
        </p:nvSpPr>
        <p:spPr>
          <a:xfrm>
            <a:off x="3775228" y="4635910"/>
            <a:ext cx="6424752" cy="204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矩形 153"/>
          <p:cNvSpPr/>
          <p:nvPr/>
        </p:nvSpPr>
        <p:spPr>
          <a:xfrm rot="5400000">
            <a:off x="6255531" y="2959620"/>
            <a:ext cx="2582833"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err="1"/>
              <a:t>Softmax</a:t>
            </a:r>
            <a:endParaRPr lang="zh-TW" altLang="en-US" sz="2800" dirty="0"/>
          </a:p>
        </p:txBody>
      </p:sp>
      <mc:AlternateContent xmlns:mc="http://schemas.openxmlformats.org/markup-compatibility/2006" xmlns:a14="http://schemas.microsoft.com/office/drawing/2010/main">
        <mc:Choice Requires="a14">
          <p:sp>
            <p:nvSpPr>
              <p:cNvPr id="3" name="文字方塊 2"/>
              <p:cNvSpPr txBox="1"/>
              <p:nvPr/>
            </p:nvSpPr>
            <p:spPr>
              <a:xfrm>
                <a:off x="4605029" y="1425675"/>
                <a:ext cx="476515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𝜃</m:t>
                      </m:r>
                      <m:r>
                        <a:rPr lang="en-US" altLang="zh-TW" sz="2800" i="1">
                          <a:latin typeface="Cambria Math" panose="02040503050406030204" pitchFamily="18" charset="0"/>
                        </a:rPr>
                        <m:t>=</m:t>
                      </m:r>
                      <m:d>
                        <m:dPr>
                          <m:begChr m:val="{"/>
                          <m:endChr m:val="}"/>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𝑊</m:t>
                              </m:r>
                            </m:e>
                            <m:sup>
                              <m:r>
                                <a:rPr lang="en-US" altLang="zh-TW" sz="2800" i="1">
                                  <a:latin typeface="Cambria Math" panose="02040503050406030204" pitchFamily="18" charset="0"/>
                                </a:rPr>
                                <m:t>1</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𝑏</m:t>
                              </m:r>
                            </m:e>
                            <m:sup>
                              <m:r>
                                <a:rPr lang="en-US" altLang="zh-TW" sz="2800" i="1">
                                  <a:latin typeface="Cambria Math" panose="02040503050406030204" pitchFamily="18" charset="0"/>
                                </a:rPr>
                                <m:t>1</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𝑊</m:t>
                              </m:r>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𝑏</m:t>
                              </m:r>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𝑊</m:t>
                              </m:r>
                            </m:e>
                            <m:sup>
                              <m:r>
                                <a:rPr lang="en-US" altLang="zh-TW" sz="2800" i="1">
                                  <a:latin typeface="Cambria Math" panose="02040503050406030204" pitchFamily="18" charset="0"/>
                                </a:rPr>
                                <m:t>𝐿</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𝑏</m:t>
                              </m:r>
                            </m:e>
                            <m:sup>
                              <m:r>
                                <a:rPr lang="en-US" altLang="zh-TW" sz="2800" i="1">
                                  <a:latin typeface="Cambria Math" panose="02040503050406030204" pitchFamily="18" charset="0"/>
                                </a:rPr>
                                <m:t>𝐿</m:t>
                              </m:r>
                            </m:sup>
                          </m:sSup>
                        </m:e>
                      </m:d>
                    </m:oMath>
                  </m:oMathPara>
                </a14:m>
                <a:endParaRPr lang="zh-TW" altLang="en-US" sz="28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3081028" y="1425674"/>
                <a:ext cx="4765151" cy="430887"/>
              </a:xfrm>
              <a:prstGeom prst="rect">
                <a:avLst/>
              </a:prstGeom>
              <a:blipFill rotWithShape="0">
                <a:blip r:embed="rId1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0131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P spid="143" grpId="0"/>
      <p:bldP spid="144" grpId="0" animBg="1"/>
      <p:bldP spid="145" grpId="0"/>
      <p:bldP spid="146" grpId="0"/>
      <p:bldP spid="147" grpId="0" animBg="1"/>
      <p:bldP spid="152" grpId="0" animBg="1"/>
      <p:bldP spid="153"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Training Data</a:t>
            </a:r>
            <a:endParaRPr lang="zh-TW" altLang="en-US" dirty="0"/>
          </a:p>
        </p:txBody>
      </p:sp>
      <p:sp>
        <p:nvSpPr>
          <p:cNvPr id="3" name="內容版面配置區 2"/>
          <p:cNvSpPr>
            <a:spLocks noGrp="1"/>
          </p:cNvSpPr>
          <p:nvPr>
            <p:ph idx="1"/>
          </p:nvPr>
        </p:nvSpPr>
        <p:spPr/>
        <p:txBody>
          <a:bodyPr/>
          <a:lstStyle/>
          <a:p>
            <a:r>
              <a:rPr lang="en-US" altLang="zh-TW" dirty="0"/>
              <a:t>Preparing training data: images and their labels</a:t>
            </a:r>
          </a:p>
          <a:p>
            <a:endParaRPr lang="zh-TW" altLang="en-US" dirty="0"/>
          </a:p>
        </p:txBody>
      </p:sp>
      <p:sp>
        <p:nvSpPr>
          <p:cNvPr id="4" name="矩形 3"/>
          <p:cNvSpPr/>
          <p:nvPr/>
        </p:nvSpPr>
        <p:spPr>
          <a:xfrm>
            <a:off x="3571089" y="5414706"/>
            <a:ext cx="5049822" cy="9054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Using the training data to find the network parameters.</a:t>
            </a:r>
            <a:endParaRPr lang="zh-TW" altLang="en-US" sz="2800" dirty="0"/>
          </a:p>
        </p:txBody>
      </p:sp>
      <p:pic>
        <p:nvPicPr>
          <p:cNvPr id="5" name="圖片 4"/>
          <p:cNvPicPr preferRelativeResize="0">
            <a:picLocks/>
          </p:cNvPicPr>
          <p:nvPr/>
        </p:nvPicPr>
        <p:blipFill>
          <a:blip r:embed="rId2"/>
          <a:stretch>
            <a:fillRect/>
          </a:stretch>
        </p:blipFill>
        <p:spPr>
          <a:xfrm>
            <a:off x="3040094" y="2815203"/>
            <a:ext cx="720000" cy="720000"/>
          </a:xfrm>
          <a:prstGeom prst="rect">
            <a:avLst/>
          </a:prstGeom>
          <a:ln w="38100">
            <a:solidFill>
              <a:schemeClr val="tx1"/>
            </a:solidFill>
          </a:ln>
        </p:spPr>
      </p:pic>
      <p:pic>
        <p:nvPicPr>
          <p:cNvPr id="6" name="圖片 5"/>
          <p:cNvPicPr preferRelativeResize="0">
            <a:picLocks/>
          </p:cNvPicPr>
          <p:nvPr/>
        </p:nvPicPr>
        <p:blipFill>
          <a:blip r:embed="rId3"/>
          <a:stretch>
            <a:fillRect/>
          </a:stretch>
        </p:blipFill>
        <p:spPr>
          <a:xfrm>
            <a:off x="4664987" y="2815203"/>
            <a:ext cx="720000" cy="720000"/>
          </a:xfrm>
          <a:prstGeom prst="rect">
            <a:avLst/>
          </a:prstGeom>
          <a:ln w="38100">
            <a:solidFill>
              <a:schemeClr val="tx1"/>
            </a:solidFill>
          </a:ln>
        </p:spPr>
      </p:pic>
      <p:pic>
        <p:nvPicPr>
          <p:cNvPr id="7" name="圖片 6"/>
          <p:cNvPicPr preferRelativeResize="0">
            <a:picLocks/>
          </p:cNvPicPr>
          <p:nvPr/>
        </p:nvPicPr>
        <p:blipFill>
          <a:blip r:embed="rId4"/>
          <a:stretch>
            <a:fillRect/>
          </a:stretch>
        </p:blipFill>
        <p:spPr>
          <a:xfrm>
            <a:off x="6289880" y="2815203"/>
            <a:ext cx="720000" cy="720000"/>
          </a:xfrm>
          <a:prstGeom prst="rect">
            <a:avLst/>
          </a:prstGeom>
          <a:ln w="38100">
            <a:solidFill>
              <a:schemeClr val="tx1"/>
            </a:solidFill>
          </a:ln>
        </p:spPr>
      </p:pic>
      <p:pic>
        <p:nvPicPr>
          <p:cNvPr id="8" name="圖片 7"/>
          <p:cNvPicPr preferRelativeResize="0">
            <a:picLocks/>
          </p:cNvPicPr>
          <p:nvPr/>
        </p:nvPicPr>
        <p:blipFill>
          <a:blip r:embed="rId5"/>
          <a:stretch>
            <a:fillRect/>
          </a:stretch>
        </p:blipFill>
        <p:spPr>
          <a:xfrm>
            <a:off x="7914772" y="2815203"/>
            <a:ext cx="720000" cy="720000"/>
          </a:xfrm>
          <a:prstGeom prst="rect">
            <a:avLst/>
          </a:prstGeom>
          <a:ln w="38100">
            <a:solidFill>
              <a:schemeClr val="tx1"/>
            </a:solidFill>
          </a:ln>
        </p:spPr>
      </p:pic>
      <p:pic>
        <p:nvPicPr>
          <p:cNvPr id="9" name="圖片 8"/>
          <p:cNvPicPr preferRelativeResize="0">
            <a:picLocks/>
          </p:cNvPicPr>
          <p:nvPr/>
        </p:nvPicPr>
        <p:blipFill>
          <a:blip r:embed="rId6"/>
          <a:stretch>
            <a:fillRect/>
          </a:stretch>
        </p:blipFill>
        <p:spPr>
          <a:xfrm>
            <a:off x="3039051" y="4169063"/>
            <a:ext cx="720000" cy="720000"/>
          </a:xfrm>
          <a:prstGeom prst="rect">
            <a:avLst/>
          </a:prstGeom>
          <a:ln w="38100">
            <a:solidFill>
              <a:schemeClr val="tx1"/>
            </a:solidFill>
          </a:ln>
        </p:spPr>
      </p:pic>
      <p:pic>
        <p:nvPicPr>
          <p:cNvPr id="10" name="圖片 9"/>
          <p:cNvPicPr preferRelativeResize="0">
            <a:picLocks/>
          </p:cNvPicPr>
          <p:nvPr/>
        </p:nvPicPr>
        <p:blipFill>
          <a:blip r:embed="rId7"/>
          <a:stretch>
            <a:fillRect/>
          </a:stretch>
        </p:blipFill>
        <p:spPr>
          <a:xfrm>
            <a:off x="4664987" y="4169063"/>
            <a:ext cx="720000" cy="720000"/>
          </a:xfrm>
          <a:prstGeom prst="rect">
            <a:avLst/>
          </a:prstGeom>
          <a:ln w="38100">
            <a:solidFill>
              <a:schemeClr val="tx1"/>
            </a:solidFill>
          </a:ln>
        </p:spPr>
      </p:pic>
      <p:pic>
        <p:nvPicPr>
          <p:cNvPr id="11" name="圖片 10"/>
          <p:cNvPicPr preferRelativeResize="0">
            <a:picLocks/>
          </p:cNvPicPr>
          <p:nvPr/>
        </p:nvPicPr>
        <p:blipFill>
          <a:blip r:embed="rId8"/>
          <a:stretch>
            <a:fillRect/>
          </a:stretch>
        </p:blipFill>
        <p:spPr>
          <a:xfrm>
            <a:off x="6290923" y="4169063"/>
            <a:ext cx="720000" cy="720000"/>
          </a:xfrm>
          <a:prstGeom prst="rect">
            <a:avLst/>
          </a:prstGeom>
          <a:ln w="38100">
            <a:solidFill>
              <a:schemeClr val="tx1"/>
            </a:solidFill>
          </a:ln>
        </p:spPr>
      </p:pic>
      <p:pic>
        <p:nvPicPr>
          <p:cNvPr id="12" name="圖片 11"/>
          <p:cNvPicPr preferRelativeResize="0">
            <a:picLocks/>
          </p:cNvPicPr>
          <p:nvPr/>
        </p:nvPicPr>
        <p:blipFill>
          <a:blip r:embed="rId9"/>
          <a:stretch>
            <a:fillRect/>
          </a:stretch>
        </p:blipFill>
        <p:spPr>
          <a:xfrm>
            <a:off x="7916858" y="4169063"/>
            <a:ext cx="720000" cy="720000"/>
          </a:xfrm>
          <a:prstGeom prst="rect">
            <a:avLst/>
          </a:prstGeom>
          <a:ln w="38100">
            <a:solidFill>
              <a:schemeClr val="tx1"/>
            </a:solidFill>
          </a:ln>
        </p:spPr>
      </p:pic>
      <p:sp>
        <p:nvSpPr>
          <p:cNvPr id="13" name="文字方塊 12"/>
          <p:cNvSpPr txBox="1"/>
          <p:nvPr/>
        </p:nvSpPr>
        <p:spPr>
          <a:xfrm>
            <a:off x="3756966" y="2974693"/>
            <a:ext cx="654853" cy="523220"/>
          </a:xfrm>
          <a:prstGeom prst="rect">
            <a:avLst/>
          </a:prstGeom>
          <a:noFill/>
        </p:spPr>
        <p:txBody>
          <a:bodyPr wrap="square" rtlCol="0">
            <a:spAutoFit/>
          </a:bodyPr>
          <a:lstStyle/>
          <a:p>
            <a:r>
              <a:rPr lang="en-US" altLang="zh-TW" sz="2800" dirty="0"/>
              <a:t>“5”</a:t>
            </a:r>
            <a:endParaRPr lang="zh-TW" altLang="en-US" sz="2800" dirty="0"/>
          </a:p>
        </p:txBody>
      </p:sp>
      <p:sp>
        <p:nvSpPr>
          <p:cNvPr id="14" name="文字方塊 13"/>
          <p:cNvSpPr txBox="1"/>
          <p:nvPr/>
        </p:nvSpPr>
        <p:spPr>
          <a:xfrm>
            <a:off x="5382902" y="2963143"/>
            <a:ext cx="654853" cy="523220"/>
          </a:xfrm>
          <a:prstGeom prst="rect">
            <a:avLst/>
          </a:prstGeom>
          <a:noFill/>
        </p:spPr>
        <p:txBody>
          <a:bodyPr wrap="square" rtlCol="0">
            <a:spAutoFit/>
          </a:bodyPr>
          <a:lstStyle/>
          <a:p>
            <a:r>
              <a:rPr lang="en-US" altLang="zh-TW" sz="2800" dirty="0"/>
              <a:t>“0”</a:t>
            </a:r>
            <a:endParaRPr lang="zh-TW" altLang="en-US" sz="2800" dirty="0"/>
          </a:p>
        </p:txBody>
      </p:sp>
      <p:sp>
        <p:nvSpPr>
          <p:cNvPr id="15" name="文字方塊 14"/>
          <p:cNvSpPr txBox="1"/>
          <p:nvPr/>
        </p:nvSpPr>
        <p:spPr>
          <a:xfrm>
            <a:off x="7033360" y="2963143"/>
            <a:ext cx="654853" cy="523220"/>
          </a:xfrm>
          <a:prstGeom prst="rect">
            <a:avLst/>
          </a:prstGeom>
          <a:noFill/>
        </p:spPr>
        <p:txBody>
          <a:bodyPr wrap="square" rtlCol="0">
            <a:spAutoFit/>
          </a:bodyPr>
          <a:lstStyle/>
          <a:p>
            <a:r>
              <a:rPr lang="en-US" altLang="zh-TW" sz="2800" dirty="0"/>
              <a:t>“4”</a:t>
            </a:r>
            <a:endParaRPr lang="zh-TW" altLang="en-US" sz="2800" dirty="0"/>
          </a:p>
        </p:txBody>
      </p:sp>
      <p:sp>
        <p:nvSpPr>
          <p:cNvPr id="16" name="文字方塊 15"/>
          <p:cNvSpPr txBox="1"/>
          <p:nvPr/>
        </p:nvSpPr>
        <p:spPr>
          <a:xfrm>
            <a:off x="8650537" y="2960615"/>
            <a:ext cx="654853" cy="523220"/>
          </a:xfrm>
          <a:prstGeom prst="rect">
            <a:avLst/>
          </a:prstGeom>
          <a:noFill/>
        </p:spPr>
        <p:txBody>
          <a:bodyPr wrap="square" rtlCol="0">
            <a:spAutoFit/>
          </a:bodyPr>
          <a:lstStyle/>
          <a:p>
            <a:r>
              <a:rPr lang="en-US" altLang="zh-TW" sz="2800" dirty="0"/>
              <a:t>“1”</a:t>
            </a:r>
            <a:endParaRPr lang="zh-TW" altLang="en-US" sz="2800" dirty="0"/>
          </a:p>
        </p:txBody>
      </p:sp>
      <p:sp>
        <p:nvSpPr>
          <p:cNvPr id="17" name="文字方塊 16"/>
          <p:cNvSpPr txBox="1"/>
          <p:nvPr/>
        </p:nvSpPr>
        <p:spPr>
          <a:xfrm>
            <a:off x="8652623" y="4324036"/>
            <a:ext cx="654853" cy="523220"/>
          </a:xfrm>
          <a:prstGeom prst="rect">
            <a:avLst/>
          </a:prstGeom>
          <a:noFill/>
        </p:spPr>
        <p:txBody>
          <a:bodyPr wrap="square" rtlCol="0">
            <a:spAutoFit/>
          </a:bodyPr>
          <a:lstStyle/>
          <a:p>
            <a:r>
              <a:rPr lang="en-US" altLang="zh-TW" sz="2800" dirty="0"/>
              <a:t>“3”</a:t>
            </a:r>
            <a:endParaRPr lang="zh-TW" altLang="en-US" sz="2800" dirty="0"/>
          </a:p>
        </p:txBody>
      </p:sp>
      <p:sp>
        <p:nvSpPr>
          <p:cNvPr id="18" name="文字方塊 17"/>
          <p:cNvSpPr txBox="1"/>
          <p:nvPr/>
        </p:nvSpPr>
        <p:spPr>
          <a:xfrm>
            <a:off x="7035446" y="4350478"/>
            <a:ext cx="654853" cy="523220"/>
          </a:xfrm>
          <a:prstGeom prst="rect">
            <a:avLst/>
          </a:prstGeom>
          <a:noFill/>
        </p:spPr>
        <p:txBody>
          <a:bodyPr wrap="square" rtlCol="0">
            <a:spAutoFit/>
          </a:bodyPr>
          <a:lstStyle/>
          <a:p>
            <a:r>
              <a:rPr lang="en-US" altLang="zh-TW" sz="2800" dirty="0"/>
              <a:t>“1”</a:t>
            </a:r>
            <a:endParaRPr lang="zh-TW" altLang="en-US" sz="2800" dirty="0"/>
          </a:p>
        </p:txBody>
      </p:sp>
      <p:sp>
        <p:nvSpPr>
          <p:cNvPr id="19" name="文字方塊 18"/>
          <p:cNvSpPr txBox="1"/>
          <p:nvPr/>
        </p:nvSpPr>
        <p:spPr>
          <a:xfrm>
            <a:off x="5384988" y="4329092"/>
            <a:ext cx="654853" cy="523220"/>
          </a:xfrm>
          <a:prstGeom prst="rect">
            <a:avLst/>
          </a:prstGeom>
          <a:noFill/>
        </p:spPr>
        <p:txBody>
          <a:bodyPr wrap="square" rtlCol="0">
            <a:spAutoFit/>
          </a:bodyPr>
          <a:lstStyle/>
          <a:p>
            <a:r>
              <a:rPr lang="en-US" altLang="zh-TW" sz="2800" dirty="0"/>
              <a:t>“2”</a:t>
            </a:r>
            <a:endParaRPr lang="zh-TW" altLang="en-US" sz="2800" dirty="0"/>
          </a:p>
        </p:txBody>
      </p:sp>
      <p:sp>
        <p:nvSpPr>
          <p:cNvPr id="20" name="文字方塊 19"/>
          <p:cNvSpPr txBox="1"/>
          <p:nvPr/>
        </p:nvSpPr>
        <p:spPr>
          <a:xfrm>
            <a:off x="3759052" y="4350478"/>
            <a:ext cx="654853" cy="523220"/>
          </a:xfrm>
          <a:prstGeom prst="rect">
            <a:avLst/>
          </a:prstGeom>
          <a:noFill/>
        </p:spPr>
        <p:txBody>
          <a:bodyPr wrap="square" rtlCol="0">
            <a:spAutoFit/>
          </a:bodyPr>
          <a:lstStyle/>
          <a:p>
            <a:r>
              <a:rPr lang="en-US" altLang="zh-TW" sz="2800" dirty="0"/>
              <a:t>“9”</a:t>
            </a:r>
            <a:endParaRPr lang="zh-TW" altLang="en-US" sz="2800" dirty="0"/>
          </a:p>
        </p:txBody>
      </p:sp>
    </p:spTree>
    <p:extLst>
      <p:ext uri="{BB962C8B-B14F-4D97-AF65-F5344CB8AC3E}">
        <p14:creationId xmlns:p14="http://schemas.microsoft.com/office/powerpoint/2010/main" val="110658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P spid="15" grpId="0"/>
      <p:bldP spid="16" grpId="0"/>
      <p:bldP spid="17" grpId="0"/>
      <p:bldP spid="18"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Compute Error</a:t>
            </a:r>
            <a:endParaRPr lang="zh-TW" altLang="en-US" dirty="0"/>
          </a:p>
        </p:txBody>
      </p:sp>
      <p:sp>
        <p:nvSpPr>
          <p:cNvPr id="34" name="矩形 33"/>
          <p:cNvSpPr/>
          <p:nvPr/>
        </p:nvSpPr>
        <p:spPr>
          <a:xfrm>
            <a:off x="7484213" y="2617861"/>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5" name="矩形 34"/>
          <p:cNvSpPr/>
          <p:nvPr/>
        </p:nvSpPr>
        <p:spPr>
          <a:xfrm>
            <a:off x="4326940" y="2605600"/>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矩形 39"/>
          <p:cNvSpPr/>
          <p:nvPr/>
        </p:nvSpPr>
        <p:spPr>
          <a:xfrm>
            <a:off x="3143838" y="2633241"/>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3" name="直線單箭頭接點 42"/>
          <p:cNvCxnSpPr/>
          <p:nvPr/>
        </p:nvCxnSpPr>
        <p:spPr>
          <a:xfrm>
            <a:off x="6790492" y="3654020"/>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6899808" y="4899910"/>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6766608" y="2875217"/>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3212225" y="335093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a:off x="3218043" y="2780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nvPr>
        </p:nvGraphicFramePr>
        <p:xfrm>
          <a:off x="3230742" y="2685355"/>
          <a:ext cx="325438" cy="461962"/>
        </p:xfrm>
        <a:graphic>
          <a:graphicData uri="http://schemas.openxmlformats.org/presentationml/2006/ole">
            <mc:AlternateContent xmlns:mc="http://schemas.openxmlformats.org/markup-compatibility/2006">
              <mc:Choice xmlns:v="urn:schemas-microsoft-com:vml" Requires="v">
                <p:oleObj spid="_x0000_s17504"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3230742" y="2685355"/>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nvPr>
        </p:nvGraphicFramePr>
        <p:xfrm>
          <a:off x="3236039" y="3268085"/>
          <a:ext cx="352425" cy="461963"/>
        </p:xfrm>
        <a:graphic>
          <a:graphicData uri="http://schemas.openxmlformats.org/presentationml/2006/ole">
            <mc:AlternateContent xmlns:mc="http://schemas.openxmlformats.org/markup-compatibility/2006">
              <mc:Choice xmlns:v="urn:schemas-microsoft-com:vml" Requires="v">
                <p:oleObj spid="_x0000_s17505"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3236039" y="3268085"/>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4424050" y="261660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4426392" y="339517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4414759" y="462318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文字方塊 55"/>
          <p:cNvSpPr txBox="1"/>
          <p:nvPr/>
        </p:nvSpPr>
        <p:spPr>
          <a:xfrm rot="5400000">
            <a:off x="4412013" y="404547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9" name="矩形 58"/>
          <p:cNvSpPr/>
          <p:nvPr/>
        </p:nvSpPr>
        <p:spPr>
          <a:xfrm>
            <a:off x="3221750" y="474869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3" name="文字方塊 62"/>
          <p:cNvSpPr txBox="1"/>
          <p:nvPr/>
        </p:nvSpPr>
        <p:spPr>
          <a:xfrm rot="5400000">
            <a:off x="3097683" y="403363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2" name="文字方塊 71"/>
          <p:cNvSpPr txBox="1"/>
          <p:nvPr/>
        </p:nvSpPr>
        <p:spPr>
          <a:xfrm>
            <a:off x="5651258" y="255801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3" name="文字方塊 72"/>
          <p:cNvSpPr txBox="1"/>
          <p:nvPr/>
        </p:nvSpPr>
        <p:spPr>
          <a:xfrm>
            <a:off x="5668881" y="334351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4" name="文字方塊 73"/>
          <p:cNvSpPr txBox="1"/>
          <p:nvPr/>
        </p:nvSpPr>
        <p:spPr>
          <a:xfrm>
            <a:off x="5681061" y="4599809"/>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5" name="直線單箭頭接點 74"/>
          <p:cNvCxnSpPr>
            <a:stCxn id="53" idx="6"/>
          </p:cNvCxnSpPr>
          <p:nvPr/>
        </p:nvCxnSpPr>
        <p:spPr>
          <a:xfrm>
            <a:off x="4998208" y="290368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4998208" y="369543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4988917" y="491740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5000550" y="2903681"/>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4998208" y="2903681"/>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4998209" y="2903681"/>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5000551" y="3682251"/>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4988918" y="2903681"/>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4988918" y="3682251"/>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3564650" y="2903682"/>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3560944" y="2952055"/>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3560943" y="2952055"/>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3588464" y="2903681"/>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3555126" y="3522385"/>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3555125" y="3522385"/>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endCxn id="53" idx="2"/>
          </p:cNvCxnSpPr>
          <p:nvPr/>
        </p:nvCxnSpPr>
        <p:spPr>
          <a:xfrm flipV="1">
            <a:off x="3626622" y="2903682"/>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endCxn id="54" idx="2"/>
          </p:cNvCxnSpPr>
          <p:nvPr/>
        </p:nvCxnSpPr>
        <p:spPr>
          <a:xfrm flipV="1">
            <a:off x="3600254" y="3682251"/>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endCxn id="55" idx="2"/>
          </p:cNvCxnSpPr>
          <p:nvPr/>
        </p:nvCxnSpPr>
        <p:spPr>
          <a:xfrm>
            <a:off x="3600253" y="4896857"/>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rot="5400000">
            <a:off x="7426403" y="411885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4" name="文字方塊 93"/>
          <p:cNvSpPr txBox="1"/>
          <p:nvPr/>
        </p:nvSpPr>
        <p:spPr>
          <a:xfrm>
            <a:off x="7495496" y="2600036"/>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95" name="文字方塊 94"/>
          <p:cNvSpPr txBox="1"/>
          <p:nvPr/>
        </p:nvSpPr>
        <p:spPr>
          <a:xfrm>
            <a:off x="7516594" y="3408345"/>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6" name="文字方塊 95"/>
          <p:cNvSpPr txBox="1"/>
          <p:nvPr/>
        </p:nvSpPr>
        <p:spPr>
          <a:xfrm>
            <a:off x="7484213" y="4664488"/>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sp>
        <p:nvSpPr>
          <p:cNvPr id="9" name="文字方塊 8"/>
          <p:cNvSpPr txBox="1"/>
          <p:nvPr/>
        </p:nvSpPr>
        <p:spPr>
          <a:xfrm>
            <a:off x="4746535" y="3680279"/>
            <a:ext cx="65" cy="276999"/>
          </a:xfrm>
          <a:prstGeom prst="rect">
            <a:avLst/>
          </a:prstGeom>
          <a:noFill/>
        </p:spPr>
        <p:txBody>
          <a:bodyPr wrap="none" lIns="0" tIns="0" rIns="0" bIns="0" rtlCol="0">
            <a:spAutoFit/>
          </a:bodyPr>
          <a:lstStyle/>
          <a:p>
            <a:endParaRPr lang="zh-TW" altLang="en-US" dirty="0"/>
          </a:p>
        </p:txBody>
      </p:sp>
      <p:sp>
        <p:nvSpPr>
          <p:cNvPr id="97" name="矩形 96"/>
          <p:cNvSpPr/>
          <p:nvPr/>
        </p:nvSpPr>
        <p:spPr>
          <a:xfrm>
            <a:off x="7488641" y="2675422"/>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0.2</a:t>
            </a:r>
            <a:endParaRPr lang="zh-TW" altLang="en-US" sz="2400" dirty="0"/>
          </a:p>
        </p:txBody>
      </p:sp>
      <p:sp>
        <p:nvSpPr>
          <p:cNvPr id="100" name="矩形 99"/>
          <p:cNvSpPr/>
          <p:nvPr/>
        </p:nvSpPr>
        <p:spPr>
          <a:xfrm>
            <a:off x="7488642" y="3461006"/>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0.3</a:t>
            </a:r>
            <a:endParaRPr lang="zh-TW" altLang="en-US" sz="2400" dirty="0"/>
          </a:p>
        </p:txBody>
      </p:sp>
      <p:sp>
        <p:nvSpPr>
          <p:cNvPr id="101" name="矩形 100"/>
          <p:cNvSpPr/>
          <p:nvPr/>
        </p:nvSpPr>
        <p:spPr>
          <a:xfrm>
            <a:off x="7484213" y="4701373"/>
            <a:ext cx="69031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0.5</a:t>
            </a:r>
            <a:endParaRPr lang="zh-TW" altLang="en-US" sz="2400" dirty="0"/>
          </a:p>
        </p:txBody>
      </p:sp>
      <p:pic>
        <p:nvPicPr>
          <p:cNvPr id="102" name="圖片 101"/>
          <p:cNvPicPr preferRelativeResize="0">
            <a:picLocks/>
          </p:cNvPicPr>
          <p:nvPr/>
        </p:nvPicPr>
        <p:blipFill>
          <a:blip r:embed="rId8"/>
          <a:stretch>
            <a:fillRect/>
          </a:stretch>
        </p:blipFill>
        <p:spPr>
          <a:xfrm>
            <a:off x="5399875" y="1658335"/>
            <a:ext cx="720000" cy="720000"/>
          </a:xfrm>
          <a:prstGeom prst="rect">
            <a:avLst/>
          </a:prstGeom>
          <a:ln w="38100">
            <a:solidFill>
              <a:schemeClr val="tx1"/>
            </a:solidFill>
          </a:ln>
        </p:spPr>
      </p:pic>
      <p:sp>
        <p:nvSpPr>
          <p:cNvPr id="103" name="文字方塊 102"/>
          <p:cNvSpPr txBox="1"/>
          <p:nvPr/>
        </p:nvSpPr>
        <p:spPr>
          <a:xfrm>
            <a:off x="6202602" y="1747396"/>
            <a:ext cx="654853" cy="523220"/>
          </a:xfrm>
          <a:prstGeom prst="rect">
            <a:avLst/>
          </a:prstGeom>
          <a:noFill/>
        </p:spPr>
        <p:txBody>
          <a:bodyPr wrap="square" rtlCol="0">
            <a:spAutoFit/>
          </a:bodyPr>
          <a:lstStyle/>
          <a:p>
            <a:r>
              <a:rPr lang="en-US" altLang="zh-TW" sz="2800" dirty="0"/>
              <a:t>“1”</a:t>
            </a:r>
            <a:endParaRPr lang="zh-TW" altLang="en-US" sz="2800" dirty="0"/>
          </a:p>
        </p:txBody>
      </p:sp>
      <p:pic>
        <p:nvPicPr>
          <p:cNvPr id="108" name="圖片 107"/>
          <p:cNvPicPr preferRelativeResize="0">
            <a:picLocks/>
          </p:cNvPicPr>
          <p:nvPr/>
        </p:nvPicPr>
        <p:blipFill>
          <a:blip r:embed="rId8"/>
          <a:stretch>
            <a:fillRect/>
          </a:stretch>
        </p:blipFill>
        <p:spPr>
          <a:xfrm>
            <a:off x="2126038" y="3609330"/>
            <a:ext cx="720000" cy="720000"/>
          </a:xfrm>
          <a:prstGeom prst="rect">
            <a:avLst/>
          </a:prstGeom>
          <a:ln w="38100">
            <a:solidFill>
              <a:schemeClr val="tx1"/>
            </a:solidFill>
          </a:ln>
        </p:spPr>
      </p:pic>
      <p:grpSp>
        <p:nvGrpSpPr>
          <p:cNvPr id="11" name="群組 10"/>
          <p:cNvGrpSpPr/>
          <p:nvPr/>
        </p:nvGrpSpPr>
        <p:grpSpPr>
          <a:xfrm>
            <a:off x="9520359" y="2633241"/>
            <a:ext cx="654489" cy="2625052"/>
            <a:chOff x="7996358" y="2461791"/>
            <a:chExt cx="654489" cy="2625052"/>
          </a:xfrm>
        </p:grpSpPr>
        <p:sp>
          <p:nvSpPr>
            <p:cNvPr id="110" name="矩形 109"/>
            <p:cNvSpPr/>
            <p:nvPr/>
          </p:nvSpPr>
          <p:spPr>
            <a:xfrm>
              <a:off x="8062418" y="2461791"/>
              <a:ext cx="498951" cy="26250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1" name="文字方塊 110"/>
            <p:cNvSpPr txBox="1"/>
            <p:nvPr/>
          </p:nvSpPr>
          <p:spPr>
            <a:xfrm rot="5400000">
              <a:off x="8004608" y="394803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2" name="文字方塊 111"/>
            <p:cNvSpPr txBox="1"/>
            <p:nvPr/>
          </p:nvSpPr>
          <p:spPr>
            <a:xfrm>
              <a:off x="7996358" y="2508931"/>
              <a:ext cx="631069" cy="523220"/>
            </a:xfrm>
            <a:prstGeom prst="rect">
              <a:avLst/>
            </a:prstGeom>
            <a:noFill/>
          </p:spPr>
          <p:txBody>
            <a:bodyPr wrap="square" rtlCol="0">
              <a:spAutoFit/>
            </a:bodyPr>
            <a:lstStyle/>
            <a:p>
              <a:pPr algn="ctr"/>
              <a:r>
                <a:rPr lang="en-US" altLang="zh-TW" sz="2800" dirty="0"/>
                <a:t>1</a:t>
              </a:r>
              <a:endParaRPr lang="zh-TW" altLang="en-US" sz="2800" baseline="-25000" dirty="0"/>
            </a:p>
          </p:txBody>
        </p:sp>
        <p:sp>
          <p:nvSpPr>
            <p:cNvPr id="113" name="文字方塊 112"/>
            <p:cNvSpPr txBox="1"/>
            <p:nvPr/>
          </p:nvSpPr>
          <p:spPr>
            <a:xfrm>
              <a:off x="8005216" y="3269035"/>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4" name="文字方塊 113"/>
            <p:cNvSpPr txBox="1"/>
            <p:nvPr/>
          </p:nvSpPr>
          <p:spPr>
            <a:xfrm>
              <a:off x="7996358" y="4489333"/>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grpSp>
      <p:sp>
        <p:nvSpPr>
          <p:cNvPr id="115" name="左-右雙向箭號 114"/>
          <p:cNvSpPr/>
          <p:nvPr/>
        </p:nvSpPr>
        <p:spPr>
          <a:xfrm>
            <a:off x="8261204" y="3516865"/>
            <a:ext cx="1187596" cy="33487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5" name="直線接點 14"/>
          <p:cNvCxnSpPr/>
          <p:nvPr/>
        </p:nvCxnSpPr>
        <p:spPr>
          <a:xfrm flipH="1">
            <a:off x="2496457" y="1985736"/>
            <a:ext cx="27286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6857454" y="2009006"/>
            <a:ext cx="29872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486038" y="2018335"/>
            <a:ext cx="0" cy="1480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9844750" y="2018336"/>
            <a:ext cx="0" cy="5817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6325564" y="2616028"/>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9" name="橢圓 98"/>
          <p:cNvSpPr/>
          <p:nvPr/>
        </p:nvSpPr>
        <p:spPr>
          <a:xfrm>
            <a:off x="6401408" y="2607922"/>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4" name="橢圓 103"/>
          <p:cNvSpPr/>
          <p:nvPr/>
        </p:nvSpPr>
        <p:spPr>
          <a:xfrm>
            <a:off x="6403750" y="336783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5" name="橢圓 104"/>
          <p:cNvSpPr/>
          <p:nvPr/>
        </p:nvSpPr>
        <p:spPr>
          <a:xfrm>
            <a:off x="6410778" y="461450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6" name="文字方塊 105"/>
          <p:cNvSpPr txBox="1"/>
          <p:nvPr/>
        </p:nvSpPr>
        <p:spPr>
          <a:xfrm rot="5400000">
            <a:off x="6408032" y="4033634"/>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2138215" y="5626041"/>
            <a:ext cx="6754090" cy="954107"/>
          </a:xfrm>
          <a:prstGeom prst="rect">
            <a:avLst/>
          </a:prstGeom>
          <a:noFill/>
        </p:spPr>
        <p:txBody>
          <a:bodyPr wrap="square" rtlCol="0">
            <a:spAutoFit/>
          </a:bodyPr>
          <a:lstStyle/>
          <a:p>
            <a:r>
              <a:rPr lang="en-US" altLang="zh-TW" sz="2800" dirty="0" smtClean="0"/>
              <a:t>Error </a:t>
            </a:r>
            <a:r>
              <a:rPr lang="en-US" altLang="zh-TW" sz="2800" dirty="0"/>
              <a:t>can be </a:t>
            </a:r>
            <a:r>
              <a:rPr lang="en-US" altLang="zh-TW" sz="2800" dirty="0" smtClean="0"/>
              <a:t>some function of the difference between the predicted and expected target.</a:t>
            </a:r>
          </a:p>
        </p:txBody>
      </p:sp>
      <mc:AlternateContent xmlns:mc="http://schemas.openxmlformats.org/markup-compatibility/2006" xmlns:a14="http://schemas.microsoft.com/office/drawing/2010/main">
        <mc:Choice Requires="a14">
          <p:sp>
            <p:nvSpPr>
              <p:cNvPr id="119" name="文字方塊 118"/>
              <p:cNvSpPr txBox="1"/>
              <p:nvPr/>
            </p:nvSpPr>
            <p:spPr>
              <a:xfrm>
                <a:off x="4934632" y="484191"/>
                <a:ext cx="6097064" cy="954107"/>
              </a:xfrm>
              <a:prstGeom prst="rect">
                <a:avLst/>
              </a:prstGeom>
              <a:noFill/>
            </p:spPr>
            <p:txBody>
              <a:bodyPr wrap="square" rtlCol="0">
                <a:spAutoFit/>
              </a:bodyPr>
              <a:lstStyle/>
              <a:p>
                <a:r>
                  <a:rPr lang="en-US" altLang="zh-TW" sz="2800" dirty="0"/>
                  <a:t>Given a set of network parameters </a:t>
                </a:r>
                <a14:m>
                  <m:oMath xmlns:m="http://schemas.openxmlformats.org/officeDocument/2006/math">
                    <m:r>
                      <a:rPr lang="zh-TW" altLang="en-US" sz="2800" i="1">
                        <a:latin typeface="Cambria Math" panose="02040503050406030204" pitchFamily="18" charset="0"/>
                      </a:rPr>
                      <m:t>𝜃</m:t>
                    </m:r>
                  </m:oMath>
                </a14:m>
                <a:r>
                  <a:rPr lang="en-US" altLang="zh-TW" sz="2800" dirty="0"/>
                  <a:t>, each example has a cost value. </a:t>
                </a:r>
                <a:endParaRPr lang="zh-TW" altLang="en-US" sz="2800" dirty="0"/>
              </a:p>
            </p:txBody>
          </p:sp>
        </mc:Choice>
        <mc:Fallback xmlns="">
          <p:sp>
            <p:nvSpPr>
              <p:cNvPr id="119" name="文字方塊 118"/>
              <p:cNvSpPr txBox="1">
                <a:spLocks noRot="1" noChangeAspect="1" noMove="1" noResize="1" noEditPoints="1" noAdjustHandles="1" noChangeArrowheads="1" noChangeShapeType="1" noTextEdit="1"/>
              </p:cNvSpPr>
              <p:nvPr/>
            </p:nvSpPr>
            <p:spPr>
              <a:xfrm>
                <a:off x="4934632" y="484191"/>
                <a:ext cx="6097064" cy="954107"/>
              </a:xfrm>
              <a:prstGeom prst="rect">
                <a:avLst/>
              </a:prstGeom>
              <a:blipFill rotWithShape="0">
                <a:blip r:embed="rId9"/>
                <a:stretch>
                  <a:fillRect l="-1998" t="-5732" b="-17197"/>
                </a:stretch>
              </a:blipFill>
            </p:spPr>
            <p:txBody>
              <a:bodyPr/>
              <a:lstStyle/>
              <a:p>
                <a:r>
                  <a:rPr lang="en-GB">
                    <a:noFill/>
                  </a:rPr>
                  <a:t> </a:t>
                </a:r>
              </a:p>
            </p:txBody>
          </p:sp>
        </mc:Fallback>
      </mc:AlternateContent>
      <p:sp>
        <p:nvSpPr>
          <p:cNvPr id="3" name="矩形 2"/>
          <p:cNvSpPr/>
          <p:nvPr/>
        </p:nvSpPr>
        <p:spPr>
          <a:xfrm>
            <a:off x="9341450" y="5341283"/>
            <a:ext cx="93063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400" dirty="0"/>
              <a:t>target</a:t>
            </a:r>
            <a:endParaRPr lang="zh-TW" altLang="en-US" sz="2400" dirty="0"/>
          </a:p>
        </p:txBody>
      </p:sp>
      <mc:AlternateContent xmlns:mc="http://schemas.openxmlformats.org/markup-compatibility/2006" xmlns:a14="http://schemas.microsoft.com/office/drawing/2010/main">
        <mc:Choice Requires="a14">
          <p:sp>
            <p:nvSpPr>
              <p:cNvPr id="7" name="文字方塊 6"/>
              <p:cNvSpPr txBox="1"/>
              <p:nvPr/>
            </p:nvSpPr>
            <p:spPr>
              <a:xfrm>
                <a:off x="8228080" y="3913480"/>
                <a:ext cx="148354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latin typeface="Cambria Math" panose="02040503050406030204" pitchFamily="18" charset="0"/>
                        </a:rPr>
                        <m:t>𝑒𝑟𝑟𝑜𝑟</m:t>
                      </m:r>
                      <m:r>
                        <a:rPr lang="en-US" altLang="zh-TW" sz="2800" i="1">
                          <a:latin typeface="Cambria Math" panose="02040503050406030204" pitchFamily="18" charset="0"/>
                        </a:rPr>
                        <m:t>(</m:t>
                      </m:r>
                      <m:r>
                        <a:rPr lang="zh-TW" altLang="en-US" sz="2800" i="1">
                          <a:latin typeface="Cambria Math" panose="02040503050406030204" pitchFamily="18" charset="0"/>
                        </a:rPr>
                        <m:t>𝜃</m:t>
                      </m:r>
                      <m:r>
                        <a:rPr lang="en-US" altLang="zh-TW" sz="2800" i="1">
                          <a:latin typeface="Cambria Math" panose="02040503050406030204" pitchFamily="18" charset="0"/>
                        </a:rPr>
                        <m:t>)</m:t>
                      </m:r>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8228080" y="3913480"/>
                <a:ext cx="1483548" cy="430887"/>
              </a:xfrm>
              <a:prstGeom prst="rect">
                <a:avLst/>
              </a:prstGeom>
              <a:blipFill rotWithShape="0">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03036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00" grpId="0" animBg="1"/>
      <p:bldP spid="101" grpId="0" animBg="1"/>
      <p:bldP spid="103" grpId="0"/>
      <p:bldP spid="115" grpId="0" animBg="1"/>
      <p:bldP spid="117" grpId="0"/>
      <p:bldP spid="119" grpId="0"/>
      <p:bldP spid="3" grpId="0" animBg="1"/>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Compute Error</a:t>
            </a:r>
            <a:endParaRPr lang="zh-TW" altLang="en-US" dirty="0"/>
          </a:p>
        </p:txBody>
      </p:sp>
      <p:grpSp>
        <p:nvGrpSpPr>
          <p:cNvPr id="18" name="群組 17"/>
          <p:cNvGrpSpPr/>
          <p:nvPr/>
        </p:nvGrpSpPr>
        <p:grpSpPr>
          <a:xfrm>
            <a:off x="3251769" y="2298175"/>
            <a:ext cx="421911" cy="671513"/>
            <a:chOff x="510563" y="3417283"/>
            <a:chExt cx="421911" cy="671513"/>
          </a:xfrm>
        </p:grpSpPr>
        <p:sp>
          <p:nvSpPr>
            <p:cNvPr id="19" name="矩形 18"/>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0" name="矩形 19"/>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grpSp>
        <p:nvGrpSpPr>
          <p:cNvPr id="21" name="群組 20"/>
          <p:cNvGrpSpPr/>
          <p:nvPr/>
        </p:nvGrpSpPr>
        <p:grpSpPr>
          <a:xfrm>
            <a:off x="3251768" y="3245280"/>
            <a:ext cx="421910" cy="671513"/>
            <a:chOff x="510564" y="3417283"/>
            <a:chExt cx="421910" cy="671513"/>
          </a:xfrm>
        </p:grpSpPr>
        <p:sp>
          <p:nvSpPr>
            <p:cNvPr id="22" name="矩形 21"/>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3" name="矩形 22"/>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grpSp>
        <p:nvGrpSpPr>
          <p:cNvPr id="24" name="群組 23"/>
          <p:cNvGrpSpPr/>
          <p:nvPr/>
        </p:nvGrpSpPr>
        <p:grpSpPr>
          <a:xfrm>
            <a:off x="3247759" y="5606624"/>
            <a:ext cx="429926" cy="671513"/>
            <a:chOff x="506555" y="3417283"/>
            <a:chExt cx="429926" cy="671513"/>
          </a:xfrm>
        </p:grpSpPr>
        <p:sp>
          <p:nvSpPr>
            <p:cNvPr id="25" name="矩形 2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6" name="矩形 25"/>
            <p:cNvSpPr/>
            <p:nvPr/>
          </p:nvSpPr>
          <p:spPr>
            <a:xfrm>
              <a:off x="506555" y="3522206"/>
              <a:ext cx="429926" cy="461665"/>
            </a:xfrm>
            <a:prstGeom prst="rect">
              <a:avLst/>
            </a:prstGeom>
          </p:spPr>
          <p:txBody>
            <a:bodyPr wrap="none">
              <a:spAutoFit/>
            </a:bodyPr>
            <a:lstStyle/>
            <a:p>
              <a:pPr algn="ctr"/>
              <a:r>
                <a:rPr lang="en-US" altLang="zh-TW" sz="2400" dirty="0" err="1"/>
                <a:t>x</a:t>
              </a:r>
              <a:r>
                <a:rPr lang="en-US" altLang="zh-TW" sz="2400" baseline="30000" dirty="0" err="1"/>
                <a:t>R</a:t>
              </a:r>
              <a:endParaRPr lang="zh-TW" altLang="en-US" sz="2400" baseline="30000" dirty="0"/>
            </a:p>
          </p:txBody>
        </p:sp>
      </p:grpSp>
      <p:sp>
        <p:nvSpPr>
          <p:cNvPr id="27" name="矩形 26"/>
          <p:cNvSpPr/>
          <p:nvPr/>
        </p:nvSpPr>
        <p:spPr>
          <a:xfrm>
            <a:off x="4051694" y="230074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8" name="矩形 27"/>
          <p:cNvSpPr/>
          <p:nvPr/>
        </p:nvSpPr>
        <p:spPr>
          <a:xfrm>
            <a:off x="4051694" y="323945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9" name="矩形 28"/>
          <p:cNvSpPr/>
          <p:nvPr/>
        </p:nvSpPr>
        <p:spPr>
          <a:xfrm>
            <a:off x="4051694" y="5594978"/>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30" name="文字方塊 29"/>
          <p:cNvSpPr txBox="1"/>
          <p:nvPr/>
        </p:nvSpPr>
        <p:spPr>
          <a:xfrm rot="5400000">
            <a:off x="3109320" y="4930674"/>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1" name="文字方塊 30"/>
          <p:cNvSpPr txBox="1"/>
          <p:nvPr/>
        </p:nvSpPr>
        <p:spPr>
          <a:xfrm rot="5400000">
            <a:off x="4182585" y="4919031"/>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32" name="直線單箭頭接點 31"/>
          <p:cNvCxnSpPr/>
          <p:nvPr/>
        </p:nvCxnSpPr>
        <p:spPr>
          <a:xfrm flipV="1">
            <a:off x="3620311" y="263392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3617350" y="358103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3617349" y="593655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5020560" y="2628722"/>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5017599" y="357582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5017598" y="593135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群組 37"/>
          <p:cNvGrpSpPr/>
          <p:nvPr/>
        </p:nvGrpSpPr>
        <p:grpSpPr>
          <a:xfrm>
            <a:off x="5419075" y="2298175"/>
            <a:ext cx="428323" cy="671513"/>
            <a:chOff x="507357" y="3417283"/>
            <a:chExt cx="428323" cy="671513"/>
          </a:xfrm>
        </p:grpSpPr>
        <p:sp>
          <p:nvSpPr>
            <p:cNvPr id="39" name="矩形 38"/>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0" name="矩形 39"/>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grpSp>
        <p:nvGrpSpPr>
          <p:cNvPr id="41" name="群組 40"/>
          <p:cNvGrpSpPr/>
          <p:nvPr/>
        </p:nvGrpSpPr>
        <p:grpSpPr>
          <a:xfrm>
            <a:off x="5419075" y="3245280"/>
            <a:ext cx="428323" cy="671513"/>
            <a:chOff x="507358" y="3417283"/>
            <a:chExt cx="428323" cy="671513"/>
          </a:xfrm>
        </p:grpSpPr>
        <p:sp>
          <p:nvSpPr>
            <p:cNvPr id="42" name="矩形 41"/>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3" name="矩形 42"/>
            <p:cNvSpPr/>
            <p:nvPr/>
          </p:nvSpPr>
          <p:spPr>
            <a:xfrm>
              <a:off x="507358" y="3522206"/>
              <a:ext cx="428323"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grpSp>
        <p:nvGrpSpPr>
          <p:cNvPr id="44" name="群組 43"/>
          <p:cNvGrpSpPr/>
          <p:nvPr/>
        </p:nvGrpSpPr>
        <p:grpSpPr>
          <a:xfrm>
            <a:off x="5415065" y="5606624"/>
            <a:ext cx="436338" cy="671513"/>
            <a:chOff x="503349" y="3417283"/>
            <a:chExt cx="436338" cy="671513"/>
          </a:xfrm>
        </p:grpSpPr>
        <p:sp>
          <p:nvSpPr>
            <p:cNvPr id="45" name="矩形 4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6" name="矩形 45"/>
            <p:cNvSpPr/>
            <p:nvPr/>
          </p:nvSpPr>
          <p:spPr>
            <a:xfrm>
              <a:off x="503349" y="3522206"/>
              <a:ext cx="436338" cy="461665"/>
            </a:xfrm>
            <a:prstGeom prst="rect">
              <a:avLst/>
            </a:prstGeom>
          </p:spPr>
          <p:txBody>
            <a:bodyPr wrap="none">
              <a:spAutoFit/>
            </a:bodyPr>
            <a:lstStyle/>
            <a:p>
              <a:pPr algn="ctr"/>
              <a:r>
                <a:rPr lang="en-US" altLang="zh-TW" sz="2400" dirty="0" err="1"/>
                <a:t>y</a:t>
              </a:r>
              <a:r>
                <a:rPr lang="en-US" altLang="zh-TW" sz="2400" baseline="30000" dirty="0" err="1"/>
                <a:t>R</a:t>
              </a:r>
              <a:endParaRPr lang="zh-TW" altLang="en-US" sz="2400" baseline="30000" dirty="0"/>
            </a:p>
          </p:txBody>
        </p:sp>
      </p:grpSp>
      <p:sp>
        <p:nvSpPr>
          <p:cNvPr id="47" name="矩形 46"/>
          <p:cNvSpPr/>
          <p:nvPr/>
        </p:nvSpPr>
        <p:spPr>
          <a:xfrm>
            <a:off x="7332469" y="2298175"/>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8" name="矩形 47"/>
          <p:cNvSpPr/>
          <p:nvPr/>
        </p:nvSpPr>
        <p:spPr>
          <a:xfrm>
            <a:off x="7332468" y="3245280"/>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9" name="矩形 48"/>
          <p:cNvSpPr/>
          <p:nvPr/>
        </p:nvSpPr>
        <p:spPr>
          <a:xfrm>
            <a:off x="7332468" y="5606624"/>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0" name="文字方塊 49"/>
              <p:cNvSpPr txBox="1"/>
              <p:nvPr/>
            </p:nvSpPr>
            <p:spPr>
              <a:xfrm>
                <a:off x="7322027" y="2471777"/>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7322027" y="2471777"/>
                <a:ext cx="391454" cy="369332"/>
              </a:xfrm>
              <a:prstGeom prst="rect">
                <a:avLst/>
              </a:prstGeom>
              <a:blipFill rotWithShape="0">
                <a:blip r:embed="rId3"/>
                <a:stretch>
                  <a:fillRect l="-18750" t="-16393" r="-50000"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7332467" y="3407287"/>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7332467" y="3407287"/>
                <a:ext cx="398058" cy="369332"/>
              </a:xfrm>
              <a:prstGeom prst="rect">
                <a:avLst/>
              </a:prstGeom>
              <a:blipFill rotWithShape="0">
                <a:blip r:embed="rId4"/>
                <a:stretch>
                  <a:fillRect l="-18462" t="-18033" r="-47692"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7308037" y="5803879"/>
                <a:ext cx="4224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𝑅</m:t>
                          </m:r>
                        </m:sup>
                      </m:sSup>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7308037" y="5803879"/>
                <a:ext cx="422488" cy="369332"/>
              </a:xfrm>
              <a:prstGeom prst="rect">
                <a:avLst/>
              </a:prstGeom>
              <a:blipFill rotWithShape="0">
                <a:blip r:embed="rId5"/>
                <a:stretch>
                  <a:fillRect l="-17391" t="-16393" r="-44928" b="-24590"/>
                </a:stretch>
              </a:blipFill>
            </p:spPr>
            <p:txBody>
              <a:bodyPr/>
              <a:lstStyle/>
              <a:p>
                <a:r>
                  <a:rPr lang="en-GB">
                    <a:noFill/>
                  </a:rPr>
                  <a:t> </a:t>
                </a:r>
              </a:p>
            </p:txBody>
          </p:sp>
        </mc:Fallback>
      </mc:AlternateContent>
      <p:sp>
        <p:nvSpPr>
          <p:cNvPr id="53" name="左-右雙向箭號 52"/>
          <p:cNvSpPr/>
          <p:nvPr/>
        </p:nvSpPr>
        <p:spPr>
          <a:xfrm>
            <a:off x="5778704" y="2622031"/>
            <a:ext cx="1323724" cy="1491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4" name="左-右雙向箭號 53"/>
          <p:cNvSpPr/>
          <p:nvPr/>
        </p:nvSpPr>
        <p:spPr>
          <a:xfrm>
            <a:off x="5773342" y="3542731"/>
            <a:ext cx="1323724" cy="1491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5" name="左-右雙向箭號 54"/>
          <p:cNvSpPr/>
          <p:nvPr/>
        </p:nvSpPr>
        <p:spPr>
          <a:xfrm>
            <a:off x="5773276" y="5883738"/>
            <a:ext cx="1323724" cy="1491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6" name="文字方塊 55"/>
              <p:cNvSpPr txBox="1"/>
              <p:nvPr/>
            </p:nvSpPr>
            <p:spPr>
              <a:xfrm>
                <a:off x="5685191" y="2830046"/>
                <a:ext cx="1410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GB" altLang="zh-TW" sz="2400" b="0" i="1" smtClean="0">
                              <a:latin typeface="Cambria Math" panose="02040503050406030204" pitchFamily="18" charset="0"/>
                            </a:rPr>
                            <m:t>𝑒𝑟𝑟𝑜𝑟</m:t>
                          </m:r>
                        </m:e>
                        <m:sup>
                          <m:r>
                            <a:rPr lang="en-US" altLang="zh-TW" sz="2400" i="1">
                              <a:latin typeface="Cambria Math" panose="02040503050406030204" pitchFamily="18" charset="0"/>
                            </a:rPr>
                            <m:t>1</m:t>
                          </m:r>
                        </m:sup>
                      </m:sSup>
                      <m:d>
                        <m:dPr>
                          <m:ctrlPr>
                            <a:rPr lang="en-US" altLang="zh-TW" sz="2400" i="1">
                              <a:latin typeface="Cambria Math" panose="02040503050406030204" pitchFamily="18" charset="0"/>
                            </a:rPr>
                          </m:ctrlPr>
                        </m:dPr>
                        <m:e>
                          <m:r>
                            <a:rPr lang="zh-TW" altLang="en-US" sz="2400" i="1">
                              <a:latin typeface="Cambria Math" panose="02040503050406030204" pitchFamily="18" charset="0"/>
                            </a:rPr>
                            <m:t>𝜃</m:t>
                          </m:r>
                        </m:e>
                      </m:d>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5685191" y="2830046"/>
                <a:ext cx="1410964" cy="369332"/>
              </a:xfrm>
              <a:prstGeom prst="rect">
                <a:avLst/>
              </a:prstGeom>
              <a:blipFill rotWithShape="0">
                <a:blip r:embed="rId6"/>
                <a:stretch>
                  <a:fillRect l="-2597" b="-6557"/>
                </a:stretch>
              </a:blipFill>
            </p:spPr>
            <p:txBody>
              <a:bodyPr/>
              <a:lstStyle/>
              <a:p>
                <a:r>
                  <a:rPr lang="en-GB">
                    <a:noFill/>
                  </a:rPr>
                  <a:t> </a:t>
                </a:r>
              </a:p>
            </p:txBody>
          </p:sp>
        </mc:Fallback>
      </mc:AlternateContent>
      <p:sp>
        <p:nvSpPr>
          <p:cNvPr id="59" name="文字方塊 58"/>
          <p:cNvSpPr txBox="1"/>
          <p:nvPr/>
        </p:nvSpPr>
        <p:spPr>
          <a:xfrm rot="5400000">
            <a:off x="5270854" y="4967195"/>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0" name="文字方塊 59"/>
          <p:cNvSpPr txBox="1"/>
          <p:nvPr/>
        </p:nvSpPr>
        <p:spPr>
          <a:xfrm rot="5400000">
            <a:off x="7169300" y="4954287"/>
            <a:ext cx="828675"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64" name="群組 63"/>
          <p:cNvGrpSpPr/>
          <p:nvPr/>
        </p:nvGrpSpPr>
        <p:grpSpPr>
          <a:xfrm>
            <a:off x="3248616" y="4152254"/>
            <a:ext cx="421910" cy="671513"/>
            <a:chOff x="510564" y="3417283"/>
            <a:chExt cx="421910" cy="671513"/>
          </a:xfrm>
        </p:grpSpPr>
        <p:sp>
          <p:nvSpPr>
            <p:cNvPr id="65" name="矩形 6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6" name="矩形 65"/>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3</a:t>
              </a:r>
              <a:endParaRPr lang="zh-TW" altLang="en-US" sz="2400" baseline="30000" dirty="0"/>
            </a:p>
          </p:txBody>
        </p:sp>
      </p:grpSp>
      <p:sp>
        <p:nvSpPr>
          <p:cNvPr id="67" name="矩形 66"/>
          <p:cNvSpPr/>
          <p:nvPr/>
        </p:nvSpPr>
        <p:spPr>
          <a:xfrm>
            <a:off x="4048542" y="4146429"/>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68" name="直線單箭頭接點 67"/>
          <p:cNvCxnSpPr/>
          <p:nvPr/>
        </p:nvCxnSpPr>
        <p:spPr>
          <a:xfrm flipV="1">
            <a:off x="3614198" y="4488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5014447" y="448280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群組 69"/>
          <p:cNvGrpSpPr/>
          <p:nvPr/>
        </p:nvGrpSpPr>
        <p:grpSpPr>
          <a:xfrm>
            <a:off x="5415923" y="4152254"/>
            <a:ext cx="428322" cy="671513"/>
            <a:chOff x="507359" y="3417283"/>
            <a:chExt cx="428322" cy="671513"/>
          </a:xfrm>
        </p:grpSpPr>
        <p:sp>
          <p:nvSpPr>
            <p:cNvPr id="71" name="矩形 70"/>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2" name="矩形 71"/>
            <p:cNvSpPr/>
            <p:nvPr/>
          </p:nvSpPr>
          <p:spPr>
            <a:xfrm>
              <a:off x="507359" y="3522206"/>
              <a:ext cx="428322" cy="461665"/>
            </a:xfrm>
            <a:prstGeom prst="rect">
              <a:avLst/>
            </a:prstGeom>
          </p:spPr>
          <p:txBody>
            <a:bodyPr wrap="none">
              <a:spAutoFit/>
            </a:bodyPr>
            <a:lstStyle/>
            <a:p>
              <a:pPr algn="ctr"/>
              <a:r>
                <a:rPr lang="en-US" altLang="zh-TW" sz="2400" dirty="0"/>
                <a:t>y</a:t>
              </a:r>
              <a:r>
                <a:rPr lang="en-US" altLang="zh-TW" sz="2400" baseline="30000" dirty="0"/>
                <a:t>3</a:t>
              </a:r>
              <a:endParaRPr lang="zh-TW" altLang="en-US" sz="2400" baseline="30000" dirty="0"/>
            </a:p>
          </p:txBody>
        </p:sp>
      </p:grpSp>
      <p:sp>
        <p:nvSpPr>
          <p:cNvPr id="73" name="矩形 72"/>
          <p:cNvSpPr/>
          <p:nvPr/>
        </p:nvSpPr>
        <p:spPr>
          <a:xfrm>
            <a:off x="7329316" y="4152254"/>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4" name="文字方塊 73"/>
              <p:cNvSpPr txBox="1"/>
              <p:nvPr/>
            </p:nvSpPr>
            <p:spPr>
              <a:xfrm>
                <a:off x="7329315" y="4314261"/>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74" name="文字方塊 73"/>
              <p:cNvSpPr txBox="1">
                <a:spLocks noRot="1" noChangeAspect="1" noMove="1" noResize="1" noEditPoints="1" noAdjustHandles="1" noChangeArrowheads="1" noChangeShapeType="1" noTextEdit="1"/>
              </p:cNvSpPr>
              <p:nvPr/>
            </p:nvSpPr>
            <p:spPr>
              <a:xfrm>
                <a:off x="7329315" y="4314261"/>
                <a:ext cx="398058" cy="369332"/>
              </a:xfrm>
              <a:prstGeom prst="rect">
                <a:avLst/>
              </a:prstGeom>
              <a:blipFill rotWithShape="0">
                <a:blip r:embed="rId7"/>
                <a:stretch>
                  <a:fillRect l="-18182" t="-18333" r="-46970" b="-26667"/>
                </a:stretch>
              </a:blipFill>
            </p:spPr>
            <p:txBody>
              <a:bodyPr/>
              <a:lstStyle/>
              <a:p>
                <a:r>
                  <a:rPr lang="en-GB">
                    <a:noFill/>
                  </a:rPr>
                  <a:t> </a:t>
                </a:r>
              </a:p>
            </p:txBody>
          </p:sp>
        </mc:Fallback>
      </mc:AlternateContent>
      <p:sp>
        <p:nvSpPr>
          <p:cNvPr id="75" name="左-右雙向箭號 74"/>
          <p:cNvSpPr/>
          <p:nvPr/>
        </p:nvSpPr>
        <p:spPr>
          <a:xfrm>
            <a:off x="5770190" y="4449705"/>
            <a:ext cx="1323724" cy="1491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 name="文字方塊 5"/>
          <p:cNvSpPr txBox="1"/>
          <p:nvPr/>
        </p:nvSpPr>
        <p:spPr>
          <a:xfrm>
            <a:off x="2032787" y="1640875"/>
            <a:ext cx="3580190" cy="523220"/>
          </a:xfrm>
          <a:prstGeom prst="rect">
            <a:avLst/>
          </a:prstGeom>
          <a:noFill/>
        </p:spPr>
        <p:txBody>
          <a:bodyPr wrap="square" rtlCol="0">
            <a:spAutoFit/>
          </a:bodyPr>
          <a:lstStyle/>
          <a:p>
            <a:r>
              <a:rPr lang="en-US" altLang="zh-TW" sz="2800" dirty="0"/>
              <a:t>For all training data …</a:t>
            </a:r>
            <a:endParaRPr lang="zh-TW" altLang="en-US" sz="2800" dirty="0"/>
          </a:p>
        </p:txBody>
      </p:sp>
      <p:pic>
        <p:nvPicPr>
          <p:cNvPr id="90" name="圖片 89"/>
          <p:cNvPicPr preferRelativeResize="0">
            <a:picLocks/>
          </p:cNvPicPr>
          <p:nvPr/>
        </p:nvPicPr>
        <p:blipFill>
          <a:blip r:embed="rId8"/>
          <a:stretch>
            <a:fillRect/>
          </a:stretch>
        </p:blipFill>
        <p:spPr>
          <a:xfrm>
            <a:off x="2439322" y="2314599"/>
            <a:ext cx="720000" cy="720000"/>
          </a:xfrm>
          <a:prstGeom prst="rect">
            <a:avLst/>
          </a:prstGeom>
          <a:ln w="38100">
            <a:solidFill>
              <a:schemeClr val="tx1"/>
            </a:solidFill>
          </a:ln>
        </p:spPr>
      </p:pic>
      <p:pic>
        <p:nvPicPr>
          <p:cNvPr id="92" name="圖片 91"/>
          <p:cNvPicPr preferRelativeResize="0">
            <a:picLocks/>
          </p:cNvPicPr>
          <p:nvPr/>
        </p:nvPicPr>
        <p:blipFill>
          <a:blip r:embed="rId9"/>
          <a:stretch>
            <a:fillRect/>
          </a:stretch>
        </p:blipFill>
        <p:spPr>
          <a:xfrm>
            <a:off x="2418572" y="3258994"/>
            <a:ext cx="720000" cy="720000"/>
          </a:xfrm>
          <a:prstGeom prst="rect">
            <a:avLst/>
          </a:prstGeom>
          <a:ln w="38100">
            <a:solidFill>
              <a:schemeClr val="tx1"/>
            </a:solidFill>
          </a:ln>
        </p:spPr>
      </p:pic>
      <p:pic>
        <p:nvPicPr>
          <p:cNvPr id="93" name="圖片 92"/>
          <p:cNvPicPr preferRelativeResize="0">
            <a:picLocks/>
          </p:cNvPicPr>
          <p:nvPr/>
        </p:nvPicPr>
        <p:blipFill>
          <a:blip r:embed="rId10"/>
          <a:stretch>
            <a:fillRect/>
          </a:stretch>
        </p:blipFill>
        <p:spPr>
          <a:xfrm>
            <a:off x="2418572" y="4139587"/>
            <a:ext cx="720000" cy="720000"/>
          </a:xfrm>
          <a:prstGeom prst="rect">
            <a:avLst/>
          </a:prstGeom>
          <a:ln w="38100">
            <a:solidFill>
              <a:schemeClr val="tx1"/>
            </a:solidFill>
          </a:ln>
        </p:spPr>
      </p:pic>
      <p:pic>
        <p:nvPicPr>
          <p:cNvPr id="94" name="圖片 93"/>
          <p:cNvPicPr preferRelativeResize="0">
            <a:picLocks/>
          </p:cNvPicPr>
          <p:nvPr/>
        </p:nvPicPr>
        <p:blipFill>
          <a:blip r:embed="rId11"/>
          <a:stretch>
            <a:fillRect/>
          </a:stretch>
        </p:blipFill>
        <p:spPr>
          <a:xfrm>
            <a:off x="2418572" y="5594978"/>
            <a:ext cx="720000" cy="720000"/>
          </a:xfrm>
          <a:prstGeom prst="rect">
            <a:avLst/>
          </a:prstGeom>
          <a:ln w="38100">
            <a:solidFill>
              <a:schemeClr val="tx1"/>
            </a:solidFill>
          </a:ln>
        </p:spPr>
      </p:pic>
      <mc:AlternateContent xmlns:mc="http://schemas.openxmlformats.org/markup-compatibility/2006" xmlns:a14="http://schemas.microsoft.com/office/drawing/2010/main">
        <mc:Choice Requires="a14">
          <p:sp>
            <p:nvSpPr>
              <p:cNvPr id="7" name="文字方塊 6"/>
              <p:cNvSpPr txBox="1"/>
              <p:nvPr/>
            </p:nvSpPr>
            <p:spPr>
              <a:xfrm>
                <a:off x="8268090" y="2164095"/>
                <a:ext cx="3414589" cy="12092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latin typeface="Cambria Math" panose="02040503050406030204" pitchFamily="18" charset="0"/>
                        </a:rPr>
                        <m:t>𝐸</m:t>
                      </m:r>
                      <m:d>
                        <m:dPr>
                          <m:ctrlPr>
                            <a:rPr lang="en-US" altLang="zh-TW" sz="2800" i="1">
                              <a:latin typeface="Cambria Math" panose="02040503050406030204" pitchFamily="18" charset="0"/>
                            </a:rPr>
                          </m:ctrlPr>
                        </m:dPr>
                        <m:e>
                          <m:r>
                            <a:rPr lang="zh-TW" altLang="en-US" sz="2800" i="1">
                              <a:latin typeface="Cambria Math" panose="02040503050406030204" pitchFamily="18" charset="0"/>
                            </a:rPr>
                            <m:t>𝜃</m:t>
                          </m:r>
                        </m:e>
                      </m:d>
                      <m:r>
                        <a:rPr lang="en-US" altLang="zh-TW" sz="2800" i="1">
                          <a:latin typeface="Cambria Math" panose="02040503050406030204" pitchFamily="18" charset="0"/>
                        </a:rPr>
                        <m:t>=</m:t>
                      </m:r>
                      <m:nary>
                        <m:naryPr>
                          <m:chr m:val="∑"/>
                          <m:ctrlPr>
                            <a:rPr lang="en-US" altLang="zh-TW" sz="2800" i="1">
                              <a:latin typeface="Cambria Math" panose="02040503050406030204" pitchFamily="18" charset="0"/>
                            </a:rPr>
                          </m:ctrlPr>
                        </m:naryPr>
                        <m:sub>
                          <m:r>
                            <m:rPr>
                              <m:brk m:alnAt="23"/>
                            </m:rPr>
                            <a:rPr lang="en-US" altLang="zh-TW" sz="2800" i="1">
                              <a:latin typeface="Cambria Math" panose="02040503050406030204" pitchFamily="18" charset="0"/>
                            </a:rPr>
                            <m:t>𝑟</m:t>
                          </m:r>
                          <m:r>
                            <a:rPr lang="en-US" altLang="zh-TW" sz="2800" i="1">
                              <a:latin typeface="Cambria Math" panose="02040503050406030204" pitchFamily="18" charset="0"/>
                            </a:rPr>
                            <m:t>=</m:t>
                          </m:r>
                          <m:r>
                            <a:rPr lang="en-US" altLang="zh-TW" sz="2800" i="1">
                              <a:latin typeface="Cambria Math" panose="02040503050406030204" pitchFamily="18" charset="0"/>
                            </a:rPr>
                            <m:t>1</m:t>
                          </m:r>
                        </m:sub>
                        <m:sup>
                          <m:r>
                            <a:rPr lang="en-US" altLang="zh-TW" sz="2800" i="1">
                              <a:latin typeface="Cambria Math" panose="02040503050406030204" pitchFamily="18" charset="0"/>
                            </a:rPr>
                            <m:t>𝑅</m:t>
                          </m:r>
                        </m:sup>
                        <m:e>
                          <m:sSup>
                            <m:sSupPr>
                              <m:ctrlPr>
                                <a:rPr lang="en-US" altLang="zh-TW" sz="2800" i="1">
                                  <a:latin typeface="Cambria Math" panose="02040503050406030204" pitchFamily="18" charset="0"/>
                                </a:rPr>
                              </m:ctrlPr>
                            </m:sSupPr>
                            <m:e>
                              <m:r>
                                <a:rPr lang="en-GB" altLang="zh-TW" sz="2800" b="0" i="1" smtClean="0">
                                  <a:latin typeface="Cambria Math" panose="02040503050406030204" pitchFamily="18" charset="0"/>
                                </a:rPr>
                                <m:t>𝑒𝑟𝑟𝑜𝑟</m:t>
                              </m:r>
                            </m:e>
                            <m:sup>
                              <m:r>
                                <a:rPr lang="en-US" altLang="zh-TW" sz="2800" i="1">
                                  <a:latin typeface="Cambria Math" panose="02040503050406030204" pitchFamily="18" charset="0"/>
                                </a:rPr>
                                <m:t>𝑟</m:t>
                              </m:r>
                            </m:sup>
                          </m:sSup>
                          <m:d>
                            <m:dPr>
                              <m:ctrlPr>
                                <a:rPr lang="en-US" altLang="zh-TW" sz="2800" i="1">
                                  <a:latin typeface="Cambria Math" panose="02040503050406030204" pitchFamily="18" charset="0"/>
                                </a:rPr>
                              </m:ctrlPr>
                            </m:dPr>
                            <m:e>
                              <m:r>
                                <a:rPr lang="zh-TW" altLang="en-US" sz="2800" i="1">
                                  <a:latin typeface="Cambria Math" panose="02040503050406030204" pitchFamily="18" charset="0"/>
                                </a:rPr>
                                <m:t>𝜃</m:t>
                              </m:r>
                            </m:e>
                          </m:d>
                        </m:e>
                      </m:nary>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8268090" y="2164095"/>
                <a:ext cx="3414589" cy="1209242"/>
              </a:xfrm>
              <a:prstGeom prst="rect">
                <a:avLst/>
              </a:prstGeom>
              <a:blipFill rotWithShape="0">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5" name="文字方塊 94"/>
              <p:cNvSpPr txBox="1"/>
              <p:nvPr/>
            </p:nvSpPr>
            <p:spPr>
              <a:xfrm>
                <a:off x="7811583" y="4938976"/>
                <a:ext cx="3122536" cy="140833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Find the network parameters </a:t>
                </a:r>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i="1">
                            <a:latin typeface="Cambria Math" panose="02040503050406030204" pitchFamily="18" charset="0"/>
                          </a:rPr>
                          <m:t>∗</m:t>
                        </m:r>
                      </m:sup>
                    </m:sSup>
                  </m:oMath>
                </a14:m>
                <a:r>
                  <a:rPr lang="en-US" altLang="zh-TW" sz="2800" dirty="0"/>
                  <a:t> that minimize this value</a:t>
                </a:r>
                <a:endParaRPr lang="zh-TW" altLang="en-US" sz="2800" dirty="0"/>
              </a:p>
            </p:txBody>
          </p:sp>
        </mc:Choice>
        <mc:Fallback xmlns="">
          <p:sp>
            <p:nvSpPr>
              <p:cNvPr id="95" name="文字方塊 94"/>
              <p:cNvSpPr txBox="1">
                <a:spLocks noRot="1" noChangeAspect="1" noMove="1" noResize="1" noEditPoints="1" noAdjustHandles="1" noChangeArrowheads="1" noChangeShapeType="1" noTextEdit="1"/>
              </p:cNvSpPr>
              <p:nvPr/>
            </p:nvSpPr>
            <p:spPr>
              <a:xfrm>
                <a:off x="7811583" y="4938976"/>
                <a:ext cx="3122536" cy="1408334"/>
              </a:xfrm>
              <a:prstGeom prst="rect">
                <a:avLst/>
              </a:prstGeom>
              <a:blipFill rotWithShape="0">
                <a:blip r:embed="rId13"/>
                <a:stretch>
                  <a:fillRect/>
                </a:stretch>
              </a:blipFill>
            </p:spPr>
            <p:txBody>
              <a:bodyPr/>
              <a:lstStyle/>
              <a:p>
                <a:r>
                  <a:rPr lang="en-GB">
                    <a:noFill/>
                  </a:rPr>
                  <a:t> </a:t>
                </a:r>
              </a:p>
            </p:txBody>
          </p:sp>
        </mc:Fallback>
      </mc:AlternateContent>
      <p:sp>
        <p:nvSpPr>
          <p:cNvPr id="77" name="文字方塊 76"/>
          <p:cNvSpPr txBox="1"/>
          <p:nvPr/>
        </p:nvSpPr>
        <p:spPr>
          <a:xfrm>
            <a:off x="7698975" y="1650744"/>
            <a:ext cx="1805606" cy="523220"/>
          </a:xfrm>
          <a:prstGeom prst="rect">
            <a:avLst/>
          </a:prstGeom>
          <a:noFill/>
        </p:spPr>
        <p:txBody>
          <a:bodyPr wrap="square" rtlCol="0">
            <a:spAutoFit/>
          </a:bodyPr>
          <a:lstStyle/>
          <a:p>
            <a:r>
              <a:rPr lang="en-US" altLang="zh-TW" sz="2800" dirty="0"/>
              <a:t>Total Cost:</a:t>
            </a:r>
            <a:endParaRPr lang="zh-TW" altLang="en-US" sz="2800" dirty="0"/>
          </a:p>
        </p:txBody>
      </p:sp>
      <mc:AlternateContent xmlns:mc="http://schemas.openxmlformats.org/markup-compatibility/2006" xmlns:a14="http://schemas.microsoft.com/office/drawing/2010/main">
        <mc:Choice Requires="a14">
          <p:sp>
            <p:nvSpPr>
              <p:cNvPr id="80" name="文字方塊 79"/>
              <p:cNvSpPr txBox="1"/>
              <p:nvPr/>
            </p:nvSpPr>
            <p:spPr>
              <a:xfrm>
                <a:off x="7731651" y="3498632"/>
                <a:ext cx="3425940" cy="1384995"/>
              </a:xfrm>
              <a:prstGeom prst="rect">
                <a:avLst/>
              </a:prstGeom>
              <a:noFill/>
            </p:spPr>
            <p:txBody>
              <a:bodyPr wrap="square" rtlCol="0">
                <a:spAutoFit/>
              </a:bodyPr>
              <a:lstStyle/>
              <a:p>
                <a:r>
                  <a:rPr lang="en-US" altLang="zh-TW" sz="2800" dirty="0"/>
                  <a:t>How bad the network parameters </a:t>
                </a:r>
                <a14:m>
                  <m:oMath xmlns:m="http://schemas.openxmlformats.org/officeDocument/2006/math">
                    <m:r>
                      <a:rPr lang="zh-TW" altLang="en-US" sz="2800" i="1">
                        <a:latin typeface="Cambria Math" panose="02040503050406030204" pitchFamily="18" charset="0"/>
                      </a:rPr>
                      <m:t>𝜃</m:t>
                    </m:r>
                  </m:oMath>
                </a14:m>
                <a:r>
                  <a:rPr lang="en-US" altLang="zh-TW" sz="2800" dirty="0"/>
                  <a:t> is on this task</a:t>
                </a:r>
                <a:endParaRPr lang="zh-TW" altLang="en-US" sz="28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7731651" y="3498632"/>
                <a:ext cx="3425940" cy="1384995"/>
              </a:xfrm>
              <a:prstGeom prst="rect">
                <a:avLst/>
              </a:prstGeom>
              <a:blipFill rotWithShape="0">
                <a:blip r:embed="rId14"/>
                <a:stretch>
                  <a:fillRect l="-3559" t="-4405" r="-3025" b="-118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5687084" y="3717652"/>
                <a:ext cx="14175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GB" altLang="zh-TW" sz="2400" b="0" i="1" smtClean="0">
                              <a:latin typeface="Cambria Math" panose="02040503050406030204" pitchFamily="18" charset="0"/>
                            </a:rPr>
                            <m:t>𝑒𝑟𝑟𝑜𝑟</m:t>
                          </m:r>
                        </m:e>
                        <m:sup>
                          <m:r>
                            <a:rPr lang="en-US" altLang="zh-TW" sz="2400" i="1">
                              <a:latin typeface="Cambria Math" panose="02040503050406030204" pitchFamily="18" charset="0"/>
                            </a:rPr>
                            <m:t>2</m:t>
                          </m:r>
                        </m:sup>
                      </m:sSup>
                      <m:d>
                        <m:dPr>
                          <m:ctrlPr>
                            <a:rPr lang="en-US" altLang="zh-TW" sz="2400" i="1">
                              <a:latin typeface="Cambria Math" panose="02040503050406030204" pitchFamily="18" charset="0"/>
                            </a:rPr>
                          </m:ctrlPr>
                        </m:dPr>
                        <m:e>
                          <m:r>
                            <a:rPr lang="zh-TW" altLang="en-US" sz="2400" i="1">
                              <a:latin typeface="Cambria Math" panose="02040503050406030204" pitchFamily="18" charset="0"/>
                            </a:rPr>
                            <m:t>𝜃</m:t>
                          </m:r>
                        </m:e>
                      </m:d>
                    </m:oMath>
                  </m:oMathPara>
                </a14:m>
                <a:endParaRPr lang="zh-TW" altLang="en-US" sz="2400" dirty="0"/>
              </a:p>
            </p:txBody>
          </p:sp>
        </mc:Choice>
        <mc:Fallback xmlns="">
          <p:sp>
            <p:nvSpPr>
              <p:cNvPr id="81" name="文字方塊 80"/>
              <p:cNvSpPr txBox="1">
                <a:spLocks noRot="1" noChangeAspect="1" noMove="1" noResize="1" noEditPoints="1" noAdjustHandles="1" noChangeArrowheads="1" noChangeShapeType="1" noTextEdit="1"/>
              </p:cNvSpPr>
              <p:nvPr/>
            </p:nvSpPr>
            <p:spPr>
              <a:xfrm>
                <a:off x="5687084" y="3717652"/>
                <a:ext cx="1417568" cy="369332"/>
              </a:xfrm>
              <a:prstGeom prst="rect">
                <a:avLst/>
              </a:prstGeom>
              <a:blipFill rotWithShape="0">
                <a:blip r:embed="rId15"/>
                <a:stretch>
                  <a:fillRect l="-2586"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2" name="文字方塊 81"/>
              <p:cNvSpPr txBox="1"/>
              <p:nvPr/>
            </p:nvSpPr>
            <p:spPr>
              <a:xfrm>
                <a:off x="5674147" y="4724821"/>
                <a:ext cx="14175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GB" altLang="zh-TW" sz="2400" b="0" i="1" smtClean="0">
                              <a:latin typeface="Cambria Math" panose="02040503050406030204" pitchFamily="18" charset="0"/>
                            </a:rPr>
                            <m:t>𝑒𝑟𝑟𝑜𝑟</m:t>
                          </m:r>
                        </m:e>
                        <m:sup>
                          <m:r>
                            <a:rPr lang="en-US" altLang="zh-TW" sz="2400" i="1">
                              <a:latin typeface="Cambria Math" panose="02040503050406030204" pitchFamily="18" charset="0"/>
                            </a:rPr>
                            <m:t>3</m:t>
                          </m:r>
                        </m:sup>
                      </m:sSup>
                      <m:d>
                        <m:dPr>
                          <m:ctrlPr>
                            <a:rPr lang="en-US" altLang="zh-TW" sz="2400" i="1">
                              <a:latin typeface="Cambria Math" panose="02040503050406030204" pitchFamily="18" charset="0"/>
                            </a:rPr>
                          </m:ctrlPr>
                        </m:dPr>
                        <m:e>
                          <m:r>
                            <a:rPr lang="zh-TW" altLang="en-US" sz="2400" i="1">
                              <a:latin typeface="Cambria Math" panose="02040503050406030204" pitchFamily="18" charset="0"/>
                            </a:rPr>
                            <m:t>𝜃</m:t>
                          </m:r>
                        </m:e>
                      </m:d>
                    </m:oMath>
                  </m:oMathPara>
                </a14:m>
                <a:endParaRPr lang="zh-TW" altLang="en-US" sz="2400" dirty="0"/>
              </a:p>
            </p:txBody>
          </p:sp>
        </mc:Choice>
        <mc:Fallback xmlns="">
          <p:sp>
            <p:nvSpPr>
              <p:cNvPr id="82" name="文字方塊 81"/>
              <p:cNvSpPr txBox="1">
                <a:spLocks noRot="1" noChangeAspect="1" noMove="1" noResize="1" noEditPoints="1" noAdjustHandles="1" noChangeArrowheads="1" noChangeShapeType="1" noTextEdit="1"/>
              </p:cNvSpPr>
              <p:nvPr/>
            </p:nvSpPr>
            <p:spPr>
              <a:xfrm>
                <a:off x="5674147" y="4724821"/>
                <a:ext cx="1417568" cy="369332"/>
              </a:xfrm>
              <a:prstGeom prst="rect">
                <a:avLst/>
              </a:prstGeom>
              <a:blipFill rotWithShape="0">
                <a:blip r:embed="rId16"/>
                <a:stretch>
                  <a:fillRect l="-2586" b="-6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3" name="文字方塊 82"/>
              <p:cNvSpPr txBox="1"/>
              <p:nvPr/>
            </p:nvSpPr>
            <p:spPr>
              <a:xfrm>
                <a:off x="5674870" y="6228426"/>
                <a:ext cx="14419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GB" altLang="zh-TW" sz="2400" b="0" i="1" smtClean="0">
                              <a:latin typeface="Cambria Math" panose="02040503050406030204" pitchFamily="18" charset="0"/>
                            </a:rPr>
                            <m:t>𝑒𝑟𝑟𝑜𝑟</m:t>
                          </m:r>
                        </m:e>
                        <m:sup>
                          <m:r>
                            <a:rPr lang="en-US" altLang="zh-TW" sz="2400" i="1">
                              <a:latin typeface="Cambria Math" panose="02040503050406030204" pitchFamily="18" charset="0"/>
                            </a:rPr>
                            <m:t>𝑅</m:t>
                          </m:r>
                        </m:sup>
                      </m:sSup>
                      <m:d>
                        <m:dPr>
                          <m:ctrlPr>
                            <a:rPr lang="en-US" altLang="zh-TW" sz="2400" i="1">
                              <a:latin typeface="Cambria Math" panose="02040503050406030204" pitchFamily="18" charset="0"/>
                            </a:rPr>
                          </m:ctrlPr>
                        </m:dPr>
                        <m:e>
                          <m:r>
                            <a:rPr lang="zh-TW" altLang="en-US" sz="2400" i="1">
                              <a:latin typeface="Cambria Math" panose="02040503050406030204" pitchFamily="18" charset="0"/>
                            </a:rPr>
                            <m:t>𝜃</m:t>
                          </m:r>
                        </m:e>
                      </m:d>
                    </m:oMath>
                  </m:oMathPara>
                </a14:m>
                <a:endParaRPr lang="zh-TW" altLang="en-US" sz="2400" dirty="0"/>
              </a:p>
            </p:txBody>
          </p:sp>
        </mc:Choice>
        <mc:Fallback xmlns="">
          <p:sp>
            <p:nvSpPr>
              <p:cNvPr id="83" name="文字方塊 82"/>
              <p:cNvSpPr txBox="1">
                <a:spLocks noRot="1" noChangeAspect="1" noMove="1" noResize="1" noEditPoints="1" noAdjustHandles="1" noChangeArrowheads="1" noChangeShapeType="1" noTextEdit="1"/>
              </p:cNvSpPr>
              <p:nvPr/>
            </p:nvSpPr>
            <p:spPr>
              <a:xfrm>
                <a:off x="5674870" y="6228426"/>
                <a:ext cx="1441998" cy="369332"/>
              </a:xfrm>
              <a:prstGeom prst="rect">
                <a:avLst/>
              </a:prstGeom>
              <a:blipFill rotWithShape="0">
                <a:blip r:embed="rId17"/>
                <a:stretch>
                  <a:fillRect l="-2542" t="-1667" b="-6667"/>
                </a:stretch>
              </a:blipFill>
            </p:spPr>
            <p:txBody>
              <a:bodyPr/>
              <a:lstStyle/>
              <a:p>
                <a:r>
                  <a:rPr lang="en-GB">
                    <a:noFill/>
                  </a:rPr>
                  <a:t> </a:t>
                </a:r>
              </a:p>
            </p:txBody>
          </p:sp>
        </mc:Fallback>
      </mc:AlternateContent>
    </p:spTree>
    <p:extLst>
      <p:ext uri="{BB962C8B-B14F-4D97-AF65-F5344CB8AC3E}">
        <p14:creationId xmlns:p14="http://schemas.microsoft.com/office/powerpoint/2010/main" val="103977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5" grpId="0" animBg="1"/>
      <p:bldP spid="77" grpId="0"/>
      <p:bldP spid="8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Training a Neural Net - overview</a:t>
            </a:r>
            <a:endParaRPr lang="en-GB" dirty="0"/>
          </a:p>
        </p:txBody>
      </p:sp>
      <p:sp>
        <p:nvSpPr>
          <p:cNvPr id="3" name="Content Placeholder 2"/>
          <p:cNvSpPr>
            <a:spLocks noGrp="1"/>
          </p:cNvSpPr>
          <p:nvPr>
            <p:ph idx="1"/>
          </p:nvPr>
        </p:nvSpPr>
        <p:spPr/>
        <p:txBody>
          <a:bodyPr>
            <a:normAutofit/>
          </a:bodyPr>
          <a:lstStyle/>
          <a:p>
            <a:r>
              <a:rPr lang="en-GB" sz="3600" dirty="0" smtClean="0"/>
              <a:t>An iterative algorithm; each iteration of training is an “epoch”</a:t>
            </a:r>
          </a:p>
          <a:p>
            <a:pPr lvl="1"/>
            <a:r>
              <a:rPr lang="en-GB" sz="3600" dirty="0" smtClean="0"/>
              <a:t>At each iteration for </a:t>
            </a:r>
            <a:r>
              <a:rPr lang="en-GB" sz="3600" dirty="0" smtClean="0"/>
              <a:t>training </a:t>
            </a:r>
            <a:r>
              <a:rPr lang="en-GB" sz="3600" dirty="0" smtClean="0"/>
              <a:t>instances</a:t>
            </a:r>
          </a:p>
          <a:p>
            <a:pPr lvl="2"/>
            <a:r>
              <a:rPr lang="en-GB" sz="3600" dirty="0" smtClean="0"/>
              <a:t>do a </a:t>
            </a:r>
            <a:r>
              <a:rPr lang="en-GB" sz="3600" b="1" dirty="0" smtClean="0">
                <a:solidFill>
                  <a:srgbClr val="0070C0"/>
                </a:solidFill>
              </a:rPr>
              <a:t>forward pass</a:t>
            </a:r>
          </a:p>
          <a:p>
            <a:pPr lvl="2"/>
            <a:r>
              <a:rPr lang="en-GB" sz="3600" b="1" dirty="0" smtClean="0">
                <a:solidFill>
                  <a:srgbClr val="0070C0"/>
                </a:solidFill>
              </a:rPr>
              <a:t>compute the error </a:t>
            </a:r>
            <a:r>
              <a:rPr lang="en-GB" sz="3600" dirty="0" smtClean="0"/>
              <a:t>and aggregate it</a:t>
            </a:r>
          </a:p>
          <a:p>
            <a:pPr lvl="1"/>
            <a:r>
              <a:rPr lang="en-GB" sz="3600" b="1" dirty="0" smtClean="0">
                <a:solidFill>
                  <a:srgbClr val="0070C0"/>
                </a:solidFill>
              </a:rPr>
              <a:t>Back propagate </a:t>
            </a:r>
            <a:r>
              <a:rPr lang="en-GB" sz="3600" dirty="0" smtClean="0"/>
              <a:t>the error in the current epoch</a:t>
            </a:r>
          </a:p>
          <a:p>
            <a:pPr lvl="1"/>
            <a:r>
              <a:rPr lang="en-GB" sz="3600" dirty="0" smtClean="0"/>
              <a:t>Use the error to </a:t>
            </a:r>
            <a:r>
              <a:rPr lang="en-GB" sz="3600" b="1" dirty="0" smtClean="0">
                <a:solidFill>
                  <a:srgbClr val="0070C0"/>
                </a:solidFill>
              </a:rPr>
              <a:t>update the weights</a:t>
            </a:r>
          </a:p>
          <a:p>
            <a:endParaRPr lang="en-GB" sz="3600" dirty="0"/>
          </a:p>
        </p:txBody>
      </p:sp>
    </p:spTree>
    <p:extLst>
      <p:ext uri="{BB962C8B-B14F-4D97-AF65-F5344CB8AC3E}">
        <p14:creationId xmlns:p14="http://schemas.microsoft.com/office/powerpoint/2010/main" val="22910810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Backward pass – Error propagation</a:t>
            </a:r>
            <a:endParaRPr lang="zh-TW" altLang="en-US" dirty="0"/>
          </a:p>
        </p:txBody>
      </p:sp>
      <p:cxnSp>
        <p:nvCxnSpPr>
          <p:cNvPr id="13" name="直線單箭頭接點 12"/>
          <p:cNvCxnSpPr/>
          <p:nvPr/>
        </p:nvCxnSpPr>
        <p:spPr>
          <a:xfrm>
            <a:off x="7702742" y="470160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702741" y="304200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橢圓 26"/>
          <p:cNvSpPr/>
          <p:nvPr/>
        </p:nvSpPr>
        <p:spPr>
          <a:xfrm>
            <a:off x="5009806" y="280043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5028728" y="437311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163499" y="277320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205189" y="437311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5" name="群組 84"/>
          <p:cNvGrpSpPr/>
          <p:nvPr/>
        </p:nvGrpSpPr>
        <p:grpSpPr>
          <a:xfrm>
            <a:off x="3408486" y="309267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608424" y="307275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100" name="Object 12"/>
          <p:cNvGraphicFramePr>
            <a:graphicFrameLocks noChangeAspect="1"/>
          </p:cNvGraphicFramePr>
          <p:nvPr>
            <p:extLst>
              <p:ext uri="{D42A27DB-BD31-4B8C-83A1-F6EECF244321}">
                <p14:modId xmlns:p14="http://schemas.microsoft.com/office/powerpoint/2010/main" val="832958848"/>
              </p:ext>
            </p:extLst>
          </p:nvPr>
        </p:nvGraphicFramePr>
        <p:xfrm>
          <a:off x="8389201" y="4429209"/>
          <a:ext cx="379412" cy="461963"/>
        </p:xfrm>
        <a:graphic>
          <a:graphicData uri="http://schemas.openxmlformats.org/presentationml/2006/ole">
            <mc:AlternateContent xmlns:mc="http://schemas.openxmlformats.org/markup-compatibility/2006">
              <mc:Choice xmlns:v="urn:schemas-microsoft-com:vml" Requires="v">
                <p:oleObj spid="_x0000_s18512" name="方程式" r:id="rId4" imgW="177480" imgH="215640" progId="Equation.3">
                  <p:embed/>
                </p:oleObj>
              </mc:Choice>
              <mc:Fallback>
                <p:oleObj name="方程式" r:id="rId4" imgW="177480" imgH="215640" progId="Equation.3">
                  <p:embed/>
                  <p:pic>
                    <p:nvPicPr>
                      <p:cNvPr id="0" name=""/>
                      <p:cNvPicPr>
                        <a:picLocks noChangeAspect="1" noChangeArrowheads="1"/>
                      </p:cNvPicPr>
                      <p:nvPr/>
                    </p:nvPicPr>
                    <p:blipFill>
                      <a:blip r:embed="rId5"/>
                      <a:srcRect/>
                      <a:stretch>
                        <a:fillRect/>
                      </a:stretch>
                    </p:blipFill>
                    <p:spPr bwMode="auto">
                      <a:xfrm>
                        <a:off x="8389201" y="4429209"/>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12"/>
          <p:cNvGraphicFramePr>
            <a:graphicFrameLocks noChangeAspect="1"/>
          </p:cNvGraphicFramePr>
          <p:nvPr>
            <p:extLst>
              <p:ext uri="{D42A27DB-BD31-4B8C-83A1-F6EECF244321}">
                <p14:modId xmlns:p14="http://schemas.microsoft.com/office/powerpoint/2010/main" val="1216223174"/>
              </p:ext>
            </p:extLst>
          </p:nvPr>
        </p:nvGraphicFramePr>
        <p:xfrm>
          <a:off x="8401369" y="2773067"/>
          <a:ext cx="352425" cy="461963"/>
        </p:xfrm>
        <a:graphic>
          <a:graphicData uri="http://schemas.openxmlformats.org/presentationml/2006/ole">
            <mc:AlternateContent xmlns:mc="http://schemas.openxmlformats.org/markup-compatibility/2006">
              <mc:Choice xmlns:v="urn:schemas-microsoft-com:vml" Requires="v">
                <p:oleObj spid="_x0000_s18513"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8401369" y="2773067"/>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 name="手繪多邊形 106"/>
          <p:cNvSpPr/>
          <p:nvPr/>
        </p:nvSpPr>
        <p:spPr>
          <a:xfrm>
            <a:off x="5071729" y="292638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88073" y="444971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220670" y="2864964"/>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267757" y="4483148"/>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68" name="文字方塊 67"/>
              <p:cNvSpPr txBox="1"/>
              <p:nvPr/>
            </p:nvSpPr>
            <p:spPr>
              <a:xfrm>
                <a:off x="5966363" y="3131189"/>
                <a:ext cx="588173"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h</m:t>
                      </m:r>
                      <m:r>
                        <a:rPr lang="en-GB" altLang="zh-TW" sz="2800" b="0" i="1" baseline="-25000" smtClean="0">
                          <a:solidFill>
                            <a:srgbClr val="0000FF"/>
                          </a:solidFill>
                          <a:latin typeface="Cambria Math" panose="02040503050406030204" pitchFamily="18" charset="0"/>
                        </a:rPr>
                        <m:t>𝑜</m:t>
                      </m:r>
                    </m:oMath>
                  </m:oMathPara>
                </a14:m>
                <a:endParaRPr lang="zh-TW" altLang="en-US" sz="2800" baseline="-25000" dirty="0">
                  <a:solidFill>
                    <a:srgbClr val="0000FF"/>
                  </a:solidFill>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5966363" y="3131189"/>
                <a:ext cx="588173" cy="420949"/>
              </a:xfrm>
              <a:prstGeom prst="rect">
                <a:avLst/>
              </a:prstGeom>
              <a:blipFill rotWithShape="0">
                <a:blip r:embed="rId8"/>
                <a:stretch>
                  <a:fillRect/>
                </a:stretch>
              </a:blipFill>
            </p:spPr>
            <p:txBody>
              <a:bodyPr/>
              <a:lstStyle/>
              <a:p>
                <a:r>
                  <a:rPr lang="en-GB">
                    <a:noFill/>
                  </a:rPr>
                  <a:t> </a:t>
                </a:r>
              </a:p>
            </p:txBody>
          </p:sp>
        </mc:Fallback>
      </mc:AlternateContent>
      <p:grpSp>
        <p:nvGrpSpPr>
          <p:cNvPr id="6" name="Group 5"/>
          <p:cNvGrpSpPr/>
          <p:nvPr/>
        </p:nvGrpSpPr>
        <p:grpSpPr>
          <a:xfrm>
            <a:off x="3024633" y="2912929"/>
            <a:ext cx="355068" cy="461665"/>
            <a:chOff x="2272793" y="1978209"/>
            <a:chExt cx="355068" cy="461665"/>
          </a:xfrm>
        </p:grpSpPr>
        <p:sp>
          <p:nvSpPr>
            <p:cNvPr id="78" name="矩形 77"/>
            <p:cNvSpPr/>
            <p:nvPr/>
          </p:nvSpPr>
          <p:spPr>
            <a:xfrm>
              <a:off x="2272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1" name="文字方塊 80"/>
            <p:cNvSpPr txBox="1"/>
            <p:nvPr/>
          </p:nvSpPr>
          <p:spPr>
            <a:xfrm>
              <a:off x="2284961" y="1978209"/>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grpSp>
      <p:grpSp>
        <p:nvGrpSpPr>
          <p:cNvPr id="7" name="Group 6"/>
          <p:cNvGrpSpPr/>
          <p:nvPr/>
        </p:nvGrpSpPr>
        <p:grpSpPr>
          <a:xfrm>
            <a:off x="2980847" y="4502614"/>
            <a:ext cx="488741" cy="461665"/>
            <a:chOff x="2188367" y="3567894"/>
            <a:chExt cx="488741" cy="461665"/>
          </a:xfrm>
        </p:grpSpPr>
        <p:sp>
          <p:nvSpPr>
            <p:cNvPr id="79" name="矩形 78"/>
            <p:cNvSpPr/>
            <p:nvPr/>
          </p:nvSpPr>
          <p:spPr>
            <a:xfrm>
              <a:off x="2241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2" name="文字方塊 81"/>
            <p:cNvSpPr txBox="1"/>
            <p:nvPr/>
          </p:nvSpPr>
          <p:spPr>
            <a:xfrm>
              <a:off x="2188367" y="3567894"/>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grpSp>
      <mc:AlternateContent xmlns:mc="http://schemas.openxmlformats.org/markup-compatibility/2006" xmlns:a14="http://schemas.microsoft.com/office/drawing/2010/main">
        <mc:Choice Requires="a14">
          <p:sp>
            <p:nvSpPr>
              <p:cNvPr id="97" name="文字方塊 96"/>
              <p:cNvSpPr txBox="1"/>
              <p:nvPr/>
            </p:nvSpPr>
            <p:spPr>
              <a:xfrm>
                <a:off x="8408920" y="3109080"/>
                <a:ext cx="967380"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𝑜𝑢𝑡𝑝𝑢𝑡</m:t>
                      </m:r>
                    </m:oMath>
                  </m:oMathPara>
                </a14:m>
                <a:endParaRPr lang="zh-TW" altLang="en-US" sz="2800" baseline="-25000" dirty="0">
                  <a:solidFill>
                    <a:srgbClr val="FF0000"/>
                  </a:solidFill>
                </a:endParaRPr>
              </a:p>
            </p:txBody>
          </p:sp>
        </mc:Choice>
        <mc:Fallback xmlns="">
          <p:sp>
            <p:nvSpPr>
              <p:cNvPr id="97" name="文字方塊 96"/>
              <p:cNvSpPr txBox="1">
                <a:spLocks noRot="1" noChangeAspect="1" noMove="1" noResize="1" noEditPoints="1" noAdjustHandles="1" noChangeArrowheads="1" noChangeShapeType="1" noTextEdit="1"/>
              </p:cNvSpPr>
              <p:nvPr/>
            </p:nvSpPr>
            <p:spPr>
              <a:xfrm>
                <a:off x="8408920" y="3109080"/>
                <a:ext cx="967380" cy="420949"/>
              </a:xfrm>
              <a:prstGeom prst="rect">
                <a:avLst/>
              </a:prstGeom>
              <a:blipFill rotWithShape="0">
                <a:blip r:embed="rId9"/>
                <a:stretch>
                  <a:fillRect b="-13043"/>
                </a:stretch>
              </a:blipFill>
            </p:spPr>
            <p:txBody>
              <a:bodyPr/>
              <a:lstStyle/>
              <a:p>
                <a:r>
                  <a:rPr lang="en-GB">
                    <a:noFill/>
                  </a:rPr>
                  <a:t> </a:t>
                </a:r>
              </a:p>
            </p:txBody>
          </p:sp>
        </mc:Fallback>
      </mc:AlternateContent>
      <p:sp>
        <p:nvSpPr>
          <p:cNvPr id="4" name="Freeform 3"/>
          <p:cNvSpPr/>
          <p:nvPr/>
        </p:nvSpPr>
        <p:spPr>
          <a:xfrm>
            <a:off x="6621036" y="3275732"/>
            <a:ext cx="1730713" cy="50859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reeform 64"/>
          <p:cNvSpPr/>
          <p:nvPr/>
        </p:nvSpPr>
        <p:spPr>
          <a:xfrm rot="10800000" flipH="1">
            <a:off x="4428179" y="2411939"/>
            <a:ext cx="1730713" cy="50859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6" name="文字方塊 96"/>
              <p:cNvSpPr txBox="1"/>
              <p:nvPr/>
            </p:nvSpPr>
            <p:spPr>
              <a:xfrm>
                <a:off x="6158892" y="2265998"/>
                <a:ext cx="98238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h</m:t>
                      </m:r>
                      <m:r>
                        <a:rPr lang="en-GB" altLang="zh-TW" sz="2800" b="0" i="1" baseline="-25000" smtClean="0">
                          <a:solidFill>
                            <a:srgbClr val="FF0000"/>
                          </a:solidFill>
                          <a:latin typeface="Cambria Math" panose="02040503050406030204" pitchFamily="18" charset="0"/>
                        </a:rPr>
                        <m:t>𝑖𝑑𝑑𝑒𝑛</m:t>
                      </m:r>
                    </m:oMath>
                  </m:oMathPara>
                </a14:m>
                <a:endParaRPr lang="zh-TW" altLang="en-US" sz="2800" baseline="-25000" dirty="0">
                  <a:solidFill>
                    <a:srgbClr val="FF0000"/>
                  </a:solidFill>
                </a:endParaRPr>
              </a:p>
            </p:txBody>
          </p:sp>
        </mc:Choice>
        <mc:Fallback xmlns="">
          <p:sp>
            <p:nvSpPr>
              <p:cNvPr id="66" name="文字方塊 96"/>
              <p:cNvSpPr txBox="1">
                <a:spLocks noRot="1" noChangeAspect="1" noMove="1" noResize="1" noEditPoints="1" noAdjustHandles="1" noChangeArrowheads="1" noChangeShapeType="1" noTextEdit="1"/>
              </p:cNvSpPr>
              <p:nvPr/>
            </p:nvSpPr>
            <p:spPr>
              <a:xfrm>
                <a:off x="6158892" y="2265998"/>
                <a:ext cx="982385" cy="420949"/>
              </a:xfrm>
              <a:prstGeom prst="rect">
                <a:avLst/>
              </a:prstGeom>
              <a:blipFill rotWithShape="0">
                <a:blip r:embed="rId10"/>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9" name="文字方塊 67"/>
              <p:cNvSpPr txBox="1"/>
              <p:nvPr/>
            </p:nvSpPr>
            <p:spPr>
              <a:xfrm>
                <a:off x="3942887" y="3140868"/>
                <a:ext cx="53354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𝑖</m:t>
                      </m:r>
                      <m:r>
                        <a:rPr lang="en-GB" altLang="zh-TW" sz="2800" b="0" i="1" baseline="-25000" smtClean="0">
                          <a:solidFill>
                            <a:srgbClr val="0000FF"/>
                          </a:solidFill>
                          <a:latin typeface="Cambria Math" panose="02040503050406030204" pitchFamily="18" charset="0"/>
                        </a:rPr>
                        <m:t>h</m:t>
                      </m:r>
                    </m:oMath>
                  </m:oMathPara>
                </a14:m>
                <a:endParaRPr lang="zh-TW" altLang="en-US" sz="2800" baseline="-25000" dirty="0">
                  <a:solidFill>
                    <a:srgbClr val="0000FF"/>
                  </a:solidFill>
                </a:endParaRPr>
              </a:p>
            </p:txBody>
          </p:sp>
        </mc:Choice>
        <mc:Fallback xmlns="">
          <p:sp>
            <p:nvSpPr>
              <p:cNvPr id="69" name="文字方塊 67"/>
              <p:cNvSpPr txBox="1">
                <a:spLocks noRot="1" noChangeAspect="1" noMove="1" noResize="1" noEditPoints="1" noAdjustHandles="1" noChangeArrowheads="1" noChangeShapeType="1" noTextEdit="1"/>
              </p:cNvSpPr>
              <p:nvPr/>
            </p:nvSpPr>
            <p:spPr>
              <a:xfrm>
                <a:off x="3942887" y="3140868"/>
                <a:ext cx="533544" cy="420949"/>
              </a:xfrm>
              <a:prstGeom prst="rect">
                <a:avLst/>
              </a:prstGeom>
              <a:blipFill rotWithShape="0">
                <a:blip r:embed="rId11"/>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2" name="文字方塊 96"/>
              <p:cNvSpPr txBox="1"/>
              <p:nvPr/>
            </p:nvSpPr>
            <p:spPr>
              <a:xfrm>
                <a:off x="1281066" y="3722976"/>
                <a:ext cx="111825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𝐼𝑛𝑝𝑢𝑡𝑠</m:t>
                      </m:r>
                    </m:oMath>
                  </m:oMathPara>
                </a14:m>
                <a:endParaRPr lang="zh-TW" altLang="en-US" sz="2800" baseline="-25000" dirty="0">
                  <a:solidFill>
                    <a:schemeClr val="tx1"/>
                  </a:solidFill>
                </a:endParaRPr>
              </a:p>
            </p:txBody>
          </p:sp>
        </mc:Choice>
        <mc:Fallback xmlns="">
          <p:sp>
            <p:nvSpPr>
              <p:cNvPr id="72" name="文字方塊 96"/>
              <p:cNvSpPr txBox="1">
                <a:spLocks noRot="1" noChangeAspect="1" noMove="1" noResize="1" noEditPoints="1" noAdjustHandles="1" noChangeArrowheads="1" noChangeShapeType="1" noTextEdit="1"/>
              </p:cNvSpPr>
              <p:nvPr/>
            </p:nvSpPr>
            <p:spPr>
              <a:xfrm>
                <a:off x="1281066" y="3722976"/>
                <a:ext cx="1118255" cy="420949"/>
              </a:xfrm>
              <a:prstGeom prst="rect">
                <a:avLst/>
              </a:prstGeom>
              <a:blipFill rotWithShape="0">
                <a:blip r:embed="rId12"/>
                <a:stretch>
                  <a:fillRect/>
                </a:stretch>
              </a:blipFill>
            </p:spPr>
            <p:txBody>
              <a:bodyPr/>
              <a:lstStyle/>
              <a:p>
                <a:r>
                  <a:rPr lang="en-GB">
                    <a:noFill/>
                  </a:rPr>
                  <a:t> </a:t>
                </a:r>
              </a:p>
            </p:txBody>
          </p:sp>
        </mc:Fallback>
      </mc:AlternateContent>
      <p:sp>
        <p:nvSpPr>
          <p:cNvPr id="3" name="TextBox 2"/>
          <p:cNvSpPr txBox="1"/>
          <p:nvPr/>
        </p:nvSpPr>
        <p:spPr>
          <a:xfrm>
            <a:off x="365760" y="5551616"/>
            <a:ext cx="8668976" cy="1200329"/>
          </a:xfrm>
          <a:prstGeom prst="rect">
            <a:avLst/>
          </a:prstGeom>
          <a:noFill/>
        </p:spPr>
        <p:txBody>
          <a:bodyPr wrap="none" rtlCol="0">
            <a:spAutoFit/>
          </a:bodyPr>
          <a:lstStyle/>
          <a:p>
            <a:r>
              <a:rPr lang="en-GB" sz="3600" dirty="0" err="1" smtClean="0">
                <a:solidFill>
                  <a:srgbClr val="0000FF"/>
                </a:solidFill>
              </a:rPr>
              <a:t>W</a:t>
            </a:r>
            <a:r>
              <a:rPr lang="en-GB" sz="3600" baseline="-25000" dirty="0" err="1" smtClean="0">
                <a:solidFill>
                  <a:srgbClr val="0000FF"/>
                </a:solidFill>
              </a:rPr>
              <a:t>ih</a:t>
            </a:r>
            <a:r>
              <a:rPr lang="en-GB" sz="3600" dirty="0" smtClean="0">
                <a:solidFill>
                  <a:srgbClr val="0000FF"/>
                </a:solidFill>
              </a:rPr>
              <a:t> are weights from input to hidden layers</a:t>
            </a:r>
          </a:p>
          <a:p>
            <a:r>
              <a:rPr lang="en-GB" sz="3600" dirty="0" smtClean="0">
                <a:solidFill>
                  <a:srgbClr val="0000FF"/>
                </a:solidFill>
              </a:rPr>
              <a:t>W</a:t>
            </a:r>
            <a:r>
              <a:rPr lang="en-GB" sz="3600" baseline="-25000" dirty="0" smtClean="0">
                <a:solidFill>
                  <a:srgbClr val="0000FF"/>
                </a:solidFill>
              </a:rPr>
              <a:t>ho</a:t>
            </a:r>
            <a:r>
              <a:rPr lang="en-GB" sz="3600" dirty="0" smtClean="0">
                <a:solidFill>
                  <a:srgbClr val="0000FF"/>
                </a:solidFill>
              </a:rPr>
              <a:t> are weights from hidden to output layers</a:t>
            </a:r>
            <a:endParaRPr lang="en-GB" sz="3600" dirty="0">
              <a:solidFill>
                <a:srgbClr val="0000FF"/>
              </a:solidFill>
            </a:endParaRPr>
          </a:p>
        </p:txBody>
      </p:sp>
    </p:spTree>
    <p:extLst>
      <p:ext uri="{BB962C8B-B14F-4D97-AF65-F5344CB8AC3E}">
        <p14:creationId xmlns:p14="http://schemas.microsoft.com/office/powerpoint/2010/main" val="493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4" grpId="0" animBg="1"/>
      <p:bldP spid="65" grpId="0" animBg="1"/>
      <p:bldP spid="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38200" y="1760131"/>
            <a:ext cx="9535510" cy="3857802"/>
          </a:xfrm>
          <a:prstGeom prst="rect">
            <a:avLst/>
          </a:prstGeom>
          <a:blipFill>
            <a:blip r:embed="rId2" cstate="print"/>
            <a:stretch>
              <a:fillRect/>
            </a:stretch>
          </a:blip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Perceptron Architecture</a:t>
            </a:r>
            <a:endParaRPr lang="en-GB" dirty="0"/>
          </a:p>
        </p:txBody>
      </p:sp>
      <p:grpSp>
        <p:nvGrpSpPr>
          <p:cNvPr id="13" name="Group 12"/>
          <p:cNvGrpSpPr/>
          <p:nvPr/>
        </p:nvGrpSpPr>
        <p:grpSpPr>
          <a:xfrm>
            <a:off x="4861965" y="3358055"/>
            <a:ext cx="7373190" cy="3591167"/>
            <a:chOff x="4861965" y="3358055"/>
            <a:chExt cx="7373190" cy="3591167"/>
          </a:xfrm>
        </p:grpSpPr>
        <p:grpSp>
          <p:nvGrpSpPr>
            <p:cNvPr id="12" name="Group 11"/>
            <p:cNvGrpSpPr/>
            <p:nvPr/>
          </p:nvGrpSpPr>
          <p:grpSpPr>
            <a:xfrm>
              <a:off x="4861965" y="3358055"/>
              <a:ext cx="7373190" cy="3500925"/>
              <a:chOff x="4861965" y="3358055"/>
              <a:chExt cx="7373190" cy="3500925"/>
            </a:xfrm>
          </p:grpSpPr>
          <p:sp>
            <p:nvSpPr>
              <p:cNvPr id="8" name="Rectangle 7"/>
              <p:cNvSpPr/>
              <p:nvPr/>
            </p:nvSpPr>
            <p:spPr>
              <a:xfrm>
                <a:off x="4861965" y="4855779"/>
                <a:ext cx="7330035" cy="2002221"/>
              </a:xfrm>
              <a:prstGeom prst="rect">
                <a:avLst/>
              </a:prstGeom>
              <a:noFill/>
              <a:ln w="1270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122572" y="5104654"/>
                <a:ext cx="3112583" cy="1754326"/>
              </a:xfrm>
              <a:prstGeom prst="rect">
                <a:avLst/>
              </a:prstGeom>
            </p:spPr>
            <p:txBody>
              <a:bodyPr wrap="none">
                <a:spAutoFit/>
              </a:bodyPr>
              <a:lstStyle/>
              <a:p>
                <a:r>
                  <a:rPr lang="az-Cyrl-AZ" sz="3600" i="1" spc="-79" dirty="0">
                    <a:latin typeface="Arial"/>
                    <a:cs typeface="Arial"/>
                  </a:rPr>
                  <a:t>Ф</a:t>
                </a:r>
                <a:r>
                  <a:rPr lang="az-Cyrl-AZ" sz="3600" spc="-79" dirty="0">
                    <a:latin typeface="Tahoma"/>
                    <a:cs typeface="Tahoma"/>
                  </a:rPr>
                  <a:t>(</a:t>
                </a:r>
                <a:r>
                  <a:rPr lang="en-GB" sz="3600" i="1" spc="-79" dirty="0">
                    <a:latin typeface="Trebuchet MS"/>
                    <a:cs typeface="Trebuchet MS"/>
                  </a:rPr>
                  <a:t>z</a:t>
                </a:r>
                <a:r>
                  <a:rPr lang="en-GB" sz="3600" dirty="0" smtClean="0">
                    <a:latin typeface="Tahoma"/>
                    <a:cs typeface="Tahoma"/>
                  </a:rPr>
                  <a:t>)</a:t>
                </a:r>
              </a:p>
              <a:p>
                <a:r>
                  <a:rPr lang="en-GB" sz="3600" dirty="0">
                    <a:latin typeface="Tahoma"/>
                    <a:cs typeface="Tahoma"/>
                  </a:rPr>
                  <a:t>o</a:t>
                </a:r>
                <a:r>
                  <a:rPr lang="en-GB" sz="3600" dirty="0" smtClean="0">
                    <a:latin typeface="Tahoma"/>
                    <a:cs typeface="Tahoma"/>
                  </a:rPr>
                  <a:t>utput a </a:t>
                </a:r>
              </a:p>
              <a:p>
                <a:r>
                  <a:rPr lang="en-GB" sz="3600" dirty="0" smtClean="0">
                    <a:latin typeface="Tahoma"/>
                    <a:cs typeface="Tahoma"/>
                  </a:rPr>
                  <a:t>value+1 or -1 </a:t>
                </a:r>
                <a:endParaRPr lang="en-GB" sz="3600" dirty="0"/>
              </a:p>
            </p:txBody>
          </p:sp>
          <mc:AlternateContent xmlns:mc="http://schemas.openxmlformats.org/markup-compatibility/2006" xmlns:a14="http://schemas.microsoft.com/office/drawing/2010/main">
            <mc:Choice Requires="a14">
              <p:sp>
                <p:nvSpPr>
                  <p:cNvPr id="6" name="Rectangle 5"/>
                  <p:cNvSpPr/>
                  <p:nvPr/>
                </p:nvSpPr>
                <p:spPr>
                  <a:xfrm>
                    <a:off x="4861965" y="5318383"/>
                    <a:ext cx="1279838" cy="656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GB" sz="3600" b="1" i="1">
                                  <a:latin typeface="Cambria Math" panose="02040503050406030204" pitchFamily="18" charset="0"/>
                                </a:rPr>
                              </m:ctrlPr>
                            </m:sSupPr>
                            <m:e>
                              <m:r>
                                <a:rPr lang="en-GB" sz="3600" b="1">
                                  <a:latin typeface="Cambria Math" panose="02040503050406030204" pitchFamily="18" charset="0"/>
                                </a:rPr>
                                <m:t>𝐖</m:t>
                              </m:r>
                            </m:e>
                            <m:sup>
                              <m:r>
                                <a:rPr lang="en-GB" sz="3600" b="1">
                                  <a:latin typeface="Cambria Math" panose="02040503050406030204" pitchFamily="18" charset="0"/>
                                </a:rPr>
                                <m:t>𝐓</m:t>
                              </m:r>
                            </m:sup>
                          </m:sSup>
                          <m:r>
                            <a:rPr lang="en-GB" sz="3600" b="1">
                              <a:latin typeface="Cambria Math" panose="02040503050406030204" pitchFamily="18" charset="0"/>
                            </a:rPr>
                            <m:t>𝐗</m:t>
                          </m:r>
                        </m:oMath>
                      </m:oMathPara>
                    </a14:m>
                    <a:endParaRPr lang="en-US" sz="3600" dirty="0"/>
                  </a:p>
                </p:txBody>
              </p:sp>
            </mc:Choice>
            <mc:Fallback xmlns="">
              <p:sp>
                <p:nvSpPr>
                  <p:cNvPr id="6" name="Rectangle 5"/>
                  <p:cNvSpPr>
                    <a:spLocks noRot="1" noChangeAspect="1" noMove="1" noResize="1" noEditPoints="1" noAdjustHandles="1" noChangeArrowheads="1" noChangeShapeType="1" noTextEdit="1"/>
                  </p:cNvSpPr>
                  <p:nvPr/>
                </p:nvSpPr>
                <p:spPr>
                  <a:xfrm>
                    <a:off x="4861965" y="5318383"/>
                    <a:ext cx="1279838" cy="656270"/>
                  </a:xfrm>
                  <a:prstGeom prst="rect">
                    <a:avLst/>
                  </a:prstGeom>
                  <a:blipFill rotWithShape="0">
                    <a:blip r:embed="rId3"/>
                    <a:stretch>
                      <a:fillRect/>
                    </a:stretch>
                  </a:blipFill>
                </p:spPr>
                <p:txBody>
                  <a:bodyPr/>
                  <a:lstStyle/>
                  <a:p>
                    <a:r>
                      <a:rPr lang="en-GB">
                        <a:noFill/>
                      </a:rPr>
                      <a:t> </a:t>
                    </a:r>
                  </a:p>
                </p:txBody>
              </p:sp>
            </mc:Fallback>
          </mc:AlternateContent>
          <p:sp>
            <p:nvSpPr>
              <p:cNvPr id="7" name="object 9"/>
              <p:cNvSpPr txBox="1"/>
              <p:nvPr/>
            </p:nvSpPr>
            <p:spPr>
              <a:xfrm>
                <a:off x="6901145" y="5143173"/>
                <a:ext cx="2009581" cy="1287861"/>
              </a:xfrm>
              <a:prstGeom prst="rect">
                <a:avLst/>
              </a:prstGeom>
            </p:spPr>
            <p:txBody>
              <a:bodyPr vert="horz" wrap="square" lIns="0" tIns="101926" rIns="0" bIns="0" rtlCol="0">
                <a:spAutoFit/>
              </a:bodyPr>
              <a:lstStyle/>
              <a:p>
                <a:pPr marL="25168">
                  <a:spcBef>
                    <a:spcPts val="604"/>
                  </a:spcBef>
                  <a:tabLst>
                    <a:tab pos="741186" algn="l"/>
                  </a:tabLst>
                </a:pPr>
                <a:r>
                  <a:rPr lang="en-GB" sz="3600" spc="-10" dirty="0" smtClean="0">
                    <a:latin typeface="Tahoma"/>
                    <a:cs typeface="Tahoma"/>
                  </a:rPr>
                  <a:t>if </a:t>
                </a:r>
                <a:r>
                  <a:rPr lang="en-GB" sz="3600" i="1" spc="-99" dirty="0">
                    <a:latin typeface="Trebuchet MS"/>
                    <a:cs typeface="Trebuchet MS"/>
                  </a:rPr>
                  <a:t>z</a:t>
                </a:r>
                <a:r>
                  <a:rPr lang="en-GB" sz="3600" spc="-99" dirty="0">
                    <a:latin typeface="Trebuchet MS"/>
                    <a:cs typeface="Trebuchet MS"/>
                  </a:rPr>
                  <a:t> </a:t>
                </a:r>
                <a:r>
                  <a:rPr lang="en-GB" sz="3600" spc="69" dirty="0">
                    <a:latin typeface="Mathcad UniMath Prime"/>
                    <a:cs typeface="Mathcad UniMath Prime"/>
                  </a:rPr>
                  <a:t>≥</a:t>
                </a:r>
                <a:r>
                  <a:rPr lang="en-GB" sz="3600" spc="-248" dirty="0">
                    <a:latin typeface="Mathcad UniMath Prime"/>
                    <a:cs typeface="Mathcad UniMath Prime"/>
                  </a:rPr>
                  <a:t> </a:t>
                </a:r>
                <a:r>
                  <a:rPr lang="en-GB" sz="3600" spc="-178" dirty="0" smtClean="0">
                    <a:latin typeface="Arial"/>
                    <a:cs typeface="Arial"/>
                  </a:rPr>
                  <a:t>0</a:t>
                </a:r>
                <a:endParaRPr lang="en-GB" sz="3600" spc="-20" dirty="0" smtClean="0">
                  <a:latin typeface="Tahoma"/>
                  <a:cs typeface="Tahoma"/>
                </a:endParaRPr>
              </a:p>
              <a:p>
                <a:pPr marL="25168">
                  <a:spcBef>
                    <a:spcPts val="604"/>
                  </a:spcBef>
                  <a:tabLst>
                    <a:tab pos="741186" algn="l"/>
                  </a:tabLst>
                </a:pPr>
                <a:r>
                  <a:rPr lang="en-GB" sz="3600" spc="-99" dirty="0" smtClean="0">
                    <a:latin typeface="Tahoma"/>
                    <a:cs typeface="Tahoma"/>
                  </a:rPr>
                  <a:t>otherwise</a:t>
                </a:r>
                <a:endParaRPr lang="en-GB" sz="3600" spc="-99" dirty="0">
                  <a:latin typeface="Tahoma"/>
                  <a:cs typeface="Tahoma"/>
                </a:endParaRPr>
              </a:p>
            </p:txBody>
          </p:sp>
          <p:cxnSp>
            <p:nvCxnSpPr>
              <p:cNvPr id="10" name="Straight Connector 9"/>
              <p:cNvCxnSpPr/>
              <p:nvPr/>
            </p:nvCxnSpPr>
            <p:spPr>
              <a:xfrm>
                <a:off x="6369269" y="3358055"/>
                <a:ext cx="47297" cy="3499945"/>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a:off x="8800367" y="3449277"/>
              <a:ext cx="47297" cy="3499945"/>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60486" y="1367522"/>
            <a:ext cx="2266493" cy="1486037"/>
            <a:chOff x="760486" y="1367522"/>
            <a:chExt cx="2266493" cy="1486037"/>
          </a:xfrm>
        </p:grpSpPr>
        <p:sp>
          <p:nvSpPr>
            <p:cNvPr id="14" name="Rectangle 13"/>
            <p:cNvSpPr/>
            <p:nvPr/>
          </p:nvSpPr>
          <p:spPr>
            <a:xfrm>
              <a:off x="760486" y="1403412"/>
              <a:ext cx="2266493" cy="1450147"/>
            </a:xfrm>
            <a:prstGeom prst="rect">
              <a:avLst/>
            </a:prstGeom>
            <a:noFill/>
            <a:ln w="1270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1892181" y="1367522"/>
              <a:ext cx="1134798" cy="646331"/>
            </a:xfrm>
            <a:prstGeom prst="rect">
              <a:avLst/>
            </a:prstGeom>
          </p:spPr>
          <p:txBody>
            <a:bodyPr wrap="none">
              <a:spAutoFit/>
            </a:bodyPr>
            <a:lstStyle/>
            <a:p>
              <a:r>
                <a:rPr lang="en-GB" sz="3600" i="1" spc="-79" dirty="0" smtClean="0">
                  <a:latin typeface="Arial"/>
                  <a:cs typeface="Arial"/>
                </a:rPr>
                <a:t>bias</a:t>
              </a:r>
              <a:r>
                <a:rPr lang="en-GB" sz="3600" dirty="0" smtClean="0">
                  <a:latin typeface="Tahoma"/>
                  <a:cs typeface="Tahoma"/>
                </a:rPr>
                <a:t> </a:t>
              </a:r>
              <a:endParaRPr lang="en-GB" sz="3600" dirty="0"/>
            </a:p>
          </p:txBody>
        </p:sp>
      </p:grpSp>
    </p:spTree>
    <p:extLst>
      <p:ext uri="{BB962C8B-B14F-4D97-AF65-F5344CB8AC3E}">
        <p14:creationId xmlns:p14="http://schemas.microsoft.com/office/powerpoint/2010/main" val="328919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Backward pass – Error propagation</a:t>
            </a:r>
            <a:endParaRPr lang="en-GB" dirty="0"/>
          </a:p>
        </p:txBody>
      </p:sp>
      <p:pic>
        <p:nvPicPr>
          <p:cNvPr id="4" name="Picture 3"/>
          <p:cNvPicPr>
            <a:picLocks noChangeAspect="1"/>
          </p:cNvPicPr>
          <p:nvPr/>
        </p:nvPicPr>
        <p:blipFill>
          <a:blip r:embed="rId3"/>
          <a:stretch>
            <a:fillRect/>
          </a:stretch>
        </p:blipFill>
        <p:spPr>
          <a:xfrm>
            <a:off x="269622" y="2239166"/>
            <a:ext cx="11652756" cy="3043076"/>
          </a:xfrm>
          <a:prstGeom prst="rect">
            <a:avLst/>
          </a:prstGeom>
        </p:spPr>
      </p:pic>
      <mc:AlternateContent xmlns:mc="http://schemas.openxmlformats.org/markup-compatibility/2006">
        <mc:Choice xmlns:a14="http://schemas.microsoft.com/office/drawing/2010/main" Requires="a14">
          <p:sp>
            <p:nvSpPr>
              <p:cNvPr id="5" name="文字方塊 96"/>
              <p:cNvSpPr txBox="1"/>
              <p:nvPr/>
            </p:nvSpPr>
            <p:spPr>
              <a:xfrm>
                <a:off x="9221428" y="2095362"/>
                <a:ext cx="130401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1</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8</m:t>
                      </m:r>
                    </m:oMath>
                  </m:oMathPara>
                </a14:m>
                <a:endParaRPr lang="zh-TW" altLang="en-US" sz="2800" baseline="-25000" dirty="0">
                  <a:solidFill>
                    <a:srgbClr val="FF0000"/>
                  </a:solidFill>
                </a:endParaRPr>
              </a:p>
            </p:txBody>
          </p:sp>
        </mc:Choice>
        <mc:Fallback>
          <p:sp>
            <p:nvSpPr>
              <p:cNvPr id="5" name="文字方塊 96"/>
              <p:cNvSpPr txBox="1">
                <a:spLocks noRot="1" noChangeAspect="1" noMove="1" noResize="1" noEditPoints="1" noAdjustHandles="1" noChangeArrowheads="1" noChangeShapeType="1" noTextEdit="1"/>
              </p:cNvSpPr>
              <p:nvPr/>
            </p:nvSpPr>
            <p:spPr>
              <a:xfrm>
                <a:off x="9221428" y="2095362"/>
                <a:ext cx="1304011" cy="420949"/>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文字方塊 96"/>
              <p:cNvSpPr txBox="1"/>
              <p:nvPr/>
            </p:nvSpPr>
            <p:spPr>
              <a:xfrm>
                <a:off x="9094223" y="5325988"/>
                <a:ext cx="130401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2</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5</m:t>
                      </m:r>
                    </m:oMath>
                  </m:oMathPara>
                </a14:m>
                <a:endParaRPr lang="zh-TW" altLang="en-US" sz="2800" baseline="-25000" dirty="0">
                  <a:solidFill>
                    <a:srgbClr val="FF0000"/>
                  </a:solidFill>
                </a:endParaRPr>
              </a:p>
            </p:txBody>
          </p:sp>
        </mc:Choice>
        <mc:Fallback>
          <p:sp>
            <p:nvSpPr>
              <p:cNvPr id="6" name="文字方塊 96"/>
              <p:cNvSpPr txBox="1">
                <a:spLocks noRot="1" noChangeAspect="1" noMove="1" noResize="1" noEditPoints="1" noAdjustHandles="1" noChangeArrowheads="1" noChangeShapeType="1" noTextEdit="1"/>
              </p:cNvSpPr>
              <p:nvPr/>
            </p:nvSpPr>
            <p:spPr>
              <a:xfrm>
                <a:off x="9094223" y="5325988"/>
                <a:ext cx="1304011" cy="420949"/>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文字方塊 96"/>
              <p:cNvSpPr txBox="1"/>
              <p:nvPr/>
            </p:nvSpPr>
            <p:spPr>
              <a:xfrm>
                <a:off x="5806081" y="1742697"/>
                <a:ext cx="150278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1</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42</m:t>
                      </m:r>
                    </m:oMath>
                  </m:oMathPara>
                </a14:m>
                <a:endParaRPr lang="zh-TW" altLang="en-US" sz="2800" baseline="-25000" dirty="0">
                  <a:solidFill>
                    <a:srgbClr val="FF0000"/>
                  </a:solidFill>
                </a:endParaRPr>
              </a:p>
            </p:txBody>
          </p:sp>
        </mc:Choice>
        <mc:Fallback>
          <p:sp>
            <p:nvSpPr>
              <p:cNvPr id="7" name="文字方塊 96"/>
              <p:cNvSpPr txBox="1">
                <a:spLocks noRot="1" noChangeAspect="1" noMove="1" noResize="1" noEditPoints="1" noAdjustHandles="1" noChangeArrowheads="1" noChangeShapeType="1" noTextEdit="1"/>
              </p:cNvSpPr>
              <p:nvPr/>
            </p:nvSpPr>
            <p:spPr>
              <a:xfrm>
                <a:off x="5806081" y="1742697"/>
                <a:ext cx="1502784" cy="420949"/>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文字方塊 96"/>
              <p:cNvSpPr txBox="1"/>
              <p:nvPr/>
            </p:nvSpPr>
            <p:spPr>
              <a:xfrm>
                <a:off x="5728823" y="5309977"/>
                <a:ext cx="150278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2</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88</m:t>
                      </m:r>
                    </m:oMath>
                  </m:oMathPara>
                </a14:m>
                <a:endParaRPr lang="zh-TW" altLang="en-US" sz="2800" baseline="-25000" dirty="0">
                  <a:solidFill>
                    <a:srgbClr val="FF0000"/>
                  </a:solidFill>
                </a:endParaRPr>
              </a:p>
            </p:txBody>
          </p:sp>
        </mc:Choice>
        <mc:Fallback>
          <p:sp>
            <p:nvSpPr>
              <p:cNvPr id="8" name="文字方塊 96"/>
              <p:cNvSpPr txBox="1">
                <a:spLocks noRot="1" noChangeAspect="1" noMove="1" noResize="1" noEditPoints="1" noAdjustHandles="1" noChangeArrowheads="1" noChangeShapeType="1" noTextEdit="1"/>
              </p:cNvSpPr>
              <p:nvPr/>
            </p:nvSpPr>
            <p:spPr>
              <a:xfrm>
                <a:off x="5728823" y="5309977"/>
                <a:ext cx="1502784" cy="420949"/>
              </a:xfrm>
              <a:prstGeom prst="rect">
                <a:avLst/>
              </a:prstGeom>
              <a:blipFill rotWithShape="0">
                <a:blip r:embed="rId7"/>
                <a:stretch>
                  <a:fillRect b="-144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文字方塊 67"/>
              <p:cNvSpPr txBox="1"/>
              <p:nvPr/>
            </p:nvSpPr>
            <p:spPr>
              <a:xfrm>
                <a:off x="6567075" y="2147596"/>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11</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2</m:t>
                      </m:r>
                    </m:oMath>
                  </m:oMathPara>
                </a14:m>
                <a:endParaRPr lang="zh-TW" altLang="en-US" sz="2800" baseline="-25000" dirty="0">
                  <a:solidFill>
                    <a:srgbClr val="0000FF"/>
                  </a:solidFill>
                </a:endParaRPr>
              </a:p>
            </p:txBody>
          </p:sp>
        </mc:Choice>
        <mc:Fallback>
          <p:sp>
            <p:nvSpPr>
              <p:cNvPr id="9" name="文字方塊 67"/>
              <p:cNvSpPr txBox="1">
                <a:spLocks noRot="1" noChangeAspect="1" noMove="1" noResize="1" noEditPoints="1" noAdjustHandles="1" noChangeArrowheads="1" noChangeShapeType="1" noTextEdit="1"/>
              </p:cNvSpPr>
              <p:nvPr/>
            </p:nvSpPr>
            <p:spPr>
              <a:xfrm>
                <a:off x="6567075" y="2147596"/>
                <a:ext cx="1251112" cy="420949"/>
              </a:xfrm>
              <a:prstGeom prst="rect">
                <a:avLst/>
              </a:prstGeom>
              <a:blipFill rotWithShape="0">
                <a:blip r:embed="rId8"/>
                <a:stretch>
                  <a:fillRect b="-144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文字方塊 67"/>
              <p:cNvSpPr txBox="1"/>
              <p:nvPr/>
            </p:nvSpPr>
            <p:spPr>
              <a:xfrm>
                <a:off x="5938518" y="3096081"/>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12</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1</m:t>
                      </m:r>
                    </m:oMath>
                  </m:oMathPara>
                </a14:m>
                <a:endParaRPr lang="zh-TW" altLang="en-US" sz="2800" baseline="-25000" dirty="0">
                  <a:solidFill>
                    <a:srgbClr val="0000FF"/>
                  </a:solidFill>
                </a:endParaRPr>
              </a:p>
            </p:txBody>
          </p:sp>
        </mc:Choice>
        <mc:Fallback>
          <p:sp>
            <p:nvSpPr>
              <p:cNvPr id="10" name="文字方塊 67"/>
              <p:cNvSpPr txBox="1">
                <a:spLocks noRot="1" noChangeAspect="1" noMove="1" noResize="1" noEditPoints="1" noAdjustHandles="1" noChangeArrowheads="1" noChangeShapeType="1" noTextEdit="1"/>
              </p:cNvSpPr>
              <p:nvPr/>
            </p:nvSpPr>
            <p:spPr>
              <a:xfrm>
                <a:off x="5938518" y="3096081"/>
                <a:ext cx="1251112" cy="420949"/>
              </a:xfrm>
              <a:prstGeom prst="rect">
                <a:avLst/>
              </a:prstGeom>
              <a:blipFill rotWithShape="0">
                <a:blip r:embed="rId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文字方塊 67"/>
              <p:cNvSpPr txBox="1"/>
              <p:nvPr/>
            </p:nvSpPr>
            <p:spPr>
              <a:xfrm>
                <a:off x="6096000" y="3850303"/>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21</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3</m:t>
                      </m:r>
                    </m:oMath>
                  </m:oMathPara>
                </a14:m>
                <a:endParaRPr lang="zh-TW" altLang="en-US" sz="2800" baseline="-25000" dirty="0">
                  <a:solidFill>
                    <a:srgbClr val="0000FF"/>
                  </a:solidFill>
                </a:endParaRPr>
              </a:p>
            </p:txBody>
          </p:sp>
        </mc:Choice>
        <mc:Fallback>
          <p:sp>
            <p:nvSpPr>
              <p:cNvPr id="11" name="文字方塊 67"/>
              <p:cNvSpPr txBox="1">
                <a:spLocks noRot="1" noChangeAspect="1" noMove="1" noResize="1" noEditPoints="1" noAdjustHandles="1" noChangeArrowheads="1" noChangeShapeType="1" noTextEdit="1"/>
              </p:cNvSpPr>
              <p:nvPr/>
            </p:nvSpPr>
            <p:spPr>
              <a:xfrm>
                <a:off x="6096000" y="3850303"/>
                <a:ext cx="1251112" cy="420949"/>
              </a:xfrm>
              <a:prstGeom prst="rect">
                <a:avLst/>
              </a:prstGeom>
              <a:blipFill rotWithShape="0">
                <a:blip r:embed="rId10"/>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文字方塊 67"/>
              <p:cNvSpPr txBox="1"/>
              <p:nvPr/>
            </p:nvSpPr>
            <p:spPr>
              <a:xfrm>
                <a:off x="6683309" y="4395157"/>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22</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4</m:t>
                      </m:r>
                    </m:oMath>
                  </m:oMathPara>
                </a14:m>
                <a:endParaRPr lang="zh-TW" altLang="en-US" sz="2800" baseline="-25000" dirty="0">
                  <a:solidFill>
                    <a:srgbClr val="0000FF"/>
                  </a:solidFill>
                </a:endParaRPr>
              </a:p>
            </p:txBody>
          </p:sp>
        </mc:Choice>
        <mc:Fallback>
          <p:sp>
            <p:nvSpPr>
              <p:cNvPr id="12" name="文字方塊 67"/>
              <p:cNvSpPr txBox="1">
                <a:spLocks noRot="1" noChangeAspect="1" noMove="1" noResize="1" noEditPoints="1" noAdjustHandles="1" noChangeArrowheads="1" noChangeShapeType="1" noTextEdit="1"/>
              </p:cNvSpPr>
              <p:nvPr/>
            </p:nvSpPr>
            <p:spPr>
              <a:xfrm>
                <a:off x="6683309" y="4395157"/>
                <a:ext cx="1251112" cy="420949"/>
              </a:xfrm>
              <a:prstGeom prst="rect">
                <a:avLst/>
              </a:prstGeom>
              <a:blipFill rotWithShape="0">
                <a:blip r:embed="rId11"/>
                <a:stretch>
                  <a:fillRect/>
                </a:stretch>
              </a:blipFill>
            </p:spPr>
            <p:txBody>
              <a:bodyPr/>
              <a:lstStyle/>
              <a:p>
                <a:r>
                  <a:rPr lang="en-GB">
                    <a:noFill/>
                  </a:rPr>
                  <a:t> </a:t>
                </a:r>
              </a:p>
            </p:txBody>
          </p:sp>
        </mc:Fallback>
      </mc:AlternateContent>
      <p:sp>
        <p:nvSpPr>
          <p:cNvPr id="13" name="Freeform 12"/>
          <p:cNvSpPr/>
          <p:nvPr/>
        </p:nvSpPr>
        <p:spPr>
          <a:xfrm>
            <a:off x="8059411" y="2951950"/>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13"/>
          <p:cNvSpPr/>
          <p:nvPr/>
        </p:nvSpPr>
        <p:spPr>
          <a:xfrm flipV="1">
            <a:off x="8019117" y="1963085"/>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14"/>
          <p:cNvSpPr/>
          <p:nvPr/>
        </p:nvSpPr>
        <p:spPr>
          <a:xfrm>
            <a:off x="8110211" y="5176990"/>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15"/>
          <p:cNvSpPr/>
          <p:nvPr/>
        </p:nvSpPr>
        <p:spPr>
          <a:xfrm flipV="1">
            <a:off x="8069917" y="4188125"/>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7" name="文字方塊 67"/>
              <p:cNvSpPr txBox="1"/>
              <p:nvPr/>
            </p:nvSpPr>
            <p:spPr>
              <a:xfrm>
                <a:off x="7790796" y="3736125"/>
                <a:ext cx="52578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1</m:t>
                      </m:r>
                    </m:oMath>
                  </m:oMathPara>
                </a14:m>
                <a:endParaRPr lang="zh-TW" altLang="en-US" sz="2800" baseline="-25000" dirty="0">
                  <a:solidFill>
                    <a:schemeClr val="accent4">
                      <a:lumMod val="75000"/>
                    </a:schemeClr>
                  </a:solidFill>
                </a:endParaRPr>
              </a:p>
            </p:txBody>
          </p:sp>
        </mc:Choice>
        <mc:Fallback>
          <p:sp>
            <p:nvSpPr>
              <p:cNvPr id="17" name="文字方塊 67"/>
              <p:cNvSpPr txBox="1">
                <a:spLocks noRot="1" noChangeAspect="1" noMove="1" noResize="1" noEditPoints="1" noAdjustHandles="1" noChangeArrowheads="1" noChangeShapeType="1" noTextEdit="1"/>
              </p:cNvSpPr>
              <p:nvPr/>
            </p:nvSpPr>
            <p:spPr>
              <a:xfrm>
                <a:off x="7790796" y="3736125"/>
                <a:ext cx="525785" cy="420949"/>
              </a:xfrm>
              <a:prstGeom prst="rect">
                <a:avLst/>
              </a:prstGeom>
              <a:blipFill rotWithShape="0">
                <a:blip r:embed="rId1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8" name="文字方塊 67"/>
              <p:cNvSpPr txBox="1"/>
              <p:nvPr/>
            </p:nvSpPr>
            <p:spPr>
              <a:xfrm>
                <a:off x="7840813" y="5412631"/>
                <a:ext cx="52578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4</m:t>
                      </m:r>
                    </m:oMath>
                  </m:oMathPara>
                </a14:m>
                <a:endParaRPr lang="zh-TW" altLang="en-US" sz="2800" baseline="-25000" dirty="0">
                  <a:solidFill>
                    <a:schemeClr val="accent4">
                      <a:lumMod val="75000"/>
                    </a:schemeClr>
                  </a:solidFill>
                </a:endParaRPr>
              </a:p>
            </p:txBody>
          </p:sp>
        </mc:Choice>
        <mc:Fallback>
          <p:sp>
            <p:nvSpPr>
              <p:cNvPr id="18" name="文字方塊 67"/>
              <p:cNvSpPr txBox="1">
                <a:spLocks noRot="1" noChangeAspect="1" noMove="1" noResize="1" noEditPoints="1" noAdjustHandles="1" noChangeArrowheads="1" noChangeShapeType="1" noTextEdit="1"/>
              </p:cNvSpPr>
              <p:nvPr/>
            </p:nvSpPr>
            <p:spPr>
              <a:xfrm>
                <a:off x="7840813" y="5412631"/>
                <a:ext cx="525785" cy="420949"/>
              </a:xfrm>
              <a:prstGeom prst="rect">
                <a:avLst/>
              </a:prstGeom>
              <a:blipFill rotWithShape="0">
                <a:blip r:embed="rId1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9" name="文字方塊 67"/>
              <p:cNvSpPr txBox="1"/>
              <p:nvPr/>
            </p:nvSpPr>
            <p:spPr>
              <a:xfrm>
                <a:off x="7774472" y="1425379"/>
                <a:ext cx="72455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32</m:t>
                      </m:r>
                    </m:oMath>
                  </m:oMathPara>
                </a14:m>
                <a:endParaRPr lang="zh-TW" altLang="en-US" sz="2800" baseline="-25000" dirty="0">
                  <a:solidFill>
                    <a:schemeClr val="accent4">
                      <a:lumMod val="75000"/>
                    </a:schemeClr>
                  </a:solidFill>
                </a:endParaRPr>
              </a:p>
            </p:txBody>
          </p:sp>
        </mc:Choice>
        <mc:Fallback>
          <p:sp>
            <p:nvSpPr>
              <p:cNvPr id="19" name="文字方塊 67"/>
              <p:cNvSpPr txBox="1">
                <a:spLocks noRot="1" noChangeAspect="1" noMove="1" noResize="1" noEditPoints="1" noAdjustHandles="1" noChangeArrowheads="1" noChangeShapeType="1" noTextEdit="1"/>
              </p:cNvSpPr>
              <p:nvPr/>
            </p:nvSpPr>
            <p:spPr>
              <a:xfrm>
                <a:off x="7774472" y="1425379"/>
                <a:ext cx="724557" cy="420949"/>
              </a:xfrm>
              <a:prstGeom prst="rect">
                <a:avLst/>
              </a:prstGeom>
              <a:blipFill rotWithShape="0">
                <a:blip r:embed="rId1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0" name="文字方塊 67"/>
              <p:cNvSpPr txBox="1"/>
              <p:nvPr/>
            </p:nvSpPr>
            <p:spPr>
              <a:xfrm>
                <a:off x="7824489" y="3101885"/>
                <a:ext cx="72455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48</m:t>
                      </m:r>
                    </m:oMath>
                  </m:oMathPara>
                </a14:m>
                <a:endParaRPr lang="zh-TW" altLang="en-US" sz="2800" baseline="-25000" dirty="0">
                  <a:solidFill>
                    <a:schemeClr val="accent4">
                      <a:lumMod val="75000"/>
                    </a:schemeClr>
                  </a:solidFill>
                </a:endParaRPr>
              </a:p>
            </p:txBody>
          </p:sp>
        </mc:Choice>
        <mc:Fallback>
          <p:sp>
            <p:nvSpPr>
              <p:cNvPr id="20" name="文字方塊 67"/>
              <p:cNvSpPr txBox="1">
                <a:spLocks noRot="1" noChangeAspect="1" noMove="1" noResize="1" noEditPoints="1" noAdjustHandles="1" noChangeArrowheads="1" noChangeShapeType="1" noTextEdit="1"/>
              </p:cNvSpPr>
              <p:nvPr/>
            </p:nvSpPr>
            <p:spPr>
              <a:xfrm>
                <a:off x="7824489" y="3101885"/>
                <a:ext cx="724557" cy="420949"/>
              </a:xfrm>
              <a:prstGeom prst="rect">
                <a:avLst/>
              </a:prstGeom>
              <a:blipFill rotWithShape="0">
                <a:blip r:embed="rId15"/>
                <a:stretch>
                  <a:fillRect/>
                </a:stretch>
              </a:blipFill>
            </p:spPr>
            <p:txBody>
              <a:bodyPr/>
              <a:lstStyle/>
              <a:p>
                <a:r>
                  <a:rPr lang="en-GB">
                    <a:noFill/>
                  </a:rPr>
                  <a:t> </a:t>
                </a:r>
              </a:p>
            </p:txBody>
          </p:sp>
        </mc:Fallback>
      </mc:AlternateContent>
      <p:sp>
        <p:nvSpPr>
          <p:cNvPr id="3" name="TextBox 2"/>
          <p:cNvSpPr txBox="1"/>
          <p:nvPr/>
        </p:nvSpPr>
        <p:spPr>
          <a:xfrm>
            <a:off x="257670" y="6291658"/>
            <a:ext cx="9799478" cy="523220"/>
          </a:xfrm>
          <a:prstGeom prst="rect">
            <a:avLst/>
          </a:prstGeom>
          <a:noFill/>
        </p:spPr>
        <p:txBody>
          <a:bodyPr wrap="none" rtlCol="0">
            <a:spAutoFit/>
          </a:bodyPr>
          <a:lstStyle/>
          <a:p>
            <a:r>
              <a:rPr lang="en-GB" sz="2800" dirty="0" smtClean="0">
                <a:solidFill>
                  <a:srgbClr val="FF0000"/>
                </a:solidFill>
              </a:rPr>
              <a:t>e</a:t>
            </a:r>
            <a:r>
              <a:rPr lang="en-GB" sz="2800" baseline="-25000" dirty="0" smtClean="0">
                <a:solidFill>
                  <a:srgbClr val="FF0000"/>
                </a:solidFill>
              </a:rPr>
              <a:t>1</a:t>
            </a:r>
            <a:r>
              <a:rPr lang="en-GB" sz="2800" baseline="-25000" dirty="0" smtClean="0"/>
              <a:t> = </a:t>
            </a:r>
            <a:r>
              <a:rPr lang="en-GB" sz="2800" dirty="0" smtClean="0">
                <a:solidFill>
                  <a:srgbClr val="FF0000"/>
                </a:solidFill>
              </a:rPr>
              <a:t>e1(output) </a:t>
            </a:r>
            <a:r>
              <a:rPr lang="en-GB" sz="2800" dirty="0" smtClean="0"/>
              <a:t>* (w11/w11+w21) + </a:t>
            </a:r>
            <a:r>
              <a:rPr lang="en-GB" sz="2800" dirty="0" smtClean="0">
                <a:solidFill>
                  <a:srgbClr val="FF0000"/>
                </a:solidFill>
              </a:rPr>
              <a:t>e2(output)</a:t>
            </a:r>
            <a:r>
              <a:rPr lang="en-GB" sz="2800" dirty="0" smtClean="0"/>
              <a:t>* w12/(w12+w22)</a:t>
            </a:r>
            <a:endParaRPr lang="en-GB" sz="2800" baseline="-25000" dirty="0"/>
          </a:p>
        </p:txBody>
      </p:sp>
    </p:spTree>
    <p:extLst>
      <p:ext uri="{BB962C8B-B14F-4D97-AF65-F5344CB8AC3E}">
        <p14:creationId xmlns:p14="http://schemas.microsoft.com/office/powerpoint/2010/main" val="222689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animBg="1"/>
      <p:bldP spid="14" grpId="0" animBg="1"/>
      <p:bldP spid="15" grpId="0" animBg="1"/>
      <p:bldP spid="16" grpId="0" animBg="1"/>
      <p:bldP spid="17" grpId="0"/>
      <p:bldP spid="18" grpId="0"/>
      <p:bldP spid="19" grpId="0"/>
      <p:bldP spid="20"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Backward pass – Error propagation</a:t>
            </a:r>
            <a:endParaRPr lang="en-GB" dirty="0"/>
          </a:p>
        </p:txBody>
      </p:sp>
      <p:pic>
        <p:nvPicPr>
          <p:cNvPr id="4" name="Picture 3"/>
          <p:cNvPicPr>
            <a:picLocks noChangeAspect="1"/>
          </p:cNvPicPr>
          <p:nvPr/>
        </p:nvPicPr>
        <p:blipFill>
          <a:blip r:embed="rId3"/>
          <a:stretch>
            <a:fillRect/>
          </a:stretch>
        </p:blipFill>
        <p:spPr>
          <a:xfrm>
            <a:off x="269622" y="2568350"/>
            <a:ext cx="11652756" cy="3043076"/>
          </a:xfrm>
          <a:prstGeom prst="rect">
            <a:avLst/>
          </a:prstGeom>
        </p:spPr>
      </p:pic>
      <mc:AlternateContent xmlns:mc="http://schemas.openxmlformats.org/markup-compatibility/2006" xmlns:a14="http://schemas.microsoft.com/office/drawing/2010/main">
        <mc:Choice Requires="a14">
          <p:sp>
            <p:nvSpPr>
              <p:cNvPr id="5" name="文字方塊 96"/>
              <p:cNvSpPr txBox="1"/>
              <p:nvPr/>
            </p:nvSpPr>
            <p:spPr>
              <a:xfrm>
                <a:off x="9221428" y="2424546"/>
                <a:ext cx="130401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1</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8</m:t>
                      </m:r>
                    </m:oMath>
                  </m:oMathPara>
                </a14:m>
                <a:endParaRPr lang="zh-TW" altLang="en-US" sz="2800" baseline="-25000" dirty="0">
                  <a:solidFill>
                    <a:srgbClr val="FF0000"/>
                  </a:solidFill>
                </a:endParaRPr>
              </a:p>
            </p:txBody>
          </p:sp>
        </mc:Choice>
        <mc:Fallback xmlns="">
          <p:sp>
            <p:nvSpPr>
              <p:cNvPr id="5" name="文字方塊 96"/>
              <p:cNvSpPr txBox="1">
                <a:spLocks noRot="1" noChangeAspect="1" noMove="1" noResize="1" noEditPoints="1" noAdjustHandles="1" noChangeArrowheads="1" noChangeShapeType="1" noTextEdit="1"/>
              </p:cNvSpPr>
              <p:nvPr/>
            </p:nvSpPr>
            <p:spPr>
              <a:xfrm>
                <a:off x="9221428" y="2424546"/>
                <a:ext cx="1304011" cy="420949"/>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文字方塊 96"/>
              <p:cNvSpPr txBox="1"/>
              <p:nvPr/>
            </p:nvSpPr>
            <p:spPr>
              <a:xfrm>
                <a:off x="9094223" y="5655172"/>
                <a:ext cx="130401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2</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5</m:t>
                      </m:r>
                    </m:oMath>
                  </m:oMathPara>
                </a14:m>
                <a:endParaRPr lang="zh-TW" altLang="en-US" sz="2800" baseline="-25000" dirty="0">
                  <a:solidFill>
                    <a:srgbClr val="FF0000"/>
                  </a:solidFill>
                </a:endParaRPr>
              </a:p>
            </p:txBody>
          </p:sp>
        </mc:Choice>
        <mc:Fallback xmlns="">
          <p:sp>
            <p:nvSpPr>
              <p:cNvPr id="6" name="文字方塊 96"/>
              <p:cNvSpPr txBox="1">
                <a:spLocks noRot="1" noChangeAspect="1" noMove="1" noResize="1" noEditPoints="1" noAdjustHandles="1" noChangeArrowheads="1" noChangeShapeType="1" noTextEdit="1"/>
              </p:cNvSpPr>
              <p:nvPr/>
            </p:nvSpPr>
            <p:spPr>
              <a:xfrm>
                <a:off x="9094223" y="5655172"/>
                <a:ext cx="1304011" cy="420949"/>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文字方塊 96"/>
              <p:cNvSpPr txBox="1"/>
              <p:nvPr/>
            </p:nvSpPr>
            <p:spPr>
              <a:xfrm>
                <a:off x="5806081" y="2071881"/>
                <a:ext cx="150278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1</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42</m:t>
                      </m:r>
                    </m:oMath>
                  </m:oMathPara>
                </a14:m>
                <a:endParaRPr lang="zh-TW" altLang="en-US" sz="2800" baseline="-25000" dirty="0">
                  <a:solidFill>
                    <a:srgbClr val="FF0000"/>
                  </a:solidFill>
                </a:endParaRPr>
              </a:p>
            </p:txBody>
          </p:sp>
        </mc:Choice>
        <mc:Fallback xmlns="">
          <p:sp>
            <p:nvSpPr>
              <p:cNvPr id="7" name="文字方塊 96"/>
              <p:cNvSpPr txBox="1">
                <a:spLocks noRot="1" noChangeAspect="1" noMove="1" noResize="1" noEditPoints="1" noAdjustHandles="1" noChangeArrowheads="1" noChangeShapeType="1" noTextEdit="1"/>
              </p:cNvSpPr>
              <p:nvPr/>
            </p:nvSpPr>
            <p:spPr>
              <a:xfrm>
                <a:off x="5806081" y="2071881"/>
                <a:ext cx="1502784" cy="420949"/>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文字方塊 96"/>
              <p:cNvSpPr txBox="1"/>
              <p:nvPr/>
            </p:nvSpPr>
            <p:spPr>
              <a:xfrm>
                <a:off x="5728823" y="5639161"/>
                <a:ext cx="150278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2</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88</m:t>
                      </m:r>
                    </m:oMath>
                  </m:oMathPara>
                </a14:m>
                <a:endParaRPr lang="zh-TW" altLang="en-US" sz="2800" baseline="-25000" dirty="0">
                  <a:solidFill>
                    <a:srgbClr val="FF0000"/>
                  </a:solidFill>
                </a:endParaRPr>
              </a:p>
            </p:txBody>
          </p:sp>
        </mc:Choice>
        <mc:Fallback xmlns="">
          <p:sp>
            <p:nvSpPr>
              <p:cNvPr id="8" name="文字方塊 96"/>
              <p:cNvSpPr txBox="1">
                <a:spLocks noRot="1" noChangeAspect="1" noMove="1" noResize="1" noEditPoints="1" noAdjustHandles="1" noChangeArrowheads="1" noChangeShapeType="1" noTextEdit="1"/>
              </p:cNvSpPr>
              <p:nvPr/>
            </p:nvSpPr>
            <p:spPr>
              <a:xfrm>
                <a:off x="5728823" y="5639161"/>
                <a:ext cx="1502784" cy="420949"/>
              </a:xfrm>
              <a:prstGeom prst="rect">
                <a:avLst/>
              </a:prstGeom>
              <a:blipFill rotWithShape="0">
                <a:blip r:embed="rId7"/>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文字方塊 67"/>
              <p:cNvSpPr txBox="1"/>
              <p:nvPr/>
            </p:nvSpPr>
            <p:spPr>
              <a:xfrm>
                <a:off x="3448513" y="2939111"/>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11</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3</m:t>
                      </m:r>
                    </m:oMath>
                  </m:oMathPara>
                </a14:m>
                <a:endParaRPr lang="zh-TW" altLang="en-US" sz="2800" baseline="-25000" dirty="0">
                  <a:solidFill>
                    <a:srgbClr val="0000FF"/>
                  </a:solidFill>
                </a:endParaRPr>
              </a:p>
            </p:txBody>
          </p:sp>
        </mc:Choice>
        <mc:Fallback xmlns="">
          <p:sp>
            <p:nvSpPr>
              <p:cNvPr id="9" name="文字方塊 67"/>
              <p:cNvSpPr txBox="1">
                <a:spLocks noRot="1" noChangeAspect="1" noMove="1" noResize="1" noEditPoints="1" noAdjustHandles="1" noChangeArrowheads="1" noChangeShapeType="1" noTextEdit="1"/>
              </p:cNvSpPr>
              <p:nvPr/>
            </p:nvSpPr>
            <p:spPr>
              <a:xfrm>
                <a:off x="3448513" y="2939111"/>
                <a:ext cx="1251112" cy="420949"/>
              </a:xfrm>
              <a:prstGeom prst="rect">
                <a:avLst/>
              </a:prstGeom>
              <a:blipFill rotWithShape="0">
                <a:blip r:embed="rId8"/>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文字方塊 67"/>
              <p:cNvSpPr txBox="1"/>
              <p:nvPr/>
            </p:nvSpPr>
            <p:spPr>
              <a:xfrm>
                <a:off x="2829558" y="3425265"/>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12</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1</m:t>
                      </m:r>
                    </m:oMath>
                  </m:oMathPara>
                </a14:m>
                <a:endParaRPr lang="zh-TW" altLang="en-US" sz="2800" baseline="-25000" dirty="0">
                  <a:solidFill>
                    <a:srgbClr val="0000FF"/>
                  </a:solidFill>
                </a:endParaRPr>
              </a:p>
            </p:txBody>
          </p:sp>
        </mc:Choice>
        <mc:Fallback xmlns="">
          <p:sp>
            <p:nvSpPr>
              <p:cNvPr id="10" name="文字方塊 67"/>
              <p:cNvSpPr txBox="1">
                <a:spLocks noRot="1" noChangeAspect="1" noMove="1" noResize="1" noEditPoints="1" noAdjustHandles="1" noChangeArrowheads="1" noChangeShapeType="1" noTextEdit="1"/>
              </p:cNvSpPr>
              <p:nvPr/>
            </p:nvSpPr>
            <p:spPr>
              <a:xfrm>
                <a:off x="2829558" y="3425265"/>
                <a:ext cx="1251112" cy="420949"/>
              </a:xfrm>
              <a:prstGeom prst="rect">
                <a:avLst/>
              </a:prstGeom>
              <a:blipFill rotWithShape="0">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文字方塊 67"/>
              <p:cNvSpPr txBox="1"/>
              <p:nvPr/>
            </p:nvSpPr>
            <p:spPr>
              <a:xfrm>
                <a:off x="2493921" y="4211190"/>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21</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2</m:t>
                      </m:r>
                    </m:oMath>
                  </m:oMathPara>
                </a14:m>
                <a:endParaRPr lang="zh-TW" altLang="en-US" sz="2800" baseline="-25000" dirty="0">
                  <a:solidFill>
                    <a:srgbClr val="0000FF"/>
                  </a:solidFill>
                </a:endParaRPr>
              </a:p>
            </p:txBody>
          </p:sp>
        </mc:Choice>
        <mc:Fallback xmlns="">
          <p:sp>
            <p:nvSpPr>
              <p:cNvPr id="11" name="文字方塊 67"/>
              <p:cNvSpPr txBox="1">
                <a:spLocks noRot="1" noChangeAspect="1" noMove="1" noResize="1" noEditPoints="1" noAdjustHandles="1" noChangeArrowheads="1" noChangeShapeType="1" noTextEdit="1"/>
              </p:cNvSpPr>
              <p:nvPr/>
            </p:nvSpPr>
            <p:spPr>
              <a:xfrm>
                <a:off x="2493921" y="4211190"/>
                <a:ext cx="1251112" cy="420949"/>
              </a:xfrm>
              <a:prstGeom prst="rect">
                <a:avLst/>
              </a:prstGeom>
              <a:blipFill rotWithShape="0">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文字方塊 67"/>
              <p:cNvSpPr txBox="1"/>
              <p:nvPr/>
            </p:nvSpPr>
            <p:spPr>
              <a:xfrm>
                <a:off x="3448513" y="4714614"/>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22</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7</m:t>
                      </m:r>
                    </m:oMath>
                  </m:oMathPara>
                </a14:m>
                <a:endParaRPr lang="zh-TW" altLang="en-US" sz="2800" baseline="-25000" dirty="0">
                  <a:solidFill>
                    <a:srgbClr val="0000FF"/>
                  </a:solidFill>
                </a:endParaRPr>
              </a:p>
            </p:txBody>
          </p:sp>
        </mc:Choice>
        <mc:Fallback xmlns="">
          <p:sp>
            <p:nvSpPr>
              <p:cNvPr id="12" name="文字方塊 67"/>
              <p:cNvSpPr txBox="1">
                <a:spLocks noRot="1" noChangeAspect="1" noMove="1" noResize="1" noEditPoints="1" noAdjustHandles="1" noChangeArrowheads="1" noChangeShapeType="1" noTextEdit="1"/>
              </p:cNvSpPr>
              <p:nvPr/>
            </p:nvSpPr>
            <p:spPr>
              <a:xfrm>
                <a:off x="3448513" y="4714614"/>
                <a:ext cx="1251112" cy="420949"/>
              </a:xfrm>
              <a:prstGeom prst="rect">
                <a:avLst/>
              </a:prstGeom>
              <a:blipFill rotWithShape="0">
                <a:blip r:embed="rId11"/>
                <a:stretch>
                  <a:fillRect b="-1449"/>
                </a:stretch>
              </a:blipFill>
            </p:spPr>
            <p:txBody>
              <a:bodyPr/>
              <a:lstStyle/>
              <a:p>
                <a:r>
                  <a:rPr lang="en-GB">
                    <a:noFill/>
                  </a:rPr>
                  <a:t> </a:t>
                </a:r>
              </a:p>
            </p:txBody>
          </p:sp>
        </mc:Fallback>
      </mc:AlternateContent>
      <p:sp>
        <p:nvSpPr>
          <p:cNvPr id="15" name="Freeform 14"/>
          <p:cNvSpPr/>
          <p:nvPr/>
        </p:nvSpPr>
        <p:spPr>
          <a:xfrm>
            <a:off x="5163811" y="5506174"/>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15"/>
          <p:cNvSpPr/>
          <p:nvPr/>
        </p:nvSpPr>
        <p:spPr>
          <a:xfrm flipV="1">
            <a:off x="5123517" y="4517309"/>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reeform 20"/>
          <p:cNvSpPr/>
          <p:nvPr/>
        </p:nvSpPr>
        <p:spPr>
          <a:xfrm>
            <a:off x="5052051" y="3403054"/>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reeform 21"/>
          <p:cNvSpPr/>
          <p:nvPr/>
        </p:nvSpPr>
        <p:spPr>
          <a:xfrm flipV="1">
            <a:off x="5011757" y="2414189"/>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3" name="文字方塊 67"/>
              <p:cNvSpPr txBox="1"/>
              <p:nvPr/>
            </p:nvSpPr>
            <p:spPr>
              <a:xfrm>
                <a:off x="4748864" y="4217559"/>
                <a:ext cx="72455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11</m:t>
                      </m:r>
                    </m:oMath>
                  </m:oMathPara>
                </a14:m>
                <a:endParaRPr lang="zh-TW" altLang="en-US" sz="2800" baseline="-25000" dirty="0">
                  <a:solidFill>
                    <a:schemeClr val="accent4">
                      <a:lumMod val="75000"/>
                    </a:schemeClr>
                  </a:solidFill>
                </a:endParaRPr>
              </a:p>
            </p:txBody>
          </p:sp>
        </mc:Choice>
        <mc:Fallback xmlns="">
          <p:sp>
            <p:nvSpPr>
              <p:cNvPr id="23" name="文字方塊 67"/>
              <p:cNvSpPr txBox="1">
                <a:spLocks noRot="1" noChangeAspect="1" noMove="1" noResize="1" noEditPoints="1" noAdjustHandles="1" noChangeArrowheads="1" noChangeShapeType="1" noTextEdit="1"/>
              </p:cNvSpPr>
              <p:nvPr/>
            </p:nvSpPr>
            <p:spPr>
              <a:xfrm>
                <a:off x="4748864" y="4217559"/>
                <a:ext cx="724557" cy="420949"/>
              </a:xfrm>
              <a:prstGeom prst="rect">
                <a:avLst/>
              </a:prstGeom>
              <a:blipFill rotWithShape="0">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文字方塊 67"/>
              <p:cNvSpPr txBox="1"/>
              <p:nvPr/>
            </p:nvSpPr>
            <p:spPr>
              <a:xfrm>
                <a:off x="4606300" y="5531340"/>
                <a:ext cx="72455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77</m:t>
                      </m:r>
                    </m:oMath>
                  </m:oMathPara>
                </a14:m>
                <a:endParaRPr lang="zh-TW" altLang="en-US" sz="2800" baseline="-25000" dirty="0">
                  <a:solidFill>
                    <a:schemeClr val="accent4">
                      <a:lumMod val="75000"/>
                    </a:schemeClr>
                  </a:solidFill>
                </a:endParaRPr>
              </a:p>
            </p:txBody>
          </p:sp>
        </mc:Choice>
        <mc:Fallback xmlns="">
          <p:sp>
            <p:nvSpPr>
              <p:cNvPr id="24" name="文字方塊 67"/>
              <p:cNvSpPr txBox="1">
                <a:spLocks noRot="1" noChangeAspect="1" noMove="1" noResize="1" noEditPoints="1" noAdjustHandles="1" noChangeArrowheads="1" noChangeShapeType="1" noTextEdit="1"/>
              </p:cNvSpPr>
              <p:nvPr/>
            </p:nvSpPr>
            <p:spPr>
              <a:xfrm>
                <a:off x="4606300" y="5531340"/>
                <a:ext cx="724557" cy="420949"/>
              </a:xfrm>
              <a:prstGeom prst="rect">
                <a:avLst/>
              </a:prstGeom>
              <a:blipFill rotWithShape="0">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文字方塊 67"/>
              <p:cNvSpPr txBox="1"/>
              <p:nvPr/>
            </p:nvSpPr>
            <p:spPr>
              <a:xfrm>
                <a:off x="4553752" y="1901159"/>
                <a:ext cx="923330"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252</m:t>
                      </m:r>
                    </m:oMath>
                  </m:oMathPara>
                </a14:m>
                <a:endParaRPr lang="zh-TW" altLang="en-US" sz="2800" baseline="-25000" dirty="0">
                  <a:solidFill>
                    <a:schemeClr val="accent4">
                      <a:lumMod val="75000"/>
                    </a:schemeClr>
                  </a:solidFill>
                </a:endParaRPr>
              </a:p>
            </p:txBody>
          </p:sp>
        </mc:Choice>
        <mc:Fallback xmlns="">
          <p:sp>
            <p:nvSpPr>
              <p:cNvPr id="25" name="文字方塊 67"/>
              <p:cNvSpPr txBox="1">
                <a:spLocks noRot="1" noChangeAspect="1" noMove="1" noResize="1" noEditPoints="1" noAdjustHandles="1" noChangeArrowheads="1" noChangeShapeType="1" noTextEdit="1"/>
              </p:cNvSpPr>
              <p:nvPr/>
            </p:nvSpPr>
            <p:spPr>
              <a:xfrm>
                <a:off x="4553752" y="1901159"/>
                <a:ext cx="923330" cy="420949"/>
              </a:xfrm>
              <a:prstGeom prst="rect">
                <a:avLst/>
              </a:prstGeom>
              <a:blipFill rotWithShape="0">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文字方塊 67"/>
              <p:cNvSpPr txBox="1"/>
              <p:nvPr/>
            </p:nvSpPr>
            <p:spPr>
              <a:xfrm>
                <a:off x="4603769" y="3577665"/>
                <a:ext cx="923330"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168</m:t>
                      </m:r>
                    </m:oMath>
                  </m:oMathPara>
                </a14:m>
                <a:endParaRPr lang="zh-TW" altLang="en-US" sz="2800" baseline="-25000" dirty="0">
                  <a:solidFill>
                    <a:schemeClr val="accent4">
                      <a:lumMod val="75000"/>
                    </a:schemeClr>
                  </a:solidFill>
                </a:endParaRPr>
              </a:p>
            </p:txBody>
          </p:sp>
        </mc:Choice>
        <mc:Fallback xmlns="">
          <p:sp>
            <p:nvSpPr>
              <p:cNvPr id="26" name="文字方塊 67"/>
              <p:cNvSpPr txBox="1">
                <a:spLocks noRot="1" noChangeAspect="1" noMove="1" noResize="1" noEditPoints="1" noAdjustHandles="1" noChangeArrowheads="1" noChangeShapeType="1" noTextEdit="1"/>
              </p:cNvSpPr>
              <p:nvPr/>
            </p:nvSpPr>
            <p:spPr>
              <a:xfrm>
                <a:off x="4603769" y="3577665"/>
                <a:ext cx="923330" cy="420949"/>
              </a:xfrm>
              <a:prstGeom prst="rect">
                <a:avLst/>
              </a:prstGeom>
              <a:blipFill rotWithShape="0">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文字方塊 96"/>
              <p:cNvSpPr txBox="1"/>
              <p:nvPr/>
            </p:nvSpPr>
            <p:spPr>
              <a:xfrm>
                <a:off x="2178961" y="2224281"/>
                <a:ext cx="1701556"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1</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362</m:t>
                      </m:r>
                    </m:oMath>
                  </m:oMathPara>
                </a14:m>
                <a:endParaRPr lang="zh-TW" altLang="en-US" sz="2800" baseline="-25000" dirty="0">
                  <a:solidFill>
                    <a:srgbClr val="FF0000"/>
                  </a:solidFill>
                </a:endParaRPr>
              </a:p>
            </p:txBody>
          </p:sp>
        </mc:Choice>
        <mc:Fallback xmlns="">
          <p:sp>
            <p:nvSpPr>
              <p:cNvPr id="27" name="文字方塊 96"/>
              <p:cNvSpPr txBox="1">
                <a:spLocks noRot="1" noChangeAspect="1" noMove="1" noResize="1" noEditPoints="1" noAdjustHandles="1" noChangeArrowheads="1" noChangeShapeType="1" noTextEdit="1"/>
              </p:cNvSpPr>
              <p:nvPr/>
            </p:nvSpPr>
            <p:spPr>
              <a:xfrm>
                <a:off x="2178961" y="2224281"/>
                <a:ext cx="1701556" cy="420949"/>
              </a:xfrm>
              <a:prstGeom prst="rect">
                <a:avLst/>
              </a:prstGeom>
              <a:blipFill rotWithShape="0">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文字方塊 96"/>
              <p:cNvSpPr txBox="1"/>
              <p:nvPr/>
            </p:nvSpPr>
            <p:spPr>
              <a:xfrm>
                <a:off x="2101703" y="5791561"/>
                <a:ext cx="1701556"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2</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938</m:t>
                      </m:r>
                    </m:oMath>
                  </m:oMathPara>
                </a14:m>
                <a:endParaRPr lang="zh-TW" altLang="en-US" sz="2800" baseline="-25000" dirty="0">
                  <a:solidFill>
                    <a:srgbClr val="FF0000"/>
                  </a:solidFill>
                </a:endParaRPr>
              </a:p>
            </p:txBody>
          </p:sp>
        </mc:Choice>
        <mc:Fallback xmlns="">
          <p:sp>
            <p:nvSpPr>
              <p:cNvPr id="28" name="文字方塊 96"/>
              <p:cNvSpPr txBox="1">
                <a:spLocks noRot="1" noChangeAspect="1" noMove="1" noResize="1" noEditPoints="1" noAdjustHandles="1" noChangeArrowheads="1" noChangeShapeType="1" noTextEdit="1"/>
              </p:cNvSpPr>
              <p:nvPr/>
            </p:nvSpPr>
            <p:spPr>
              <a:xfrm>
                <a:off x="2101703" y="5791561"/>
                <a:ext cx="1701556" cy="420949"/>
              </a:xfrm>
              <a:prstGeom prst="rect">
                <a:avLst/>
              </a:prstGeom>
              <a:blipFill rotWithShape="0">
                <a:blip r:embed="rId17"/>
                <a:stretch>
                  <a:fillRect b="-1449"/>
                </a:stretch>
              </a:blipFill>
            </p:spPr>
            <p:txBody>
              <a:bodyPr/>
              <a:lstStyle/>
              <a:p>
                <a:r>
                  <a:rPr lang="en-GB">
                    <a:noFill/>
                  </a:rPr>
                  <a:t> </a:t>
                </a:r>
              </a:p>
            </p:txBody>
          </p:sp>
        </mc:Fallback>
      </mc:AlternateContent>
    </p:spTree>
    <p:extLst>
      <p:ext uri="{BB962C8B-B14F-4D97-AF65-F5344CB8AC3E}">
        <p14:creationId xmlns:p14="http://schemas.microsoft.com/office/powerpoint/2010/main" val="3836213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 propagation – Matrix operation</a:t>
            </a:r>
            <a:endParaRPr lang="en-GB" dirty="0"/>
          </a:p>
        </p:txBody>
      </p:sp>
      <mc:AlternateContent xmlns:mc="http://schemas.openxmlformats.org/markup-compatibility/2006" xmlns:a14="http://schemas.microsoft.com/office/drawing/2010/main">
        <mc:Choice Requires="a14">
          <p:sp>
            <p:nvSpPr>
              <p:cNvPr id="6" name="文字方塊 69"/>
              <p:cNvSpPr txBox="1"/>
              <p:nvPr/>
            </p:nvSpPr>
            <p:spPr>
              <a:xfrm>
                <a:off x="3942653" y="5077450"/>
                <a:ext cx="3188565" cy="1129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4400" i="1" smtClean="0">
                              <a:solidFill>
                                <a:srgbClr val="5757FF"/>
                              </a:solidFill>
                              <a:latin typeface="Cambria Math" panose="02040503050406030204" pitchFamily="18" charset="0"/>
                            </a:rPr>
                          </m:ctrlPr>
                        </m:dPr>
                        <m:e>
                          <m:m>
                            <m:mPr>
                              <m:mcs>
                                <m:mc>
                                  <m:mcPr>
                                    <m:count m:val="2"/>
                                    <m:mcJc m:val="center"/>
                                  </m:mcPr>
                                </m:mc>
                              </m:mcs>
                              <m:ctrlPr>
                                <a:rPr lang="en-US" altLang="zh-TW" sz="4400" i="1">
                                  <a:solidFill>
                                    <a:srgbClr val="5757FF"/>
                                  </a:solidFill>
                                  <a:latin typeface="Cambria Math" panose="02040503050406030204" pitchFamily="18" charset="0"/>
                                </a:rPr>
                              </m:ctrlPr>
                            </m:mPr>
                            <m:mr>
                              <m:e>
                                <m:r>
                                  <a:rPr lang="en-GB" altLang="zh-TW" sz="4400" b="0" i="1" smtClean="0">
                                    <a:solidFill>
                                      <a:srgbClr val="5757FF"/>
                                    </a:solidFill>
                                    <a:latin typeface="Cambria Math" panose="02040503050406030204" pitchFamily="18" charset="0"/>
                                  </a:rPr>
                                  <m:t>𝑤</m:t>
                                </m:r>
                                <m:r>
                                  <a:rPr lang="en-GB" altLang="zh-TW" sz="4400" b="0" i="1" smtClean="0">
                                    <a:solidFill>
                                      <a:srgbClr val="5757FF"/>
                                    </a:solidFill>
                                    <a:latin typeface="Cambria Math" panose="02040503050406030204" pitchFamily="18" charset="0"/>
                                  </a:rPr>
                                  <m:t>11</m:t>
                                </m:r>
                              </m:e>
                              <m:e>
                                <m:r>
                                  <a:rPr lang="en-GB" altLang="zh-TW" sz="4400" b="0" i="1" smtClean="0">
                                    <a:solidFill>
                                      <a:srgbClr val="5757FF"/>
                                    </a:solidFill>
                                    <a:latin typeface="Cambria Math" panose="02040503050406030204" pitchFamily="18" charset="0"/>
                                  </a:rPr>
                                  <m:t>𝑤</m:t>
                                </m:r>
                                <m:r>
                                  <a:rPr lang="en-GB" altLang="zh-TW" sz="4400" b="0" i="1" smtClean="0">
                                    <a:solidFill>
                                      <a:srgbClr val="5757FF"/>
                                    </a:solidFill>
                                    <a:latin typeface="Cambria Math" panose="02040503050406030204" pitchFamily="18" charset="0"/>
                                  </a:rPr>
                                  <m:t>12</m:t>
                                </m:r>
                              </m:e>
                            </m:mr>
                            <m:mr>
                              <m:e>
                                <m:r>
                                  <a:rPr lang="en-GB" altLang="zh-TW" sz="4400" b="0" i="1" smtClean="0">
                                    <a:solidFill>
                                      <a:srgbClr val="5757FF"/>
                                    </a:solidFill>
                                    <a:latin typeface="Cambria Math" panose="02040503050406030204" pitchFamily="18" charset="0"/>
                                  </a:rPr>
                                  <m:t>𝑤</m:t>
                                </m:r>
                                <m:r>
                                  <a:rPr lang="en-GB" altLang="zh-TW" sz="4400" b="0" i="1" smtClean="0">
                                    <a:solidFill>
                                      <a:srgbClr val="5757FF"/>
                                    </a:solidFill>
                                    <a:latin typeface="Cambria Math" panose="02040503050406030204" pitchFamily="18" charset="0"/>
                                  </a:rPr>
                                  <m:t>21</m:t>
                                </m:r>
                              </m:e>
                              <m:e>
                                <m:r>
                                  <a:rPr lang="en-GB" altLang="zh-TW" sz="4400" b="0" i="1" smtClean="0">
                                    <a:solidFill>
                                      <a:srgbClr val="5757FF"/>
                                    </a:solidFill>
                                    <a:latin typeface="Cambria Math" panose="02040503050406030204" pitchFamily="18" charset="0"/>
                                  </a:rPr>
                                  <m:t>𝑤</m:t>
                                </m:r>
                                <m:r>
                                  <a:rPr lang="en-GB" altLang="zh-TW" sz="4400" b="0" i="1" smtClean="0">
                                    <a:solidFill>
                                      <a:srgbClr val="5757FF"/>
                                    </a:solidFill>
                                    <a:latin typeface="Cambria Math" panose="02040503050406030204" pitchFamily="18" charset="0"/>
                                  </a:rPr>
                                  <m:t>22</m:t>
                                </m:r>
                              </m:e>
                            </m:mr>
                          </m:m>
                        </m:e>
                      </m:d>
                    </m:oMath>
                  </m:oMathPara>
                </a14:m>
                <a:endParaRPr lang="zh-TW" altLang="en-US" sz="4400" dirty="0">
                  <a:solidFill>
                    <a:srgbClr val="5757FF"/>
                  </a:solidFill>
                </a:endParaRPr>
              </a:p>
            </p:txBody>
          </p:sp>
        </mc:Choice>
        <mc:Fallback xmlns="">
          <p:sp>
            <p:nvSpPr>
              <p:cNvPr id="6" name="文字方塊 69"/>
              <p:cNvSpPr txBox="1">
                <a:spLocks noRot="1" noChangeAspect="1" noMove="1" noResize="1" noEditPoints="1" noAdjustHandles="1" noChangeArrowheads="1" noChangeShapeType="1" noTextEdit="1"/>
              </p:cNvSpPr>
              <p:nvPr/>
            </p:nvSpPr>
            <p:spPr>
              <a:xfrm>
                <a:off x="3942653" y="5077450"/>
                <a:ext cx="3188565" cy="1129092"/>
              </a:xfrm>
              <a:prstGeom prst="rect">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矩形 4"/>
              <p:cNvSpPr/>
              <p:nvPr/>
            </p:nvSpPr>
            <p:spPr>
              <a:xfrm>
                <a:off x="3128061" y="3322104"/>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m:t>
                      </m:r>
                    </m:oMath>
                  </m:oMathPara>
                </a14:m>
                <a:endParaRPr lang="zh-TW" altLang="en-US" sz="2800" dirty="0">
                  <a:solidFill>
                    <a:srgbClr val="0000FF"/>
                  </a:solidFill>
                </a:endParaRPr>
              </a:p>
            </p:txBody>
          </p:sp>
        </mc:Choice>
        <mc:Fallback xmlns="">
          <p:sp>
            <p:nvSpPr>
              <p:cNvPr id="10" name="矩形 4"/>
              <p:cNvSpPr>
                <a:spLocks noRot="1" noChangeAspect="1" noMove="1" noResize="1" noEditPoints="1" noAdjustHandles="1" noChangeArrowheads="1" noChangeShapeType="1" noTextEdit="1"/>
              </p:cNvSpPr>
              <p:nvPr/>
            </p:nvSpPr>
            <p:spPr>
              <a:xfrm>
                <a:off x="3128061" y="3322104"/>
                <a:ext cx="534121" cy="523220"/>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文字方塊 96"/>
              <p:cNvSpPr txBox="1"/>
              <p:nvPr/>
            </p:nvSpPr>
            <p:spPr>
              <a:xfrm>
                <a:off x="1305413" y="3373240"/>
                <a:ext cx="1687706"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𝑒𝑟𝑟𝑜𝑟</m:t>
                      </m:r>
                      <m:r>
                        <a:rPr lang="en-GB" altLang="zh-TW" sz="2800" b="0" i="1" baseline="-25000" smtClean="0">
                          <a:solidFill>
                            <a:schemeClr val="tx1"/>
                          </a:solidFill>
                          <a:latin typeface="Cambria Math" panose="02040503050406030204" pitchFamily="18" charset="0"/>
                        </a:rPr>
                        <m:t>h</m:t>
                      </m:r>
                      <m:r>
                        <a:rPr lang="en-GB" altLang="zh-TW" sz="2800" b="0" i="1" baseline="-25000" smtClean="0">
                          <a:solidFill>
                            <a:schemeClr val="tx1"/>
                          </a:solidFill>
                          <a:latin typeface="Cambria Math" panose="02040503050406030204" pitchFamily="18" charset="0"/>
                        </a:rPr>
                        <m:t>𝑖𝑑𝑑𝑒𝑛</m:t>
                      </m:r>
                    </m:oMath>
                  </m:oMathPara>
                </a14:m>
                <a:endParaRPr lang="zh-TW" altLang="en-US" sz="2800" baseline="-25000" dirty="0">
                  <a:solidFill>
                    <a:schemeClr val="tx1"/>
                  </a:solidFill>
                </a:endParaRPr>
              </a:p>
            </p:txBody>
          </p:sp>
        </mc:Choice>
        <mc:Fallback xmlns="">
          <p:sp>
            <p:nvSpPr>
              <p:cNvPr id="13" name="文字方塊 96"/>
              <p:cNvSpPr txBox="1">
                <a:spLocks noRot="1" noChangeAspect="1" noMove="1" noResize="1" noEditPoints="1" noAdjustHandles="1" noChangeArrowheads="1" noChangeShapeType="1" noTextEdit="1"/>
              </p:cNvSpPr>
              <p:nvPr/>
            </p:nvSpPr>
            <p:spPr>
              <a:xfrm>
                <a:off x="1305413" y="3373240"/>
                <a:ext cx="1687706" cy="420949"/>
              </a:xfrm>
              <a:prstGeom prst="rect">
                <a:avLst/>
              </a:prstGeom>
              <a:blipFill rotWithShape="0">
                <a:blip r:embed="rId4"/>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文字方塊 69"/>
              <p:cNvSpPr txBox="1"/>
              <p:nvPr/>
            </p:nvSpPr>
            <p:spPr>
              <a:xfrm>
                <a:off x="3942653" y="1921753"/>
                <a:ext cx="4557786" cy="18142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3200" i="1" smtClean="0">
                              <a:solidFill>
                                <a:srgbClr val="5757FF"/>
                              </a:solidFill>
                              <a:latin typeface="Cambria Math" panose="02040503050406030204" pitchFamily="18" charset="0"/>
                            </a:rPr>
                          </m:ctrlPr>
                        </m:dPr>
                        <m:e>
                          <m:m>
                            <m:mPr>
                              <m:mcs>
                                <m:mc>
                                  <m:mcPr>
                                    <m:count m:val="2"/>
                                    <m:mcJc m:val="center"/>
                                  </m:mcPr>
                                </m:mc>
                              </m:mcs>
                              <m:ctrlPr>
                                <a:rPr lang="en-US" altLang="zh-TW" sz="3200" i="1">
                                  <a:solidFill>
                                    <a:srgbClr val="5757FF"/>
                                  </a:solidFill>
                                  <a:latin typeface="Cambria Math" panose="02040503050406030204" pitchFamily="18" charset="0"/>
                                </a:rPr>
                              </m:ctrlPr>
                            </m:mPr>
                            <m:mr>
                              <m:e>
                                <m:f>
                                  <m:fPr>
                                    <m:ctrlPr>
                                      <a:rPr lang="en-GB" altLang="zh-TW" sz="3200" i="1">
                                        <a:solidFill>
                                          <a:srgbClr val="5757FF"/>
                                        </a:solidFill>
                                        <a:latin typeface="Cambria Math" panose="02040503050406030204" pitchFamily="18" charset="0"/>
                                      </a:rPr>
                                    </m:ctrlPr>
                                  </m:fPr>
                                  <m:num>
                                    <m:r>
                                      <a:rPr lang="en-GB" altLang="zh-TW" sz="3200" i="1">
                                        <a:solidFill>
                                          <a:srgbClr val="5757FF"/>
                                        </a:solidFill>
                                        <a:latin typeface="Cambria Math" panose="02040503050406030204" pitchFamily="18" charset="0"/>
                                      </a:rPr>
                                      <m:t>𝑤</m:t>
                                    </m:r>
                                    <m:r>
                                      <a:rPr lang="en-GB" altLang="zh-TW" sz="3200" i="1" baseline="-25000">
                                        <a:solidFill>
                                          <a:srgbClr val="5757FF"/>
                                        </a:solidFill>
                                        <a:latin typeface="Cambria Math" panose="02040503050406030204" pitchFamily="18" charset="0"/>
                                      </a:rPr>
                                      <m:t>1</m:t>
                                    </m:r>
                                    <m:r>
                                      <a:rPr lang="en-GB" altLang="zh-TW" sz="3200" b="0" i="1" baseline="-25000" smtClean="0">
                                        <a:solidFill>
                                          <a:srgbClr val="5757FF"/>
                                        </a:solidFill>
                                        <a:latin typeface="Cambria Math" panose="02040503050406030204" pitchFamily="18" charset="0"/>
                                      </a:rPr>
                                      <m:t>1</m:t>
                                    </m:r>
                                  </m:num>
                                  <m:den>
                                    <m:r>
                                      <a:rPr lang="en-GB" altLang="zh-TW" sz="3200" i="1">
                                        <a:solidFill>
                                          <a:srgbClr val="5757FF"/>
                                        </a:solidFill>
                                        <a:latin typeface="Cambria Math" panose="02040503050406030204" pitchFamily="18" charset="0"/>
                                      </a:rPr>
                                      <m:t>𝑤</m:t>
                                    </m:r>
                                    <m:r>
                                      <a:rPr lang="en-GB" altLang="zh-TW" sz="3200" i="1" baseline="-25000">
                                        <a:solidFill>
                                          <a:srgbClr val="5757FF"/>
                                        </a:solidFill>
                                        <a:latin typeface="Cambria Math" panose="02040503050406030204" pitchFamily="18" charset="0"/>
                                      </a:rPr>
                                      <m:t>12</m:t>
                                    </m:r>
                                    <m:r>
                                      <a:rPr lang="en-GB" altLang="zh-TW" sz="3200" i="1">
                                        <a:solidFill>
                                          <a:srgbClr val="5757FF"/>
                                        </a:solidFill>
                                        <a:latin typeface="Cambria Math" panose="02040503050406030204" pitchFamily="18" charset="0"/>
                                      </a:rPr>
                                      <m:t>+</m:t>
                                    </m:r>
                                    <m:r>
                                      <a:rPr lang="en-GB" altLang="zh-TW" sz="3200" i="1">
                                        <a:solidFill>
                                          <a:srgbClr val="5757FF"/>
                                        </a:solidFill>
                                        <a:latin typeface="Cambria Math" panose="02040503050406030204" pitchFamily="18" charset="0"/>
                                      </a:rPr>
                                      <m:t>𝑤</m:t>
                                    </m:r>
                                    <m:r>
                                      <a:rPr lang="en-GB" altLang="zh-TW" sz="3200" i="1" baseline="-25000">
                                        <a:solidFill>
                                          <a:srgbClr val="5757FF"/>
                                        </a:solidFill>
                                        <a:latin typeface="Cambria Math" panose="02040503050406030204" pitchFamily="18" charset="0"/>
                                      </a:rPr>
                                      <m:t>22</m:t>
                                    </m:r>
                                  </m:den>
                                </m:f>
                              </m:e>
                              <m:e>
                                <m:f>
                                  <m:fPr>
                                    <m:ctrlPr>
                                      <a:rPr lang="en-GB" altLang="zh-TW" sz="3200" b="0" i="1" smtClean="0">
                                        <a:solidFill>
                                          <a:srgbClr val="5757FF"/>
                                        </a:solidFill>
                                        <a:latin typeface="Cambria Math" panose="02040503050406030204" pitchFamily="18" charset="0"/>
                                      </a:rPr>
                                    </m:ctrlPr>
                                  </m:fPr>
                                  <m:num>
                                    <m:r>
                                      <a:rPr lang="en-GB" altLang="zh-TW" sz="3200" b="0" i="1" smtClean="0">
                                        <a:solidFill>
                                          <a:srgbClr val="5757FF"/>
                                        </a:solidFill>
                                        <a:latin typeface="Cambria Math" panose="02040503050406030204" pitchFamily="18" charset="0"/>
                                      </a:rPr>
                                      <m:t>𝑤</m:t>
                                    </m:r>
                                    <m:r>
                                      <a:rPr lang="en-GB" altLang="zh-TW" sz="3200" b="0" i="1" baseline="-25000" smtClean="0">
                                        <a:solidFill>
                                          <a:srgbClr val="5757FF"/>
                                        </a:solidFill>
                                        <a:latin typeface="Cambria Math" panose="02040503050406030204" pitchFamily="18" charset="0"/>
                                      </a:rPr>
                                      <m:t>12</m:t>
                                    </m:r>
                                  </m:num>
                                  <m:den>
                                    <m:r>
                                      <a:rPr lang="en-GB" altLang="zh-TW" sz="3200" b="0" i="1" smtClean="0">
                                        <a:solidFill>
                                          <a:srgbClr val="5757FF"/>
                                        </a:solidFill>
                                        <a:latin typeface="Cambria Math" panose="02040503050406030204" pitchFamily="18" charset="0"/>
                                      </a:rPr>
                                      <m:t>𝑤</m:t>
                                    </m:r>
                                    <m:r>
                                      <a:rPr lang="en-GB" altLang="zh-TW" sz="3200" b="0" i="1" baseline="-25000" smtClean="0">
                                        <a:solidFill>
                                          <a:srgbClr val="5757FF"/>
                                        </a:solidFill>
                                        <a:latin typeface="Cambria Math" panose="02040503050406030204" pitchFamily="18" charset="0"/>
                                      </a:rPr>
                                      <m:t>12</m:t>
                                    </m:r>
                                    <m:r>
                                      <a:rPr lang="en-GB" altLang="zh-TW" sz="3200" b="0" i="1" smtClean="0">
                                        <a:solidFill>
                                          <a:srgbClr val="5757FF"/>
                                        </a:solidFill>
                                        <a:latin typeface="Cambria Math" panose="02040503050406030204" pitchFamily="18" charset="0"/>
                                      </a:rPr>
                                      <m:t>+</m:t>
                                    </m:r>
                                    <m:r>
                                      <a:rPr lang="en-GB" altLang="zh-TW" sz="3200" b="0" i="1" smtClean="0">
                                        <a:solidFill>
                                          <a:srgbClr val="5757FF"/>
                                        </a:solidFill>
                                        <a:latin typeface="Cambria Math" panose="02040503050406030204" pitchFamily="18" charset="0"/>
                                      </a:rPr>
                                      <m:t>𝑤</m:t>
                                    </m:r>
                                    <m:r>
                                      <a:rPr lang="en-GB" altLang="zh-TW" sz="3200" b="0" i="1" baseline="-25000" smtClean="0">
                                        <a:solidFill>
                                          <a:srgbClr val="5757FF"/>
                                        </a:solidFill>
                                        <a:latin typeface="Cambria Math" panose="02040503050406030204" pitchFamily="18" charset="0"/>
                                      </a:rPr>
                                      <m:t>22</m:t>
                                    </m:r>
                                  </m:den>
                                </m:f>
                              </m:e>
                            </m:mr>
                            <m:mr>
                              <m:e>
                                <m:eqArr>
                                  <m:eqArrPr>
                                    <m:ctrlPr>
                                      <a:rPr lang="en-US" altLang="zh-TW" sz="3200" i="1">
                                        <a:solidFill>
                                          <a:srgbClr val="5757FF"/>
                                        </a:solidFill>
                                        <a:latin typeface="Cambria Math" panose="02040503050406030204" pitchFamily="18" charset="0"/>
                                      </a:rPr>
                                    </m:ctrlPr>
                                  </m:eqArrPr>
                                  <m:e>
                                    <m:f>
                                      <m:fPr>
                                        <m:ctrlPr>
                                          <a:rPr lang="en-GB" altLang="zh-TW" sz="3200" i="1">
                                            <a:solidFill>
                                              <a:srgbClr val="5757FF"/>
                                            </a:solidFill>
                                            <a:latin typeface="Cambria Math" panose="02040503050406030204" pitchFamily="18" charset="0"/>
                                          </a:rPr>
                                        </m:ctrlPr>
                                      </m:fPr>
                                      <m:num>
                                        <m:r>
                                          <a:rPr lang="en-GB" altLang="zh-TW" sz="3200" i="1">
                                            <a:solidFill>
                                              <a:srgbClr val="5757FF"/>
                                            </a:solidFill>
                                            <a:latin typeface="Cambria Math" panose="02040503050406030204" pitchFamily="18" charset="0"/>
                                          </a:rPr>
                                          <m:t>𝑤</m:t>
                                        </m:r>
                                        <m:r>
                                          <a:rPr lang="en-GB" altLang="zh-TW" sz="3200" i="1" baseline="-25000">
                                            <a:solidFill>
                                              <a:srgbClr val="5757FF"/>
                                            </a:solidFill>
                                            <a:latin typeface="Cambria Math" panose="02040503050406030204" pitchFamily="18" charset="0"/>
                                          </a:rPr>
                                          <m:t>21</m:t>
                                        </m:r>
                                      </m:num>
                                      <m:den>
                                        <m:r>
                                          <a:rPr lang="en-GB" altLang="zh-TW" sz="3200" i="1">
                                            <a:solidFill>
                                              <a:srgbClr val="5757FF"/>
                                            </a:solidFill>
                                            <a:latin typeface="Cambria Math" panose="02040503050406030204" pitchFamily="18" charset="0"/>
                                          </a:rPr>
                                          <m:t>𝑤</m:t>
                                        </m:r>
                                        <m:r>
                                          <a:rPr lang="en-GB" altLang="zh-TW" sz="3200" i="1" baseline="-25000">
                                            <a:solidFill>
                                              <a:srgbClr val="5757FF"/>
                                            </a:solidFill>
                                            <a:latin typeface="Cambria Math" panose="02040503050406030204" pitchFamily="18" charset="0"/>
                                          </a:rPr>
                                          <m:t>21</m:t>
                                        </m:r>
                                        <m:r>
                                          <a:rPr lang="en-GB" altLang="zh-TW" sz="3200" i="1">
                                            <a:solidFill>
                                              <a:srgbClr val="5757FF"/>
                                            </a:solidFill>
                                            <a:latin typeface="Cambria Math" panose="02040503050406030204" pitchFamily="18" charset="0"/>
                                          </a:rPr>
                                          <m:t>+</m:t>
                                        </m:r>
                                        <m:r>
                                          <a:rPr lang="en-GB" altLang="zh-TW" sz="3200" i="1">
                                            <a:solidFill>
                                              <a:srgbClr val="5757FF"/>
                                            </a:solidFill>
                                            <a:latin typeface="Cambria Math" panose="02040503050406030204" pitchFamily="18" charset="0"/>
                                          </a:rPr>
                                          <m:t>𝑤</m:t>
                                        </m:r>
                                        <m:r>
                                          <a:rPr lang="en-GB" altLang="zh-TW" sz="3200" i="1" baseline="-25000">
                                            <a:solidFill>
                                              <a:srgbClr val="5757FF"/>
                                            </a:solidFill>
                                            <a:latin typeface="Cambria Math" panose="02040503050406030204" pitchFamily="18" charset="0"/>
                                          </a:rPr>
                                          <m:t>11</m:t>
                                        </m:r>
                                      </m:den>
                                    </m:f>
                                  </m:e>
                                </m:eqArr>
                              </m:e>
                              <m:e>
                                <m:f>
                                  <m:fPr>
                                    <m:ctrlPr>
                                      <a:rPr lang="en-GB" altLang="zh-TW" sz="3200" i="1">
                                        <a:solidFill>
                                          <a:srgbClr val="5757FF"/>
                                        </a:solidFill>
                                        <a:latin typeface="Cambria Math" panose="02040503050406030204" pitchFamily="18" charset="0"/>
                                      </a:rPr>
                                    </m:ctrlPr>
                                  </m:fPr>
                                  <m:num>
                                    <m:r>
                                      <a:rPr lang="en-GB" altLang="zh-TW" sz="3200" i="1">
                                        <a:solidFill>
                                          <a:srgbClr val="5757FF"/>
                                        </a:solidFill>
                                        <a:latin typeface="Cambria Math" panose="02040503050406030204" pitchFamily="18" charset="0"/>
                                      </a:rPr>
                                      <m:t>𝑤</m:t>
                                    </m:r>
                                    <m:r>
                                      <a:rPr lang="en-GB" altLang="zh-TW" sz="3200" b="0" i="1" baseline="-25000" smtClean="0">
                                        <a:solidFill>
                                          <a:srgbClr val="5757FF"/>
                                        </a:solidFill>
                                        <a:latin typeface="Cambria Math" panose="02040503050406030204" pitchFamily="18" charset="0"/>
                                      </a:rPr>
                                      <m:t>22</m:t>
                                    </m:r>
                                  </m:num>
                                  <m:den>
                                    <m:r>
                                      <a:rPr lang="en-GB" altLang="zh-TW" sz="3200" i="1">
                                        <a:solidFill>
                                          <a:srgbClr val="5757FF"/>
                                        </a:solidFill>
                                        <a:latin typeface="Cambria Math" panose="02040503050406030204" pitchFamily="18" charset="0"/>
                                      </a:rPr>
                                      <m:t>𝑤</m:t>
                                    </m:r>
                                    <m:r>
                                      <a:rPr lang="en-GB" altLang="zh-TW" sz="3200" b="0" i="1" smtClean="0">
                                        <a:solidFill>
                                          <a:srgbClr val="5757FF"/>
                                        </a:solidFill>
                                        <a:latin typeface="Cambria Math" panose="02040503050406030204" pitchFamily="18" charset="0"/>
                                      </a:rPr>
                                      <m:t>22</m:t>
                                    </m:r>
                                    <m:r>
                                      <a:rPr lang="en-GB" altLang="zh-TW" sz="3200" i="1">
                                        <a:solidFill>
                                          <a:srgbClr val="5757FF"/>
                                        </a:solidFill>
                                        <a:latin typeface="Cambria Math" panose="02040503050406030204" pitchFamily="18" charset="0"/>
                                      </a:rPr>
                                      <m:t>+</m:t>
                                    </m:r>
                                    <m:r>
                                      <a:rPr lang="en-GB" altLang="zh-TW" sz="3200" i="1">
                                        <a:solidFill>
                                          <a:srgbClr val="5757FF"/>
                                        </a:solidFill>
                                        <a:latin typeface="Cambria Math" panose="02040503050406030204" pitchFamily="18" charset="0"/>
                                      </a:rPr>
                                      <m:t>𝑤</m:t>
                                    </m:r>
                                    <m:r>
                                      <a:rPr lang="en-GB" altLang="zh-TW" sz="3200" b="0" i="1" smtClean="0">
                                        <a:solidFill>
                                          <a:srgbClr val="5757FF"/>
                                        </a:solidFill>
                                        <a:latin typeface="Cambria Math" panose="02040503050406030204" pitchFamily="18" charset="0"/>
                                      </a:rPr>
                                      <m:t>12</m:t>
                                    </m:r>
                                  </m:den>
                                </m:f>
                              </m:e>
                            </m:mr>
                          </m:m>
                        </m:e>
                      </m:d>
                    </m:oMath>
                  </m:oMathPara>
                </a14:m>
                <a:endParaRPr lang="zh-TW" altLang="en-US" sz="3200" dirty="0">
                  <a:solidFill>
                    <a:srgbClr val="5757FF"/>
                  </a:solidFill>
                </a:endParaRPr>
              </a:p>
            </p:txBody>
          </p:sp>
        </mc:Choice>
        <mc:Fallback xmlns="">
          <p:sp>
            <p:nvSpPr>
              <p:cNvPr id="14" name="文字方塊 69"/>
              <p:cNvSpPr txBox="1">
                <a:spLocks noRot="1" noChangeAspect="1" noMove="1" noResize="1" noEditPoints="1" noAdjustHandles="1" noChangeArrowheads="1" noChangeShapeType="1" noTextEdit="1"/>
              </p:cNvSpPr>
              <p:nvPr/>
            </p:nvSpPr>
            <p:spPr>
              <a:xfrm>
                <a:off x="3942653" y="1921753"/>
                <a:ext cx="4557786" cy="1814215"/>
              </a:xfrm>
              <a:prstGeom prst="rect">
                <a:avLst/>
              </a:prstGeom>
              <a:blipFill rotWithShape="0">
                <a:blip r:embed="rId5"/>
                <a:stretch>
                  <a:fillRect b="-23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文字方塊 96"/>
              <p:cNvSpPr txBox="1"/>
              <p:nvPr/>
            </p:nvSpPr>
            <p:spPr>
              <a:xfrm>
                <a:off x="9868758" y="2460924"/>
                <a:ext cx="824008" cy="821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3200" i="1" smtClean="0">
                              <a:solidFill>
                                <a:srgbClr val="FF0000"/>
                              </a:solidFill>
                              <a:latin typeface="Cambria Math" panose="02040503050406030204" pitchFamily="18" charset="0"/>
                            </a:rPr>
                          </m:ctrlPr>
                        </m:dPr>
                        <m:e>
                          <m:m>
                            <m:mPr>
                              <m:mcs>
                                <m:mc>
                                  <m:mcPr>
                                    <m:count m:val="1"/>
                                    <m:mcJc m:val="center"/>
                                  </m:mcPr>
                                </m:mc>
                              </m:mcs>
                              <m:ctrlPr>
                                <a:rPr lang="en-US" altLang="zh-TW" sz="3200" i="1">
                                  <a:solidFill>
                                    <a:srgbClr val="FF0000"/>
                                  </a:solidFill>
                                  <a:latin typeface="Cambria Math" panose="02040503050406030204" pitchFamily="18" charset="0"/>
                                </a:rPr>
                              </m:ctrlPr>
                            </m:mPr>
                            <m:mr>
                              <m:e>
                                <m:r>
                                  <a:rPr lang="en-GB" altLang="zh-TW" sz="3200" b="0" i="1" smtClean="0">
                                    <a:solidFill>
                                      <a:srgbClr val="FF0000"/>
                                    </a:solidFill>
                                    <a:latin typeface="Cambria Math" panose="02040503050406030204" pitchFamily="18" charset="0"/>
                                  </a:rPr>
                                  <m:t>𝑒</m:t>
                                </m:r>
                                <m:r>
                                  <a:rPr lang="en-GB" altLang="zh-TW" sz="3200" b="0" i="1" smtClean="0">
                                    <a:solidFill>
                                      <a:srgbClr val="FF0000"/>
                                    </a:solidFill>
                                    <a:latin typeface="Cambria Math" panose="02040503050406030204" pitchFamily="18" charset="0"/>
                                  </a:rPr>
                                  <m:t>1</m:t>
                                </m:r>
                              </m:e>
                            </m:mr>
                            <m:mr>
                              <m:e>
                                <m:r>
                                  <a:rPr lang="en-GB" altLang="zh-TW" sz="3200" b="0" i="1" smtClean="0">
                                    <a:solidFill>
                                      <a:srgbClr val="FF0000"/>
                                    </a:solidFill>
                                    <a:latin typeface="Cambria Math" panose="02040503050406030204" pitchFamily="18" charset="0"/>
                                  </a:rPr>
                                  <m:t>𝑒</m:t>
                                </m:r>
                                <m:r>
                                  <a:rPr lang="en-GB" altLang="zh-TW" sz="3200" b="0" i="1" smtClean="0">
                                    <a:solidFill>
                                      <a:srgbClr val="FF0000"/>
                                    </a:solidFill>
                                    <a:latin typeface="Cambria Math" panose="02040503050406030204" pitchFamily="18" charset="0"/>
                                  </a:rPr>
                                  <m:t>2</m:t>
                                </m:r>
                              </m:e>
                            </m:mr>
                          </m:m>
                        </m:e>
                      </m:d>
                    </m:oMath>
                  </m:oMathPara>
                </a14:m>
                <a:endParaRPr lang="zh-TW" altLang="en-US" sz="3200" dirty="0">
                  <a:solidFill>
                    <a:srgbClr val="FF0000"/>
                  </a:solidFill>
                </a:endParaRPr>
              </a:p>
            </p:txBody>
          </p:sp>
        </mc:Choice>
        <mc:Fallback xmlns="">
          <p:sp>
            <p:nvSpPr>
              <p:cNvPr id="15" name="文字方塊 96"/>
              <p:cNvSpPr txBox="1">
                <a:spLocks noRot="1" noChangeAspect="1" noMove="1" noResize="1" noEditPoints="1" noAdjustHandles="1" noChangeArrowheads="1" noChangeShapeType="1" noTextEdit="1"/>
              </p:cNvSpPr>
              <p:nvPr/>
            </p:nvSpPr>
            <p:spPr>
              <a:xfrm>
                <a:off x="9868758" y="2460924"/>
                <a:ext cx="824008" cy="821187"/>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文字方塊 70"/>
              <p:cNvSpPr txBox="1"/>
              <p:nvPr/>
            </p:nvSpPr>
            <p:spPr>
              <a:xfrm>
                <a:off x="9131054" y="2430348"/>
                <a:ext cx="331822"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6000" b="0" i="1" smtClean="0">
                          <a:latin typeface="Cambria Math" panose="02040503050406030204" pitchFamily="18" charset="0"/>
                        </a:rPr>
                        <m:t>.</m:t>
                      </m:r>
                    </m:oMath>
                  </m:oMathPara>
                </a14:m>
                <a:endParaRPr lang="zh-TW" altLang="en-US" sz="6000" dirty="0"/>
              </a:p>
            </p:txBody>
          </p:sp>
        </mc:Choice>
        <mc:Fallback xmlns="">
          <p:sp>
            <p:nvSpPr>
              <p:cNvPr id="16" name="文字方塊 70"/>
              <p:cNvSpPr txBox="1">
                <a:spLocks noRot="1" noChangeAspect="1" noMove="1" noResize="1" noEditPoints="1" noAdjustHandles="1" noChangeArrowheads="1" noChangeShapeType="1" noTextEdit="1"/>
              </p:cNvSpPr>
              <p:nvPr/>
            </p:nvSpPr>
            <p:spPr>
              <a:xfrm>
                <a:off x="9131054" y="2430348"/>
                <a:ext cx="331822" cy="923330"/>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矩形 4"/>
              <p:cNvSpPr/>
              <p:nvPr/>
            </p:nvSpPr>
            <p:spPr>
              <a:xfrm>
                <a:off x="3219501" y="5303304"/>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m:t>
                      </m:r>
                    </m:oMath>
                  </m:oMathPara>
                </a14:m>
                <a:endParaRPr lang="zh-TW" altLang="en-US" sz="2800" dirty="0">
                  <a:solidFill>
                    <a:srgbClr val="0000FF"/>
                  </a:solidFill>
                </a:endParaRPr>
              </a:p>
            </p:txBody>
          </p:sp>
        </mc:Choice>
        <mc:Fallback xmlns="">
          <p:sp>
            <p:nvSpPr>
              <p:cNvPr id="17" name="矩形 4"/>
              <p:cNvSpPr>
                <a:spLocks noRot="1" noChangeAspect="1" noMove="1" noResize="1" noEditPoints="1" noAdjustHandles="1" noChangeArrowheads="1" noChangeShapeType="1" noTextEdit="1"/>
              </p:cNvSpPr>
              <p:nvPr/>
            </p:nvSpPr>
            <p:spPr>
              <a:xfrm>
                <a:off x="3219501" y="5303304"/>
                <a:ext cx="534121" cy="523220"/>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文字方塊 96"/>
              <p:cNvSpPr txBox="1"/>
              <p:nvPr/>
            </p:nvSpPr>
            <p:spPr>
              <a:xfrm>
                <a:off x="1396853" y="5354440"/>
                <a:ext cx="1687706"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𝑒𝑟𝑟𝑜𝑟</m:t>
                      </m:r>
                      <m:r>
                        <a:rPr lang="en-GB" altLang="zh-TW" sz="2800" b="0" i="1" baseline="-25000" smtClean="0">
                          <a:solidFill>
                            <a:schemeClr val="tx1"/>
                          </a:solidFill>
                          <a:latin typeface="Cambria Math" panose="02040503050406030204" pitchFamily="18" charset="0"/>
                        </a:rPr>
                        <m:t>h</m:t>
                      </m:r>
                      <m:r>
                        <a:rPr lang="en-GB" altLang="zh-TW" sz="2800" b="0" i="1" baseline="-25000" smtClean="0">
                          <a:solidFill>
                            <a:schemeClr val="tx1"/>
                          </a:solidFill>
                          <a:latin typeface="Cambria Math" panose="02040503050406030204" pitchFamily="18" charset="0"/>
                        </a:rPr>
                        <m:t>𝑖𝑑𝑑𝑒𝑛</m:t>
                      </m:r>
                    </m:oMath>
                  </m:oMathPara>
                </a14:m>
                <a:endParaRPr lang="zh-TW" altLang="en-US" sz="2800" baseline="-25000" dirty="0">
                  <a:solidFill>
                    <a:schemeClr val="tx1"/>
                  </a:solidFill>
                </a:endParaRPr>
              </a:p>
            </p:txBody>
          </p:sp>
        </mc:Choice>
        <mc:Fallback xmlns="">
          <p:sp>
            <p:nvSpPr>
              <p:cNvPr id="18" name="文字方塊 96"/>
              <p:cNvSpPr txBox="1">
                <a:spLocks noRot="1" noChangeAspect="1" noMove="1" noResize="1" noEditPoints="1" noAdjustHandles="1" noChangeArrowheads="1" noChangeShapeType="1" noTextEdit="1"/>
              </p:cNvSpPr>
              <p:nvPr/>
            </p:nvSpPr>
            <p:spPr>
              <a:xfrm>
                <a:off x="1396853" y="5354440"/>
                <a:ext cx="1687706" cy="420949"/>
              </a:xfrm>
              <a:prstGeom prst="rect">
                <a:avLst/>
              </a:prstGeom>
              <a:blipFill rotWithShape="0">
                <a:blip r:embed="rId4"/>
                <a:stretch>
                  <a:fillRect b="-144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9" name="文字方塊 96"/>
              <p:cNvSpPr txBox="1"/>
              <p:nvPr/>
            </p:nvSpPr>
            <p:spPr>
              <a:xfrm>
                <a:off x="1305413" y="4297564"/>
                <a:ext cx="736900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altLang="zh-TW" sz="2800" b="0" i="0" smtClean="0">
                          <a:solidFill>
                            <a:schemeClr val="tx1"/>
                          </a:solidFill>
                          <a:latin typeface="Cambria Math" panose="02040503050406030204" pitchFamily="18" charset="0"/>
                        </a:rPr>
                        <m:t>with</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some</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short</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cuts</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we</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can</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implment</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this</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as</m:t>
                      </m:r>
                      <m:r>
                        <a:rPr lang="en-GB" altLang="zh-TW" sz="2800" b="0" i="0" smtClean="0">
                          <a:solidFill>
                            <a:schemeClr val="tx1"/>
                          </a:solidFill>
                          <a:latin typeface="Cambria Math" panose="02040503050406030204" pitchFamily="18" charset="0"/>
                        </a:rPr>
                        <m:t>:</m:t>
                      </m:r>
                    </m:oMath>
                  </m:oMathPara>
                </a14:m>
                <a:endParaRPr lang="zh-TW" altLang="en-US" sz="2800" baseline="-25000" dirty="0">
                  <a:solidFill>
                    <a:schemeClr val="tx1"/>
                  </a:solidFill>
                </a:endParaRPr>
              </a:p>
            </p:txBody>
          </p:sp>
        </mc:Choice>
        <mc:Fallback>
          <p:sp>
            <p:nvSpPr>
              <p:cNvPr id="19" name="文字方塊 96"/>
              <p:cNvSpPr txBox="1">
                <a:spLocks noRot="1" noChangeAspect="1" noMove="1" noResize="1" noEditPoints="1" noAdjustHandles="1" noChangeArrowheads="1" noChangeShapeType="1" noTextEdit="1"/>
              </p:cNvSpPr>
              <p:nvPr/>
            </p:nvSpPr>
            <p:spPr>
              <a:xfrm>
                <a:off x="1305413" y="4297564"/>
                <a:ext cx="7369004" cy="420949"/>
              </a:xfrm>
              <a:prstGeom prst="rect">
                <a:avLst/>
              </a:prstGeom>
              <a:blipFill rotWithShape="0">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文字方塊 96"/>
              <p:cNvSpPr txBox="1"/>
              <p:nvPr/>
            </p:nvSpPr>
            <p:spPr>
              <a:xfrm>
                <a:off x="8558118" y="5234604"/>
                <a:ext cx="824008" cy="821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3200" i="1" smtClean="0">
                              <a:solidFill>
                                <a:srgbClr val="FF0000"/>
                              </a:solidFill>
                              <a:latin typeface="Cambria Math" panose="02040503050406030204" pitchFamily="18" charset="0"/>
                            </a:rPr>
                          </m:ctrlPr>
                        </m:dPr>
                        <m:e>
                          <m:m>
                            <m:mPr>
                              <m:mcs>
                                <m:mc>
                                  <m:mcPr>
                                    <m:count m:val="1"/>
                                    <m:mcJc m:val="center"/>
                                  </m:mcPr>
                                </m:mc>
                              </m:mcs>
                              <m:ctrlPr>
                                <a:rPr lang="en-US" altLang="zh-TW" sz="3200" i="1">
                                  <a:solidFill>
                                    <a:srgbClr val="FF0000"/>
                                  </a:solidFill>
                                  <a:latin typeface="Cambria Math" panose="02040503050406030204" pitchFamily="18" charset="0"/>
                                </a:rPr>
                              </m:ctrlPr>
                            </m:mPr>
                            <m:mr>
                              <m:e>
                                <m:r>
                                  <a:rPr lang="en-GB" altLang="zh-TW" sz="3200" b="0" i="1" smtClean="0">
                                    <a:solidFill>
                                      <a:srgbClr val="FF0000"/>
                                    </a:solidFill>
                                    <a:latin typeface="Cambria Math" panose="02040503050406030204" pitchFamily="18" charset="0"/>
                                  </a:rPr>
                                  <m:t>𝑒</m:t>
                                </m:r>
                                <m:r>
                                  <a:rPr lang="en-GB" altLang="zh-TW" sz="3200" b="0" i="1" smtClean="0">
                                    <a:solidFill>
                                      <a:srgbClr val="FF0000"/>
                                    </a:solidFill>
                                    <a:latin typeface="Cambria Math" panose="02040503050406030204" pitchFamily="18" charset="0"/>
                                  </a:rPr>
                                  <m:t>1</m:t>
                                </m:r>
                              </m:e>
                            </m:mr>
                            <m:mr>
                              <m:e>
                                <m:r>
                                  <a:rPr lang="en-GB" altLang="zh-TW" sz="3200" b="0" i="1" smtClean="0">
                                    <a:solidFill>
                                      <a:srgbClr val="FF0000"/>
                                    </a:solidFill>
                                    <a:latin typeface="Cambria Math" panose="02040503050406030204" pitchFamily="18" charset="0"/>
                                  </a:rPr>
                                  <m:t>𝑒</m:t>
                                </m:r>
                                <m:r>
                                  <a:rPr lang="en-GB" altLang="zh-TW" sz="3200" b="0" i="1" smtClean="0">
                                    <a:solidFill>
                                      <a:srgbClr val="FF0000"/>
                                    </a:solidFill>
                                    <a:latin typeface="Cambria Math" panose="02040503050406030204" pitchFamily="18" charset="0"/>
                                  </a:rPr>
                                  <m:t>2</m:t>
                                </m:r>
                              </m:e>
                            </m:mr>
                          </m:m>
                        </m:e>
                      </m:d>
                    </m:oMath>
                  </m:oMathPara>
                </a14:m>
                <a:endParaRPr lang="zh-TW" altLang="en-US" sz="3200" dirty="0">
                  <a:solidFill>
                    <a:srgbClr val="FF0000"/>
                  </a:solidFill>
                </a:endParaRPr>
              </a:p>
            </p:txBody>
          </p:sp>
        </mc:Choice>
        <mc:Fallback xmlns="">
          <p:sp>
            <p:nvSpPr>
              <p:cNvPr id="20" name="文字方塊 96"/>
              <p:cNvSpPr txBox="1">
                <a:spLocks noRot="1" noChangeAspect="1" noMove="1" noResize="1" noEditPoints="1" noAdjustHandles="1" noChangeArrowheads="1" noChangeShapeType="1" noTextEdit="1"/>
              </p:cNvSpPr>
              <p:nvPr/>
            </p:nvSpPr>
            <p:spPr>
              <a:xfrm>
                <a:off x="8558118" y="5234604"/>
                <a:ext cx="824008" cy="821187"/>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文字方塊 70"/>
              <p:cNvSpPr txBox="1"/>
              <p:nvPr/>
            </p:nvSpPr>
            <p:spPr>
              <a:xfrm>
                <a:off x="7820414" y="5082108"/>
                <a:ext cx="331822"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6000" b="0" i="1" smtClean="0">
                          <a:latin typeface="Cambria Math" panose="02040503050406030204" pitchFamily="18" charset="0"/>
                        </a:rPr>
                        <m:t>.</m:t>
                      </m:r>
                    </m:oMath>
                  </m:oMathPara>
                </a14:m>
                <a:endParaRPr lang="zh-TW" altLang="en-US" sz="6000" dirty="0"/>
              </a:p>
            </p:txBody>
          </p:sp>
        </mc:Choice>
        <mc:Fallback xmlns="">
          <p:sp>
            <p:nvSpPr>
              <p:cNvPr id="21" name="文字方塊 70"/>
              <p:cNvSpPr txBox="1">
                <a:spLocks noRot="1" noChangeAspect="1" noMove="1" noResize="1" noEditPoints="1" noAdjustHandles="1" noChangeArrowheads="1" noChangeShapeType="1" noTextEdit="1"/>
              </p:cNvSpPr>
              <p:nvPr/>
            </p:nvSpPr>
            <p:spPr>
              <a:xfrm>
                <a:off x="7820414" y="5082108"/>
                <a:ext cx="331822" cy="923330"/>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2" name="文字方塊 96"/>
              <p:cNvSpPr txBox="1"/>
              <p:nvPr/>
            </p:nvSpPr>
            <p:spPr>
              <a:xfrm>
                <a:off x="1396853" y="6462451"/>
                <a:ext cx="7700826"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altLang="zh-TW" sz="2800" b="0" i="0" smtClean="0">
                          <a:solidFill>
                            <a:schemeClr val="tx1"/>
                          </a:solidFill>
                          <a:latin typeface="Cambria Math" panose="02040503050406030204" pitchFamily="18" charset="0"/>
                        </a:rPr>
                        <m:t>this</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weight</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matrix</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is</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a</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transpose</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of</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W</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which</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is</m:t>
                      </m:r>
                      <m:r>
                        <a:rPr lang="en-GB" altLang="zh-TW" sz="2800" b="0" i="0" smtClean="0">
                          <a:solidFill>
                            <a:schemeClr val="tx1"/>
                          </a:solidFill>
                          <a:latin typeface="Cambria Math" panose="02040503050406030204" pitchFamily="18" charset="0"/>
                        </a:rPr>
                        <m:t> </m:t>
                      </m:r>
                      <m:r>
                        <m:rPr>
                          <m:sty m:val="p"/>
                        </m:rPr>
                        <a:rPr lang="en-GB" altLang="zh-TW" sz="2800" b="0" i="0" smtClean="0">
                          <a:solidFill>
                            <a:schemeClr val="tx1"/>
                          </a:solidFill>
                          <a:latin typeface="Cambria Math" panose="02040503050406030204" pitchFamily="18" charset="0"/>
                        </a:rPr>
                        <m:t>W</m:t>
                      </m:r>
                      <m:r>
                        <m:rPr>
                          <m:sty m:val="p"/>
                        </m:rPr>
                        <a:rPr lang="en-GB" altLang="zh-TW" sz="2800" b="0" i="0" baseline="30000" smtClean="0">
                          <a:solidFill>
                            <a:schemeClr val="tx1"/>
                          </a:solidFill>
                          <a:latin typeface="Cambria Math" panose="02040503050406030204" pitchFamily="18" charset="0"/>
                        </a:rPr>
                        <m:t>T</m:t>
                      </m:r>
                    </m:oMath>
                  </m:oMathPara>
                </a14:m>
                <a:endParaRPr lang="zh-TW" altLang="en-US" sz="2800" baseline="30000" dirty="0">
                  <a:solidFill>
                    <a:schemeClr val="tx1"/>
                  </a:solidFill>
                </a:endParaRPr>
              </a:p>
            </p:txBody>
          </p:sp>
        </mc:Choice>
        <mc:Fallback>
          <p:sp>
            <p:nvSpPr>
              <p:cNvPr id="22" name="文字方塊 96"/>
              <p:cNvSpPr txBox="1">
                <a:spLocks noRot="1" noChangeAspect="1" noMove="1" noResize="1" noEditPoints="1" noAdjustHandles="1" noChangeArrowheads="1" noChangeShapeType="1" noTextEdit="1"/>
              </p:cNvSpPr>
              <p:nvPr/>
            </p:nvSpPr>
            <p:spPr>
              <a:xfrm>
                <a:off x="1396853" y="6462451"/>
                <a:ext cx="7700826" cy="420949"/>
              </a:xfrm>
              <a:prstGeom prst="rect">
                <a:avLst/>
              </a:prstGeom>
              <a:blipFill rotWithShape="0">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827892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 propagation – Matrix operation</a:t>
            </a:r>
            <a:endParaRPr lang="en-GB" dirty="0"/>
          </a:p>
        </p:txBody>
      </p:sp>
      <p:sp>
        <p:nvSpPr>
          <p:cNvPr id="3" name="TextBox 2"/>
          <p:cNvSpPr txBox="1"/>
          <p:nvPr/>
        </p:nvSpPr>
        <p:spPr>
          <a:xfrm>
            <a:off x="1625600" y="3454400"/>
            <a:ext cx="9715160" cy="830997"/>
          </a:xfrm>
          <a:prstGeom prst="rect">
            <a:avLst/>
          </a:prstGeom>
          <a:noFill/>
        </p:spPr>
        <p:txBody>
          <a:bodyPr wrap="none" rtlCol="0">
            <a:spAutoFit/>
          </a:bodyPr>
          <a:lstStyle/>
          <a:p>
            <a:r>
              <a:rPr lang="en-GB" sz="4800" dirty="0" smtClean="0"/>
              <a:t>Error </a:t>
            </a:r>
            <a:r>
              <a:rPr lang="en-GB" sz="4800" baseline="-25000" dirty="0" smtClean="0">
                <a:solidFill>
                  <a:srgbClr val="FF0000"/>
                </a:solidFill>
              </a:rPr>
              <a:t>hidden</a:t>
            </a:r>
            <a:r>
              <a:rPr lang="en-GB" sz="4800" dirty="0" smtClean="0"/>
              <a:t> = W</a:t>
            </a:r>
            <a:r>
              <a:rPr lang="en-GB" sz="4800" baseline="30000" dirty="0" smtClean="0"/>
              <a:t>T</a:t>
            </a:r>
            <a:r>
              <a:rPr lang="en-GB" sz="4800" dirty="0" smtClean="0"/>
              <a:t> </a:t>
            </a:r>
            <a:r>
              <a:rPr lang="en-GB" sz="4800" baseline="-25000" dirty="0" err="1" smtClean="0">
                <a:solidFill>
                  <a:srgbClr val="5757FF"/>
                </a:solidFill>
              </a:rPr>
              <a:t>hidden_output</a:t>
            </a:r>
            <a:r>
              <a:rPr lang="en-GB" sz="4800" dirty="0" smtClean="0"/>
              <a:t> * </a:t>
            </a:r>
            <a:r>
              <a:rPr lang="en-GB" sz="4800" dirty="0" err="1" smtClean="0"/>
              <a:t>error</a:t>
            </a:r>
            <a:r>
              <a:rPr lang="en-GB" sz="4800" baseline="-25000" dirty="0" err="1" smtClean="0">
                <a:solidFill>
                  <a:srgbClr val="FF0000"/>
                </a:solidFill>
              </a:rPr>
              <a:t>output</a:t>
            </a:r>
            <a:endParaRPr lang="en-GB" sz="4800" baseline="-25000" dirty="0">
              <a:solidFill>
                <a:srgbClr val="FF0000"/>
              </a:solidFill>
            </a:endParaRPr>
          </a:p>
        </p:txBody>
      </p:sp>
    </p:spTree>
    <p:extLst>
      <p:ext uri="{BB962C8B-B14F-4D97-AF65-F5344CB8AC3E}">
        <p14:creationId xmlns:p14="http://schemas.microsoft.com/office/powerpoint/2010/main" val="27882573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Training a Neural Net - overview</a:t>
            </a:r>
            <a:endParaRPr lang="en-GB" dirty="0"/>
          </a:p>
        </p:txBody>
      </p:sp>
      <p:sp>
        <p:nvSpPr>
          <p:cNvPr id="3" name="Content Placeholder 2"/>
          <p:cNvSpPr>
            <a:spLocks noGrp="1"/>
          </p:cNvSpPr>
          <p:nvPr>
            <p:ph idx="1"/>
          </p:nvPr>
        </p:nvSpPr>
        <p:spPr/>
        <p:txBody>
          <a:bodyPr>
            <a:normAutofit/>
          </a:bodyPr>
          <a:lstStyle/>
          <a:p>
            <a:r>
              <a:rPr lang="en-GB" sz="3600" dirty="0" smtClean="0"/>
              <a:t>An iterative algorithm; each iteration of training is an “epoch”</a:t>
            </a:r>
          </a:p>
          <a:p>
            <a:pPr lvl="1"/>
            <a:r>
              <a:rPr lang="en-GB" sz="3600" dirty="0" smtClean="0"/>
              <a:t>At each iteration for </a:t>
            </a:r>
            <a:r>
              <a:rPr lang="en-GB" sz="3600" dirty="0" smtClean="0"/>
              <a:t>training </a:t>
            </a:r>
            <a:r>
              <a:rPr lang="en-GB" sz="3600" dirty="0" smtClean="0"/>
              <a:t>instances</a:t>
            </a:r>
          </a:p>
          <a:p>
            <a:pPr lvl="2"/>
            <a:r>
              <a:rPr lang="en-GB" sz="3600" dirty="0" smtClean="0"/>
              <a:t>do a </a:t>
            </a:r>
            <a:r>
              <a:rPr lang="en-GB" sz="3600" b="1" dirty="0" smtClean="0">
                <a:solidFill>
                  <a:srgbClr val="0070C0"/>
                </a:solidFill>
              </a:rPr>
              <a:t>forward pass</a:t>
            </a:r>
          </a:p>
          <a:p>
            <a:pPr lvl="2"/>
            <a:r>
              <a:rPr lang="en-GB" sz="3600" b="1" dirty="0" smtClean="0">
                <a:solidFill>
                  <a:srgbClr val="0070C0"/>
                </a:solidFill>
              </a:rPr>
              <a:t>compute the error </a:t>
            </a:r>
            <a:r>
              <a:rPr lang="en-GB" sz="3600" dirty="0" smtClean="0"/>
              <a:t>and aggregate it</a:t>
            </a:r>
          </a:p>
          <a:p>
            <a:pPr lvl="1"/>
            <a:r>
              <a:rPr lang="en-GB" sz="3600" b="1" dirty="0" smtClean="0">
                <a:solidFill>
                  <a:srgbClr val="0070C0"/>
                </a:solidFill>
              </a:rPr>
              <a:t>Back propagate </a:t>
            </a:r>
            <a:r>
              <a:rPr lang="en-GB" sz="3600" dirty="0" smtClean="0"/>
              <a:t>the error in the current epoch</a:t>
            </a:r>
          </a:p>
          <a:p>
            <a:pPr lvl="1"/>
            <a:r>
              <a:rPr lang="en-GB" sz="3600" dirty="0" smtClean="0"/>
              <a:t>Use the error to </a:t>
            </a:r>
            <a:r>
              <a:rPr lang="en-GB" sz="3600" b="1" dirty="0" smtClean="0">
                <a:solidFill>
                  <a:srgbClr val="0070C0"/>
                </a:solidFill>
              </a:rPr>
              <a:t>update the weights</a:t>
            </a:r>
          </a:p>
          <a:p>
            <a:endParaRPr lang="en-GB" sz="3600" dirty="0"/>
          </a:p>
        </p:txBody>
      </p:sp>
    </p:spTree>
    <p:extLst>
      <p:ext uri="{BB962C8B-B14F-4D97-AF65-F5344CB8AC3E}">
        <p14:creationId xmlns:p14="http://schemas.microsoft.com/office/powerpoint/2010/main" val="809245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 we actually update weights? </a:t>
            </a:r>
            <a:endParaRPr lang="en-GB" dirty="0"/>
          </a:p>
        </p:txBody>
      </p:sp>
      <p:sp>
        <p:nvSpPr>
          <p:cNvPr id="3" name="Content Placeholder 2"/>
          <p:cNvSpPr>
            <a:spLocks noGrp="1"/>
          </p:cNvSpPr>
          <p:nvPr>
            <p:ph idx="1"/>
          </p:nvPr>
        </p:nvSpPr>
        <p:spPr/>
        <p:txBody>
          <a:bodyPr>
            <a:normAutofit fontScale="92500" lnSpcReduction="10000"/>
          </a:bodyPr>
          <a:lstStyle/>
          <a:p>
            <a:r>
              <a:rPr lang="en-GB" sz="4000" dirty="0" smtClean="0"/>
              <a:t>We know how to propagate errors</a:t>
            </a:r>
          </a:p>
          <a:p>
            <a:pPr lvl="1"/>
            <a:r>
              <a:rPr lang="en-GB" sz="3600" dirty="0" smtClean="0"/>
              <a:t>error is needed to guide how we adjust the weights</a:t>
            </a:r>
          </a:p>
          <a:p>
            <a:r>
              <a:rPr lang="en-GB" sz="4000" dirty="0" smtClean="0"/>
              <a:t>Working out the weights is hard</a:t>
            </a:r>
          </a:p>
          <a:p>
            <a:pPr lvl="1"/>
            <a:r>
              <a:rPr lang="en-GB" sz="3600" dirty="0" smtClean="0"/>
              <a:t>too many possible combinations</a:t>
            </a:r>
          </a:p>
          <a:p>
            <a:pPr lvl="1"/>
            <a:r>
              <a:rPr lang="en-GB" sz="3600" dirty="0" smtClean="0"/>
              <a:t>too many functions of functions being combined</a:t>
            </a:r>
          </a:p>
          <a:p>
            <a:r>
              <a:rPr lang="en-GB" sz="4000" dirty="0" smtClean="0"/>
              <a:t>Solution -  use </a:t>
            </a:r>
            <a:r>
              <a:rPr lang="en-GB" sz="4000" dirty="0"/>
              <a:t>gradient descent to </a:t>
            </a:r>
            <a:r>
              <a:rPr lang="en-GB" sz="4000" dirty="0" smtClean="0"/>
              <a:t>workout </a:t>
            </a:r>
            <a:r>
              <a:rPr lang="en-GB" sz="4000" dirty="0"/>
              <a:t>the right </a:t>
            </a:r>
            <a:r>
              <a:rPr lang="en-GB" sz="4000" dirty="0" smtClean="0"/>
              <a:t>weights</a:t>
            </a:r>
          </a:p>
          <a:p>
            <a:pPr lvl="1"/>
            <a:r>
              <a:rPr lang="en-GB" sz="3600" dirty="0" smtClean="0"/>
              <a:t>as </a:t>
            </a:r>
            <a:r>
              <a:rPr lang="en-GB" sz="3600" dirty="0"/>
              <a:t>long as we </a:t>
            </a:r>
            <a:r>
              <a:rPr lang="en-GB" sz="3600" b="1" dirty="0">
                <a:solidFill>
                  <a:srgbClr val="5757FF"/>
                </a:solidFill>
              </a:rPr>
              <a:t>pick the right error function</a:t>
            </a:r>
          </a:p>
          <a:p>
            <a:endParaRPr lang="en-GB" sz="4000" dirty="0"/>
          </a:p>
        </p:txBody>
      </p:sp>
    </p:spTree>
    <p:extLst>
      <p:ext uri="{BB962C8B-B14F-4D97-AF65-F5344CB8AC3E}">
        <p14:creationId xmlns:p14="http://schemas.microsoft.com/office/powerpoint/2010/main" val="24101804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Cost or Error Functions</a:t>
            </a:r>
            <a:endParaRPr lang="en-GB" dirty="0"/>
          </a:p>
        </p:txBody>
      </p:sp>
      <p:pic>
        <p:nvPicPr>
          <p:cNvPr id="4" name="Picture 3"/>
          <p:cNvPicPr>
            <a:picLocks noChangeAspect="1"/>
          </p:cNvPicPr>
          <p:nvPr/>
        </p:nvPicPr>
        <p:blipFill>
          <a:blip r:embed="rId3"/>
          <a:stretch>
            <a:fillRect/>
          </a:stretch>
        </p:blipFill>
        <p:spPr>
          <a:xfrm>
            <a:off x="3840595" y="5131830"/>
            <a:ext cx="5727896" cy="1457665"/>
          </a:xfrm>
          <a:prstGeom prst="rect">
            <a:avLst/>
          </a:prstGeom>
        </p:spPr>
      </p:pic>
      <p:sp>
        <p:nvSpPr>
          <p:cNvPr id="5" name="object 9"/>
          <p:cNvSpPr txBox="1">
            <a:spLocks noGrp="1"/>
          </p:cNvSpPr>
          <p:nvPr>
            <p:ph idx="1"/>
          </p:nvPr>
        </p:nvSpPr>
        <p:spPr>
          <a:xfrm>
            <a:off x="838200" y="1825625"/>
            <a:ext cx="10515600" cy="2239074"/>
          </a:xfrm>
          <a:prstGeom prst="rect">
            <a:avLst/>
          </a:prstGeom>
        </p:spPr>
        <p:txBody>
          <a:bodyPr vert="horz" wrap="square" lIns="0" tIns="12700" rIns="0" bIns="0" rtlCol="0">
            <a:spAutoFit/>
          </a:bodyPr>
          <a:lstStyle/>
          <a:p>
            <a:pPr marL="12700" marR="102870">
              <a:lnSpc>
                <a:spcPct val="125299"/>
              </a:lnSpc>
              <a:spcBef>
                <a:spcPts val="100"/>
              </a:spcBef>
            </a:pPr>
            <a:r>
              <a:rPr spc="65" dirty="0">
                <a:latin typeface="Arial" panose="020B0604020202020204" pitchFamily="34" charset="0"/>
                <a:cs typeface="Arial" panose="020B0604020202020204" pitchFamily="34" charset="0"/>
              </a:rPr>
              <a:t>ML </a:t>
            </a:r>
            <a:r>
              <a:rPr spc="-40" dirty="0">
                <a:latin typeface="Arial" panose="020B0604020202020204" pitchFamily="34" charset="0"/>
                <a:cs typeface="Arial" panose="020B0604020202020204" pitchFamily="34" charset="0"/>
              </a:rPr>
              <a:t>algorithms often </a:t>
            </a:r>
            <a:r>
              <a:rPr spc="-55" dirty="0">
                <a:latin typeface="Arial" panose="020B0604020202020204" pitchFamily="34" charset="0"/>
                <a:cs typeface="Arial" panose="020B0604020202020204" pitchFamily="34" charset="0"/>
              </a:rPr>
              <a:t>define an </a:t>
            </a:r>
            <a:r>
              <a:rPr i="1" spc="-70" dirty="0">
                <a:latin typeface="Arial" panose="020B0604020202020204" pitchFamily="34" charset="0"/>
                <a:cs typeface="Arial" panose="020B0604020202020204" pitchFamily="34" charset="0"/>
              </a:rPr>
              <a:t>objective </a:t>
            </a:r>
            <a:r>
              <a:rPr spc="-30" dirty="0">
                <a:latin typeface="Arial" panose="020B0604020202020204" pitchFamily="34" charset="0"/>
                <a:cs typeface="Arial" panose="020B0604020202020204" pitchFamily="34" charset="0"/>
              </a:rPr>
              <a:t>function  </a:t>
            </a:r>
            <a:endParaRPr lang="en-GB" spc="-30" dirty="0" smtClean="0">
              <a:latin typeface="Arial" panose="020B0604020202020204" pitchFamily="34" charset="0"/>
              <a:cs typeface="Arial" panose="020B0604020202020204" pitchFamily="34" charset="0"/>
            </a:endParaRPr>
          </a:p>
          <a:p>
            <a:pPr marL="12700" marR="102870">
              <a:lnSpc>
                <a:spcPct val="125299"/>
              </a:lnSpc>
              <a:spcBef>
                <a:spcPts val="100"/>
              </a:spcBef>
            </a:pPr>
            <a:r>
              <a:rPr spc="-5" dirty="0" smtClean="0">
                <a:latin typeface="Arial" panose="020B0604020202020204" pitchFamily="34" charset="0"/>
                <a:cs typeface="Arial" panose="020B0604020202020204" pitchFamily="34" charset="0"/>
              </a:rPr>
              <a:t>This </a:t>
            </a:r>
            <a:r>
              <a:rPr spc="-30" dirty="0">
                <a:latin typeface="Arial" panose="020B0604020202020204" pitchFamily="34" charset="0"/>
                <a:cs typeface="Arial" panose="020B0604020202020204" pitchFamily="34" charset="0"/>
              </a:rPr>
              <a:t>function </a:t>
            </a:r>
            <a:r>
              <a:rPr spc="-35" dirty="0">
                <a:latin typeface="Arial" panose="020B0604020202020204" pitchFamily="34" charset="0"/>
                <a:cs typeface="Arial" panose="020B0604020202020204" pitchFamily="34" charset="0"/>
              </a:rPr>
              <a:t>is </a:t>
            </a:r>
            <a:r>
              <a:rPr spc="-30" dirty="0">
                <a:latin typeface="Arial" panose="020B0604020202020204" pitchFamily="34" charset="0"/>
                <a:cs typeface="Arial" panose="020B0604020202020204" pitchFamily="34" charset="0"/>
              </a:rPr>
              <a:t>optimized </a:t>
            </a:r>
            <a:r>
              <a:rPr spc="-40" dirty="0">
                <a:latin typeface="Arial" panose="020B0604020202020204" pitchFamily="34" charset="0"/>
                <a:cs typeface="Arial" panose="020B0604020202020204" pitchFamily="34" charset="0"/>
              </a:rPr>
              <a:t>during</a:t>
            </a:r>
            <a:r>
              <a:rPr spc="175" dirty="0">
                <a:latin typeface="Arial" panose="020B0604020202020204" pitchFamily="34" charset="0"/>
                <a:cs typeface="Arial" panose="020B0604020202020204" pitchFamily="34" charset="0"/>
              </a:rPr>
              <a:t> </a:t>
            </a:r>
            <a:r>
              <a:rPr spc="-45" dirty="0">
                <a:latin typeface="Arial" panose="020B0604020202020204" pitchFamily="34" charset="0"/>
                <a:cs typeface="Arial" panose="020B0604020202020204" pitchFamily="34" charset="0"/>
              </a:rPr>
              <a:t>learning</a:t>
            </a:r>
            <a:endParaRPr dirty="0">
              <a:latin typeface="Arial" panose="020B0604020202020204" pitchFamily="34" charset="0"/>
              <a:cs typeface="Arial" panose="020B0604020202020204" pitchFamily="34" charset="0"/>
            </a:endParaRPr>
          </a:p>
          <a:p>
            <a:pPr marL="12700" marR="210185">
              <a:lnSpc>
                <a:spcPct val="125299"/>
              </a:lnSpc>
            </a:pPr>
            <a:r>
              <a:rPr spc="-45" dirty="0">
                <a:latin typeface="Arial" panose="020B0604020202020204" pitchFamily="34" charset="0"/>
                <a:cs typeface="Arial" panose="020B0604020202020204" pitchFamily="34" charset="0"/>
              </a:rPr>
              <a:t>It </a:t>
            </a:r>
            <a:r>
              <a:rPr spc="-35" dirty="0">
                <a:latin typeface="Arial" panose="020B0604020202020204" pitchFamily="34" charset="0"/>
                <a:cs typeface="Arial" panose="020B0604020202020204" pitchFamily="34" charset="0"/>
              </a:rPr>
              <a:t>is </a:t>
            </a:r>
            <a:r>
              <a:rPr spc="-40" dirty="0">
                <a:latin typeface="Arial" panose="020B0604020202020204" pitchFamily="34" charset="0"/>
                <a:cs typeface="Arial" panose="020B0604020202020204" pitchFamily="34" charset="0"/>
              </a:rPr>
              <a:t>often </a:t>
            </a:r>
            <a:r>
              <a:rPr spc="-55" dirty="0">
                <a:latin typeface="Arial" panose="020B0604020202020204" pitchFamily="34" charset="0"/>
                <a:cs typeface="Arial" panose="020B0604020202020204" pitchFamily="34" charset="0"/>
              </a:rPr>
              <a:t>a </a:t>
            </a:r>
            <a:r>
              <a:rPr i="1" spc="-45" dirty="0">
                <a:latin typeface="Arial" panose="020B0604020202020204" pitchFamily="34" charset="0"/>
                <a:cs typeface="Arial" panose="020B0604020202020204" pitchFamily="34" charset="0"/>
              </a:rPr>
              <a:t>cost </a:t>
            </a:r>
            <a:r>
              <a:rPr spc="-30" dirty="0">
                <a:latin typeface="Arial" panose="020B0604020202020204" pitchFamily="34" charset="0"/>
                <a:cs typeface="Arial" panose="020B0604020202020204" pitchFamily="34" charset="0"/>
              </a:rPr>
              <a:t>function </a:t>
            </a:r>
            <a:r>
              <a:rPr spc="-105" dirty="0">
                <a:latin typeface="Arial" panose="020B0604020202020204" pitchFamily="34" charset="0"/>
                <a:cs typeface="Arial" panose="020B0604020202020204" pitchFamily="34" charset="0"/>
              </a:rPr>
              <a:t>we </a:t>
            </a:r>
            <a:r>
              <a:rPr spc="-50" dirty="0">
                <a:latin typeface="Arial" panose="020B0604020202020204" pitchFamily="34" charset="0"/>
                <a:cs typeface="Arial" panose="020B0604020202020204" pitchFamily="34" charset="0"/>
              </a:rPr>
              <a:t>want </a:t>
            </a:r>
            <a:r>
              <a:rPr spc="-15" dirty="0">
                <a:latin typeface="Arial" panose="020B0604020202020204" pitchFamily="34" charset="0"/>
                <a:cs typeface="Arial" panose="020B0604020202020204" pitchFamily="34" charset="0"/>
              </a:rPr>
              <a:t>to </a:t>
            </a:r>
            <a:r>
              <a:rPr spc="-35" dirty="0">
                <a:latin typeface="Arial" panose="020B0604020202020204" pitchFamily="34" charset="0"/>
                <a:cs typeface="Arial" panose="020B0604020202020204" pitchFamily="34" charset="0"/>
              </a:rPr>
              <a:t>minimize  </a:t>
            </a:r>
            <a:endParaRPr lang="en-GB" spc="-35" dirty="0" smtClean="0">
              <a:latin typeface="Arial" panose="020B0604020202020204" pitchFamily="34" charset="0"/>
              <a:cs typeface="Arial" panose="020B0604020202020204" pitchFamily="34" charset="0"/>
            </a:endParaRPr>
          </a:p>
          <a:p>
            <a:pPr marL="12700">
              <a:lnSpc>
                <a:spcPct val="100000"/>
              </a:lnSpc>
              <a:spcBef>
                <a:spcPts val="335"/>
              </a:spcBef>
            </a:pPr>
            <a:r>
              <a:rPr lang="en-GB" spc="-50" dirty="0" smtClean="0">
                <a:latin typeface="Arial" panose="020B0604020202020204" pitchFamily="34" charset="0"/>
                <a:cs typeface="Arial" panose="020B0604020202020204" pitchFamily="34" charset="0"/>
              </a:rPr>
              <a:t>Popular : </a:t>
            </a:r>
            <a:r>
              <a:rPr spc="-50" dirty="0" smtClean="0">
                <a:latin typeface="Arial" panose="020B0604020202020204" pitchFamily="34" charset="0"/>
                <a:cs typeface="Arial" panose="020B0604020202020204" pitchFamily="34" charset="0"/>
              </a:rPr>
              <a:t>Learns</a:t>
            </a:r>
            <a:r>
              <a:rPr spc="10" dirty="0" smtClean="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weights</a:t>
            </a:r>
            <a:r>
              <a:rPr spc="5"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as</a:t>
            </a:r>
            <a:r>
              <a:rPr spc="10" dirty="0">
                <a:latin typeface="Arial" panose="020B0604020202020204" pitchFamily="34" charset="0"/>
                <a:cs typeface="Arial" panose="020B0604020202020204" pitchFamily="34" charset="0"/>
              </a:rPr>
              <a:t> </a:t>
            </a:r>
            <a:r>
              <a:rPr spc="-40" dirty="0">
                <a:latin typeface="Arial" panose="020B0604020202020204" pitchFamily="34" charset="0"/>
                <a:cs typeface="Arial" panose="020B0604020202020204" pitchFamily="34" charset="0"/>
              </a:rPr>
              <a:t>the</a:t>
            </a:r>
            <a:r>
              <a:rPr spc="10"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sum</a:t>
            </a:r>
            <a:r>
              <a:rPr spc="5" dirty="0">
                <a:latin typeface="Arial" panose="020B0604020202020204" pitchFamily="34" charset="0"/>
                <a:cs typeface="Arial" panose="020B0604020202020204" pitchFamily="34" charset="0"/>
              </a:rPr>
              <a:t> </a:t>
            </a:r>
            <a:r>
              <a:rPr spc="-35" dirty="0">
                <a:latin typeface="Arial" panose="020B0604020202020204" pitchFamily="34" charset="0"/>
                <a:cs typeface="Arial" panose="020B0604020202020204" pitchFamily="34" charset="0"/>
              </a:rPr>
              <a:t>of</a:t>
            </a:r>
            <a:r>
              <a:rPr spc="5" dirty="0">
                <a:latin typeface="Arial" panose="020B0604020202020204" pitchFamily="34" charset="0"/>
                <a:cs typeface="Arial" panose="020B0604020202020204" pitchFamily="34" charset="0"/>
              </a:rPr>
              <a:t> </a:t>
            </a:r>
            <a:r>
              <a:rPr spc="-60" dirty="0">
                <a:latin typeface="Arial" panose="020B0604020202020204" pitchFamily="34" charset="0"/>
                <a:cs typeface="Arial" panose="020B0604020202020204" pitchFamily="34" charset="0"/>
              </a:rPr>
              <a:t>squared</a:t>
            </a:r>
            <a:r>
              <a:rPr spc="10" dirty="0">
                <a:latin typeface="Arial" panose="020B0604020202020204" pitchFamily="34" charset="0"/>
                <a:cs typeface="Arial" panose="020B0604020202020204" pitchFamily="34" charset="0"/>
              </a:rPr>
              <a:t> </a:t>
            </a:r>
            <a:r>
              <a:rPr spc="-55" dirty="0">
                <a:latin typeface="Arial" panose="020B0604020202020204" pitchFamily="34" charset="0"/>
                <a:cs typeface="Arial" panose="020B0604020202020204" pitchFamily="34" charset="0"/>
              </a:rPr>
              <a:t>errors</a:t>
            </a:r>
            <a:r>
              <a:rPr spc="1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(SSE)</a:t>
            </a:r>
          </a:p>
        </p:txBody>
      </p:sp>
      <p:sp>
        <p:nvSpPr>
          <p:cNvPr id="3" name="TextBox 2"/>
          <p:cNvSpPr txBox="1"/>
          <p:nvPr/>
        </p:nvSpPr>
        <p:spPr>
          <a:xfrm>
            <a:off x="3938385" y="5425439"/>
            <a:ext cx="1645002" cy="769441"/>
          </a:xfrm>
          <a:prstGeom prst="rect">
            <a:avLst/>
          </a:prstGeom>
          <a:solidFill>
            <a:schemeClr val="bg1"/>
          </a:solidFill>
        </p:spPr>
        <p:txBody>
          <a:bodyPr wrap="none" rtlCol="0">
            <a:spAutoFit/>
          </a:bodyPr>
          <a:lstStyle/>
          <a:p>
            <a:r>
              <a:rPr lang="en-GB" sz="4400" dirty="0" smtClean="0"/>
              <a:t>SSE =  </a:t>
            </a:r>
            <a:endParaRPr lang="en-GB" sz="4400" dirty="0"/>
          </a:p>
        </p:txBody>
      </p:sp>
    </p:spTree>
    <p:extLst>
      <p:ext uri="{BB962C8B-B14F-4D97-AF65-F5344CB8AC3E}">
        <p14:creationId xmlns:p14="http://schemas.microsoft.com/office/powerpoint/2010/main" val="32555807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Gradient Descent</a:t>
            </a:r>
            <a:endParaRPr lang="en-GB" dirty="0"/>
          </a:p>
        </p:txBody>
      </p:sp>
      <p:sp>
        <p:nvSpPr>
          <p:cNvPr id="4" name="object 4"/>
          <p:cNvSpPr/>
          <p:nvPr/>
        </p:nvSpPr>
        <p:spPr>
          <a:xfrm>
            <a:off x="4267200" y="1571009"/>
            <a:ext cx="7808686" cy="4278249"/>
          </a:xfrm>
          <a:prstGeom prst="rect">
            <a:avLst/>
          </a:prstGeom>
          <a:blipFill>
            <a:blip r:embed="rId3" cstate="print"/>
            <a:srcRect/>
            <a:stretch>
              <a:fillRect l="-7110"/>
            </a:stretch>
          </a:blipFill>
        </p:spPr>
        <p:txBody>
          <a:bodyPr wrap="square" lIns="0" tIns="0" rIns="0" bIns="0" rtlCol="0"/>
          <a:lstStyle/>
          <a:p>
            <a:endParaRPr/>
          </a:p>
        </p:txBody>
      </p:sp>
      <p:sp>
        <p:nvSpPr>
          <p:cNvPr id="5" name="Rectangle 4"/>
          <p:cNvSpPr/>
          <p:nvPr/>
        </p:nvSpPr>
        <p:spPr>
          <a:xfrm>
            <a:off x="254000" y="1944461"/>
            <a:ext cx="3458029" cy="4031873"/>
          </a:xfrm>
          <a:prstGeom prst="rect">
            <a:avLst/>
          </a:prstGeom>
        </p:spPr>
        <p:txBody>
          <a:bodyPr wrap="square">
            <a:spAutoFit/>
          </a:bodyPr>
          <a:lstStyle/>
          <a:p>
            <a:r>
              <a:rPr lang="en-GB" sz="3200" dirty="0" smtClean="0"/>
              <a:t>gradient points in the direction of the greatest rate of increase  of the function, and its magnitude is the slope of the graph in  that direction.</a:t>
            </a:r>
            <a:endParaRPr lang="en-GB" sz="3200" dirty="0"/>
          </a:p>
        </p:txBody>
      </p:sp>
      <p:sp>
        <p:nvSpPr>
          <p:cNvPr id="3" name="Rectangle 2"/>
          <p:cNvSpPr/>
          <p:nvPr/>
        </p:nvSpPr>
        <p:spPr>
          <a:xfrm>
            <a:off x="3452682" y="1459855"/>
            <a:ext cx="814518" cy="461665"/>
          </a:xfrm>
          <a:prstGeom prst="rect">
            <a:avLst/>
          </a:prstGeom>
        </p:spPr>
        <p:txBody>
          <a:bodyPr wrap="none">
            <a:spAutoFit/>
          </a:bodyPr>
          <a:lstStyle/>
          <a:p>
            <a:r>
              <a:rPr lang="en-GB" sz="2400" dirty="0"/>
              <a:t>Error</a:t>
            </a:r>
          </a:p>
        </p:txBody>
      </p:sp>
      <p:sp>
        <p:nvSpPr>
          <p:cNvPr id="7" name="Rectangle 6"/>
          <p:cNvSpPr/>
          <p:nvPr/>
        </p:nvSpPr>
        <p:spPr>
          <a:xfrm>
            <a:off x="9152442" y="4325919"/>
            <a:ext cx="3039558" cy="833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9111613" y="4267200"/>
            <a:ext cx="2964273" cy="584775"/>
          </a:xfrm>
          <a:prstGeom prst="rect">
            <a:avLst/>
          </a:prstGeom>
        </p:spPr>
        <p:txBody>
          <a:bodyPr wrap="none">
            <a:spAutoFit/>
          </a:bodyPr>
          <a:lstStyle/>
          <a:p>
            <a:r>
              <a:rPr lang="en-GB" sz="3200" dirty="0" smtClean="0"/>
              <a:t>Global minimum</a:t>
            </a:r>
            <a:endParaRPr lang="en-GB" sz="3200" dirty="0"/>
          </a:p>
        </p:txBody>
      </p:sp>
      <p:sp>
        <p:nvSpPr>
          <p:cNvPr id="8" name="object 5"/>
          <p:cNvSpPr txBox="1"/>
          <p:nvPr/>
        </p:nvSpPr>
        <p:spPr>
          <a:xfrm>
            <a:off x="8868122" y="2896572"/>
            <a:ext cx="486981" cy="776768"/>
          </a:xfrm>
          <a:prstGeom prst="rect">
            <a:avLst/>
          </a:prstGeom>
        </p:spPr>
        <p:txBody>
          <a:bodyPr vert="horz" wrap="square" lIns="0" tIns="66692" rIns="0" bIns="0" rtlCol="0">
            <a:spAutoFit/>
          </a:bodyPr>
          <a:lstStyle/>
          <a:p>
            <a:pPr marL="86828">
              <a:spcBef>
                <a:spcPts val="525"/>
              </a:spcBef>
            </a:pPr>
            <a:r>
              <a:rPr sz="2180" i="1" u="sng" spc="69" dirty="0" smtClean="0">
                <a:uFill>
                  <a:solidFill>
                    <a:srgbClr val="000000"/>
                  </a:solidFill>
                </a:uFill>
                <a:latin typeface="Arial"/>
                <a:cs typeface="Arial"/>
              </a:rPr>
              <a:t>∂</a:t>
            </a:r>
            <a:r>
              <a:rPr lang="en-GB" sz="2180" i="1" u="sng" spc="69" dirty="0" smtClean="0">
                <a:uFill>
                  <a:solidFill>
                    <a:srgbClr val="000000"/>
                  </a:solidFill>
                </a:uFill>
                <a:latin typeface="Trebuchet MS"/>
                <a:cs typeface="Trebuchet MS"/>
              </a:rPr>
              <a:t>E</a:t>
            </a:r>
            <a:r>
              <a:rPr sz="2180" i="1" u="sng" spc="69" dirty="0" smtClean="0">
                <a:uFill>
                  <a:solidFill>
                    <a:srgbClr val="000000"/>
                  </a:solidFill>
                </a:uFill>
                <a:latin typeface="Trebuchet MS"/>
                <a:cs typeface="Trebuchet MS"/>
              </a:rPr>
              <a:t> </a:t>
            </a:r>
            <a:endParaRPr sz="2180" dirty="0">
              <a:latin typeface="Trebuchet MS"/>
              <a:cs typeface="Trebuchet MS"/>
            </a:endParaRPr>
          </a:p>
          <a:p>
            <a:pPr marL="25168">
              <a:spcBef>
                <a:spcPts val="337"/>
              </a:spcBef>
            </a:pPr>
            <a:r>
              <a:rPr sz="2180" i="1" spc="-20" dirty="0">
                <a:latin typeface="Arial"/>
                <a:cs typeface="Arial"/>
              </a:rPr>
              <a:t>∂</a:t>
            </a:r>
            <a:r>
              <a:rPr sz="2180" i="1" spc="-20" dirty="0" smtClean="0">
                <a:latin typeface="Trebuchet MS"/>
                <a:cs typeface="Trebuchet MS"/>
              </a:rPr>
              <a:t>w</a:t>
            </a:r>
            <a:endParaRPr sz="2378" baseline="-10416" dirty="0">
              <a:latin typeface="Lucida Sans"/>
              <a:cs typeface="Lucida Sans"/>
            </a:endParaRPr>
          </a:p>
        </p:txBody>
      </p:sp>
    </p:spTree>
    <p:extLst>
      <p:ext uri="{BB962C8B-B14F-4D97-AF65-F5344CB8AC3E}">
        <p14:creationId xmlns:p14="http://schemas.microsoft.com/office/powerpoint/2010/main" val="40322164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241577" y="1381086"/>
            <a:ext cx="8380602" cy="4167651"/>
          </a:xfrm>
          <a:prstGeom prst="rect">
            <a:avLst/>
          </a:prstGeom>
          <a:blipFill>
            <a:blip r:embed="rId3" cstate="print"/>
            <a:stretch>
              <a:fillRect/>
            </a:stretch>
          </a:blipFill>
        </p:spPr>
        <p:txBody>
          <a:bodyPr wrap="square" lIns="0" tIns="0" rIns="0" bIns="0" rtlCol="0"/>
          <a:lstStyle/>
          <a:p>
            <a:endParaRPr sz="3567"/>
          </a:p>
        </p:txBody>
      </p:sp>
      <p:sp>
        <p:nvSpPr>
          <p:cNvPr id="5" name="object 5"/>
          <p:cNvSpPr txBox="1"/>
          <p:nvPr/>
        </p:nvSpPr>
        <p:spPr>
          <a:xfrm>
            <a:off x="2357117" y="5911052"/>
            <a:ext cx="7477108" cy="207141"/>
          </a:xfrm>
          <a:prstGeom prst="rect">
            <a:avLst/>
          </a:prstGeom>
        </p:spPr>
        <p:txBody>
          <a:bodyPr vert="horz" wrap="square" lIns="0" tIns="23909" rIns="0" bIns="0" rtlCol="0">
            <a:spAutoFit/>
          </a:bodyPr>
          <a:lstStyle/>
          <a:p>
            <a:pPr marL="25168">
              <a:spcBef>
                <a:spcPts val="188"/>
              </a:spcBef>
            </a:pPr>
            <a:r>
              <a:rPr sz="1189" dirty="0">
                <a:latin typeface="Arial"/>
                <a:cs typeface="Arial"/>
                <a:hlinkClick r:id="rId4"/>
              </a:rPr>
              <a:t>https://www.analyticsvidhy</a:t>
            </a:r>
            <a:r>
              <a:rPr sz="1189" dirty="0">
                <a:latin typeface="Arial"/>
                <a:cs typeface="Arial"/>
              </a:rPr>
              <a:t>a.com/</a:t>
            </a:r>
            <a:r>
              <a:rPr sz="1189" dirty="0">
                <a:latin typeface="Arial"/>
                <a:cs typeface="Arial"/>
                <a:hlinkClick r:id="rId4"/>
              </a:rPr>
              <a:t>blog/2017/03/introduction-to-gradient-descent-algorithm-</a:t>
            </a:r>
            <a:r>
              <a:rPr sz="1189" dirty="0">
                <a:latin typeface="Arial"/>
                <a:cs typeface="Arial"/>
              </a:rPr>
              <a:t>al</a:t>
            </a:r>
            <a:r>
              <a:rPr sz="1189" dirty="0">
                <a:latin typeface="Arial"/>
                <a:cs typeface="Arial"/>
                <a:hlinkClick r:id="rId4"/>
              </a:rPr>
              <a:t>ong-its-variants/</a:t>
            </a:r>
            <a:endParaRPr sz="1189">
              <a:latin typeface="Arial"/>
              <a:cs typeface="Arial"/>
            </a:endParaRPr>
          </a:p>
        </p:txBody>
      </p:sp>
      <p:sp>
        <p:nvSpPr>
          <p:cNvPr id="9" name="Title 8"/>
          <p:cNvSpPr>
            <a:spLocks noGrp="1"/>
          </p:cNvSpPr>
          <p:nvPr>
            <p:ph type="title"/>
          </p:nvPr>
        </p:nvSpPr>
        <p:spPr/>
        <p:txBody>
          <a:bodyPr/>
          <a:lstStyle/>
          <a:p>
            <a:r>
              <a:rPr lang="en-GB" dirty="0" smtClean="0"/>
              <a:t>Gradient Descent - Intuition</a:t>
            </a:r>
            <a:endParaRPr lang="en-GB" dirty="0"/>
          </a:p>
        </p:txBody>
      </p:sp>
    </p:spTree>
    <p:extLst>
      <p:ext uri="{BB962C8B-B14F-4D97-AF65-F5344CB8AC3E}">
        <p14:creationId xmlns:p14="http://schemas.microsoft.com/office/powerpoint/2010/main" val="1384230297"/>
      </p:ext>
    </p:extLst>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386508" y="1279663"/>
            <a:ext cx="8273143" cy="4421334"/>
          </a:xfrm>
          <a:prstGeom prst="rect">
            <a:avLst/>
          </a:prstGeom>
          <a:blipFill>
            <a:blip r:embed="rId3" cstate="print"/>
            <a:stretch>
              <a:fillRect/>
            </a:stretch>
          </a:blipFill>
        </p:spPr>
        <p:txBody>
          <a:bodyPr wrap="square" lIns="0" tIns="0" rIns="0" bIns="0" rtlCol="0"/>
          <a:lstStyle/>
          <a:p>
            <a:endParaRPr sz="3567"/>
          </a:p>
        </p:txBody>
      </p:sp>
      <p:sp>
        <p:nvSpPr>
          <p:cNvPr id="5" name="object 5"/>
          <p:cNvSpPr txBox="1"/>
          <p:nvPr/>
        </p:nvSpPr>
        <p:spPr>
          <a:xfrm>
            <a:off x="2357117" y="6063286"/>
            <a:ext cx="7477108" cy="207141"/>
          </a:xfrm>
          <a:prstGeom prst="rect">
            <a:avLst/>
          </a:prstGeom>
        </p:spPr>
        <p:txBody>
          <a:bodyPr vert="horz" wrap="square" lIns="0" tIns="23909" rIns="0" bIns="0" rtlCol="0">
            <a:spAutoFit/>
          </a:bodyPr>
          <a:lstStyle/>
          <a:p>
            <a:pPr marL="25168">
              <a:spcBef>
                <a:spcPts val="188"/>
              </a:spcBef>
            </a:pPr>
            <a:r>
              <a:rPr sz="1189" dirty="0">
                <a:latin typeface="Arial"/>
                <a:cs typeface="Arial"/>
                <a:hlinkClick r:id="rId4"/>
              </a:rPr>
              <a:t>https://www.analyticsvidhy</a:t>
            </a:r>
            <a:r>
              <a:rPr sz="1189" dirty="0">
                <a:latin typeface="Arial"/>
                <a:cs typeface="Arial"/>
              </a:rPr>
              <a:t>a.com/</a:t>
            </a:r>
            <a:r>
              <a:rPr sz="1189" dirty="0">
                <a:latin typeface="Arial"/>
                <a:cs typeface="Arial"/>
                <a:hlinkClick r:id="rId4"/>
              </a:rPr>
              <a:t>blog/2017/03/introduction-to-gradient-descent-algorithm-</a:t>
            </a:r>
            <a:r>
              <a:rPr sz="1189" dirty="0">
                <a:latin typeface="Arial"/>
                <a:cs typeface="Arial"/>
              </a:rPr>
              <a:t>al</a:t>
            </a:r>
            <a:r>
              <a:rPr sz="1189" dirty="0">
                <a:latin typeface="Arial"/>
                <a:cs typeface="Arial"/>
                <a:hlinkClick r:id="rId4"/>
              </a:rPr>
              <a:t>ong-its-variants/</a:t>
            </a:r>
            <a:endParaRPr sz="1189">
              <a:latin typeface="Arial"/>
              <a:cs typeface="Arial"/>
            </a:endParaRPr>
          </a:p>
        </p:txBody>
      </p:sp>
      <p:sp>
        <p:nvSpPr>
          <p:cNvPr id="10" name="Title 8"/>
          <p:cNvSpPr>
            <a:spLocks noGrp="1"/>
          </p:cNvSpPr>
          <p:nvPr>
            <p:ph type="title"/>
          </p:nvPr>
        </p:nvSpPr>
        <p:spPr>
          <a:xfrm>
            <a:off x="838200" y="365125"/>
            <a:ext cx="10515600" cy="1325563"/>
          </a:xfrm>
        </p:spPr>
        <p:txBody>
          <a:bodyPr/>
          <a:lstStyle/>
          <a:p>
            <a:r>
              <a:rPr lang="en-GB" dirty="0" smtClean="0"/>
              <a:t>Gradient Descent - Intuition</a:t>
            </a:r>
            <a:endParaRPr lang="en-GB" dirty="0"/>
          </a:p>
        </p:txBody>
      </p:sp>
      <p:sp>
        <p:nvSpPr>
          <p:cNvPr id="6" name="Rectangle 5"/>
          <p:cNvSpPr/>
          <p:nvPr/>
        </p:nvSpPr>
        <p:spPr>
          <a:xfrm>
            <a:off x="2357117" y="3259497"/>
            <a:ext cx="814518" cy="461665"/>
          </a:xfrm>
          <a:prstGeom prst="rect">
            <a:avLst/>
          </a:prstGeom>
          <a:solidFill>
            <a:schemeClr val="bg1"/>
          </a:solidFill>
        </p:spPr>
        <p:txBody>
          <a:bodyPr wrap="none">
            <a:spAutoFit/>
          </a:bodyPr>
          <a:lstStyle/>
          <a:p>
            <a:r>
              <a:rPr lang="en-GB" sz="2400" dirty="0"/>
              <a:t>Error</a:t>
            </a:r>
          </a:p>
        </p:txBody>
      </p:sp>
    </p:spTree>
    <p:extLst>
      <p:ext uri="{BB962C8B-B14F-4D97-AF65-F5344CB8AC3E}">
        <p14:creationId xmlns:p14="http://schemas.microsoft.com/office/powerpoint/2010/main" val="528175431"/>
      </p:ext>
    </p:ext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144" y="106961"/>
            <a:ext cx="9135611" cy="6539380"/>
          </a:xfrm>
          <a:prstGeom prst="rect">
            <a:avLst/>
          </a:prstGeom>
        </p:spPr>
      </p:pic>
      <p:sp>
        <p:nvSpPr>
          <p:cNvPr id="3" name="Rectangle 2"/>
          <p:cNvSpPr/>
          <p:nvPr/>
        </p:nvSpPr>
        <p:spPr>
          <a:xfrm>
            <a:off x="8526967" y="0"/>
            <a:ext cx="3590406" cy="1754326"/>
          </a:xfrm>
          <a:prstGeom prst="rect">
            <a:avLst/>
          </a:prstGeom>
        </p:spPr>
        <p:txBody>
          <a:bodyPr wrap="none">
            <a:spAutoFit/>
          </a:bodyPr>
          <a:lstStyle/>
          <a:p>
            <a:r>
              <a:rPr lang="en-GB" sz="3600" dirty="0" smtClean="0">
                <a:solidFill>
                  <a:srgbClr val="0070C0"/>
                </a:solidFill>
                <a:latin typeface="Tahoma"/>
                <a:cs typeface="Tahoma"/>
              </a:rPr>
              <a:t>Use  </a:t>
            </a:r>
          </a:p>
          <a:p>
            <a:r>
              <a:rPr lang="en-GB" sz="3600" dirty="0" smtClean="0">
                <a:solidFill>
                  <a:srgbClr val="0070C0"/>
                </a:solidFill>
                <a:latin typeface="Tahoma"/>
                <a:cs typeface="Tahoma"/>
              </a:rPr>
              <a:t>value+1 or -1 </a:t>
            </a:r>
          </a:p>
          <a:p>
            <a:r>
              <a:rPr lang="en-GB" sz="3600" dirty="0" smtClean="0">
                <a:solidFill>
                  <a:srgbClr val="0070C0"/>
                </a:solidFill>
                <a:latin typeface="Tahoma"/>
                <a:cs typeface="Tahoma"/>
              </a:rPr>
              <a:t>in error compute</a:t>
            </a:r>
            <a:endParaRPr lang="en-GB" sz="3600" dirty="0">
              <a:solidFill>
                <a:srgbClr val="0070C0"/>
              </a:solidFill>
            </a:endParaRPr>
          </a:p>
        </p:txBody>
      </p:sp>
      <p:sp>
        <p:nvSpPr>
          <p:cNvPr id="5" name="Rectangle 4"/>
          <p:cNvSpPr/>
          <p:nvPr/>
        </p:nvSpPr>
        <p:spPr>
          <a:xfrm>
            <a:off x="8646712" y="5178326"/>
            <a:ext cx="3653885" cy="1200329"/>
          </a:xfrm>
          <a:prstGeom prst="rect">
            <a:avLst/>
          </a:prstGeom>
        </p:spPr>
        <p:txBody>
          <a:bodyPr wrap="none">
            <a:spAutoFit/>
          </a:bodyPr>
          <a:lstStyle/>
          <a:p>
            <a:r>
              <a:rPr lang="en-GB" sz="3600" i="1" spc="-79" dirty="0" smtClean="0">
                <a:solidFill>
                  <a:srgbClr val="0070C0"/>
                </a:solidFill>
                <a:latin typeface="Arial"/>
                <a:cs typeface="Arial"/>
              </a:rPr>
              <a:t>Use net input, </a:t>
            </a:r>
            <a:r>
              <a:rPr lang="en-GB" sz="3600" i="1" spc="-79" dirty="0" smtClean="0">
                <a:solidFill>
                  <a:srgbClr val="0070C0"/>
                </a:solidFill>
                <a:latin typeface="Trebuchet MS"/>
                <a:cs typeface="Trebuchet MS"/>
              </a:rPr>
              <a:t>z</a:t>
            </a:r>
            <a:endParaRPr lang="en-GB" sz="3600" dirty="0" smtClean="0">
              <a:solidFill>
                <a:srgbClr val="0070C0"/>
              </a:solidFill>
              <a:latin typeface="Tahoma"/>
              <a:cs typeface="Tahoma"/>
            </a:endParaRPr>
          </a:p>
          <a:p>
            <a:r>
              <a:rPr lang="en-GB" sz="3600" dirty="0" smtClean="0">
                <a:solidFill>
                  <a:srgbClr val="0070C0"/>
                </a:solidFill>
                <a:latin typeface="Tahoma"/>
                <a:cs typeface="Tahoma"/>
              </a:rPr>
              <a:t>in error compute</a:t>
            </a:r>
            <a:endParaRPr lang="en-GB" sz="3600" dirty="0">
              <a:solidFill>
                <a:srgbClr val="0070C0"/>
              </a:solidFill>
            </a:endParaRPr>
          </a:p>
        </p:txBody>
      </p:sp>
    </p:spTree>
    <p:extLst>
      <p:ext uri="{BB962C8B-B14F-4D97-AF65-F5344CB8AC3E}">
        <p14:creationId xmlns:p14="http://schemas.microsoft.com/office/powerpoint/2010/main" val="8614989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weight = old weight + gradient</a:t>
            </a:r>
            <a:endParaRPr lang="en-GB" dirty="0"/>
          </a:p>
        </p:txBody>
      </p:sp>
      <p:sp>
        <p:nvSpPr>
          <p:cNvPr id="4" name="object 11"/>
          <p:cNvSpPr txBox="1"/>
          <p:nvPr/>
        </p:nvSpPr>
        <p:spPr>
          <a:xfrm>
            <a:off x="2271278" y="3286470"/>
            <a:ext cx="9289105" cy="576869"/>
          </a:xfrm>
          <a:prstGeom prst="rect">
            <a:avLst/>
          </a:prstGeom>
        </p:spPr>
        <p:txBody>
          <a:bodyPr vert="horz" wrap="square" lIns="0" tIns="22650" rIns="0" bIns="0" rtlCol="0">
            <a:spAutoFit/>
          </a:bodyPr>
          <a:lstStyle/>
          <a:p>
            <a:pPr marL="25168">
              <a:spcBef>
                <a:spcPts val="178"/>
              </a:spcBef>
            </a:pPr>
            <a:r>
              <a:rPr sz="3600" spc="168" dirty="0">
                <a:latin typeface="Tahoma"/>
                <a:cs typeface="Tahoma"/>
              </a:rPr>
              <a:t>∆</a:t>
            </a:r>
            <a:r>
              <a:rPr sz="3600" b="1" spc="168" dirty="0" smtClean="0">
                <a:latin typeface="Gill Sans MT"/>
                <a:cs typeface="Gill Sans MT"/>
              </a:rPr>
              <a:t>w</a:t>
            </a:r>
            <a:r>
              <a:rPr lang="en-GB" sz="3600" b="1" spc="168" baseline="-25000" dirty="0" smtClean="0">
                <a:latin typeface="Gill Sans MT"/>
                <a:cs typeface="Gill Sans MT"/>
              </a:rPr>
              <a:t>old</a:t>
            </a:r>
            <a:r>
              <a:rPr sz="3600" b="1" spc="168" dirty="0" smtClean="0">
                <a:latin typeface="Gill Sans MT"/>
                <a:cs typeface="Gill Sans MT"/>
              </a:rPr>
              <a:t> </a:t>
            </a:r>
            <a:r>
              <a:rPr sz="3600" spc="79" dirty="0">
                <a:latin typeface="Tahoma"/>
                <a:cs typeface="Tahoma"/>
              </a:rPr>
              <a:t>=</a:t>
            </a:r>
            <a:r>
              <a:rPr sz="3600" spc="-327" dirty="0">
                <a:latin typeface="Tahoma"/>
                <a:cs typeface="Tahoma"/>
              </a:rPr>
              <a:t> </a:t>
            </a:r>
            <a:r>
              <a:rPr lang="en-GB" sz="3600" spc="-327" dirty="0" smtClean="0">
                <a:latin typeface="Tahoma"/>
                <a:cs typeface="Tahoma"/>
              </a:rPr>
              <a:t>-</a:t>
            </a:r>
            <a:r>
              <a:rPr sz="3600" i="1" spc="-20" dirty="0" smtClean="0">
                <a:latin typeface="Arial"/>
                <a:cs typeface="Arial"/>
              </a:rPr>
              <a:t>η</a:t>
            </a:r>
            <a:endParaRPr sz="3600" dirty="0">
              <a:latin typeface="Tahoma"/>
              <a:cs typeface="Tahoma"/>
            </a:endParaRPr>
          </a:p>
        </p:txBody>
      </p:sp>
      <p:sp>
        <p:nvSpPr>
          <p:cNvPr id="5" name="object 5"/>
          <p:cNvSpPr txBox="1"/>
          <p:nvPr/>
        </p:nvSpPr>
        <p:spPr>
          <a:xfrm>
            <a:off x="4766436" y="3028293"/>
            <a:ext cx="1211690" cy="967590"/>
          </a:xfrm>
          <a:prstGeom prst="rect">
            <a:avLst/>
          </a:prstGeom>
        </p:spPr>
        <p:txBody>
          <a:bodyPr vert="horz" wrap="square" lIns="0" tIns="66692" rIns="0" bIns="0" rtlCol="0">
            <a:spAutoFit/>
          </a:bodyPr>
          <a:lstStyle/>
          <a:p>
            <a:pPr marL="86828">
              <a:spcBef>
                <a:spcPts val="525"/>
              </a:spcBef>
            </a:pPr>
            <a:r>
              <a:rPr sz="2800" i="1" u="sng" spc="69" dirty="0" smtClean="0">
                <a:uFill>
                  <a:solidFill>
                    <a:srgbClr val="000000"/>
                  </a:solidFill>
                </a:uFill>
                <a:latin typeface="Arial"/>
                <a:cs typeface="Arial"/>
              </a:rPr>
              <a:t>∂</a:t>
            </a:r>
            <a:r>
              <a:rPr lang="en-GB" sz="2800" i="1" u="sng" spc="69" dirty="0" smtClean="0">
                <a:uFill>
                  <a:solidFill>
                    <a:srgbClr val="000000"/>
                  </a:solidFill>
                </a:uFill>
                <a:latin typeface="Trebuchet MS"/>
                <a:cs typeface="Trebuchet MS"/>
              </a:rPr>
              <a:t>E</a:t>
            </a:r>
            <a:r>
              <a:rPr sz="2800" i="1" u="sng" spc="69" dirty="0" smtClean="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smtClean="0">
                <a:latin typeface="Trebuchet MS"/>
                <a:cs typeface="Trebuchet MS"/>
              </a:rPr>
              <a:t>w</a:t>
            </a:r>
            <a:r>
              <a:rPr lang="en-GB" sz="2800" i="1" spc="-20" baseline="-25000" dirty="0" smtClean="0">
                <a:latin typeface="Trebuchet MS"/>
                <a:cs typeface="Trebuchet MS"/>
              </a:rPr>
              <a:t>old</a:t>
            </a:r>
            <a:endParaRPr sz="2800" baseline="-25000" dirty="0">
              <a:latin typeface="Lucida Sans"/>
              <a:cs typeface="Lucida Sans"/>
            </a:endParaRPr>
          </a:p>
        </p:txBody>
      </p:sp>
      <p:sp>
        <p:nvSpPr>
          <p:cNvPr id="6" name="object 11"/>
          <p:cNvSpPr txBox="1"/>
          <p:nvPr/>
        </p:nvSpPr>
        <p:spPr>
          <a:xfrm>
            <a:off x="2271278" y="4202520"/>
            <a:ext cx="9289105" cy="576869"/>
          </a:xfrm>
          <a:prstGeom prst="rect">
            <a:avLst/>
          </a:prstGeom>
        </p:spPr>
        <p:txBody>
          <a:bodyPr vert="horz" wrap="square" lIns="0" tIns="22650" rIns="0" bIns="0" rtlCol="0">
            <a:spAutoFit/>
          </a:bodyPr>
          <a:lstStyle/>
          <a:p>
            <a:pPr marL="25168">
              <a:spcBef>
                <a:spcPts val="178"/>
              </a:spcBef>
            </a:pPr>
            <a:r>
              <a:rPr sz="3600" b="1" spc="168" dirty="0" smtClean="0">
                <a:latin typeface="Gill Sans MT"/>
                <a:cs typeface="Gill Sans MT"/>
              </a:rPr>
              <a:t>w</a:t>
            </a:r>
            <a:r>
              <a:rPr lang="en-GB" sz="3600" b="1" spc="168" baseline="-25000" dirty="0" smtClean="0">
                <a:latin typeface="Gill Sans MT"/>
                <a:cs typeface="Gill Sans MT"/>
              </a:rPr>
              <a:t>new</a:t>
            </a:r>
            <a:r>
              <a:rPr sz="3600" b="1" spc="168" dirty="0" smtClean="0">
                <a:latin typeface="Gill Sans MT"/>
                <a:cs typeface="Gill Sans MT"/>
              </a:rPr>
              <a:t> </a:t>
            </a:r>
            <a:r>
              <a:rPr sz="3600" spc="79" dirty="0">
                <a:latin typeface="Tahoma"/>
                <a:cs typeface="Tahoma"/>
              </a:rPr>
              <a:t>=</a:t>
            </a:r>
            <a:r>
              <a:rPr sz="3600" spc="-327" dirty="0">
                <a:latin typeface="Tahoma"/>
                <a:cs typeface="Tahoma"/>
              </a:rPr>
              <a:t> </a:t>
            </a:r>
            <a:r>
              <a:rPr lang="en-GB" sz="3600" b="1" spc="168" dirty="0" smtClean="0">
                <a:latin typeface="Gill Sans MT"/>
                <a:cs typeface="Gill Sans MT"/>
              </a:rPr>
              <a:t>w</a:t>
            </a:r>
            <a:r>
              <a:rPr lang="en-GB" sz="3600" b="1" spc="168" baseline="-25000" dirty="0" smtClean="0">
                <a:latin typeface="Gill Sans MT"/>
                <a:cs typeface="Gill Sans MT"/>
              </a:rPr>
              <a:t>old</a:t>
            </a:r>
            <a:r>
              <a:rPr lang="en-GB" sz="3600" b="1" spc="168" dirty="0" smtClean="0">
                <a:latin typeface="Gill Sans MT"/>
                <a:cs typeface="Gill Sans MT"/>
              </a:rPr>
              <a:t> </a:t>
            </a:r>
            <a:r>
              <a:rPr lang="en-GB" sz="3600" spc="-327" dirty="0" smtClean="0">
                <a:latin typeface="Tahoma"/>
                <a:cs typeface="Tahoma"/>
              </a:rPr>
              <a:t>+ </a:t>
            </a:r>
            <a:r>
              <a:rPr lang="en-GB" sz="3600" spc="168" dirty="0" smtClean="0">
                <a:latin typeface="Tahoma"/>
                <a:cs typeface="Tahoma"/>
              </a:rPr>
              <a:t>∆</a:t>
            </a:r>
            <a:r>
              <a:rPr lang="en-GB" sz="3600" b="1" spc="168" dirty="0" smtClean="0">
                <a:latin typeface="Gill Sans MT"/>
                <a:cs typeface="Gill Sans MT"/>
              </a:rPr>
              <a:t>w</a:t>
            </a:r>
            <a:r>
              <a:rPr lang="en-GB" sz="3600" b="1" spc="168" baseline="-25000" dirty="0" smtClean="0">
                <a:latin typeface="Gill Sans MT"/>
                <a:cs typeface="Gill Sans MT"/>
              </a:rPr>
              <a:t>old</a:t>
            </a:r>
            <a:endParaRPr sz="3600" dirty="0">
              <a:latin typeface="Tahoma"/>
              <a:cs typeface="Tahoma"/>
            </a:endParaRPr>
          </a:p>
        </p:txBody>
      </p:sp>
      <p:sp>
        <p:nvSpPr>
          <p:cNvPr id="8" name="Rectangular Callout 7"/>
          <p:cNvSpPr/>
          <p:nvPr/>
        </p:nvSpPr>
        <p:spPr>
          <a:xfrm>
            <a:off x="2271278" y="1497761"/>
            <a:ext cx="2365248" cy="902208"/>
          </a:xfrm>
          <a:prstGeom prst="wedgeRectCallout">
            <a:avLst>
              <a:gd name="adj1" fmla="val 30043"/>
              <a:gd name="adj2" fmla="val 14449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dirty="0" smtClean="0">
                <a:solidFill>
                  <a:schemeClr val="tx1"/>
                </a:solidFill>
              </a:rPr>
              <a:t>Learning rate</a:t>
            </a:r>
            <a:endParaRPr lang="en-GB" sz="2400" dirty="0">
              <a:solidFill>
                <a:schemeClr val="tx1"/>
              </a:solidFill>
            </a:endParaRPr>
          </a:p>
        </p:txBody>
      </p:sp>
      <p:sp>
        <p:nvSpPr>
          <p:cNvPr id="9" name="Rectangular Callout 8"/>
          <p:cNvSpPr/>
          <p:nvPr/>
        </p:nvSpPr>
        <p:spPr>
          <a:xfrm>
            <a:off x="6471422" y="1489908"/>
            <a:ext cx="2365248" cy="902208"/>
          </a:xfrm>
          <a:prstGeom prst="wedgeRectCallout">
            <a:avLst>
              <a:gd name="adj1" fmla="val -88514"/>
              <a:gd name="adj2" fmla="val 16612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dirty="0" smtClean="0">
                <a:solidFill>
                  <a:schemeClr val="tx1"/>
                </a:solidFill>
              </a:rPr>
              <a:t>gradient</a:t>
            </a:r>
            <a:endParaRPr lang="en-GB" sz="2400" dirty="0">
              <a:solidFill>
                <a:schemeClr val="tx1"/>
              </a:solidFill>
            </a:endParaRPr>
          </a:p>
        </p:txBody>
      </p:sp>
    </p:spTree>
    <p:extLst>
      <p:ext uri="{BB962C8B-B14F-4D97-AF65-F5344CB8AC3E}">
        <p14:creationId xmlns:p14="http://schemas.microsoft.com/office/powerpoint/2010/main" val="35593979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橢圓 31"/>
          <p:cNvSpPr/>
          <p:nvPr/>
        </p:nvSpPr>
        <p:spPr>
          <a:xfrm>
            <a:off x="7718244" y="437509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 name="Title 1"/>
          <p:cNvSpPr>
            <a:spLocks noGrp="1"/>
          </p:cNvSpPr>
          <p:nvPr>
            <p:ph type="title"/>
          </p:nvPr>
        </p:nvSpPr>
        <p:spPr/>
        <p:txBody>
          <a:bodyPr/>
          <a:lstStyle/>
          <a:p>
            <a:r>
              <a:rPr lang="en-GB" dirty="0"/>
              <a:t>Gradient Computation</a:t>
            </a:r>
          </a:p>
        </p:txBody>
      </p:sp>
      <p:sp>
        <p:nvSpPr>
          <p:cNvPr id="10" name="TextBox 9"/>
          <p:cNvSpPr txBox="1"/>
          <p:nvPr/>
        </p:nvSpPr>
        <p:spPr>
          <a:xfrm>
            <a:off x="7796020" y="5651837"/>
            <a:ext cx="857927" cy="646331"/>
          </a:xfrm>
          <a:prstGeom prst="rect">
            <a:avLst/>
          </a:prstGeom>
          <a:noFill/>
        </p:spPr>
        <p:txBody>
          <a:bodyPr wrap="none" rtlCol="0">
            <a:spAutoFit/>
          </a:bodyPr>
          <a:lstStyle/>
          <a:p>
            <a:r>
              <a:rPr lang="en-GB" sz="3600" dirty="0" smtClean="0"/>
              <a:t>k=2</a:t>
            </a:r>
            <a:endParaRPr lang="en-GB" sz="3600" dirty="0"/>
          </a:p>
        </p:txBody>
      </p:sp>
      <p:cxnSp>
        <p:nvCxnSpPr>
          <p:cNvPr id="12" name="直線單箭頭接點 12"/>
          <p:cNvCxnSpPr/>
          <p:nvPr/>
        </p:nvCxnSpPr>
        <p:spPr>
          <a:xfrm>
            <a:off x="8311047" y="4703586"/>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4"/>
          <p:cNvCxnSpPr/>
          <p:nvPr/>
        </p:nvCxnSpPr>
        <p:spPr>
          <a:xfrm>
            <a:off x="8272946" y="3043990"/>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橢圓 26"/>
          <p:cNvSpPr/>
          <p:nvPr/>
        </p:nvSpPr>
        <p:spPr>
          <a:xfrm>
            <a:off x="5522861" y="280242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27"/>
          <p:cNvSpPr/>
          <p:nvPr/>
        </p:nvSpPr>
        <p:spPr>
          <a:xfrm>
            <a:off x="5541783" y="437509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6" name="橢圓 30"/>
          <p:cNvSpPr/>
          <p:nvPr/>
        </p:nvSpPr>
        <p:spPr>
          <a:xfrm>
            <a:off x="7676554" y="2775189"/>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18" name="群組 84"/>
          <p:cNvGrpSpPr/>
          <p:nvPr/>
        </p:nvGrpSpPr>
        <p:grpSpPr>
          <a:xfrm>
            <a:off x="3921541" y="3094659"/>
            <a:ext cx="1588876" cy="1638300"/>
            <a:chOff x="1013669" y="3459098"/>
            <a:chExt cx="1588876" cy="1638300"/>
          </a:xfrm>
        </p:grpSpPr>
        <p:cxnSp>
          <p:nvCxnSpPr>
            <p:cNvPr id="19"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群組 86"/>
            <p:cNvGrpSpPr/>
            <p:nvPr/>
          </p:nvGrpSpPr>
          <p:grpSpPr>
            <a:xfrm>
              <a:off x="1025705" y="3459098"/>
              <a:ext cx="1576840" cy="1638300"/>
              <a:chOff x="1025705" y="3459098"/>
              <a:chExt cx="1576840" cy="1638300"/>
            </a:xfrm>
          </p:grpSpPr>
          <p:cxnSp>
            <p:nvCxnSpPr>
              <p:cNvPr id="21"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4" name="群組 90"/>
          <p:cNvGrpSpPr/>
          <p:nvPr/>
        </p:nvGrpSpPr>
        <p:grpSpPr>
          <a:xfrm>
            <a:off x="6121479" y="3074741"/>
            <a:ext cx="1588876" cy="1638300"/>
            <a:chOff x="1013669" y="3459098"/>
            <a:chExt cx="1588876" cy="1638300"/>
          </a:xfrm>
        </p:grpSpPr>
        <p:cxnSp>
          <p:nvCxnSpPr>
            <p:cNvPr id="25"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群組 92"/>
            <p:cNvGrpSpPr/>
            <p:nvPr/>
          </p:nvGrpSpPr>
          <p:grpSpPr>
            <a:xfrm>
              <a:off x="1025705" y="3459098"/>
              <a:ext cx="1576840" cy="1638300"/>
              <a:chOff x="1025705" y="3459098"/>
              <a:chExt cx="1576840" cy="1638300"/>
            </a:xfrm>
          </p:grpSpPr>
          <p:cxnSp>
            <p:nvCxnSpPr>
              <p:cNvPr id="27"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6" name="文字方塊 67"/>
              <p:cNvSpPr txBox="1"/>
              <p:nvPr/>
            </p:nvSpPr>
            <p:spPr>
              <a:xfrm>
                <a:off x="6648174" y="1886089"/>
                <a:ext cx="782843" cy="6013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4000" b="0" i="1" smtClean="0">
                          <a:solidFill>
                            <a:srgbClr val="0000FF"/>
                          </a:solidFill>
                          <a:latin typeface="Cambria Math" panose="02040503050406030204" pitchFamily="18" charset="0"/>
                        </a:rPr>
                        <m:t>𝑤</m:t>
                      </m:r>
                      <m:r>
                        <a:rPr lang="en-GB" altLang="zh-TW" sz="4000" b="0" i="1" baseline="-25000" smtClean="0">
                          <a:solidFill>
                            <a:srgbClr val="0000FF"/>
                          </a:solidFill>
                          <a:latin typeface="Cambria Math" panose="02040503050406030204" pitchFamily="18" charset="0"/>
                        </a:rPr>
                        <m:t>𝑗𝑘</m:t>
                      </m:r>
                    </m:oMath>
                  </m:oMathPara>
                </a14:m>
                <a:endParaRPr lang="zh-TW" altLang="en-US" sz="4000" baseline="-25000" dirty="0">
                  <a:solidFill>
                    <a:srgbClr val="0000FF"/>
                  </a:solidFill>
                </a:endParaRPr>
              </a:p>
            </p:txBody>
          </p:sp>
        </mc:Choice>
        <mc:Fallback xmlns="">
          <p:sp>
            <p:nvSpPr>
              <p:cNvPr id="36" name="文字方塊 67"/>
              <p:cNvSpPr txBox="1">
                <a:spLocks noRot="1" noChangeAspect="1" noMove="1" noResize="1" noEditPoints="1" noAdjustHandles="1" noChangeArrowheads="1" noChangeShapeType="1" noTextEdit="1"/>
              </p:cNvSpPr>
              <p:nvPr/>
            </p:nvSpPr>
            <p:spPr>
              <a:xfrm>
                <a:off x="6648174" y="1886089"/>
                <a:ext cx="782843" cy="601383"/>
              </a:xfrm>
              <a:prstGeom prst="rect">
                <a:avLst/>
              </a:prstGeom>
              <a:blipFill rotWithShape="0">
                <a:blip r:embed="rId2"/>
                <a:stretch>
                  <a:fillRect b="-131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文字方塊 67"/>
              <p:cNvSpPr txBox="1"/>
              <p:nvPr/>
            </p:nvSpPr>
            <p:spPr>
              <a:xfrm>
                <a:off x="4380684" y="2074179"/>
                <a:ext cx="696473" cy="6013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4000" b="0" i="1" smtClean="0">
                          <a:solidFill>
                            <a:srgbClr val="0000FF"/>
                          </a:solidFill>
                          <a:latin typeface="Cambria Math" panose="02040503050406030204" pitchFamily="18" charset="0"/>
                        </a:rPr>
                        <m:t>𝑤</m:t>
                      </m:r>
                      <m:r>
                        <a:rPr lang="en-GB" altLang="zh-TW" sz="4000" b="0" i="1" baseline="-25000" smtClean="0">
                          <a:solidFill>
                            <a:srgbClr val="0000FF"/>
                          </a:solidFill>
                          <a:latin typeface="Cambria Math" panose="02040503050406030204" pitchFamily="18" charset="0"/>
                        </a:rPr>
                        <m:t>𝑖𝑗</m:t>
                      </m:r>
                    </m:oMath>
                  </m:oMathPara>
                </a14:m>
                <a:endParaRPr lang="zh-TW" altLang="en-US" sz="4000" baseline="-25000" dirty="0">
                  <a:solidFill>
                    <a:srgbClr val="0000FF"/>
                  </a:solidFill>
                </a:endParaRPr>
              </a:p>
            </p:txBody>
          </p:sp>
        </mc:Choice>
        <mc:Fallback xmlns="">
          <p:sp>
            <p:nvSpPr>
              <p:cNvPr id="47" name="文字方塊 67"/>
              <p:cNvSpPr txBox="1">
                <a:spLocks noRot="1" noChangeAspect="1" noMove="1" noResize="1" noEditPoints="1" noAdjustHandles="1" noChangeArrowheads="1" noChangeShapeType="1" noTextEdit="1"/>
              </p:cNvSpPr>
              <p:nvPr/>
            </p:nvSpPr>
            <p:spPr>
              <a:xfrm>
                <a:off x="4380684" y="2074179"/>
                <a:ext cx="696473" cy="601383"/>
              </a:xfrm>
              <a:prstGeom prst="rect">
                <a:avLst/>
              </a:prstGeom>
              <a:blipFill rotWithShape="0">
                <a:blip r:embed="rId3"/>
                <a:stretch>
                  <a:fillRect b="-131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文字方塊 96"/>
              <p:cNvSpPr txBox="1"/>
              <p:nvPr/>
            </p:nvSpPr>
            <p:spPr>
              <a:xfrm>
                <a:off x="498721" y="3623369"/>
                <a:ext cx="111825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𝐼𝑛𝑝𝑢𝑡𝑠</m:t>
                      </m:r>
                    </m:oMath>
                  </m:oMathPara>
                </a14:m>
                <a:endParaRPr lang="zh-TW" altLang="en-US" sz="2800" baseline="-25000" dirty="0">
                  <a:solidFill>
                    <a:schemeClr val="tx1"/>
                  </a:solidFill>
                </a:endParaRPr>
              </a:p>
            </p:txBody>
          </p:sp>
        </mc:Choice>
        <mc:Fallback xmlns="">
          <p:sp>
            <p:nvSpPr>
              <p:cNvPr id="48" name="文字方塊 96"/>
              <p:cNvSpPr txBox="1">
                <a:spLocks noRot="1" noChangeAspect="1" noMove="1" noResize="1" noEditPoints="1" noAdjustHandles="1" noChangeArrowheads="1" noChangeShapeType="1" noTextEdit="1"/>
              </p:cNvSpPr>
              <p:nvPr/>
            </p:nvSpPr>
            <p:spPr>
              <a:xfrm>
                <a:off x="498721" y="3623369"/>
                <a:ext cx="1118255" cy="420949"/>
              </a:xfrm>
              <a:prstGeom prst="rect">
                <a:avLst/>
              </a:prstGeom>
              <a:blipFill rotWithShape="0">
                <a:blip r:embed="rId4"/>
                <a:stretch>
                  <a:fillRect/>
                </a:stretch>
              </a:blipFill>
            </p:spPr>
            <p:txBody>
              <a:bodyPr/>
              <a:lstStyle/>
              <a:p>
                <a:r>
                  <a:rPr lang="en-GB">
                    <a:noFill/>
                  </a:rPr>
                  <a:t> </a:t>
                </a:r>
              </a:p>
            </p:txBody>
          </p:sp>
        </mc:Fallback>
      </mc:AlternateContent>
      <p:sp>
        <p:nvSpPr>
          <p:cNvPr id="8" name="TextBox 7"/>
          <p:cNvSpPr txBox="1"/>
          <p:nvPr/>
        </p:nvSpPr>
        <p:spPr>
          <a:xfrm>
            <a:off x="5375371" y="1580174"/>
            <a:ext cx="758144" cy="646331"/>
          </a:xfrm>
          <a:prstGeom prst="rect">
            <a:avLst/>
          </a:prstGeom>
          <a:noFill/>
        </p:spPr>
        <p:txBody>
          <a:bodyPr wrap="square" rtlCol="0">
            <a:spAutoFit/>
          </a:bodyPr>
          <a:lstStyle/>
          <a:p>
            <a:r>
              <a:rPr lang="en-GB" sz="3600" dirty="0" smtClean="0"/>
              <a:t>j=1</a:t>
            </a:r>
            <a:endParaRPr lang="en-GB" sz="3600" dirty="0"/>
          </a:p>
        </p:txBody>
      </p:sp>
      <p:sp>
        <p:nvSpPr>
          <p:cNvPr id="49" name="TextBox 48"/>
          <p:cNvSpPr txBox="1"/>
          <p:nvPr/>
        </p:nvSpPr>
        <p:spPr>
          <a:xfrm>
            <a:off x="5449790" y="5533851"/>
            <a:ext cx="758144" cy="646331"/>
          </a:xfrm>
          <a:prstGeom prst="rect">
            <a:avLst/>
          </a:prstGeom>
          <a:noFill/>
        </p:spPr>
        <p:txBody>
          <a:bodyPr wrap="square" rtlCol="0">
            <a:spAutoFit/>
          </a:bodyPr>
          <a:lstStyle/>
          <a:p>
            <a:r>
              <a:rPr lang="en-GB" sz="3600" dirty="0" smtClean="0"/>
              <a:t>j=2</a:t>
            </a:r>
            <a:endParaRPr lang="en-GB" sz="3600" dirty="0"/>
          </a:p>
        </p:txBody>
      </p:sp>
      <p:sp>
        <p:nvSpPr>
          <p:cNvPr id="52" name="橢圓 26"/>
          <p:cNvSpPr/>
          <p:nvPr/>
        </p:nvSpPr>
        <p:spPr>
          <a:xfrm>
            <a:off x="3446411" y="287862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3" name="橢圓 26"/>
          <p:cNvSpPr/>
          <p:nvPr/>
        </p:nvSpPr>
        <p:spPr>
          <a:xfrm>
            <a:off x="3431527" y="4421157"/>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TextBox 5"/>
          <p:cNvSpPr txBox="1"/>
          <p:nvPr/>
        </p:nvSpPr>
        <p:spPr>
          <a:xfrm>
            <a:off x="2912376" y="5533852"/>
            <a:ext cx="753732" cy="646331"/>
          </a:xfrm>
          <a:prstGeom prst="rect">
            <a:avLst/>
          </a:prstGeom>
          <a:noFill/>
        </p:spPr>
        <p:txBody>
          <a:bodyPr wrap="none" rtlCol="0">
            <a:spAutoFit/>
          </a:bodyPr>
          <a:lstStyle/>
          <a:p>
            <a:r>
              <a:rPr lang="en-GB" sz="3600" dirty="0" err="1" smtClean="0"/>
              <a:t>i</a:t>
            </a:r>
            <a:r>
              <a:rPr lang="en-GB" sz="3600" dirty="0" smtClean="0"/>
              <a:t>=2</a:t>
            </a:r>
            <a:endParaRPr lang="en-GB" sz="3600" dirty="0"/>
          </a:p>
        </p:txBody>
      </p:sp>
      <p:sp>
        <p:nvSpPr>
          <p:cNvPr id="54" name="TextBox 53"/>
          <p:cNvSpPr txBox="1"/>
          <p:nvPr/>
        </p:nvSpPr>
        <p:spPr>
          <a:xfrm>
            <a:off x="2872637" y="1627812"/>
            <a:ext cx="753732" cy="646331"/>
          </a:xfrm>
          <a:prstGeom prst="rect">
            <a:avLst/>
          </a:prstGeom>
          <a:noFill/>
        </p:spPr>
        <p:txBody>
          <a:bodyPr wrap="none" rtlCol="0">
            <a:spAutoFit/>
          </a:bodyPr>
          <a:lstStyle/>
          <a:p>
            <a:r>
              <a:rPr lang="en-GB" sz="3600" dirty="0" err="1" smtClean="0"/>
              <a:t>i</a:t>
            </a:r>
            <a:r>
              <a:rPr lang="en-GB" sz="3600" dirty="0" smtClean="0"/>
              <a:t>=1</a:t>
            </a:r>
            <a:endParaRPr lang="en-GB" sz="3600" dirty="0"/>
          </a:p>
        </p:txBody>
      </p:sp>
      <p:sp>
        <p:nvSpPr>
          <p:cNvPr id="9" name="TextBox 8"/>
          <p:cNvSpPr txBox="1"/>
          <p:nvPr/>
        </p:nvSpPr>
        <p:spPr>
          <a:xfrm>
            <a:off x="7635833" y="1473705"/>
            <a:ext cx="962123" cy="646331"/>
          </a:xfrm>
          <a:prstGeom prst="rect">
            <a:avLst/>
          </a:prstGeom>
          <a:noFill/>
        </p:spPr>
        <p:txBody>
          <a:bodyPr wrap="none" rtlCol="0">
            <a:spAutoFit/>
          </a:bodyPr>
          <a:lstStyle/>
          <a:p>
            <a:r>
              <a:rPr lang="en-GB" sz="3600" dirty="0" smtClean="0"/>
              <a:t>k= 1</a:t>
            </a:r>
            <a:endParaRPr lang="en-GB" sz="3600" dirty="0"/>
          </a:p>
        </p:txBody>
      </p:sp>
      <mc:AlternateContent xmlns:mc="http://schemas.openxmlformats.org/markup-compatibility/2006" xmlns:a14="http://schemas.microsoft.com/office/drawing/2010/main">
        <mc:Choice Requires="a14">
          <p:sp>
            <p:nvSpPr>
              <p:cNvPr id="55" name="文字方塊 96"/>
              <p:cNvSpPr txBox="1"/>
              <p:nvPr/>
            </p:nvSpPr>
            <p:spPr>
              <a:xfrm>
                <a:off x="10519021" y="3609047"/>
                <a:ext cx="136511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𝑂𝑢𝑡𝑝𝑢𝑡𝑠</m:t>
                      </m:r>
                    </m:oMath>
                  </m:oMathPara>
                </a14:m>
                <a:endParaRPr lang="zh-TW" altLang="en-US" sz="2800" baseline="-25000" dirty="0">
                  <a:solidFill>
                    <a:schemeClr val="tx1"/>
                  </a:solidFill>
                </a:endParaRPr>
              </a:p>
            </p:txBody>
          </p:sp>
        </mc:Choice>
        <mc:Fallback xmlns="">
          <p:sp>
            <p:nvSpPr>
              <p:cNvPr id="55" name="文字方塊 96"/>
              <p:cNvSpPr txBox="1">
                <a:spLocks noRot="1" noChangeAspect="1" noMove="1" noResize="1" noEditPoints="1" noAdjustHandles="1" noChangeArrowheads="1" noChangeShapeType="1" noTextEdit="1"/>
              </p:cNvSpPr>
              <p:nvPr/>
            </p:nvSpPr>
            <p:spPr>
              <a:xfrm>
                <a:off x="10519021" y="3609047"/>
                <a:ext cx="1365117" cy="420949"/>
              </a:xfrm>
              <a:prstGeom prst="rect">
                <a:avLst/>
              </a:prstGeom>
              <a:blipFill rotWithShape="0">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927558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5479" y="1905747"/>
            <a:ext cx="9364910" cy="3711392"/>
          </a:xfrm>
          <a:prstGeom prst="rect">
            <a:avLst/>
          </a:prstGeom>
        </p:spPr>
      </p:pic>
      <p:sp>
        <p:nvSpPr>
          <p:cNvPr id="2" name="Title 1"/>
          <p:cNvSpPr>
            <a:spLocks noGrp="1"/>
          </p:cNvSpPr>
          <p:nvPr>
            <p:ph type="title"/>
          </p:nvPr>
        </p:nvSpPr>
        <p:spPr>
          <a:xfrm>
            <a:off x="558822" y="174113"/>
            <a:ext cx="10515600" cy="1325563"/>
          </a:xfrm>
        </p:spPr>
        <p:txBody>
          <a:bodyPr/>
          <a:lstStyle/>
          <a:p>
            <a:r>
              <a:rPr lang="en-GB" dirty="0"/>
              <a:t>Gradient </a:t>
            </a:r>
            <a:r>
              <a:rPr lang="en-GB" dirty="0" smtClean="0"/>
              <a:t>Computation – update weights</a:t>
            </a:r>
            <a:endParaRPr lang="en-GB" dirty="0"/>
          </a:p>
        </p:txBody>
      </p:sp>
      <p:sp>
        <p:nvSpPr>
          <p:cNvPr id="10" name="TextBox 9"/>
          <p:cNvSpPr txBox="1"/>
          <p:nvPr/>
        </p:nvSpPr>
        <p:spPr>
          <a:xfrm>
            <a:off x="8748520" y="4661818"/>
            <a:ext cx="857927" cy="646331"/>
          </a:xfrm>
          <a:prstGeom prst="rect">
            <a:avLst/>
          </a:prstGeom>
          <a:noFill/>
        </p:spPr>
        <p:txBody>
          <a:bodyPr wrap="none" rtlCol="0">
            <a:spAutoFit/>
          </a:bodyPr>
          <a:lstStyle/>
          <a:p>
            <a:r>
              <a:rPr lang="en-GB" sz="3600" dirty="0" smtClean="0"/>
              <a:t>k=2</a:t>
            </a:r>
            <a:endParaRPr lang="en-GB" sz="3600" dirty="0"/>
          </a:p>
        </p:txBody>
      </p:sp>
      <mc:AlternateContent xmlns:mc="http://schemas.openxmlformats.org/markup-compatibility/2006" xmlns:a14="http://schemas.microsoft.com/office/drawing/2010/main">
        <mc:Choice Requires="a14">
          <p:sp>
            <p:nvSpPr>
              <p:cNvPr id="36" name="文字方塊 67"/>
              <p:cNvSpPr txBox="1"/>
              <p:nvPr/>
            </p:nvSpPr>
            <p:spPr>
              <a:xfrm>
                <a:off x="6944018" y="1646589"/>
                <a:ext cx="782842" cy="6013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4000" b="0" i="1" smtClean="0">
                          <a:solidFill>
                            <a:srgbClr val="0000FF"/>
                          </a:solidFill>
                          <a:latin typeface="Cambria Math" panose="02040503050406030204" pitchFamily="18" charset="0"/>
                        </a:rPr>
                        <m:t>𝑤</m:t>
                      </m:r>
                      <m:r>
                        <a:rPr lang="en-GB" altLang="zh-TW" sz="4000" b="0" i="1" baseline="-25000" smtClean="0">
                          <a:solidFill>
                            <a:srgbClr val="0000FF"/>
                          </a:solidFill>
                          <a:latin typeface="Cambria Math" panose="02040503050406030204" pitchFamily="18" charset="0"/>
                        </a:rPr>
                        <m:t>𝑗𝑘</m:t>
                      </m:r>
                    </m:oMath>
                  </m:oMathPara>
                </a14:m>
                <a:endParaRPr lang="zh-TW" altLang="en-US" sz="4000" baseline="-25000" dirty="0">
                  <a:solidFill>
                    <a:srgbClr val="0000FF"/>
                  </a:solidFill>
                </a:endParaRPr>
              </a:p>
            </p:txBody>
          </p:sp>
        </mc:Choice>
        <mc:Fallback xmlns="">
          <p:sp>
            <p:nvSpPr>
              <p:cNvPr id="36" name="文字方塊 67"/>
              <p:cNvSpPr txBox="1">
                <a:spLocks noRot="1" noChangeAspect="1" noMove="1" noResize="1" noEditPoints="1" noAdjustHandles="1" noChangeArrowheads="1" noChangeShapeType="1" noTextEdit="1"/>
              </p:cNvSpPr>
              <p:nvPr/>
            </p:nvSpPr>
            <p:spPr>
              <a:xfrm>
                <a:off x="6944018" y="1646589"/>
                <a:ext cx="782842" cy="601383"/>
              </a:xfrm>
              <a:prstGeom prst="rect">
                <a:avLst/>
              </a:prstGeom>
              <a:blipFill rotWithShape="0">
                <a:blip r:embed="rId3"/>
                <a:stretch>
                  <a:fillRect b="-131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文字方塊 67"/>
              <p:cNvSpPr txBox="1"/>
              <p:nvPr/>
            </p:nvSpPr>
            <p:spPr>
              <a:xfrm>
                <a:off x="3204873" y="1616557"/>
                <a:ext cx="696473" cy="6013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4000" b="0" i="1" smtClean="0">
                          <a:solidFill>
                            <a:srgbClr val="0000FF"/>
                          </a:solidFill>
                          <a:latin typeface="Cambria Math" panose="02040503050406030204" pitchFamily="18" charset="0"/>
                        </a:rPr>
                        <m:t>𝑤</m:t>
                      </m:r>
                      <m:r>
                        <a:rPr lang="en-GB" altLang="zh-TW" sz="4000" b="0" i="1" baseline="-25000" smtClean="0">
                          <a:solidFill>
                            <a:srgbClr val="0000FF"/>
                          </a:solidFill>
                          <a:latin typeface="Cambria Math" panose="02040503050406030204" pitchFamily="18" charset="0"/>
                        </a:rPr>
                        <m:t>𝑖𝑗</m:t>
                      </m:r>
                    </m:oMath>
                  </m:oMathPara>
                </a14:m>
                <a:endParaRPr lang="zh-TW" altLang="en-US" sz="4000" baseline="-25000" dirty="0">
                  <a:solidFill>
                    <a:srgbClr val="0000FF"/>
                  </a:solidFill>
                </a:endParaRPr>
              </a:p>
            </p:txBody>
          </p:sp>
        </mc:Choice>
        <mc:Fallback xmlns="">
          <p:sp>
            <p:nvSpPr>
              <p:cNvPr id="47" name="文字方塊 67"/>
              <p:cNvSpPr txBox="1">
                <a:spLocks noRot="1" noChangeAspect="1" noMove="1" noResize="1" noEditPoints="1" noAdjustHandles="1" noChangeArrowheads="1" noChangeShapeType="1" noTextEdit="1"/>
              </p:cNvSpPr>
              <p:nvPr/>
            </p:nvSpPr>
            <p:spPr>
              <a:xfrm>
                <a:off x="3204873" y="1616557"/>
                <a:ext cx="696473" cy="601383"/>
              </a:xfrm>
              <a:prstGeom prst="rect">
                <a:avLst/>
              </a:prstGeom>
              <a:blipFill rotWithShape="0">
                <a:blip r:embed="rId4"/>
                <a:stretch>
                  <a:fillRect b="-131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文字方塊 96"/>
              <p:cNvSpPr txBox="1"/>
              <p:nvPr/>
            </p:nvSpPr>
            <p:spPr>
              <a:xfrm>
                <a:off x="279072" y="3761443"/>
                <a:ext cx="111825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𝐼𝑛𝑝𝑢𝑡𝑠</m:t>
                      </m:r>
                    </m:oMath>
                  </m:oMathPara>
                </a14:m>
                <a:endParaRPr lang="zh-TW" altLang="en-US" sz="2800" baseline="-25000" dirty="0">
                  <a:solidFill>
                    <a:schemeClr val="tx1"/>
                  </a:solidFill>
                </a:endParaRPr>
              </a:p>
            </p:txBody>
          </p:sp>
        </mc:Choice>
        <mc:Fallback xmlns="">
          <p:sp>
            <p:nvSpPr>
              <p:cNvPr id="48" name="文字方塊 96"/>
              <p:cNvSpPr txBox="1">
                <a:spLocks noRot="1" noChangeAspect="1" noMove="1" noResize="1" noEditPoints="1" noAdjustHandles="1" noChangeArrowheads="1" noChangeShapeType="1" noTextEdit="1"/>
              </p:cNvSpPr>
              <p:nvPr/>
            </p:nvSpPr>
            <p:spPr>
              <a:xfrm>
                <a:off x="279072" y="3761443"/>
                <a:ext cx="1118255" cy="420949"/>
              </a:xfrm>
              <a:prstGeom prst="rect">
                <a:avLst/>
              </a:prstGeom>
              <a:blipFill rotWithShape="0">
                <a:blip r:embed="rId5"/>
                <a:stretch>
                  <a:fillRect/>
                </a:stretch>
              </a:blipFill>
            </p:spPr>
            <p:txBody>
              <a:bodyPr/>
              <a:lstStyle/>
              <a:p>
                <a:r>
                  <a:rPr lang="en-GB">
                    <a:noFill/>
                  </a:rPr>
                  <a:t> </a:t>
                </a:r>
              </a:p>
            </p:txBody>
          </p:sp>
        </mc:Fallback>
      </mc:AlternateContent>
      <p:sp>
        <p:nvSpPr>
          <p:cNvPr id="8" name="TextBox 7"/>
          <p:cNvSpPr txBox="1"/>
          <p:nvPr/>
        </p:nvSpPr>
        <p:spPr>
          <a:xfrm>
            <a:off x="5185018" y="2085696"/>
            <a:ext cx="758144" cy="646331"/>
          </a:xfrm>
          <a:prstGeom prst="rect">
            <a:avLst/>
          </a:prstGeom>
          <a:noFill/>
        </p:spPr>
        <p:txBody>
          <a:bodyPr wrap="square" rtlCol="0">
            <a:spAutoFit/>
          </a:bodyPr>
          <a:lstStyle/>
          <a:p>
            <a:r>
              <a:rPr lang="en-GB" sz="3600" dirty="0" smtClean="0"/>
              <a:t>j=1</a:t>
            </a:r>
            <a:endParaRPr lang="en-GB" sz="3600" dirty="0"/>
          </a:p>
        </p:txBody>
      </p:sp>
      <p:sp>
        <p:nvSpPr>
          <p:cNvPr id="49" name="TextBox 48"/>
          <p:cNvSpPr txBox="1"/>
          <p:nvPr/>
        </p:nvSpPr>
        <p:spPr>
          <a:xfrm>
            <a:off x="5185018" y="4690220"/>
            <a:ext cx="758144" cy="646331"/>
          </a:xfrm>
          <a:prstGeom prst="rect">
            <a:avLst/>
          </a:prstGeom>
          <a:noFill/>
        </p:spPr>
        <p:txBody>
          <a:bodyPr wrap="square" rtlCol="0">
            <a:spAutoFit/>
          </a:bodyPr>
          <a:lstStyle/>
          <a:p>
            <a:r>
              <a:rPr lang="en-GB" sz="3600" dirty="0" smtClean="0"/>
              <a:t>j=2</a:t>
            </a:r>
            <a:endParaRPr lang="en-GB" sz="3600" dirty="0"/>
          </a:p>
        </p:txBody>
      </p:sp>
      <p:sp>
        <p:nvSpPr>
          <p:cNvPr id="6" name="TextBox 5"/>
          <p:cNvSpPr txBox="1"/>
          <p:nvPr/>
        </p:nvSpPr>
        <p:spPr>
          <a:xfrm>
            <a:off x="1672893" y="4778669"/>
            <a:ext cx="753732" cy="646331"/>
          </a:xfrm>
          <a:prstGeom prst="rect">
            <a:avLst/>
          </a:prstGeom>
          <a:noFill/>
        </p:spPr>
        <p:txBody>
          <a:bodyPr wrap="none" rtlCol="0">
            <a:spAutoFit/>
          </a:bodyPr>
          <a:lstStyle/>
          <a:p>
            <a:r>
              <a:rPr lang="en-GB" sz="3600" dirty="0" err="1" smtClean="0"/>
              <a:t>i</a:t>
            </a:r>
            <a:r>
              <a:rPr lang="en-GB" sz="3600" dirty="0" smtClean="0"/>
              <a:t>=2</a:t>
            </a:r>
            <a:endParaRPr lang="en-GB" sz="3600" dirty="0"/>
          </a:p>
        </p:txBody>
      </p:sp>
      <p:sp>
        <p:nvSpPr>
          <p:cNvPr id="54" name="TextBox 53"/>
          <p:cNvSpPr txBox="1"/>
          <p:nvPr/>
        </p:nvSpPr>
        <p:spPr>
          <a:xfrm>
            <a:off x="1772620" y="2217940"/>
            <a:ext cx="753732" cy="646331"/>
          </a:xfrm>
          <a:prstGeom prst="rect">
            <a:avLst/>
          </a:prstGeom>
          <a:noFill/>
        </p:spPr>
        <p:txBody>
          <a:bodyPr wrap="none" rtlCol="0">
            <a:spAutoFit/>
          </a:bodyPr>
          <a:lstStyle/>
          <a:p>
            <a:r>
              <a:rPr lang="en-GB" sz="3600" dirty="0" err="1" smtClean="0"/>
              <a:t>i</a:t>
            </a:r>
            <a:r>
              <a:rPr lang="en-GB" sz="3600" dirty="0" smtClean="0"/>
              <a:t>=1</a:t>
            </a:r>
            <a:endParaRPr lang="en-GB" sz="3600" dirty="0"/>
          </a:p>
        </p:txBody>
      </p:sp>
      <p:sp>
        <p:nvSpPr>
          <p:cNvPr id="9" name="TextBox 8"/>
          <p:cNvSpPr txBox="1"/>
          <p:nvPr/>
        </p:nvSpPr>
        <p:spPr>
          <a:xfrm>
            <a:off x="8582070" y="1996278"/>
            <a:ext cx="962123" cy="646331"/>
          </a:xfrm>
          <a:prstGeom prst="rect">
            <a:avLst/>
          </a:prstGeom>
          <a:noFill/>
        </p:spPr>
        <p:txBody>
          <a:bodyPr wrap="none" rtlCol="0">
            <a:spAutoFit/>
          </a:bodyPr>
          <a:lstStyle/>
          <a:p>
            <a:r>
              <a:rPr lang="en-GB" sz="3600" dirty="0" smtClean="0"/>
              <a:t>k= 1</a:t>
            </a:r>
            <a:endParaRPr lang="en-GB" sz="3600" dirty="0"/>
          </a:p>
        </p:txBody>
      </p:sp>
      <mc:AlternateContent xmlns:mc="http://schemas.openxmlformats.org/markup-compatibility/2006" xmlns:a14="http://schemas.microsoft.com/office/drawing/2010/main">
        <mc:Choice Requires="a14">
          <p:sp>
            <p:nvSpPr>
              <p:cNvPr id="55" name="文字方塊 96"/>
              <p:cNvSpPr txBox="1"/>
              <p:nvPr/>
            </p:nvSpPr>
            <p:spPr>
              <a:xfrm>
                <a:off x="10335982" y="3340494"/>
                <a:ext cx="136511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𝑂𝑢𝑡𝑝𝑢𝑡𝑠</m:t>
                      </m:r>
                    </m:oMath>
                  </m:oMathPara>
                </a14:m>
                <a:endParaRPr lang="zh-TW" altLang="en-US" sz="2800" baseline="-25000" dirty="0">
                  <a:solidFill>
                    <a:schemeClr val="tx1"/>
                  </a:solidFill>
                </a:endParaRPr>
              </a:p>
            </p:txBody>
          </p:sp>
        </mc:Choice>
        <mc:Fallback xmlns="">
          <p:sp>
            <p:nvSpPr>
              <p:cNvPr id="55" name="文字方塊 96"/>
              <p:cNvSpPr txBox="1">
                <a:spLocks noRot="1" noChangeAspect="1" noMove="1" noResize="1" noEditPoints="1" noAdjustHandles="1" noChangeArrowheads="1" noChangeShapeType="1" noTextEdit="1"/>
              </p:cNvSpPr>
              <p:nvPr/>
            </p:nvSpPr>
            <p:spPr>
              <a:xfrm>
                <a:off x="10335982" y="3340494"/>
                <a:ext cx="1365117" cy="420949"/>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文字方塊 96"/>
              <p:cNvSpPr txBox="1"/>
              <p:nvPr/>
            </p:nvSpPr>
            <p:spPr>
              <a:xfrm>
                <a:off x="5794569" y="5895618"/>
                <a:ext cx="338291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h</m:t>
                      </m:r>
                      <m:r>
                        <a:rPr lang="en-GB" altLang="zh-TW" sz="2800" b="0" i="1" smtClean="0">
                          <a:solidFill>
                            <a:schemeClr val="tx1"/>
                          </a:solidFill>
                          <a:latin typeface="Cambria Math" panose="02040503050406030204" pitchFamily="18" charset="0"/>
                        </a:rPr>
                        <m:t>𝑖𝑑𝑑𝑒𝑛</m:t>
                      </m:r>
                      <m:r>
                        <a:rPr lang="en-GB" altLang="zh-TW" sz="2800" b="0" i="1" smtClean="0">
                          <a:solidFill>
                            <a:schemeClr val="tx1"/>
                          </a:solidFill>
                          <a:latin typeface="Cambria Math" panose="02040503050406030204" pitchFamily="18" charset="0"/>
                        </a:rPr>
                        <m:t> </m:t>
                      </m:r>
                      <m:r>
                        <a:rPr lang="en-GB" altLang="zh-TW" sz="2800" b="0" i="1" smtClean="0">
                          <a:solidFill>
                            <a:schemeClr val="tx1"/>
                          </a:solidFill>
                          <a:latin typeface="Cambria Math" panose="02040503050406030204" pitchFamily="18" charset="0"/>
                        </a:rPr>
                        <m:t>𝑛𝑜𝑑𝑒</m:t>
                      </m:r>
                      <m:r>
                        <a:rPr lang="en-GB" altLang="zh-TW" sz="2800" b="0" i="1" smtClean="0">
                          <a:solidFill>
                            <a:schemeClr val="tx1"/>
                          </a:solidFill>
                          <a:latin typeface="Cambria Math" panose="02040503050406030204" pitchFamily="18" charset="0"/>
                        </a:rPr>
                        <m:t> </m:t>
                      </m:r>
                      <m:r>
                        <a:rPr lang="en-GB" altLang="zh-TW" sz="2800" b="0" i="1" smtClean="0">
                          <a:solidFill>
                            <a:schemeClr val="tx1"/>
                          </a:solidFill>
                          <a:latin typeface="Cambria Math" panose="02040503050406030204" pitchFamily="18" charset="0"/>
                        </a:rPr>
                        <m:t>𝑜𝑢𝑡𝑝𝑢𝑡𝑠</m:t>
                      </m:r>
                    </m:oMath>
                  </m:oMathPara>
                </a14:m>
                <a:endParaRPr lang="zh-TW" altLang="en-US" sz="2800" baseline="-25000" dirty="0">
                  <a:solidFill>
                    <a:schemeClr val="tx1"/>
                  </a:solidFill>
                </a:endParaRPr>
              </a:p>
            </p:txBody>
          </p:sp>
        </mc:Choice>
        <mc:Fallback xmlns="">
          <p:sp>
            <p:nvSpPr>
              <p:cNvPr id="34" name="文字方塊 96"/>
              <p:cNvSpPr txBox="1">
                <a:spLocks noRot="1" noChangeAspect="1" noMove="1" noResize="1" noEditPoints="1" noAdjustHandles="1" noChangeArrowheads="1" noChangeShapeType="1" noTextEdit="1"/>
              </p:cNvSpPr>
              <p:nvPr/>
            </p:nvSpPr>
            <p:spPr>
              <a:xfrm>
                <a:off x="5794569" y="5895618"/>
                <a:ext cx="3382914" cy="420949"/>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文字方塊 67"/>
              <p:cNvSpPr txBox="1"/>
              <p:nvPr/>
            </p:nvSpPr>
            <p:spPr>
              <a:xfrm>
                <a:off x="6703183" y="6058729"/>
                <a:ext cx="481670" cy="6013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4000" b="0" i="1" smtClean="0">
                          <a:solidFill>
                            <a:srgbClr val="0000FF"/>
                          </a:solidFill>
                          <a:latin typeface="Cambria Math" panose="02040503050406030204" pitchFamily="18" charset="0"/>
                        </a:rPr>
                        <m:t>𝑜</m:t>
                      </m:r>
                      <m:r>
                        <a:rPr lang="en-GB" altLang="zh-TW" sz="4000" b="0" i="1" baseline="-25000" smtClean="0">
                          <a:solidFill>
                            <a:srgbClr val="0000FF"/>
                          </a:solidFill>
                          <a:latin typeface="Cambria Math" panose="02040503050406030204" pitchFamily="18" charset="0"/>
                        </a:rPr>
                        <m:t>𝑗</m:t>
                      </m:r>
                    </m:oMath>
                  </m:oMathPara>
                </a14:m>
                <a:endParaRPr lang="zh-TW" altLang="en-US" sz="4000" baseline="-25000" dirty="0">
                  <a:solidFill>
                    <a:srgbClr val="0000FF"/>
                  </a:solidFill>
                </a:endParaRPr>
              </a:p>
            </p:txBody>
          </p:sp>
        </mc:Choice>
        <mc:Fallback xmlns="">
          <p:sp>
            <p:nvSpPr>
              <p:cNvPr id="35" name="文字方塊 67"/>
              <p:cNvSpPr txBox="1">
                <a:spLocks noRot="1" noChangeAspect="1" noMove="1" noResize="1" noEditPoints="1" noAdjustHandles="1" noChangeArrowheads="1" noChangeShapeType="1" noTextEdit="1"/>
              </p:cNvSpPr>
              <p:nvPr/>
            </p:nvSpPr>
            <p:spPr>
              <a:xfrm>
                <a:off x="6703183" y="6058729"/>
                <a:ext cx="481670" cy="601383"/>
              </a:xfrm>
              <a:prstGeom prst="rect">
                <a:avLst/>
              </a:prstGeom>
              <a:blipFill rotWithShape="0">
                <a:blip r:embed="rId8"/>
                <a:stretch>
                  <a:fillRect b="-13131"/>
                </a:stretch>
              </a:blipFill>
            </p:spPr>
            <p:txBody>
              <a:bodyPr/>
              <a:lstStyle/>
              <a:p>
                <a:r>
                  <a:rPr lang="en-GB">
                    <a:noFill/>
                  </a:rPr>
                  <a:t> </a:t>
                </a:r>
              </a:p>
            </p:txBody>
          </p:sp>
        </mc:Fallback>
      </mc:AlternateContent>
      <p:cxnSp>
        <p:nvCxnSpPr>
          <p:cNvPr id="5" name="Straight Arrow Connector 4"/>
          <p:cNvCxnSpPr>
            <a:stCxn id="34" idx="0"/>
          </p:cNvCxnSpPr>
          <p:nvPr/>
        </p:nvCxnSpPr>
        <p:spPr>
          <a:xfrm flipH="1" flipV="1">
            <a:off x="6096000" y="5336551"/>
            <a:ext cx="1390026" cy="559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4" idx="0"/>
          </p:cNvCxnSpPr>
          <p:nvPr/>
        </p:nvCxnSpPr>
        <p:spPr>
          <a:xfrm flipH="1" flipV="1">
            <a:off x="5816622" y="2936137"/>
            <a:ext cx="1669404" cy="2959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字方塊 96"/>
              <p:cNvSpPr txBox="1"/>
              <p:nvPr/>
            </p:nvSpPr>
            <p:spPr>
              <a:xfrm>
                <a:off x="6629857" y="1314981"/>
                <a:ext cx="134267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tx1"/>
                          </a:solidFill>
                          <a:latin typeface="Cambria Math" panose="02040503050406030204" pitchFamily="18" charset="0"/>
                        </a:rPr>
                        <m:t>𝑤𝑒𝑖𝑔</m:t>
                      </m:r>
                      <m:r>
                        <a:rPr lang="en-GB" altLang="zh-TW" sz="2800" b="0" i="1" smtClean="0">
                          <a:solidFill>
                            <a:schemeClr val="tx1"/>
                          </a:solidFill>
                          <a:latin typeface="Cambria Math" panose="02040503050406030204" pitchFamily="18" charset="0"/>
                        </a:rPr>
                        <m:t>h</m:t>
                      </m:r>
                      <m:r>
                        <a:rPr lang="en-GB" altLang="zh-TW" sz="2800" b="0" i="1" smtClean="0">
                          <a:solidFill>
                            <a:schemeClr val="tx1"/>
                          </a:solidFill>
                          <a:latin typeface="Cambria Math" panose="02040503050406030204" pitchFamily="18" charset="0"/>
                        </a:rPr>
                        <m:t>𝑡𝑠</m:t>
                      </m:r>
                    </m:oMath>
                  </m:oMathPara>
                </a14:m>
                <a:endParaRPr lang="zh-TW" altLang="en-US" sz="2800" baseline="-25000" dirty="0">
                  <a:solidFill>
                    <a:schemeClr val="tx1"/>
                  </a:solidFill>
                </a:endParaRPr>
              </a:p>
            </p:txBody>
          </p:sp>
        </mc:Choice>
        <mc:Fallback xmlns="">
          <p:sp>
            <p:nvSpPr>
              <p:cNvPr id="42" name="文字方塊 96"/>
              <p:cNvSpPr txBox="1">
                <a:spLocks noRot="1" noChangeAspect="1" noMove="1" noResize="1" noEditPoints="1" noAdjustHandles="1" noChangeArrowheads="1" noChangeShapeType="1" noTextEdit="1"/>
              </p:cNvSpPr>
              <p:nvPr/>
            </p:nvSpPr>
            <p:spPr>
              <a:xfrm>
                <a:off x="6629857" y="1314981"/>
                <a:ext cx="1342675" cy="420949"/>
              </a:xfrm>
              <a:prstGeom prst="rect">
                <a:avLst/>
              </a:prstGeom>
              <a:blipFill rotWithShape="0">
                <a:blip r:embed="rId9"/>
                <a:stretch>
                  <a:fillRect/>
                </a:stretch>
              </a:blipFill>
            </p:spPr>
            <p:txBody>
              <a:bodyPr/>
              <a:lstStyle/>
              <a:p>
                <a:r>
                  <a:rPr lang="en-GB">
                    <a:noFill/>
                  </a:rPr>
                  <a:t> </a:t>
                </a:r>
              </a:p>
            </p:txBody>
          </p:sp>
        </mc:Fallback>
      </mc:AlternateContent>
      <p:cxnSp>
        <p:nvCxnSpPr>
          <p:cNvPr id="43" name="Straight Arrow Connector 42"/>
          <p:cNvCxnSpPr/>
          <p:nvPr/>
        </p:nvCxnSpPr>
        <p:spPr>
          <a:xfrm>
            <a:off x="6816586" y="1693864"/>
            <a:ext cx="127432" cy="148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6400457" y="1693864"/>
            <a:ext cx="397915" cy="491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字方塊 67"/>
              <p:cNvSpPr txBox="1"/>
              <p:nvPr/>
            </p:nvSpPr>
            <p:spPr>
              <a:xfrm>
                <a:off x="10942809" y="2018751"/>
                <a:ext cx="553613" cy="6013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4000" b="0" i="1" smtClean="0">
                          <a:solidFill>
                            <a:srgbClr val="0000FF"/>
                          </a:solidFill>
                          <a:latin typeface="Cambria Math" panose="02040503050406030204" pitchFamily="18" charset="0"/>
                        </a:rPr>
                        <m:t>𝑜</m:t>
                      </m:r>
                      <m:r>
                        <a:rPr lang="en-GB" altLang="zh-TW" sz="4000" b="0" i="1" baseline="-25000" smtClean="0">
                          <a:solidFill>
                            <a:srgbClr val="0000FF"/>
                          </a:solidFill>
                          <a:latin typeface="Cambria Math" panose="02040503050406030204" pitchFamily="18" charset="0"/>
                        </a:rPr>
                        <m:t>𝑘</m:t>
                      </m:r>
                    </m:oMath>
                  </m:oMathPara>
                </a14:m>
                <a:endParaRPr lang="zh-TW" altLang="en-US" sz="4000" baseline="-25000" dirty="0">
                  <a:solidFill>
                    <a:srgbClr val="0000FF"/>
                  </a:solidFill>
                </a:endParaRPr>
              </a:p>
            </p:txBody>
          </p:sp>
        </mc:Choice>
        <mc:Fallback xmlns="">
          <p:sp>
            <p:nvSpPr>
              <p:cNvPr id="57" name="文字方塊 67"/>
              <p:cNvSpPr txBox="1">
                <a:spLocks noRot="1" noChangeAspect="1" noMove="1" noResize="1" noEditPoints="1" noAdjustHandles="1" noChangeArrowheads="1" noChangeShapeType="1" noTextEdit="1"/>
              </p:cNvSpPr>
              <p:nvPr/>
            </p:nvSpPr>
            <p:spPr>
              <a:xfrm>
                <a:off x="10942809" y="2018751"/>
                <a:ext cx="553613" cy="601383"/>
              </a:xfrm>
              <a:prstGeom prst="rect">
                <a:avLst/>
              </a:prstGeom>
              <a:blipFill rotWithShape="0">
                <a:blip r:embed="rId10"/>
                <a:stretch>
                  <a:fillRect b="-1010"/>
                </a:stretch>
              </a:blipFill>
            </p:spPr>
            <p:txBody>
              <a:bodyPr/>
              <a:lstStyle/>
              <a:p>
                <a:r>
                  <a:rPr lang="en-GB">
                    <a:noFill/>
                  </a:rPr>
                  <a:t> </a:t>
                </a:r>
              </a:p>
            </p:txBody>
          </p:sp>
        </mc:Fallback>
      </mc:AlternateContent>
    </p:spTree>
    <p:extLst>
      <p:ext uri="{BB962C8B-B14F-4D97-AF65-F5344CB8AC3E}">
        <p14:creationId xmlns:p14="http://schemas.microsoft.com/office/powerpoint/2010/main" val="2071924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8461" y="5553639"/>
            <a:ext cx="7438397" cy="9144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4" name="object 4"/>
          <p:cNvSpPr txBox="1"/>
          <p:nvPr/>
        </p:nvSpPr>
        <p:spPr>
          <a:xfrm>
            <a:off x="838200" y="1541093"/>
            <a:ext cx="7742617" cy="1050608"/>
          </a:xfrm>
          <a:prstGeom prst="rect">
            <a:avLst/>
          </a:prstGeom>
        </p:spPr>
        <p:txBody>
          <a:bodyPr vert="horz" wrap="square" lIns="0" tIns="13842" rIns="0" bIns="0" rtlCol="0">
            <a:spAutoFit/>
          </a:bodyPr>
          <a:lstStyle/>
          <a:p>
            <a:pPr marL="25168" marR="10067">
              <a:lnSpc>
                <a:spcPct val="102600"/>
              </a:lnSpc>
              <a:spcBef>
                <a:spcPts val="109"/>
              </a:spcBef>
            </a:pPr>
            <a:r>
              <a:rPr sz="2180" spc="-50" dirty="0">
                <a:latin typeface="Tahoma"/>
                <a:cs typeface="Tahoma"/>
              </a:rPr>
              <a:t>To </a:t>
            </a:r>
            <a:r>
              <a:rPr sz="2180" spc="-89" dirty="0">
                <a:latin typeface="Tahoma"/>
                <a:cs typeface="Tahoma"/>
              </a:rPr>
              <a:t>compute </a:t>
            </a:r>
            <a:r>
              <a:rPr sz="2180" spc="-79" dirty="0">
                <a:latin typeface="Tahoma"/>
                <a:cs typeface="Tahoma"/>
              </a:rPr>
              <a:t>the gradient </a:t>
            </a:r>
            <a:r>
              <a:rPr sz="2180" spc="-69" dirty="0">
                <a:latin typeface="Tahoma"/>
                <a:cs typeface="Tahoma"/>
              </a:rPr>
              <a:t>of </a:t>
            </a:r>
            <a:r>
              <a:rPr sz="2180" spc="-79" dirty="0">
                <a:latin typeface="Tahoma"/>
                <a:cs typeface="Tahoma"/>
              </a:rPr>
              <a:t>the </a:t>
            </a:r>
            <a:r>
              <a:rPr sz="2180" spc="-69" dirty="0">
                <a:latin typeface="Tahoma"/>
                <a:cs typeface="Tahoma"/>
              </a:rPr>
              <a:t>cost </a:t>
            </a:r>
            <a:r>
              <a:rPr sz="2180" spc="-59" dirty="0">
                <a:latin typeface="Tahoma"/>
                <a:cs typeface="Tahoma"/>
              </a:rPr>
              <a:t>function, </a:t>
            </a:r>
            <a:r>
              <a:rPr sz="2180" spc="-198" dirty="0">
                <a:latin typeface="Tahoma"/>
                <a:cs typeface="Tahoma"/>
              </a:rPr>
              <a:t>we </a:t>
            </a:r>
            <a:r>
              <a:rPr sz="2180" spc="-149" dirty="0">
                <a:latin typeface="Tahoma"/>
                <a:cs typeface="Tahoma"/>
              </a:rPr>
              <a:t>need </a:t>
            </a:r>
            <a:r>
              <a:rPr sz="2180" spc="-30" dirty="0">
                <a:latin typeface="Tahoma"/>
                <a:cs typeface="Tahoma"/>
              </a:rPr>
              <a:t>to </a:t>
            </a:r>
            <a:r>
              <a:rPr sz="2180" spc="-89" dirty="0">
                <a:latin typeface="Tahoma"/>
                <a:cs typeface="Tahoma"/>
              </a:rPr>
              <a:t>compute  </a:t>
            </a:r>
            <a:r>
              <a:rPr sz="2180" spc="-79" dirty="0">
                <a:latin typeface="Tahoma"/>
                <a:cs typeface="Tahoma"/>
              </a:rPr>
              <a:t>the </a:t>
            </a:r>
            <a:r>
              <a:rPr sz="2180" spc="-50" dirty="0">
                <a:latin typeface="Tahoma"/>
                <a:cs typeface="Tahoma"/>
              </a:rPr>
              <a:t>partial </a:t>
            </a:r>
            <a:r>
              <a:rPr sz="2180" spc="-79" dirty="0">
                <a:latin typeface="Tahoma"/>
                <a:cs typeface="Tahoma"/>
              </a:rPr>
              <a:t>derivative </a:t>
            </a:r>
            <a:r>
              <a:rPr sz="2180" spc="-69" dirty="0">
                <a:latin typeface="Tahoma"/>
                <a:cs typeface="Tahoma"/>
              </a:rPr>
              <a:t>of </a:t>
            </a:r>
            <a:r>
              <a:rPr sz="2180" spc="-79" dirty="0">
                <a:latin typeface="Tahoma"/>
                <a:cs typeface="Tahoma"/>
              </a:rPr>
              <a:t>the </a:t>
            </a:r>
            <a:r>
              <a:rPr sz="2180" spc="-69" dirty="0">
                <a:latin typeface="Tahoma"/>
                <a:cs typeface="Tahoma"/>
              </a:rPr>
              <a:t>cost </a:t>
            </a:r>
            <a:r>
              <a:rPr sz="2180" spc="-59" dirty="0">
                <a:latin typeface="Tahoma"/>
                <a:cs typeface="Tahoma"/>
              </a:rPr>
              <a:t>function </a:t>
            </a:r>
            <a:r>
              <a:rPr sz="2180" spc="-50" dirty="0">
                <a:latin typeface="Tahoma"/>
                <a:cs typeface="Tahoma"/>
              </a:rPr>
              <a:t>with </a:t>
            </a:r>
            <a:r>
              <a:rPr sz="2180" spc="-89" dirty="0">
                <a:latin typeface="Tahoma"/>
                <a:cs typeface="Tahoma"/>
              </a:rPr>
              <a:t>respect </a:t>
            </a:r>
            <a:r>
              <a:rPr sz="2180" spc="-30" dirty="0">
                <a:latin typeface="Tahoma"/>
                <a:cs typeface="Tahoma"/>
              </a:rPr>
              <a:t>to </a:t>
            </a:r>
            <a:r>
              <a:rPr sz="2180" spc="-119" dirty="0">
                <a:latin typeface="Tahoma"/>
                <a:cs typeface="Tahoma"/>
              </a:rPr>
              <a:t>each  </a:t>
            </a:r>
            <a:r>
              <a:rPr sz="2180" spc="-99" dirty="0">
                <a:latin typeface="Tahoma"/>
                <a:cs typeface="Tahoma"/>
              </a:rPr>
              <a:t>weight </a:t>
            </a:r>
            <a:r>
              <a:rPr sz="2180" i="1" spc="-109" dirty="0">
                <a:latin typeface="Trebuchet MS"/>
                <a:cs typeface="Trebuchet MS"/>
              </a:rPr>
              <a:t>w</a:t>
            </a:r>
            <a:r>
              <a:rPr sz="2378" i="1" spc="-162" baseline="-10416" dirty="0">
                <a:latin typeface="Lucida Sans"/>
                <a:cs typeface="Lucida Sans"/>
              </a:rPr>
              <a:t>j</a:t>
            </a:r>
            <a:r>
              <a:rPr sz="2378" i="1" spc="-192" baseline="-10416" dirty="0">
                <a:latin typeface="Lucida Sans"/>
                <a:cs typeface="Lucida Sans"/>
              </a:rPr>
              <a:t> </a:t>
            </a:r>
            <a:r>
              <a:rPr sz="2180" spc="-69" dirty="0">
                <a:latin typeface="Tahoma"/>
                <a:cs typeface="Tahoma"/>
              </a:rPr>
              <a:t>,</a:t>
            </a:r>
            <a:endParaRPr sz="2180" dirty="0">
              <a:latin typeface="Tahoma"/>
              <a:cs typeface="Tahoma"/>
            </a:endParaRPr>
          </a:p>
        </p:txBody>
      </p:sp>
      <p:sp>
        <p:nvSpPr>
          <p:cNvPr id="5" name="object 5"/>
          <p:cNvSpPr txBox="1"/>
          <p:nvPr/>
        </p:nvSpPr>
        <p:spPr>
          <a:xfrm>
            <a:off x="4960868" y="2510568"/>
            <a:ext cx="1211690" cy="967590"/>
          </a:xfrm>
          <a:prstGeom prst="rect">
            <a:avLst/>
          </a:prstGeom>
        </p:spPr>
        <p:txBody>
          <a:bodyPr vert="horz" wrap="square" lIns="0" tIns="66692" rIns="0" bIns="0" rtlCol="0">
            <a:spAutoFit/>
          </a:bodyPr>
          <a:lstStyle/>
          <a:p>
            <a:pPr marL="86828">
              <a:spcBef>
                <a:spcPts val="525"/>
              </a:spcBef>
            </a:pPr>
            <a:r>
              <a:rPr sz="2800" i="1" u="sng" spc="69" dirty="0" smtClean="0">
                <a:uFill>
                  <a:solidFill>
                    <a:srgbClr val="000000"/>
                  </a:solidFill>
                </a:uFill>
                <a:latin typeface="Arial"/>
                <a:cs typeface="Arial"/>
              </a:rPr>
              <a:t>∂</a:t>
            </a:r>
            <a:r>
              <a:rPr lang="en-GB" sz="2800" i="1" u="sng" spc="69" dirty="0" smtClean="0">
                <a:uFill>
                  <a:solidFill>
                    <a:srgbClr val="000000"/>
                  </a:solidFill>
                </a:uFill>
                <a:latin typeface="Trebuchet MS"/>
                <a:cs typeface="Trebuchet MS"/>
              </a:rPr>
              <a:t>E</a:t>
            </a:r>
            <a:r>
              <a:rPr sz="2800" i="1" u="sng" spc="69" dirty="0" smtClean="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smtClean="0">
                <a:latin typeface="Trebuchet MS"/>
                <a:cs typeface="Trebuchet MS"/>
              </a:rPr>
              <a:t>w</a:t>
            </a:r>
            <a:r>
              <a:rPr lang="en-GB" sz="2800" i="1" spc="-20" baseline="-25000" dirty="0" err="1" smtClean="0">
                <a:latin typeface="Trebuchet MS"/>
                <a:cs typeface="Trebuchet MS"/>
              </a:rPr>
              <a:t>jk</a:t>
            </a:r>
            <a:endParaRPr sz="2800" baseline="-25000" dirty="0">
              <a:latin typeface="Lucida Sans"/>
              <a:cs typeface="Lucida Sans"/>
            </a:endParaRPr>
          </a:p>
        </p:txBody>
      </p:sp>
      <mc:AlternateContent xmlns:mc="http://schemas.openxmlformats.org/markup-compatibility/2006" xmlns:a14="http://schemas.microsoft.com/office/drawing/2010/main">
        <mc:Choice Requires="a14">
          <p:sp>
            <p:nvSpPr>
              <p:cNvPr id="13" name="object 13"/>
              <p:cNvSpPr txBox="1"/>
              <p:nvPr/>
            </p:nvSpPr>
            <p:spPr>
              <a:xfrm>
                <a:off x="5808819" y="2510863"/>
                <a:ext cx="5414421" cy="515314"/>
              </a:xfrm>
              <a:prstGeom prst="rect">
                <a:avLst/>
              </a:prstGeom>
            </p:spPr>
            <p:txBody>
              <a:bodyPr vert="horz" wrap="square" lIns="0" tIns="22650" rIns="0" bIns="0" rtlCol="0">
                <a:spAutoFit/>
              </a:bodyPr>
              <a:lstStyle/>
              <a:p>
                <a:pPr marL="25168">
                  <a:spcBef>
                    <a:spcPts val="178"/>
                  </a:spcBef>
                  <a:tabLst>
                    <a:tab pos="1218111" algn="l"/>
                    <a:tab pos="1683712" algn="l"/>
                    <a:tab pos="2968517" algn="l"/>
                    <a:tab pos="3369940" algn="l"/>
                  </a:tabLst>
                </a:pPr>
                <a:r>
                  <a:rPr lang="ar-AE" sz="3200" spc="-79" dirty="0" smtClean="0">
                    <a:latin typeface="Tahoma"/>
                    <a:cs typeface="Tahoma"/>
                  </a:rPr>
                  <a:t> </a:t>
                </a:r>
                <a:r>
                  <a:rPr lang="en-GB" sz="3200" i="1" spc="69" dirty="0">
                    <a:latin typeface="Mathcad UniMath Prime"/>
                    <a:cs typeface="Tahoma"/>
                  </a:rPr>
                  <a:t>=</a:t>
                </a:r>
                <a:r>
                  <a:rPr lang="en-GB" sz="3200" i="1" spc="69" dirty="0" smtClean="0">
                    <a:latin typeface="Mathcad UniMath Prime"/>
                    <a:cs typeface="Tahoma"/>
                  </a:rPr>
                  <a:t>         </a:t>
                </a:r>
                <a14:m>
                  <m:oMath xmlns:m="http://schemas.openxmlformats.org/officeDocument/2006/math">
                    <m:nary>
                      <m:naryPr>
                        <m:chr m:val="∑"/>
                        <m:supHide m:val="on"/>
                        <m:ctrlPr>
                          <a:rPr lang="ar-AE" sz="3200" i="1" smtClean="0">
                            <a:latin typeface="Cambria Math" panose="02040503050406030204" pitchFamily="18" charset="0"/>
                          </a:rPr>
                        </m:ctrlPr>
                      </m:naryPr>
                      <m:sub>
                        <m:r>
                          <a:rPr lang="en-GB" sz="3200" b="0" i="1" smtClean="0">
                            <a:latin typeface="Cambria Math" panose="02040503050406030204" pitchFamily="18" charset="0"/>
                          </a:rPr>
                          <m:t>𝑛</m:t>
                        </m:r>
                      </m:sub>
                      <m:sup/>
                      <m:e>
                        <m:r>
                          <a:rPr lang="en-GB" sz="3200" b="0" i="1" smtClean="0">
                            <a:latin typeface="Cambria Math" panose="02040503050406030204" pitchFamily="18" charset="0"/>
                          </a:rPr>
                          <m:t>(</m:t>
                        </m:r>
                        <m:r>
                          <a:rPr lang="en-GB" sz="3200" b="0" i="1" smtClean="0">
                            <a:latin typeface="Cambria Math" panose="02040503050406030204" pitchFamily="18" charset="0"/>
                          </a:rPr>
                          <m:t>𝑦𝑛</m:t>
                        </m:r>
                        <m:r>
                          <a:rPr lang="en-GB" sz="3200" b="0" i="1" smtClean="0">
                            <a:latin typeface="Cambria Math" panose="02040503050406030204" pitchFamily="18" charset="0"/>
                          </a:rPr>
                          <m:t>−</m:t>
                        </m:r>
                        <m:r>
                          <a:rPr lang="en-GB" sz="3200" i="1" smtClean="0">
                            <a:latin typeface="Cambria Math" panose="02040503050406030204" pitchFamily="18" charset="0"/>
                            <a:ea typeface="Cambria Math" panose="02040503050406030204" pitchFamily="18" charset="0"/>
                          </a:rPr>
                          <m:t>𝑜</m:t>
                        </m:r>
                        <m:r>
                          <a:rPr lang="en-GB" sz="3200" b="0" i="1" baseline="-25000" smtClean="0">
                            <a:latin typeface="Cambria Math" panose="02040503050406030204" pitchFamily="18" charset="0"/>
                            <a:ea typeface="Cambria Math" panose="02040503050406030204" pitchFamily="18" charset="0"/>
                          </a:rPr>
                          <m:t>𝑛</m:t>
                        </m:r>
                        <m:r>
                          <a:rPr lang="en-GB" sz="3200" b="0" i="1" smtClean="0">
                            <a:latin typeface="Cambria Math" panose="02040503050406030204" pitchFamily="18" charset="0"/>
                            <a:ea typeface="Cambria Math" panose="02040503050406030204" pitchFamily="18" charset="0"/>
                          </a:rPr>
                          <m:t>)</m:t>
                        </m:r>
                      </m:e>
                    </m:nary>
                  </m:oMath>
                </a14:m>
                <a:r>
                  <a:rPr lang="ar-AE" sz="3200" i="1" dirty="0">
                    <a:latin typeface="Mathcad UniMath Prime"/>
                    <a:cs typeface="Mathcad UniMath Prime"/>
                  </a:rPr>
                  <a:t>	</a:t>
                </a:r>
                <a:endParaRPr sz="3200" dirty="0">
                  <a:latin typeface="Arial"/>
                  <a:cs typeface="Arial"/>
                </a:endParaRPr>
              </a:p>
            </p:txBody>
          </p:sp>
        </mc:Choice>
        <mc:Fallback xmlns="">
          <p:sp>
            <p:nvSpPr>
              <p:cNvPr id="13" name="object 13"/>
              <p:cNvSpPr txBox="1">
                <a:spLocks noRot="1" noChangeAspect="1" noMove="1" noResize="1" noEditPoints="1" noAdjustHandles="1" noChangeArrowheads="1" noChangeShapeType="1" noTextEdit="1"/>
              </p:cNvSpPr>
              <p:nvPr/>
            </p:nvSpPr>
            <p:spPr>
              <a:xfrm>
                <a:off x="5808819" y="2510863"/>
                <a:ext cx="5414421" cy="515314"/>
              </a:xfrm>
              <a:prstGeom prst="rect">
                <a:avLst/>
              </a:prstGeom>
              <a:blipFill rotWithShape="0">
                <a:blip r:embed="rId3"/>
                <a:stretch>
                  <a:fillRect l="-4279" t="-26190" b="-48810"/>
                </a:stretch>
              </a:blipFill>
            </p:spPr>
            <p:txBody>
              <a:bodyPr/>
              <a:lstStyle/>
              <a:p>
                <a:r>
                  <a:rPr lang="en-GB">
                    <a:noFill/>
                  </a:rPr>
                  <a:t> </a:t>
                </a:r>
              </a:p>
            </p:txBody>
          </p:sp>
        </mc:Fallback>
      </mc:AlternateContent>
      <p:sp>
        <p:nvSpPr>
          <p:cNvPr id="14" name="object 14"/>
          <p:cNvSpPr txBox="1"/>
          <p:nvPr/>
        </p:nvSpPr>
        <p:spPr>
          <a:xfrm>
            <a:off x="600690" y="3607473"/>
            <a:ext cx="3231439" cy="358348"/>
          </a:xfrm>
          <a:prstGeom prst="rect">
            <a:avLst/>
          </a:prstGeom>
        </p:spPr>
        <p:txBody>
          <a:bodyPr vert="horz" wrap="square" lIns="0" tIns="22650" rIns="0" bIns="0" rtlCol="0">
            <a:spAutoFit/>
          </a:bodyPr>
          <a:lstStyle/>
          <a:p>
            <a:pPr marL="25168">
              <a:spcBef>
                <a:spcPts val="178"/>
              </a:spcBef>
            </a:pPr>
            <a:r>
              <a:rPr lang="en-GB" sz="2180" spc="-59" dirty="0" smtClean="0">
                <a:latin typeface="Tahoma"/>
                <a:cs typeface="Tahoma"/>
              </a:rPr>
              <a:t>Solving this results: </a:t>
            </a:r>
            <a:endParaRPr sz="2378" baseline="-10416" dirty="0">
              <a:latin typeface="Lucida Sans"/>
              <a:cs typeface="Lucida Sans"/>
            </a:endParaRPr>
          </a:p>
        </p:txBody>
      </p:sp>
      <p:sp>
        <p:nvSpPr>
          <p:cNvPr id="31" name="Title 30"/>
          <p:cNvSpPr>
            <a:spLocks noGrp="1"/>
          </p:cNvSpPr>
          <p:nvPr>
            <p:ph type="title"/>
          </p:nvPr>
        </p:nvSpPr>
        <p:spPr>
          <a:xfrm>
            <a:off x="838200" y="365125"/>
            <a:ext cx="11220450" cy="1325563"/>
          </a:xfrm>
        </p:spPr>
        <p:txBody>
          <a:bodyPr/>
          <a:lstStyle/>
          <a:p>
            <a:r>
              <a:rPr lang="en-GB" dirty="0" smtClean="0"/>
              <a:t>Gradient Computation – hidden to output layer</a:t>
            </a:r>
            <a:endParaRPr lang="en-GB" dirty="0"/>
          </a:p>
        </p:txBody>
      </p:sp>
      <p:sp>
        <p:nvSpPr>
          <p:cNvPr id="19" name="object 5"/>
          <p:cNvSpPr txBox="1"/>
          <p:nvPr/>
        </p:nvSpPr>
        <p:spPr>
          <a:xfrm>
            <a:off x="6295801" y="2591848"/>
            <a:ext cx="802622" cy="967590"/>
          </a:xfrm>
          <a:prstGeom prst="rect">
            <a:avLst/>
          </a:prstGeom>
        </p:spPr>
        <p:txBody>
          <a:bodyPr vert="horz" wrap="square" lIns="0" tIns="66692" rIns="0" bIns="0" rtlCol="0">
            <a:spAutoFit/>
          </a:bodyPr>
          <a:lstStyle/>
          <a:p>
            <a:pPr marL="86828">
              <a:spcBef>
                <a:spcPts val="525"/>
              </a:spcBef>
            </a:pPr>
            <a:r>
              <a:rPr sz="2800" i="1" u="sng" spc="69" dirty="0" smtClean="0">
                <a:uFill>
                  <a:solidFill>
                    <a:srgbClr val="000000"/>
                  </a:solidFill>
                </a:uFill>
                <a:latin typeface="Arial"/>
                <a:cs typeface="Arial"/>
              </a:rPr>
              <a:t>∂</a:t>
            </a:r>
            <a:r>
              <a:rPr sz="2800" i="1" u="sng" spc="69" dirty="0" smtClean="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smtClean="0">
                <a:latin typeface="Trebuchet MS"/>
                <a:cs typeface="Trebuchet MS"/>
              </a:rPr>
              <a:t>w</a:t>
            </a:r>
            <a:r>
              <a:rPr lang="en-GB" sz="2800" i="1" spc="-20" baseline="-25000" dirty="0" err="1" smtClean="0">
                <a:latin typeface="Trebuchet MS"/>
                <a:cs typeface="Trebuchet MS"/>
              </a:rPr>
              <a:t>jk</a:t>
            </a:r>
            <a:endParaRPr sz="2800" baseline="-25000" dirty="0">
              <a:latin typeface="Lucida Sans"/>
              <a:cs typeface="Lucida Sans"/>
            </a:endParaRPr>
          </a:p>
        </p:txBody>
      </p:sp>
      <p:sp>
        <p:nvSpPr>
          <p:cNvPr id="21" name="object 5"/>
          <p:cNvSpPr txBox="1"/>
          <p:nvPr/>
        </p:nvSpPr>
        <p:spPr>
          <a:xfrm>
            <a:off x="232355" y="4055024"/>
            <a:ext cx="1211690" cy="967590"/>
          </a:xfrm>
          <a:prstGeom prst="rect">
            <a:avLst/>
          </a:prstGeom>
        </p:spPr>
        <p:txBody>
          <a:bodyPr vert="horz" wrap="square" lIns="0" tIns="66692" rIns="0" bIns="0" rtlCol="0">
            <a:spAutoFit/>
          </a:bodyPr>
          <a:lstStyle/>
          <a:p>
            <a:pPr marL="86828">
              <a:spcBef>
                <a:spcPts val="525"/>
              </a:spcBef>
            </a:pPr>
            <a:r>
              <a:rPr sz="2800" i="1" u="sng" spc="69" dirty="0" smtClean="0">
                <a:uFill>
                  <a:solidFill>
                    <a:srgbClr val="000000"/>
                  </a:solidFill>
                </a:uFill>
                <a:latin typeface="Arial"/>
                <a:cs typeface="Arial"/>
              </a:rPr>
              <a:t>∂</a:t>
            </a:r>
            <a:r>
              <a:rPr lang="en-GB" sz="2800" i="1" u="sng" spc="69" dirty="0" smtClean="0">
                <a:uFill>
                  <a:solidFill>
                    <a:srgbClr val="000000"/>
                  </a:solidFill>
                </a:uFill>
                <a:latin typeface="Trebuchet MS"/>
                <a:cs typeface="Trebuchet MS"/>
              </a:rPr>
              <a:t>E</a:t>
            </a:r>
            <a:r>
              <a:rPr sz="2800" i="1" u="sng" spc="69" dirty="0" smtClean="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smtClean="0">
                <a:latin typeface="Trebuchet MS"/>
                <a:cs typeface="Trebuchet MS"/>
              </a:rPr>
              <a:t>w</a:t>
            </a:r>
            <a:r>
              <a:rPr lang="en-GB" sz="2800" i="1" spc="-20" baseline="-25000" dirty="0" err="1" smtClean="0">
                <a:latin typeface="Trebuchet MS"/>
                <a:cs typeface="Trebuchet MS"/>
              </a:rPr>
              <a:t>jk</a:t>
            </a:r>
            <a:endParaRPr sz="2800" baseline="-25000" dirty="0">
              <a:latin typeface="Lucida Sans"/>
              <a:cs typeface="Lucida Sans"/>
            </a:endParaRPr>
          </a:p>
        </p:txBody>
      </p:sp>
      <mc:AlternateContent xmlns:mc="http://schemas.openxmlformats.org/markup-compatibility/2006" xmlns:a14="http://schemas.microsoft.com/office/drawing/2010/main">
        <mc:Choice Requires="a14">
          <p:sp>
            <p:nvSpPr>
              <p:cNvPr id="22" name="object 13"/>
              <p:cNvSpPr txBox="1"/>
              <p:nvPr/>
            </p:nvSpPr>
            <p:spPr>
              <a:xfrm>
                <a:off x="808417" y="4219890"/>
                <a:ext cx="11696700" cy="502874"/>
              </a:xfrm>
              <a:prstGeom prst="rect">
                <a:avLst/>
              </a:prstGeom>
            </p:spPr>
            <p:txBody>
              <a:bodyPr vert="horz" wrap="square" lIns="0" tIns="22650" rIns="0" bIns="0" rtlCol="0">
                <a:spAutoFit/>
              </a:bodyPr>
              <a:lstStyle/>
              <a:p>
                <a:pPr marL="25168">
                  <a:spcBef>
                    <a:spcPts val="178"/>
                  </a:spcBef>
                  <a:tabLst>
                    <a:tab pos="1218111" algn="l"/>
                    <a:tab pos="1683712" algn="l"/>
                    <a:tab pos="2968517" algn="l"/>
                    <a:tab pos="3369940" algn="l"/>
                  </a:tabLst>
                </a:pPr>
                <a:r>
                  <a:rPr lang="ar-AE" sz="2800" spc="-79" dirty="0" smtClean="0">
                    <a:latin typeface="Tahoma"/>
                    <a:cs typeface="Tahoma"/>
                  </a:rPr>
                  <a:t> </a:t>
                </a:r>
                <a:r>
                  <a:rPr lang="en-GB" sz="2800" i="1" spc="69" dirty="0">
                    <a:latin typeface="Mathcad UniMath Prime"/>
                    <a:cs typeface="Tahoma"/>
                  </a:rPr>
                  <a:t>=</a:t>
                </a:r>
                <a:r>
                  <a:rPr lang="en-GB" sz="2800" i="1" spc="69" dirty="0" smtClean="0">
                    <a:latin typeface="Mathcad UniMath Prime"/>
                    <a:cs typeface="Tahoma"/>
                  </a:rPr>
                  <a:t> </a:t>
                </a:r>
                <a14:m>
                  <m:oMath xmlns:m="http://schemas.openxmlformats.org/officeDocument/2006/math">
                    <m:r>
                      <a:rPr lang="en-GB" sz="2800" b="0" i="1" smtClean="0">
                        <a:latin typeface="Cambria Math" panose="02040503050406030204" pitchFamily="18" charset="0"/>
                      </a:rPr>
                      <m:t>− </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𝑦</m:t>
                        </m:r>
                        <m:r>
                          <a:rPr lang="en-GB" sz="2800" b="0" i="1" baseline="-25000" smtClean="0">
                            <a:latin typeface="Cambria Math" panose="02040503050406030204" pitchFamily="18" charset="0"/>
                          </a:rPr>
                          <m:t>𝑘</m:t>
                        </m:r>
                        <m:r>
                          <a:rPr lang="en-GB" sz="2800" i="1">
                            <a:latin typeface="Cambria Math" panose="02040503050406030204" pitchFamily="18" charset="0"/>
                          </a:rPr>
                          <m:t>−</m:t>
                        </m:r>
                        <m:r>
                          <a:rPr lang="en-GB" sz="2800" i="1" smtClean="0">
                            <a:latin typeface="Cambria Math" panose="02040503050406030204" pitchFamily="18" charset="0"/>
                            <a:ea typeface="Cambria Math" panose="02040503050406030204" pitchFamily="18" charset="0"/>
                          </a:rPr>
                          <m:t>𝑜</m:t>
                        </m:r>
                        <m:r>
                          <a:rPr lang="en-GB" sz="2800" b="0" i="1" baseline="-25000" smtClean="0">
                            <a:latin typeface="Cambria Math" panose="02040503050406030204" pitchFamily="18" charset="0"/>
                            <a:ea typeface="Cambria Math" panose="02040503050406030204" pitchFamily="18" charset="0"/>
                          </a:rPr>
                          <m:t>𝑘</m:t>
                        </m:r>
                      </m:e>
                    </m:d>
                    <m:r>
                      <a:rPr lang="en-GB" sz="2800" b="0" i="1" smtClean="0">
                        <a:latin typeface="Cambria Math" panose="02040503050406030204" pitchFamily="18" charset="0"/>
                        <a:ea typeface="Cambria Math" panose="02040503050406030204" pitchFamily="18" charset="0"/>
                      </a:rPr>
                      <m:t> </m:t>
                    </m:r>
                  </m:oMath>
                </a14:m>
                <a:r>
                  <a:rPr lang="en-GB" sz="2800" b="0" i="1" dirty="0" smtClean="0">
                    <a:latin typeface="Cambria Math" panose="02040503050406030204" pitchFamily="18" charset="0"/>
                    <a:ea typeface="Cambria Math" panose="02040503050406030204" pitchFamily="18" charset="0"/>
                  </a:rPr>
                  <a:t>* </a:t>
                </a:r>
                <a14:m>
                  <m:oMath xmlns:m="http://schemas.openxmlformats.org/officeDocument/2006/math">
                    <m:r>
                      <a:rPr lang="en-GB" sz="2800" b="0" i="1" smtClean="0">
                        <a:solidFill>
                          <a:schemeClr val="accent5">
                            <a:lumMod val="75000"/>
                          </a:schemeClr>
                        </a:solidFill>
                        <a:latin typeface="Cambria Math" panose="02040503050406030204" pitchFamily="18" charset="0"/>
                        <a:ea typeface="Cambria Math" panose="02040503050406030204" pitchFamily="18" charset="0"/>
                      </a:rPr>
                      <m:t>𝑠𝑖𝑔𝑚𝑜𝑖𝑑</m:t>
                    </m:r>
                    <m:r>
                      <a:rPr lang="en-GB" sz="2800" b="0" i="1" smtClean="0">
                        <a:solidFill>
                          <a:schemeClr val="accent5">
                            <a:lumMod val="75000"/>
                          </a:schemeClr>
                        </a:solidFill>
                        <a:latin typeface="Cambria Math" panose="02040503050406030204" pitchFamily="18" charset="0"/>
                        <a:ea typeface="Cambria Math" panose="02040503050406030204" pitchFamily="18" charset="0"/>
                      </a:rPr>
                      <m:t> (</m:t>
                    </m:r>
                    <m:nary>
                      <m:naryPr>
                        <m:chr m:val="∑"/>
                        <m:supHide m:val="on"/>
                        <m:ctrlPr>
                          <a:rPr lang="ar-AE" sz="2800" i="1">
                            <a:solidFill>
                              <a:schemeClr val="accent5">
                                <a:lumMod val="75000"/>
                              </a:schemeClr>
                            </a:solidFill>
                            <a:latin typeface="Cambria Math" panose="02040503050406030204" pitchFamily="18" charset="0"/>
                          </a:rPr>
                        </m:ctrlPr>
                      </m:naryPr>
                      <m:sub>
                        <m:r>
                          <a:rPr lang="en-GB" sz="2800" b="0" i="1" smtClean="0">
                            <a:solidFill>
                              <a:schemeClr val="accent5">
                                <a:lumMod val="75000"/>
                              </a:schemeClr>
                            </a:solidFill>
                            <a:latin typeface="Cambria Math" panose="02040503050406030204" pitchFamily="18" charset="0"/>
                          </a:rPr>
                          <m:t>𝑗</m:t>
                        </m:r>
                      </m:sub>
                      <m:sup/>
                      <m:e>
                        <m:r>
                          <a:rPr lang="en-GB" sz="2800" b="0" i="1" smtClean="0">
                            <a:solidFill>
                              <a:schemeClr val="accent5">
                                <a:lumMod val="75000"/>
                              </a:schemeClr>
                            </a:solidFill>
                            <a:latin typeface="Cambria Math" panose="02040503050406030204" pitchFamily="18" charset="0"/>
                          </a:rPr>
                          <m:t>𝑤</m:t>
                        </m:r>
                        <m:r>
                          <a:rPr lang="en-GB" sz="2800" b="0" i="1" baseline="-25000" smtClean="0">
                            <a:solidFill>
                              <a:schemeClr val="accent5">
                                <a:lumMod val="75000"/>
                              </a:schemeClr>
                            </a:solidFill>
                            <a:latin typeface="Cambria Math" panose="02040503050406030204" pitchFamily="18" charset="0"/>
                          </a:rPr>
                          <m:t>𝑗𝑘</m:t>
                        </m:r>
                        <m:r>
                          <a:rPr lang="en-GB" sz="2800" b="0" i="1" smtClean="0">
                            <a:solidFill>
                              <a:schemeClr val="accent5">
                                <a:lumMod val="75000"/>
                              </a:schemeClr>
                            </a:solidFill>
                            <a:latin typeface="Cambria Math" panose="02040503050406030204" pitchFamily="18" charset="0"/>
                          </a:rPr>
                          <m:t>∗</m:t>
                        </m:r>
                        <m:r>
                          <a:rPr lang="en-GB" sz="2800" i="1" smtClean="0">
                            <a:solidFill>
                              <a:schemeClr val="accent5">
                                <a:lumMod val="75000"/>
                              </a:schemeClr>
                            </a:solidFill>
                            <a:latin typeface="Cambria Math" panose="02040503050406030204" pitchFamily="18" charset="0"/>
                            <a:ea typeface="Cambria Math" panose="02040503050406030204" pitchFamily="18" charset="0"/>
                          </a:rPr>
                          <m:t>𝑜</m:t>
                        </m:r>
                        <m:r>
                          <a:rPr lang="en-GB" sz="2800" b="0" i="1" baseline="-25000" smtClean="0">
                            <a:solidFill>
                              <a:schemeClr val="accent5">
                                <a:lumMod val="75000"/>
                              </a:schemeClr>
                            </a:solidFill>
                            <a:latin typeface="Cambria Math" panose="02040503050406030204" pitchFamily="18" charset="0"/>
                            <a:ea typeface="Cambria Math" panose="02040503050406030204" pitchFamily="18" charset="0"/>
                          </a:rPr>
                          <m:t>𝑗</m:t>
                        </m:r>
                        <m:r>
                          <a:rPr lang="en-GB" sz="2800" i="1">
                            <a:solidFill>
                              <a:schemeClr val="accent5">
                                <a:lumMod val="75000"/>
                              </a:schemeClr>
                            </a:solidFill>
                            <a:latin typeface="Cambria Math" panose="02040503050406030204" pitchFamily="18" charset="0"/>
                            <a:ea typeface="Cambria Math" panose="02040503050406030204" pitchFamily="18" charset="0"/>
                          </a:rPr>
                          <m:t>)</m:t>
                        </m:r>
                      </m:e>
                    </m:nary>
                    <m:r>
                      <a:rPr lang="en-GB" sz="2800" b="0" i="1" smtClean="0">
                        <a:latin typeface="Cambria Math" panose="02040503050406030204" pitchFamily="18" charset="0"/>
                        <a:ea typeface="Cambria Math" panose="02040503050406030204" pitchFamily="18" charset="0"/>
                      </a:rPr>
                      <m:t> </m:t>
                    </m:r>
                    <m:r>
                      <a:rPr lang="en-GB" sz="2800" b="0" i="1" smtClean="0">
                        <a:solidFill>
                          <a:srgbClr val="7030A0"/>
                        </a:solidFill>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1</m:t>
                    </m:r>
                    <m:r>
                      <a:rPr lang="en-GB" sz="2800" b="0" i="1" smtClean="0">
                        <a:latin typeface="Cambria Math" panose="02040503050406030204" pitchFamily="18" charset="0"/>
                        <a:ea typeface="Cambria Math" panose="02040503050406030204" pitchFamily="18" charset="0"/>
                      </a:rPr>
                      <m:t> −</m:t>
                    </m:r>
                    <m:r>
                      <a:rPr lang="en-GB" sz="2800" i="1" smtClean="0">
                        <a:solidFill>
                          <a:srgbClr val="0070C0"/>
                        </a:solidFill>
                        <a:latin typeface="Cambria Math" panose="02040503050406030204" pitchFamily="18" charset="0"/>
                        <a:ea typeface="Cambria Math" panose="02040503050406030204" pitchFamily="18" charset="0"/>
                      </a:rPr>
                      <m:t>𝑠𝑖𝑔𝑚𝑜𝑖𝑑</m:t>
                    </m:r>
                    <m:r>
                      <a:rPr lang="en-GB" sz="2800" i="1" smtClean="0">
                        <a:solidFill>
                          <a:srgbClr val="0070C0"/>
                        </a:solidFill>
                        <a:latin typeface="Cambria Math" panose="02040503050406030204" pitchFamily="18" charset="0"/>
                        <a:ea typeface="Cambria Math" panose="02040503050406030204" pitchFamily="18" charset="0"/>
                      </a:rPr>
                      <m:t> (</m:t>
                    </m:r>
                    <m:nary>
                      <m:naryPr>
                        <m:chr m:val="∑"/>
                        <m:supHide m:val="on"/>
                        <m:ctrlPr>
                          <a:rPr lang="ar-AE" sz="2800" i="1">
                            <a:solidFill>
                              <a:schemeClr val="accent5">
                                <a:lumMod val="75000"/>
                              </a:schemeClr>
                            </a:solidFill>
                            <a:latin typeface="Cambria Math" panose="02040503050406030204" pitchFamily="18" charset="0"/>
                          </a:rPr>
                        </m:ctrlPr>
                      </m:naryPr>
                      <m:sub>
                        <m:r>
                          <a:rPr lang="en-GB" sz="2800" i="1">
                            <a:solidFill>
                              <a:schemeClr val="accent5">
                                <a:lumMod val="75000"/>
                              </a:schemeClr>
                            </a:solidFill>
                            <a:latin typeface="Cambria Math" panose="02040503050406030204" pitchFamily="18" charset="0"/>
                          </a:rPr>
                          <m:t>𝑗</m:t>
                        </m:r>
                      </m:sub>
                      <m:sup/>
                      <m:e>
                        <m:r>
                          <a:rPr lang="en-GB" sz="2800" i="1">
                            <a:solidFill>
                              <a:schemeClr val="accent5">
                                <a:lumMod val="75000"/>
                              </a:schemeClr>
                            </a:solidFill>
                            <a:latin typeface="Cambria Math" panose="02040503050406030204" pitchFamily="18" charset="0"/>
                          </a:rPr>
                          <m:t>𝑤</m:t>
                        </m:r>
                        <m:r>
                          <a:rPr lang="en-GB" sz="2800" i="1" baseline="-25000">
                            <a:solidFill>
                              <a:schemeClr val="accent5">
                                <a:lumMod val="75000"/>
                              </a:schemeClr>
                            </a:solidFill>
                            <a:latin typeface="Cambria Math" panose="02040503050406030204" pitchFamily="18" charset="0"/>
                          </a:rPr>
                          <m:t>𝑗𝑘</m:t>
                        </m:r>
                        <m:r>
                          <a:rPr lang="en-GB" sz="2800" i="1">
                            <a:solidFill>
                              <a:schemeClr val="accent5">
                                <a:lumMod val="75000"/>
                              </a:schemeClr>
                            </a:solidFill>
                            <a:latin typeface="Cambria Math" panose="02040503050406030204" pitchFamily="18" charset="0"/>
                          </a:rPr>
                          <m:t>∗</m:t>
                        </m:r>
                        <m:r>
                          <a:rPr lang="en-GB" sz="2800" b="0" i="1" smtClean="0">
                            <a:solidFill>
                              <a:schemeClr val="accent5">
                                <a:lumMod val="75000"/>
                              </a:schemeClr>
                            </a:solidFill>
                            <a:latin typeface="Cambria Math" panose="02040503050406030204" pitchFamily="18" charset="0"/>
                          </a:rPr>
                          <m:t>𝑜</m:t>
                        </m:r>
                        <m:r>
                          <a:rPr lang="en-GB" sz="2800" b="0" i="1" baseline="-25000" smtClean="0">
                            <a:solidFill>
                              <a:schemeClr val="accent5">
                                <a:lumMod val="75000"/>
                              </a:schemeClr>
                            </a:solidFill>
                            <a:latin typeface="Cambria Math" panose="02040503050406030204" pitchFamily="18" charset="0"/>
                          </a:rPr>
                          <m:t>𝑗</m:t>
                        </m:r>
                        <m:r>
                          <a:rPr lang="en-GB" sz="2800" i="1">
                            <a:solidFill>
                              <a:schemeClr val="accent5">
                                <a:lumMod val="75000"/>
                              </a:schemeClr>
                            </a:solidFill>
                            <a:latin typeface="Cambria Math" panose="02040503050406030204" pitchFamily="18" charset="0"/>
                            <a:ea typeface="Cambria Math" panose="02040503050406030204" pitchFamily="18" charset="0"/>
                          </a:rPr>
                          <m:t>)</m:t>
                        </m:r>
                        <m:r>
                          <a:rPr lang="en-GB" sz="2800" b="0" i="1" smtClean="0">
                            <a:solidFill>
                              <a:srgbClr val="7030A0"/>
                            </a:solidFill>
                            <a:latin typeface="Cambria Math" panose="02040503050406030204" pitchFamily="18" charset="0"/>
                            <a:ea typeface="Cambria Math" panose="02040503050406030204" pitchFamily="18" charset="0"/>
                          </a:rPr>
                          <m:t>)</m:t>
                        </m:r>
                      </m:e>
                    </m:nary>
                    <m:r>
                      <a:rPr lang="en-GB" sz="2800" b="0" i="1" smtClean="0">
                        <a:solidFill>
                          <a:schemeClr val="accent5">
                            <a:lumMod val="75000"/>
                          </a:schemeClr>
                        </a:solidFill>
                        <a:latin typeface="Cambria Math" panose="02040503050406030204" pitchFamily="18" charset="0"/>
                        <a:ea typeface="Cambria Math" panose="02040503050406030204" pitchFamily="18" charset="0"/>
                      </a:rPr>
                      <m:t> ∗</m:t>
                    </m:r>
                    <m:r>
                      <a:rPr lang="en-GB" sz="2800" b="0" i="1" smtClean="0">
                        <a:solidFill>
                          <a:schemeClr val="accent5">
                            <a:lumMod val="75000"/>
                          </a:schemeClr>
                        </a:solidFill>
                        <a:latin typeface="Cambria Math" panose="02040503050406030204" pitchFamily="18" charset="0"/>
                        <a:ea typeface="Cambria Math" panose="02040503050406030204" pitchFamily="18" charset="0"/>
                      </a:rPr>
                      <m:t>𝑜𝑗</m:t>
                    </m:r>
                  </m:oMath>
                </a14:m>
                <a:r>
                  <a:rPr lang="ar-AE" sz="2800" i="1" dirty="0">
                    <a:latin typeface="Mathcad UniMath Prime"/>
                    <a:cs typeface="Mathcad UniMath Prime"/>
                  </a:rPr>
                  <a:t>	</a:t>
                </a:r>
                <a:endParaRPr sz="2800" dirty="0">
                  <a:latin typeface="Arial"/>
                  <a:cs typeface="Arial"/>
                </a:endParaRPr>
              </a:p>
            </p:txBody>
          </p:sp>
        </mc:Choice>
        <mc:Fallback xmlns="">
          <p:sp>
            <p:nvSpPr>
              <p:cNvPr id="22" name="object 13"/>
              <p:cNvSpPr txBox="1">
                <a:spLocks noRot="1" noChangeAspect="1" noMove="1" noResize="1" noEditPoints="1" noAdjustHandles="1" noChangeArrowheads="1" noChangeShapeType="1" noTextEdit="1"/>
              </p:cNvSpPr>
              <p:nvPr/>
            </p:nvSpPr>
            <p:spPr>
              <a:xfrm>
                <a:off x="808417" y="4219890"/>
                <a:ext cx="11696700" cy="502874"/>
              </a:xfrm>
              <a:prstGeom prst="rect">
                <a:avLst/>
              </a:prstGeom>
              <a:blipFill rotWithShape="0">
                <a:blip r:embed="rId4"/>
                <a:stretch>
                  <a:fillRect l="-1721" t="-19277" b="-349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object 13"/>
              <p:cNvSpPr txBox="1"/>
              <p:nvPr/>
            </p:nvSpPr>
            <p:spPr>
              <a:xfrm>
                <a:off x="1754877" y="5769428"/>
                <a:ext cx="6411982" cy="638424"/>
              </a:xfrm>
              <a:prstGeom prst="rect">
                <a:avLst/>
              </a:prstGeom>
            </p:spPr>
            <p:txBody>
              <a:bodyPr vert="horz" wrap="square" lIns="0" tIns="22650" rIns="0" bIns="0" rtlCol="0">
                <a:spAutoFit/>
              </a:bodyPr>
              <a:lstStyle/>
              <a:p>
                <a:pPr marL="25168">
                  <a:spcBef>
                    <a:spcPts val="178"/>
                  </a:spcBef>
                  <a:tabLst>
                    <a:tab pos="1218111" algn="l"/>
                    <a:tab pos="1683712" algn="l"/>
                    <a:tab pos="2968517" algn="l"/>
                    <a:tab pos="3369940" algn="l"/>
                  </a:tabLst>
                </a:pPr>
                <a:r>
                  <a:rPr lang="ar-AE" sz="4000" spc="-79" dirty="0" smtClean="0">
                    <a:latin typeface="Tahoma"/>
                    <a:cs typeface="Tahoma"/>
                  </a:rPr>
                  <a:t> </a:t>
                </a:r>
                <a:r>
                  <a:rPr lang="en-GB" sz="4000" i="1" spc="69" dirty="0">
                    <a:latin typeface="Mathcad UniMath Prime"/>
                    <a:cs typeface="Tahoma"/>
                  </a:rPr>
                  <a:t>=</a:t>
                </a:r>
                <a:r>
                  <a:rPr lang="en-GB" sz="4000" i="1" spc="69" dirty="0" smtClean="0">
                    <a:latin typeface="Mathcad UniMath Prime"/>
                    <a:cs typeface="Tahoma"/>
                  </a:rPr>
                  <a:t> </a:t>
                </a:r>
                <a14:m>
                  <m:oMath xmlns:m="http://schemas.openxmlformats.org/officeDocument/2006/math">
                    <m:r>
                      <a:rPr lang="en-GB" sz="4000" b="0" i="1" smtClean="0">
                        <a:latin typeface="Cambria Math" panose="02040503050406030204" pitchFamily="18" charset="0"/>
                      </a:rPr>
                      <m:t>−</m:t>
                    </m:r>
                    <m:r>
                      <a:rPr lang="en-GB" sz="4000" b="0" i="1" smtClean="0">
                        <a:latin typeface="Cambria Math" panose="02040503050406030204" pitchFamily="18" charset="0"/>
                      </a:rPr>
                      <m:t>𝑒𝑘</m:t>
                    </m:r>
                    <m:r>
                      <a:rPr lang="en-GB" sz="4000" b="0" i="1" smtClean="0">
                        <a:latin typeface="Cambria Math" panose="02040503050406030204" pitchFamily="18" charset="0"/>
                        <a:ea typeface="Cambria Math" panose="02040503050406030204" pitchFamily="18" charset="0"/>
                      </a:rPr>
                      <m:t> </m:t>
                    </m:r>
                  </m:oMath>
                </a14:m>
                <a:r>
                  <a:rPr lang="en-GB" sz="4000" b="0" i="1" dirty="0" smtClean="0">
                    <a:latin typeface="Cambria Math" panose="02040503050406030204" pitchFamily="18" charset="0"/>
                    <a:ea typeface="Cambria Math" panose="02040503050406030204" pitchFamily="18" charset="0"/>
                  </a:rPr>
                  <a:t>*   </a:t>
                </a:r>
                <a:r>
                  <a:rPr lang="az-Cyrl-AZ" sz="4000" i="1" spc="-79" dirty="0" smtClean="0">
                    <a:latin typeface="Arial"/>
                    <a:cs typeface="Arial"/>
                  </a:rPr>
                  <a:t>Ф</a:t>
                </a:r>
                <a:r>
                  <a:rPr lang="en-GB" sz="4000" i="1" spc="-79" baseline="-25000" dirty="0" smtClean="0">
                    <a:latin typeface="Arial"/>
                    <a:cs typeface="Arial"/>
                  </a:rPr>
                  <a:t>k</a:t>
                </a:r>
                <a14:m>
                  <m:oMath xmlns:m="http://schemas.openxmlformats.org/officeDocument/2006/math">
                    <m:r>
                      <a:rPr lang="en-GB" sz="4000" b="0" i="1" smtClean="0">
                        <a:latin typeface="Cambria Math" panose="02040503050406030204" pitchFamily="18" charset="0"/>
                        <a:ea typeface="Cambria Math" panose="02040503050406030204" pitchFamily="18" charset="0"/>
                      </a:rPr>
                      <m:t> ( </m:t>
                    </m:r>
                    <m:r>
                      <a:rPr lang="en-GB" sz="4000" b="0" i="1" smtClean="0">
                        <a:latin typeface="Cambria Math" panose="02040503050406030204" pitchFamily="18" charset="0"/>
                        <a:ea typeface="Cambria Math" panose="02040503050406030204" pitchFamily="18" charset="0"/>
                      </a:rPr>
                      <m:t>1</m:t>
                    </m:r>
                    <m:r>
                      <a:rPr lang="en-GB" sz="4000" b="0" i="1" smtClean="0">
                        <a:latin typeface="Cambria Math" panose="02040503050406030204" pitchFamily="18" charset="0"/>
                        <a:ea typeface="Cambria Math" panose="02040503050406030204" pitchFamily="18" charset="0"/>
                      </a:rPr>
                      <m:t> −</m:t>
                    </m:r>
                    <m:r>
                      <m:rPr>
                        <m:nor/>
                      </m:rPr>
                      <a:rPr lang="az-Cyrl-AZ" sz="4000" i="1" spc="-79" dirty="0">
                        <a:latin typeface="Arial"/>
                        <a:cs typeface="Arial"/>
                      </a:rPr>
                      <m:t>Ф</m:t>
                    </m:r>
                    <m:r>
                      <m:rPr>
                        <m:nor/>
                      </m:rPr>
                      <a:rPr lang="en-GB" sz="4000" b="0" i="1" spc="-79" baseline="-25000" dirty="0" smtClean="0">
                        <a:latin typeface="Arial"/>
                        <a:cs typeface="Arial"/>
                      </a:rPr>
                      <m:t>k</m:t>
                    </m:r>
                  </m:oMath>
                </a14:m>
                <a:r>
                  <a:rPr lang="en-GB" sz="4000" i="1" dirty="0" smtClean="0">
                    <a:latin typeface="Mathcad UniMath Prime"/>
                    <a:cs typeface="Mathcad UniMath Prime"/>
                  </a:rPr>
                  <a:t>) * </a:t>
                </a:r>
                <a:r>
                  <a:rPr lang="en-GB" sz="4000" i="1" dirty="0" err="1" smtClean="0">
                    <a:latin typeface="Mathcad UniMath Prime"/>
                    <a:cs typeface="Mathcad UniMath Prime"/>
                  </a:rPr>
                  <a:t>o</a:t>
                </a:r>
                <a:r>
                  <a:rPr lang="en-GB" sz="4000" i="1" baseline="-25000" dirty="0" err="1" smtClean="0">
                    <a:latin typeface="Mathcad UniMath Prime"/>
                    <a:cs typeface="Mathcad UniMath Prime"/>
                  </a:rPr>
                  <a:t>j</a:t>
                </a:r>
                <a:r>
                  <a:rPr lang="ar-AE" sz="4000" i="1" dirty="0">
                    <a:latin typeface="Mathcad UniMath Prime"/>
                    <a:cs typeface="Mathcad UniMath Prime"/>
                  </a:rPr>
                  <a:t>	</a:t>
                </a:r>
                <a:endParaRPr sz="4000" dirty="0">
                  <a:latin typeface="Arial"/>
                  <a:cs typeface="Arial"/>
                </a:endParaRPr>
              </a:p>
            </p:txBody>
          </p:sp>
        </mc:Choice>
        <mc:Fallback xmlns="">
          <p:sp>
            <p:nvSpPr>
              <p:cNvPr id="23" name="object 13"/>
              <p:cNvSpPr txBox="1">
                <a:spLocks noRot="1" noChangeAspect="1" noMove="1" noResize="1" noEditPoints="1" noAdjustHandles="1" noChangeArrowheads="1" noChangeShapeType="1" noTextEdit="1"/>
              </p:cNvSpPr>
              <p:nvPr/>
            </p:nvSpPr>
            <p:spPr>
              <a:xfrm>
                <a:off x="1754877" y="5769428"/>
                <a:ext cx="6411982" cy="638424"/>
              </a:xfrm>
              <a:prstGeom prst="rect">
                <a:avLst/>
              </a:prstGeom>
              <a:blipFill rotWithShape="0">
                <a:blip r:embed="rId5"/>
                <a:stretch>
                  <a:fillRect l="-4563" t="-25714" b="-49524"/>
                </a:stretch>
              </a:blipFill>
            </p:spPr>
            <p:txBody>
              <a:bodyPr/>
              <a:lstStyle/>
              <a:p>
                <a:r>
                  <a:rPr lang="en-GB">
                    <a:noFill/>
                  </a:rPr>
                  <a:t> </a:t>
                </a:r>
              </a:p>
            </p:txBody>
          </p:sp>
        </mc:Fallback>
      </mc:AlternateContent>
      <p:sp>
        <p:nvSpPr>
          <p:cNvPr id="26" name="object 5"/>
          <p:cNvSpPr txBox="1"/>
          <p:nvPr/>
        </p:nvSpPr>
        <p:spPr>
          <a:xfrm>
            <a:off x="1004719" y="5464496"/>
            <a:ext cx="1211690" cy="967590"/>
          </a:xfrm>
          <a:prstGeom prst="rect">
            <a:avLst/>
          </a:prstGeom>
        </p:spPr>
        <p:txBody>
          <a:bodyPr vert="horz" wrap="square" lIns="0" tIns="66692" rIns="0" bIns="0" rtlCol="0">
            <a:spAutoFit/>
          </a:bodyPr>
          <a:lstStyle/>
          <a:p>
            <a:pPr marL="86828">
              <a:spcBef>
                <a:spcPts val="525"/>
              </a:spcBef>
            </a:pPr>
            <a:r>
              <a:rPr sz="2800" i="1" u="sng" spc="69" dirty="0" smtClean="0">
                <a:uFill>
                  <a:solidFill>
                    <a:srgbClr val="000000"/>
                  </a:solidFill>
                </a:uFill>
                <a:latin typeface="Arial"/>
                <a:cs typeface="Arial"/>
              </a:rPr>
              <a:t>∂</a:t>
            </a:r>
            <a:r>
              <a:rPr lang="en-GB" sz="2800" i="1" u="sng" spc="69" dirty="0" smtClean="0">
                <a:uFill>
                  <a:solidFill>
                    <a:srgbClr val="000000"/>
                  </a:solidFill>
                </a:uFill>
                <a:latin typeface="Trebuchet MS"/>
                <a:cs typeface="Trebuchet MS"/>
              </a:rPr>
              <a:t>E</a:t>
            </a:r>
            <a:r>
              <a:rPr sz="2800" i="1" u="sng" spc="69" dirty="0" smtClean="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smtClean="0">
                <a:latin typeface="Trebuchet MS"/>
                <a:cs typeface="Trebuchet MS"/>
              </a:rPr>
              <a:t>w</a:t>
            </a:r>
            <a:r>
              <a:rPr lang="en-GB" sz="2800" i="1" spc="-20" baseline="-25000" dirty="0" err="1" smtClean="0">
                <a:latin typeface="Trebuchet MS"/>
                <a:cs typeface="Trebuchet MS"/>
              </a:rPr>
              <a:t>jk</a:t>
            </a:r>
            <a:endParaRPr sz="2800" baseline="-25000" dirty="0">
              <a:latin typeface="Lucida Sans"/>
              <a:cs typeface="Lucida Sans"/>
            </a:endParaRPr>
          </a:p>
        </p:txBody>
      </p:sp>
    </p:spTree>
    <p:extLst>
      <p:ext uri="{BB962C8B-B14F-4D97-AF65-F5344CB8AC3E}">
        <p14:creationId xmlns:p14="http://schemas.microsoft.com/office/powerpoint/2010/main" val="1662486903"/>
      </p:ext>
    </p:extLst>
  </p:cSld>
  <p:clrMapOvr>
    <a:masterClrMapping/>
  </p:clrMapOvr>
  <p:transition>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a:xfrm>
            <a:off x="838200" y="365125"/>
            <a:ext cx="11182350" cy="1325563"/>
          </a:xfrm>
        </p:spPr>
        <p:txBody>
          <a:bodyPr/>
          <a:lstStyle/>
          <a:p>
            <a:r>
              <a:rPr lang="en-GB" dirty="0" smtClean="0"/>
              <a:t>Gradient Computation – input to hidden layer</a:t>
            </a:r>
            <a:endParaRPr lang="en-GB" dirty="0"/>
          </a:p>
        </p:txBody>
      </p:sp>
      <p:sp>
        <p:nvSpPr>
          <p:cNvPr id="21" name="object 5"/>
          <p:cNvSpPr txBox="1"/>
          <p:nvPr/>
        </p:nvSpPr>
        <p:spPr>
          <a:xfrm>
            <a:off x="768839" y="2331882"/>
            <a:ext cx="1211690" cy="967590"/>
          </a:xfrm>
          <a:prstGeom prst="rect">
            <a:avLst/>
          </a:prstGeom>
        </p:spPr>
        <p:txBody>
          <a:bodyPr vert="horz" wrap="square" lIns="0" tIns="66692" rIns="0" bIns="0" rtlCol="0">
            <a:spAutoFit/>
          </a:bodyPr>
          <a:lstStyle/>
          <a:p>
            <a:pPr marL="86828">
              <a:spcBef>
                <a:spcPts val="525"/>
              </a:spcBef>
            </a:pPr>
            <a:r>
              <a:rPr sz="2800" i="1" u="sng" spc="69" dirty="0" smtClean="0">
                <a:uFill>
                  <a:solidFill>
                    <a:srgbClr val="000000"/>
                  </a:solidFill>
                </a:uFill>
                <a:latin typeface="Arial"/>
                <a:cs typeface="Arial"/>
              </a:rPr>
              <a:t>∂</a:t>
            </a:r>
            <a:r>
              <a:rPr lang="en-GB" sz="2800" i="1" u="sng" spc="69" dirty="0" smtClean="0">
                <a:uFill>
                  <a:solidFill>
                    <a:srgbClr val="000000"/>
                  </a:solidFill>
                </a:uFill>
                <a:latin typeface="Trebuchet MS"/>
                <a:cs typeface="Trebuchet MS"/>
              </a:rPr>
              <a:t>E</a:t>
            </a:r>
            <a:r>
              <a:rPr sz="2800" i="1" u="sng" spc="69" dirty="0" smtClean="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smtClean="0">
                <a:latin typeface="Trebuchet MS"/>
                <a:cs typeface="Trebuchet MS"/>
              </a:rPr>
              <a:t>w</a:t>
            </a:r>
            <a:r>
              <a:rPr lang="en-GB" sz="2800" i="1" spc="-20" baseline="-25000" dirty="0" err="1" smtClean="0">
                <a:latin typeface="Trebuchet MS"/>
                <a:cs typeface="Trebuchet MS"/>
              </a:rPr>
              <a:t>ij</a:t>
            </a:r>
            <a:endParaRPr sz="2800" baseline="-25000" dirty="0">
              <a:latin typeface="Lucida Sans"/>
              <a:cs typeface="Lucida Sans"/>
            </a:endParaRPr>
          </a:p>
        </p:txBody>
      </p:sp>
      <mc:AlternateContent xmlns:mc="http://schemas.openxmlformats.org/markup-compatibility/2006" xmlns:a14="http://schemas.microsoft.com/office/drawing/2010/main">
        <mc:Choice Requires="a14">
          <p:sp>
            <p:nvSpPr>
              <p:cNvPr id="22" name="object 13"/>
              <p:cNvSpPr txBox="1"/>
              <p:nvPr/>
            </p:nvSpPr>
            <p:spPr>
              <a:xfrm>
                <a:off x="1610564" y="2546160"/>
                <a:ext cx="11861792" cy="454079"/>
              </a:xfrm>
              <a:prstGeom prst="rect">
                <a:avLst/>
              </a:prstGeom>
            </p:spPr>
            <p:txBody>
              <a:bodyPr vert="horz" wrap="square" lIns="0" tIns="22650" rIns="0" bIns="0" rtlCol="0">
                <a:spAutoFit/>
              </a:bodyPr>
              <a:lstStyle/>
              <a:p>
                <a:pPr marL="25168">
                  <a:spcBef>
                    <a:spcPts val="178"/>
                  </a:spcBef>
                  <a:tabLst>
                    <a:tab pos="1218111" algn="l"/>
                    <a:tab pos="1683712" algn="l"/>
                    <a:tab pos="2968517" algn="l"/>
                    <a:tab pos="3369940" algn="l"/>
                  </a:tabLst>
                </a:pPr>
                <a:r>
                  <a:rPr lang="ar-AE" sz="2800" spc="-79" dirty="0" smtClean="0">
                    <a:latin typeface="Tahoma"/>
                    <a:cs typeface="Tahoma"/>
                  </a:rPr>
                  <a:t> </a:t>
                </a:r>
                <a:r>
                  <a:rPr lang="en-GB" sz="2800" i="1" spc="69" dirty="0">
                    <a:latin typeface="Mathcad UniMath Prime"/>
                    <a:cs typeface="Tahoma"/>
                  </a:rPr>
                  <a:t>=</a:t>
                </a:r>
                <a:r>
                  <a:rPr lang="en-GB" sz="2800" i="1" spc="69" dirty="0" smtClean="0">
                    <a:latin typeface="Mathcad UniMath Prime"/>
                    <a:cs typeface="Tahoma"/>
                  </a:rPr>
                  <a:t> </a:t>
                </a:r>
                <a14:m>
                  <m:oMath xmlns:m="http://schemas.openxmlformats.org/officeDocument/2006/math">
                    <m:r>
                      <a:rPr lang="en-GB" sz="2800" b="0" i="1" smtClean="0">
                        <a:latin typeface="Cambria Math" panose="02040503050406030204" pitchFamily="18" charset="0"/>
                      </a:rPr>
                      <m:t>−</m:t>
                    </m:r>
                    <m:r>
                      <a:rPr lang="en-GB" sz="2800" b="0" i="1" smtClean="0">
                        <a:latin typeface="Cambria Math" panose="02040503050406030204" pitchFamily="18" charset="0"/>
                      </a:rPr>
                      <m:t>𝑒𝑗</m:t>
                    </m:r>
                    <m:r>
                      <a:rPr lang="en-GB" sz="2800" b="0" i="1" smtClean="0">
                        <a:latin typeface="Cambria Math" panose="02040503050406030204" pitchFamily="18" charset="0"/>
                        <a:ea typeface="Cambria Math" panose="02040503050406030204" pitchFamily="18" charset="0"/>
                      </a:rPr>
                      <m:t> </m:t>
                    </m:r>
                  </m:oMath>
                </a14:m>
                <a:r>
                  <a:rPr lang="en-GB" sz="2800" b="0" i="1" dirty="0" smtClean="0">
                    <a:latin typeface="Cambria Math" panose="02040503050406030204" pitchFamily="18" charset="0"/>
                    <a:ea typeface="Cambria Math" panose="02040503050406030204" pitchFamily="18" charset="0"/>
                  </a:rPr>
                  <a:t>* </a:t>
                </a:r>
                <a14:m>
                  <m:oMath xmlns:m="http://schemas.openxmlformats.org/officeDocument/2006/math">
                    <m:r>
                      <a:rPr lang="en-GB" sz="2800" b="0" i="1" smtClean="0">
                        <a:solidFill>
                          <a:schemeClr val="accent5">
                            <a:lumMod val="75000"/>
                          </a:schemeClr>
                        </a:solidFill>
                        <a:latin typeface="Cambria Math" panose="02040503050406030204" pitchFamily="18" charset="0"/>
                        <a:ea typeface="Cambria Math" panose="02040503050406030204" pitchFamily="18" charset="0"/>
                      </a:rPr>
                      <m:t>𝑠𝑖𝑔𝑚𝑜𝑖𝑑</m:t>
                    </m:r>
                    <m:r>
                      <a:rPr lang="en-GB" sz="2800" b="0" i="1" smtClean="0">
                        <a:solidFill>
                          <a:schemeClr val="accent5">
                            <a:lumMod val="75000"/>
                          </a:schemeClr>
                        </a:solidFill>
                        <a:latin typeface="Cambria Math" panose="02040503050406030204" pitchFamily="18" charset="0"/>
                        <a:ea typeface="Cambria Math" panose="02040503050406030204" pitchFamily="18" charset="0"/>
                      </a:rPr>
                      <m:t> (</m:t>
                    </m:r>
                    <m:nary>
                      <m:naryPr>
                        <m:chr m:val="∑"/>
                        <m:supHide m:val="on"/>
                        <m:ctrlPr>
                          <a:rPr lang="ar-AE" sz="2800" i="1">
                            <a:solidFill>
                              <a:schemeClr val="accent5">
                                <a:lumMod val="75000"/>
                              </a:schemeClr>
                            </a:solidFill>
                            <a:latin typeface="Cambria Math" panose="02040503050406030204" pitchFamily="18" charset="0"/>
                          </a:rPr>
                        </m:ctrlPr>
                      </m:naryPr>
                      <m:sub>
                        <m:r>
                          <a:rPr lang="en-GB" sz="2800" b="0" i="1" smtClean="0">
                            <a:solidFill>
                              <a:schemeClr val="accent5">
                                <a:lumMod val="75000"/>
                              </a:schemeClr>
                            </a:solidFill>
                            <a:latin typeface="Cambria Math" panose="02040503050406030204" pitchFamily="18" charset="0"/>
                          </a:rPr>
                          <m:t>𝑖</m:t>
                        </m:r>
                      </m:sub>
                      <m:sup/>
                      <m:e>
                        <m:r>
                          <a:rPr lang="en-GB" sz="2800" b="0" i="1" smtClean="0">
                            <a:solidFill>
                              <a:schemeClr val="accent5">
                                <a:lumMod val="75000"/>
                              </a:schemeClr>
                            </a:solidFill>
                            <a:latin typeface="Cambria Math" panose="02040503050406030204" pitchFamily="18" charset="0"/>
                          </a:rPr>
                          <m:t>𝑤</m:t>
                        </m:r>
                        <m:r>
                          <a:rPr lang="en-GB" sz="2800" b="0" i="1" baseline="-25000" smtClean="0">
                            <a:solidFill>
                              <a:schemeClr val="accent5">
                                <a:lumMod val="75000"/>
                              </a:schemeClr>
                            </a:solidFill>
                            <a:latin typeface="Cambria Math" panose="02040503050406030204" pitchFamily="18" charset="0"/>
                          </a:rPr>
                          <m:t>𝑖𝑗</m:t>
                        </m:r>
                        <m:r>
                          <a:rPr lang="en-GB" sz="2800" b="0" i="1" smtClean="0">
                            <a:solidFill>
                              <a:schemeClr val="accent5">
                                <a:lumMod val="75000"/>
                              </a:schemeClr>
                            </a:solidFill>
                            <a:latin typeface="Cambria Math" panose="02040503050406030204" pitchFamily="18" charset="0"/>
                          </a:rPr>
                          <m:t>∗</m:t>
                        </m:r>
                        <m:r>
                          <a:rPr lang="en-GB" sz="2800" i="1" smtClean="0">
                            <a:solidFill>
                              <a:schemeClr val="accent5">
                                <a:lumMod val="75000"/>
                              </a:schemeClr>
                            </a:solidFill>
                            <a:latin typeface="Cambria Math" panose="02040503050406030204" pitchFamily="18" charset="0"/>
                            <a:ea typeface="Cambria Math" panose="02040503050406030204" pitchFamily="18" charset="0"/>
                          </a:rPr>
                          <m:t>𝑜</m:t>
                        </m:r>
                        <m:r>
                          <a:rPr lang="en-GB" sz="2800" b="0" i="1" baseline="-25000" smtClean="0">
                            <a:solidFill>
                              <a:schemeClr val="accent5">
                                <a:lumMod val="75000"/>
                              </a:schemeClr>
                            </a:solidFill>
                            <a:latin typeface="Cambria Math" panose="02040503050406030204" pitchFamily="18" charset="0"/>
                            <a:ea typeface="Cambria Math" panose="02040503050406030204" pitchFamily="18" charset="0"/>
                          </a:rPr>
                          <m:t>𝑖</m:t>
                        </m:r>
                        <m:r>
                          <a:rPr lang="en-GB" sz="2800" i="1">
                            <a:solidFill>
                              <a:schemeClr val="accent5">
                                <a:lumMod val="75000"/>
                              </a:schemeClr>
                            </a:solidFill>
                            <a:latin typeface="Cambria Math" panose="02040503050406030204" pitchFamily="18" charset="0"/>
                            <a:ea typeface="Cambria Math" panose="02040503050406030204" pitchFamily="18" charset="0"/>
                          </a:rPr>
                          <m:t>)</m:t>
                        </m:r>
                      </m:e>
                    </m:nary>
                    <m:r>
                      <a:rPr lang="en-GB" sz="2800" b="0" i="1" smtClean="0">
                        <a:latin typeface="Cambria Math" panose="02040503050406030204" pitchFamily="18" charset="0"/>
                        <a:ea typeface="Cambria Math" panose="02040503050406030204" pitchFamily="18" charset="0"/>
                      </a:rPr>
                      <m:t> ( </m:t>
                    </m:r>
                    <m:r>
                      <a:rPr lang="en-GB" sz="2800" b="0" i="1" smtClean="0">
                        <a:latin typeface="Cambria Math" panose="02040503050406030204" pitchFamily="18" charset="0"/>
                        <a:ea typeface="Cambria Math" panose="02040503050406030204" pitchFamily="18" charset="0"/>
                      </a:rPr>
                      <m:t>1</m:t>
                    </m:r>
                    <m:r>
                      <a:rPr lang="en-GB" sz="2800" b="0" i="1" smtClean="0">
                        <a:latin typeface="Cambria Math" panose="02040503050406030204" pitchFamily="18" charset="0"/>
                        <a:ea typeface="Cambria Math" panose="02040503050406030204" pitchFamily="18" charset="0"/>
                      </a:rPr>
                      <m:t> −</m:t>
                    </m:r>
                    <m:r>
                      <a:rPr lang="en-GB" sz="2800" i="1" smtClean="0">
                        <a:solidFill>
                          <a:srgbClr val="0070C0"/>
                        </a:solidFill>
                        <a:latin typeface="Cambria Math" panose="02040503050406030204" pitchFamily="18" charset="0"/>
                        <a:ea typeface="Cambria Math" panose="02040503050406030204" pitchFamily="18" charset="0"/>
                      </a:rPr>
                      <m:t>𝑠𝑖𝑔𝑚𝑜𝑖𝑑</m:t>
                    </m:r>
                    <m:r>
                      <a:rPr lang="en-GB" sz="2800" i="1" smtClean="0">
                        <a:solidFill>
                          <a:srgbClr val="0070C0"/>
                        </a:solidFill>
                        <a:latin typeface="Cambria Math" panose="02040503050406030204" pitchFamily="18" charset="0"/>
                        <a:ea typeface="Cambria Math" panose="02040503050406030204" pitchFamily="18" charset="0"/>
                      </a:rPr>
                      <m:t> (</m:t>
                    </m:r>
                    <m:nary>
                      <m:naryPr>
                        <m:chr m:val="∑"/>
                        <m:supHide m:val="on"/>
                        <m:ctrlPr>
                          <a:rPr lang="ar-AE" sz="2800" i="1">
                            <a:solidFill>
                              <a:schemeClr val="accent5">
                                <a:lumMod val="75000"/>
                              </a:schemeClr>
                            </a:solidFill>
                            <a:latin typeface="Cambria Math" panose="02040503050406030204" pitchFamily="18" charset="0"/>
                          </a:rPr>
                        </m:ctrlPr>
                      </m:naryPr>
                      <m:sub>
                        <m:r>
                          <a:rPr lang="en-GB" sz="2800" b="0" i="1" smtClean="0">
                            <a:solidFill>
                              <a:schemeClr val="accent5">
                                <a:lumMod val="75000"/>
                              </a:schemeClr>
                            </a:solidFill>
                            <a:latin typeface="Cambria Math" panose="02040503050406030204" pitchFamily="18" charset="0"/>
                          </a:rPr>
                          <m:t>𝑖</m:t>
                        </m:r>
                      </m:sub>
                      <m:sup/>
                      <m:e>
                        <m:r>
                          <a:rPr lang="en-GB" sz="2800" i="1">
                            <a:solidFill>
                              <a:schemeClr val="accent5">
                                <a:lumMod val="75000"/>
                              </a:schemeClr>
                            </a:solidFill>
                            <a:latin typeface="Cambria Math" panose="02040503050406030204" pitchFamily="18" charset="0"/>
                          </a:rPr>
                          <m:t>𝑤</m:t>
                        </m:r>
                        <m:r>
                          <a:rPr lang="en-GB" sz="2800" b="0" i="1" baseline="-25000" smtClean="0">
                            <a:solidFill>
                              <a:schemeClr val="accent5">
                                <a:lumMod val="75000"/>
                              </a:schemeClr>
                            </a:solidFill>
                            <a:latin typeface="Cambria Math" panose="02040503050406030204" pitchFamily="18" charset="0"/>
                          </a:rPr>
                          <m:t>𝑖𝑗</m:t>
                        </m:r>
                        <m:r>
                          <a:rPr lang="en-GB" sz="2800" i="1">
                            <a:solidFill>
                              <a:schemeClr val="accent5">
                                <a:lumMod val="75000"/>
                              </a:schemeClr>
                            </a:solidFill>
                            <a:latin typeface="Cambria Math" panose="02040503050406030204" pitchFamily="18" charset="0"/>
                          </a:rPr>
                          <m:t>∗</m:t>
                        </m:r>
                        <m:r>
                          <a:rPr lang="en-GB" sz="2800" i="1" smtClean="0">
                            <a:solidFill>
                              <a:schemeClr val="accent5">
                                <a:lumMod val="75000"/>
                              </a:schemeClr>
                            </a:solidFill>
                            <a:latin typeface="Cambria Math" panose="02040503050406030204" pitchFamily="18" charset="0"/>
                            <a:ea typeface="Cambria Math" panose="02040503050406030204" pitchFamily="18" charset="0"/>
                          </a:rPr>
                          <m:t>𝑜</m:t>
                        </m:r>
                        <m:r>
                          <a:rPr lang="en-GB" sz="2800" b="0" i="1" baseline="-25000" smtClean="0">
                            <a:solidFill>
                              <a:schemeClr val="accent5">
                                <a:lumMod val="75000"/>
                              </a:schemeClr>
                            </a:solidFill>
                            <a:latin typeface="Cambria Math" panose="02040503050406030204" pitchFamily="18" charset="0"/>
                            <a:ea typeface="Cambria Math" panose="02040503050406030204" pitchFamily="18" charset="0"/>
                          </a:rPr>
                          <m:t>𝑖</m:t>
                        </m:r>
                        <m:r>
                          <a:rPr lang="en-GB" sz="2800" i="1">
                            <a:solidFill>
                              <a:schemeClr val="accent5">
                                <a:lumMod val="75000"/>
                              </a:schemeClr>
                            </a:solidFill>
                            <a:latin typeface="Cambria Math" panose="02040503050406030204" pitchFamily="18" charset="0"/>
                            <a:ea typeface="Cambria Math" panose="02040503050406030204" pitchFamily="18" charset="0"/>
                          </a:rPr>
                          <m:t>)</m:t>
                        </m:r>
                      </m:e>
                    </m:nary>
                    <m:r>
                      <a:rPr lang="en-GB" sz="280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𝑜</m:t>
                    </m:r>
                    <m:r>
                      <a:rPr lang="en-GB" sz="2800" b="0" i="1" baseline="-25000" smtClean="0">
                        <a:latin typeface="Cambria Math" panose="02040503050406030204" pitchFamily="18" charset="0"/>
                        <a:ea typeface="Cambria Math" panose="02040503050406030204" pitchFamily="18" charset="0"/>
                      </a:rPr>
                      <m:t>𝑖</m:t>
                    </m:r>
                  </m:oMath>
                </a14:m>
                <a:r>
                  <a:rPr lang="ar-AE" sz="2800" i="1" dirty="0">
                    <a:latin typeface="Mathcad UniMath Prime"/>
                    <a:cs typeface="Mathcad UniMath Prime"/>
                  </a:rPr>
                  <a:t>	</a:t>
                </a:r>
                <a:endParaRPr sz="2800" dirty="0">
                  <a:latin typeface="Arial"/>
                  <a:cs typeface="Arial"/>
                </a:endParaRPr>
              </a:p>
            </p:txBody>
          </p:sp>
        </mc:Choice>
        <mc:Fallback xmlns="">
          <p:sp>
            <p:nvSpPr>
              <p:cNvPr id="22" name="object 13"/>
              <p:cNvSpPr txBox="1">
                <a:spLocks noRot="1" noChangeAspect="1" noMove="1" noResize="1" noEditPoints="1" noAdjustHandles="1" noChangeArrowheads="1" noChangeShapeType="1" noTextEdit="1"/>
              </p:cNvSpPr>
              <p:nvPr/>
            </p:nvSpPr>
            <p:spPr>
              <a:xfrm>
                <a:off x="1610564" y="2546160"/>
                <a:ext cx="11861792" cy="454079"/>
              </a:xfrm>
              <a:prstGeom prst="rect">
                <a:avLst/>
              </a:prstGeom>
              <a:blipFill rotWithShape="0">
                <a:blip r:embed="rId3"/>
                <a:stretch>
                  <a:fillRect l="-1644" t="-25676" b="-48649"/>
                </a:stretch>
              </a:blipFill>
            </p:spPr>
            <p:txBody>
              <a:bodyPr/>
              <a:lstStyle/>
              <a:p>
                <a:r>
                  <a:rPr lang="en-GB">
                    <a:noFill/>
                  </a:rPr>
                  <a:t> </a:t>
                </a:r>
              </a:p>
            </p:txBody>
          </p:sp>
        </mc:Fallback>
      </mc:AlternateContent>
      <p:sp>
        <p:nvSpPr>
          <p:cNvPr id="10" name="Rectangle 9"/>
          <p:cNvSpPr/>
          <p:nvPr/>
        </p:nvSpPr>
        <p:spPr>
          <a:xfrm>
            <a:off x="633212" y="4582089"/>
            <a:ext cx="6853438" cy="9144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object 13"/>
              <p:cNvSpPr txBox="1"/>
              <p:nvPr/>
            </p:nvSpPr>
            <p:spPr>
              <a:xfrm>
                <a:off x="1659627" y="4797878"/>
                <a:ext cx="6411982" cy="638424"/>
              </a:xfrm>
              <a:prstGeom prst="rect">
                <a:avLst/>
              </a:prstGeom>
            </p:spPr>
            <p:txBody>
              <a:bodyPr vert="horz" wrap="square" lIns="0" tIns="22650" rIns="0" bIns="0" rtlCol="0">
                <a:spAutoFit/>
              </a:bodyPr>
              <a:lstStyle/>
              <a:p>
                <a:pPr marL="25168">
                  <a:spcBef>
                    <a:spcPts val="178"/>
                  </a:spcBef>
                  <a:tabLst>
                    <a:tab pos="1218111" algn="l"/>
                    <a:tab pos="1683712" algn="l"/>
                    <a:tab pos="2968517" algn="l"/>
                    <a:tab pos="3369940" algn="l"/>
                  </a:tabLst>
                </a:pPr>
                <a:r>
                  <a:rPr lang="ar-AE" sz="4000" spc="-79" dirty="0" smtClean="0">
                    <a:latin typeface="Tahoma"/>
                    <a:cs typeface="Tahoma"/>
                  </a:rPr>
                  <a:t> </a:t>
                </a:r>
                <a:r>
                  <a:rPr lang="en-GB" sz="4000" i="1" spc="69" dirty="0">
                    <a:latin typeface="Mathcad UniMath Prime"/>
                    <a:cs typeface="Tahoma"/>
                  </a:rPr>
                  <a:t>=</a:t>
                </a:r>
                <a:r>
                  <a:rPr lang="en-GB" sz="4000" i="1" spc="69" dirty="0" smtClean="0">
                    <a:latin typeface="Mathcad UniMath Prime"/>
                    <a:cs typeface="Tahoma"/>
                  </a:rPr>
                  <a:t> </a:t>
                </a:r>
                <a14:m>
                  <m:oMath xmlns:m="http://schemas.openxmlformats.org/officeDocument/2006/math">
                    <m:r>
                      <a:rPr lang="en-GB" sz="4000" b="0" i="1" smtClean="0">
                        <a:latin typeface="Cambria Math" panose="02040503050406030204" pitchFamily="18" charset="0"/>
                      </a:rPr>
                      <m:t>−</m:t>
                    </m:r>
                    <m:r>
                      <a:rPr lang="en-GB" sz="4000" b="0" i="1" smtClean="0">
                        <a:latin typeface="Cambria Math" panose="02040503050406030204" pitchFamily="18" charset="0"/>
                      </a:rPr>
                      <m:t>𝑒𝑗</m:t>
                    </m:r>
                    <m:r>
                      <a:rPr lang="en-GB" sz="4000" b="0" i="1" smtClean="0">
                        <a:latin typeface="Cambria Math" panose="02040503050406030204" pitchFamily="18" charset="0"/>
                        <a:ea typeface="Cambria Math" panose="02040503050406030204" pitchFamily="18" charset="0"/>
                      </a:rPr>
                      <m:t> </m:t>
                    </m:r>
                  </m:oMath>
                </a14:m>
                <a:r>
                  <a:rPr lang="en-GB" sz="4000" b="0" i="1" dirty="0" smtClean="0">
                    <a:latin typeface="Cambria Math" panose="02040503050406030204" pitchFamily="18" charset="0"/>
                    <a:ea typeface="Cambria Math" panose="02040503050406030204" pitchFamily="18" charset="0"/>
                  </a:rPr>
                  <a:t>*   </a:t>
                </a:r>
                <a:r>
                  <a:rPr lang="az-Cyrl-AZ" sz="4000" i="1" spc="-79" dirty="0" smtClean="0">
                    <a:latin typeface="Arial"/>
                    <a:cs typeface="Arial"/>
                  </a:rPr>
                  <a:t>Ф</a:t>
                </a:r>
                <a:r>
                  <a:rPr lang="en-GB" sz="4000" i="1" spc="-79" baseline="-25000" dirty="0" smtClean="0">
                    <a:latin typeface="Arial"/>
                    <a:cs typeface="Arial"/>
                  </a:rPr>
                  <a:t>j</a:t>
                </a:r>
                <a14:m>
                  <m:oMath xmlns:m="http://schemas.openxmlformats.org/officeDocument/2006/math">
                    <m:r>
                      <a:rPr lang="en-GB" sz="4000" b="0" i="1" smtClean="0">
                        <a:latin typeface="Cambria Math" panose="02040503050406030204" pitchFamily="18" charset="0"/>
                        <a:ea typeface="Cambria Math" panose="02040503050406030204" pitchFamily="18" charset="0"/>
                      </a:rPr>
                      <m:t> ( </m:t>
                    </m:r>
                    <m:r>
                      <a:rPr lang="en-GB" sz="4000" b="0" i="1" smtClean="0">
                        <a:latin typeface="Cambria Math" panose="02040503050406030204" pitchFamily="18" charset="0"/>
                        <a:ea typeface="Cambria Math" panose="02040503050406030204" pitchFamily="18" charset="0"/>
                      </a:rPr>
                      <m:t>1</m:t>
                    </m:r>
                    <m:r>
                      <a:rPr lang="en-GB" sz="4000" b="0" i="1" smtClean="0">
                        <a:latin typeface="Cambria Math" panose="02040503050406030204" pitchFamily="18" charset="0"/>
                        <a:ea typeface="Cambria Math" panose="02040503050406030204" pitchFamily="18" charset="0"/>
                      </a:rPr>
                      <m:t> −</m:t>
                    </m:r>
                    <m:r>
                      <m:rPr>
                        <m:nor/>
                      </m:rPr>
                      <a:rPr lang="az-Cyrl-AZ" sz="4000" i="1" spc="-79" dirty="0">
                        <a:latin typeface="Arial"/>
                        <a:cs typeface="Arial"/>
                      </a:rPr>
                      <m:t>Ф</m:t>
                    </m:r>
                    <m:r>
                      <m:rPr>
                        <m:nor/>
                      </m:rPr>
                      <a:rPr lang="en-GB" sz="4000" b="0" i="1" spc="-79" baseline="-25000" dirty="0" smtClean="0">
                        <a:latin typeface="Arial"/>
                        <a:cs typeface="Arial"/>
                      </a:rPr>
                      <m:t>j</m:t>
                    </m:r>
                  </m:oMath>
                </a14:m>
                <a:r>
                  <a:rPr lang="en-GB" sz="4000" i="1" dirty="0" smtClean="0">
                    <a:latin typeface="Mathcad UniMath Prime"/>
                    <a:cs typeface="Mathcad UniMath Prime"/>
                  </a:rPr>
                  <a:t>) * o</a:t>
                </a:r>
                <a:r>
                  <a:rPr lang="en-GB" sz="4000" i="1" baseline="-25000" dirty="0" smtClean="0">
                    <a:latin typeface="Mathcad UniMath Prime"/>
                    <a:cs typeface="Mathcad UniMath Prime"/>
                  </a:rPr>
                  <a:t>i</a:t>
                </a:r>
                <a:r>
                  <a:rPr lang="ar-AE" sz="4000" i="1" dirty="0">
                    <a:latin typeface="Mathcad UniMath Prime"/>
                    <a:cs typeface="Mathcad UniMath Prime"/>
                  </a:rPr>
                  <a:t>	</a:t>
                </a:r>
                <a:endParaRPr sz="4000" dirty="0">
                  <a:latin typeface="Arial"/>
                  <a:cs typeface="Arial"/>
                </a:endParaRPr>
              </a:p>
            </p:txBody>
          </p:sp>
        </mc:Choice>
        <mc:Fallback xmlns="">
          <p:sp>
            <p:nvSpPr>
              <p:cNvPr id="11" name="object 13"/>
              <p:cNvSpPr txBox="1">
                <a:spLocks noRot="1" noChangeAspect="1" noMove="1" noResize="1" noEditPoints="1" noAdjustHandles="1" noChangeArrowheads="1" noChangeShapeType="1" noTextEdit="1"/>
              </p:cNvSpPr>
              <p:nvPr/>
            </p:nvSpPr>
            <p:spPr>
              <a:xfrm>
                <a:off x="1659627" y="4797878"/>
                <a:ext cx="6411982" cy="638424"/>
              </a:xfrm>
              <a:prstGeom prst="rect">
                <a:avLst/>
              </a:prstGeom>
              <a:blipFill rotWithShape="0">
                <a:blip r:embed="rId4"/>
                <a:stretch>
                  <a:fillRect l="-4468" t="-26667" b="-48571"/>
                </a:stretch>
              </a:blipFill>
            </p:spPr>
            <p:txBody>
              <a:bodyPr/>
              <a:lstStyle/>
              <a:p>
                <a:r>
                  <a:rPr lang="en-GB">
                    <a:noFill/>
                  </a:rPr>
                  <a:t> </a:t>
                </a:r>
              </a:p>
            </p:txBody>
          </p:sp>
        </mc:Fallback>
      </mc:AlternateContent>
      <p:sp>
        <p:nvSpPr>
          <p:cNvPr id="12" name="object 5"/>
          <p:cNvSpPr txBox="1"/>
          <p:nvPr/>
        </p:nvSpPr>
        <p:spPr>
          <a:xfrm>
            <a:off x="909469" y="4492946"/>
            <a:ext cx="1211690" cy="967590"/>
          </a:xfrm>
          <a:prstGeom prst="rect">
            <a:avLst/>
          </a:prstGeom>
        </p:spPr>
        <p:txBody>
          <a:bodyPr vert="horz" wrap="square" lIns="0" tIns="66692" rIns="0" bIns="0" rtlCol="0">
            <a:spAutoFit/>
          </a:bodyPr>
          <a:lstStyle/>
          <a:p>
            <a:pPr marL="86828">
              <a:spcBef>
                <a:spcPts val="525"/>
              </a:spcBef>
            </a:pPr>
            <a:r>
              <a:rPr sz="2800" i="1" u="sng" spc="69" dirty="0" smtClean="0">
                <a:uFill>
                  <a:solidFill>
                    <a:srgbClr val="000000"/>
                  </a:solidFill>
                </a:uFill>
                <a:latin typeface="Arial"/>
                <a:cs typeface="Arial"/>
              </a:rPr>
              <a:t>∂</a:t>
            </a:r>
            <a:r>
              <a:rPr lang="en-GB" sz="2800" i="1" u="sng" spc="69" dirty="0" smtClean="0">
                <a:uFill>
                  <a:solidFill>
                    <a:srgbClr val="000000"/>
                  </a:solidFill>
                </a:uFill>
                <a:latin typeface="Trebuchet MS"/>
                <a:cs typeface="Trebuchet MS"/>
              </a:rPr>
              <a:t>E</a:t>
            </a:r>
            <a:r>
              <a:rPr sz="2800" i="1" u="sng" spc="69" dirty="0" smtClean="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smtClean="0">
                <a:latin typeface="Trebuchet MS"/>
                <a:cs typeface="Trebuchet MS"/>
              </a:rPr>
              <a:t>w</a:t>
            </a:r>
            <a:r>
              <a:rPr lang="en-GB" sz="2800" i="1" spc="-20" baseline="-25000" dirty="0" err="1" smtClean="0">
                <a:latin typeface="Trebuchet MS"/>
                <a:cs typeface="Trebuchet MS"/>
              </a:rPr>
              <a:t>ij</a:t>
            </a:r>
            <a:endParaRPr sz="2800" baseline="-25000" dirty="0">
              <a:latin typeface="Lucida Sans"/>
              <a:cs typeface="Lucida Sans"/>
            </a:endParaRPr>
          </a:p>
        </p:txBody>
      </p:sp>
      <p:sp>
        <p:nvSpPr>
          <p:cNvPr id="2" name="Rectangular Callout 1"/>
          <p:cNvSpPr/>
          <p:nvPr/>
        </p:nvSpPr>
        <p:spPr>
          <a:xfrm>
            <a:off x="8887206" y="3989189"/>
            <a:ext cx="3133344" cy="987552"/>
          </a:xfrm>
          <a:prstGeom prst="wedgeRectCallout">
            <a:avLst>
              <a:gd name="adj1" fmla="val -100211"/>
              <a:gd name="adj2" fmla="val 527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Note O</a:t>
            </a:r>
            <a:r>
              <a:rPr lang="en-GB" sz="2800" baseline="-25000" dirty="0" smtClean="0"/>
              <a:t>i</a:t>
            </a:r>
            <a:r>
              <a:rPr lang="en-GB" sz="2800" dirty="0" smtClean="0"/>
              <a:t> now becomes the inputs</a:t>
            </a:r>
            <a:endParaRPr lang="en-GB" sz="2800" dirty="0"/>
          </a:p>
        </p:txBody>
      </p:sp>
    </p:spTree>
    <p:extLst>
      <p:ext uri="{BB962C8B-B14F-4D97-AF65-F5344CB8AC3E}">
        <p14:creationId xmlns:p14="http://schemas.microsoft.com/office/powerpoint/2010/main" val="2857711893"/>
      </p:ext>
    </p:extLst>
  </p:cSld>
  <p:clrMapOvr>
    <a:masterClrMapping/>
  </p:clrMapOvr>
  <p:transition>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Weight update – Matrix operation</a:t>
            </a:r>
            <a:endParaRPr lang="en-GB" dirty="0"/>
          </a:p>
        </p:txBody>
      </p:sp>
      <p:sp>
        <p:nvSpPr>
          <p:cNvPr id="4" name="object 11"/>
          <p:cNvSpPr txBox="1"/>
          <p:nvPr/>
        </p:nvSpPr>
        <p:spPr>
          <a:xfrm>
            <a:off x="1874195" y="3196796"/>
            <a:ext cx="9289105" cy="699980"/>
          </a:xfrm>
          <a:prstGeom prst="rect">
            <a:avLst/>
          </a:prstGeom>
        </p:spPr>
        <p:txBody>
          <a:bodyPr vert="horz" wrap="square" lIns="0" tIns="22650" rIns="0" bIns="0" rtlCol="0">
            <a:spAutoFit/>
          </a:bodyPr>
          <a:lstStyle/>
          <a:p>
            <a:pPr marL="25168">
              <a:spcBef>
                <a:spcPts val="178"/>
              </a:spcBef>
            </a:pPr>
            <a:r>
              <a:rPr sz="4400" spc="168" dirty="0">
                <a:latin typeface="Tahoma"/>
                <a:cs typeface="Tahoma"/>
              </a:rPr>
              <a:t>∆</a:t>
            </a:r>
            <a:r>
              <a:rPr sz="4400" b="1" spc="168" dirty="0" smtClean="0">
                <a:latin typeface="Gill Sans MT"/>
                <a:cs typeface="Gill Sans MT"/>
              </a:rPr>
              <a:t>w</a:t>
            </a:r>
            <a:r>
              <a:rPr lang="en-GB" sz="4400" b="1" spc="168" baseline="-25000" dirty="0" err="1" smtClean="0">
                <a:latin typeface="Gill Sans MT"/>
                <a:cs typeface="Gill Sans MT"/>
              </a:rPr>
              <a:t>jk</a:t>
            </a:r>
            <a:r>
              <a:rPr sz="4400" b="1" spc="168" dirty="0" smtClean="0">
                <a:latin typeface="Gill Sans MT"/>
                <a:cs typeface="Gill Sans MT"/>
              </a:rPr>
              <a:t> </a:t>
            </a:r>
            <a:r>
              <a:rPr sz="4400" spc="79" dirty="0">
                <a:latin typeface="Tahoma"/>
                <a:cs typeface="Tahoma"/>
              </a:rPr>
              <a:t>=</a:t>
            </a:r>
            <a:r>
              <a:rPr sz="4400" spc="-327" dirty="0">
                <a:latin typeface="Tahoma"/>
                <a:cs typeface="Tahoma"/>
              </a:rPr>
              <a:t> </a:t>
            </a:r>
            <a:r>
              <a:rPr lang="en-GB" sz="4400" spc="-327" dirty="0" smtClean="0">
                <a:latin typeface="Tahoma"/>
                <a:cs typeface="Tahoma"/>
              </a:rPr>
              <a:t>-</a:t>
            </a:r>
            <a:r>
              <a:rPr sz="4400" i="1" spc="-20" dirty="0" smtClean="0">
                <a:solidFill>
                  <a:srgbClr val="0070C0"/>
                </a:solidFill>
                <a:latin typeface="Arial"/>
                <a:cs typeface="Arial"/>
              </a:rPr>
              <a:t>η</a:t>
            </a:r>
            <a:r>
              <a:rPr lang="en-GB" sz="4400" i="1" spc="-20" dirty="0" smtClean="0">
                <a:latin typeface="Arial"/>
                <a:cs typeface="Arial"/>
              </a:rPr>
              <a:t> * </a:t>
            </a:r>
            <a:r>
              <a:rPr lang="en-GB" sz="4400" i="1" spc="-20" dirty="0" err="1" smtClean="0">
                <a:solidFill>
                  <a:srgbClr val="FF0000"/>
                </a:solidFill>
                <a:latin typeface="Arial"/>
                <a:cs typeface="Arial"/>
              </a:rPr>
              <a:t>E</a:t>
            </a:r>
            <a:r>
              <a:rPr lang="en-GB" sz="4400" i="1" spc="-20" baseline="-25000" dirty="0" err="1" smtClean="0">
                <a:solidFill>
                  <a:srgbClr val="FF0000"/>
                </a:solidFill>
                <a:latin typeface="Arial"/>
                <a:cs typeface="Arial"/>
              </a:rPr>
              <a:t>k</a:t>
            </a:r>
            <a:r>
              <a:rPr lang="en-GB" sz="4400" i="1" spc="-20" dirty="0" smtClean="0">
                <a:latin typeface="Arial"/>
                <a:cs typeface="Arial"/>
              </a:rPr>
              <a:t> *  </a:t>
            </a:r>
            <a:r>
              <a:rPr lang="en-GB" sz="4400" i="1" spc="-20" dirty="0" smtClean="0">
                <a:solidFill>
                  <a:srgbClr val="00B050"/>
                </a:solidFill>
                <a:latin typeface="Arial"/>
                <a:cs typeface="Arial"/>
              </a:rPr>
              <a:t>O</a:t>
            </a:r>
            <a:r>
              <a:rPr lang="en-GB" sz="4400" i="1" spc="-20" baseline="-25000" dirty="0" smtClean="0">
                <a:solidFill>
                  <a:srgbClr val="00B050"/>
                </a:solidFill>
                <a:latin typeface="Arial"/>
                <a:cs typeface="Arial"/>
              </a:rPr>
              <a:t>k</a:t>
            </a:r>
            <a:r>
              <a:rPr lang="en-GB" sz="4400" i="1" spc="-20" dirty="0" smtClean="0">
                <a:solidFill>
                  <a:srgbClr val="00B050"/>
                </a:solidFill>
                <a:latin typeface="Arial"/>
                <a:cs typeface="Arial"/>
              </a:rPr>
              <a:t>(1-O</a:t>
            </a:r>
            <a:r>
              <a:rPr lang="en-GB" sz="4400" i="1" spc="-20" baseline="-25000" dirty="0" smtClean="0">
                <a:solidFill>
                  <a:srgbClr val="00B050"/>
                </a:solidFill>
                <a:latin typeface="Arial"/>
                <a:cs typeface="Arial"/>
              </a:rPr>
              <a:t>k</a:t>
            </a:r>
            <a:r>
              <a:rPr lang="en-GB" sz="4400" i="1" spc="-20" dirty="0" smtClean="0">
                <a:solidFill>
                  <a:srgbClr val="00B050"/>
                </a:solidFill>
                <a:latin typeface="Arial"/>
                <a:cs typeface="Arial"/>
              </a:rPr>
              <a:t>)</a:t>
            </a:r>
            <a:r>
              <a:rPr lang="en-GB" sz="4400" i="1" spc="-20" dirty="0" smtClean="0">
                <a:solidFill>
                  <a:schemeClr val="accent6">
                    <a:lumMod val="75000"/>
                  </a:schemeClr>
                </a:solidFill>
                <a:latin typeface="Arial"/>
                <a:cs typeface="Arial"/>
              </a:rPr>
              <a:t> </a:t>
            </a:r>
            <a:r>
              <a:rPr lang="en-GB" sz="4400" i="1" spc="-20" dirty="0" smtClean="0">
                <a:latin typeface="Arial"/>
                <a:cs typeface="Arial"/>
              </a:rPr>
              <a:t>*  </a:t>
            </a:r>
            <a:r>
              <a:rPr lang="en-GB" sz="4400" i="1" spc="-20" dirty="0" err="1" smtClean="0">
                <a:solidFill>
                  <a:schemeClr val="accent5">
                    <a:lumMod val="75000"/>
                  </a:schemeClr>
                </a:solidFill>
                <a:latin typeface="Arial"/>
                <a:cs typeface="Arial"/>
              </a:rPr>
              <a:t>O</a:t>
            </a:r>
            <a:r>
              <a:rPr lang="en-GB" sz="4400" i="1" spc="-20" baseline="-25000" dirty="0" err="1" smtClean="0">
                <a:solidFill>
                  <a:schemeClr val="accent5">
                    <a:lumMod val="75000"/>
                  </a:schemeClr>
                </a:solidFill>
                <a:latin typeface="Arial"/>
                <a:cs typeface="Arial"/>
              </a:rPr>
              <a:t>j</a:t>
            </a:r>
            <a:r>
              <a:rPr lang="en-GB" sz="4400" i="1" spc="-20" baseline="30000" dirty="0" err="1" smtClean="0">
                <a:solidFill>
                  <a:schemeClr val="accent5">
                    <a:lumMod val="75000"/>
                  </a:schemeClr>
                </a:solidFill>
                <a:latin typeface="Arial"/>
                <a:cs typeface="Arial"/>
              </a:rPr>
              <a:t>T</a:t>
            </a:r>
            <a:endParaRPr sz="4400" dirty="0">
              <a:solidFill>
                <a:schemeClr val="accent5">
                  <a:lumMod val="75000"/>
                </a:schemeClr>
              </a:solidFill>
              <a:latin typeface="Tahoma"/>
              <a:cs typeface="Tahoma"/>
            </a:endParaRPr>
          </a:p>
        </p:txBody>
      </p:sp>
      <p:sp>
        <p:nvSpPr>
          <p:cNvPr id="7" name="TextBox 6"/>
          <p:cNvSpPr txBox="1"/>
          <p:nvPr/>
        </p:nvSpPr>
        <p:spPr>
          <a:xfrm>
            <a:off x="3067050" y="1803847"/>
            <a:ext cx="1797287" cy="1200329"/>
          </a:xfrm>
          <a:prstGeom prst="rect">
            <a:avLst/>
          </a:prstGeom>
          <a:noFill/>
        </p:spPr>
        <p:txBody>
          <a:bodyPr wrap="none" rtlCol="0">
            <a:spAutoFit/>
          </a:bodyPr>
          <a:lstStyle/>
          <a:p>
            <a:r>
              <a:rPr lang="en-GB" sz="3600" dirty="0" smtClean="0">
                <a:solidFill>
                  <a:srgbClr val="0070C0"/>
                </a:solidFill>
              </a:rPr>
              <a:t>Learning</a:t>
            </a:r>
          </a:p>
          <a:p>
            <a:r>
              <a:rPr lang="en-GB" sz="3600" dirty="0" smtClean="0">
                <a:solidFill>
                  <a:srgbClr val="0070C0"/>
                </a:solidFill>
              </a:rPr>
              <a:t>rate</a:t>
            </a:r>
            <a:endParaRPr lang="en-GB" sz="3600" dirty="0">
              <a:solidFill>
                <a:srgbClr val="0070C0"/>
              </a:solidFill>
            </a:endParaRPr>
          </a:p>
        </p:txBody>
      </p:sp>
      <p:sp>
        <p:nvSpPr>
          <p:cNvPr id="8" name="TextBox 7"/>
          <p:cNvSpPr txBox="1"/>
          <p:nvPr/>
        </p:nvSpPr>
        <p:spPr>
          <a:xfrm>
            <a:off x="4114800" y="4610100"/>
            <a:ext cx="2179764" cy="1754326"/>
          </a:xfrm>
          <a:prstGeom prst="rect">
            <a:avLst/>
          </a:prstGeom>
          <a:noFill/>
        </p:spPr>
        <p:txBody>
          <a:bodyPr wrap="none" rtlCol="0">
            <a:spAutoFit/>
          </a:bodyPr>
          <a:lstStyle/>
          <a:p>
            <a:r>
              <a:rPr lang="en-GB" sz="3600" dirty="0" smtClean="0">
                <a:solidFill>
                  <a:srgbClr val="FF0000"/>
                </a:solidFill>
              </a:rPr>
              <a:t>Error from</a:t>
            </a:r>
          </a:p>
          <a:p>
            <a:r>
              <a:rPr lang="en-GB" sz="3600" dirty="0" smtClean="0">
                <a:solidFill>
                  <a:srgbClr val="FF0000"/>
                </a:solidFill>
              </a:rPr>
              <a:t>Next layer </a:t>
            </a:r>
          </a:p>
          <a:p>
            <a:r>
              <a:rPr lang="en-GB" sz="3600" dirty="0" smtClean="0">
                <a:solidFill>
                  <a:srgbClr val="FF0000"/>
                </a:solidFill>
              </a:rPr>
              <a:t>node</a:t>
            </a:r>
            <a:endParaRPr lang="en-GB" sz="3600" dirty="0">
              <a:solidFill>
                <a:srgbClr val="FF0000"/>
              </a:solidFill>
            </a:endParaRPr>
          </a:p>
        </p:txBody>
      </p:sp>
      <p:sp>
        <p:nvSpPr>
          <p:cNvPr id="9" name="TextBox 8"/>
          <p:cNvSpPr txBox="1"/>
          <p:nvPr/>
        </p:nvSpPr>
        <p:spPr>
          <a:xfrm>
            <a:off x="5428865" y="1442470"/>
            <a:ext cx="3100464" cy="1754326"/>
          </a:xfrm>
          <a:prstGeom prst="rect">
            <a:avLst/>
          </a:prstGeom>
          <a:noFill/>
        </p:spPr>
        <p:txBody>
          <a:bodyPr wrap="none" rtlCol="0">
            <a:spAutoFit/>
          </a:bodyPr>
          <a:lstStyle/>
          <a:p>
            <a:r>
              <a:rPr lang="en-GB" sz="3600" dirty="0" smtClean="0">
                <a:solidFill>
                  <a:srgbClr val="00B050"/>
                </a:solidFill>
              </a:rPr>
              <a:t>Node</a:t>
            </a:r>
          </a:p>
          <a:p>
            <a:r>
              <a:rPr lang="en-GB" sz="3600" dirty="0" smtClean="0">
                <a:solidFill>
                  <a:srgbClr val="00B050"/>
                </a:solidFill>
              </a:rPr>
              <a:t>Output</a:t>
            </a:r>
          </a:p>
          <a:p>
            <a:r>
              <a:rPr lang="en-GB" sz="3600" dirty="0" smtClean="0">
                <a:solidFill>
                  <a:srgbClr val="00B050"/>
                </a:solidFill>
              </a:rPr>
              <a:t>From next layer</a:t>
            </a:r>
            <a:endParaRPr lang="en-GB" sz="3600" dirty="0">
              <a:solidFill>
                <a:srgbClr val="00B050"/>
              </a:solidFill>
            </a:endParaRPr>
          </a:p>
        </p:txBody>
      </p:sp>
      <p:sp>
        <p:nvSpPr>
          <p:cNvPr id="10" name="TextBox 9"/>
          <p:cNvSpPr txBox="1"/>
          <p:nvPr/>
        </p:nvSpPr>
        <p:spPr>
          <a:xfrm>
            <a:off x="8253336" y="4071549"/>
            <a:ext cx="2799421" cy="2308324"/>
          </a:xfrm>
          <a:prstGeom prst="rect">
            <a:avLst/>
          </a:prstGeom>
          <a:noFill/>
        </p:spPr>
        <p:txBody>
          <a:bodyPr wrap="none" rtlCol="0">
            <a:spAutoFit/>
          </a:bodyPr>
          <a:lstStyle/>
          <a:p>
            <a:r>
              <a:rPr lang="en-GB" sz="3600" dirty="0" smtClean="0">
                <a:solidFill>
                  <a:schemeClr val="accent5">
                    <a:lumMod val="75000"/>
                  </a:schemeClr>
                </a:solidFill>
              </a:rPr>
              <a:t>Node</a:t>
            </a:r>
          </a:p>
          <a:p>
            <a:r>
              <a:rPr lang="en-GB" sz="3600" dirty="0" smtClean="0">
                <a:solidFill>
                  <a:schemeClr val="accent5">
                    <a:lumMod val="75000"/>
                  </a:schemeClr>
                </a:solidFill>
              </a:rPr>
              <a:t>Output</a:t>
            </a:r>
          </a:p>
          <a:p>
            <a:r>
              <a:rPr lang="en-GB" sz="3600" dirty="0">
                <a:solidFill>
                  <a:schemeClr val="accent5">
                    <a:lumMod val="75000"/>
                  </a:schemeClr>
                </a:solidFill>
              </a:rPr>
              <a:t>f</a:t>
            </a:r>
            <a:r>
              <a:rPr lang="en-GB" sz="3600" dirty="0" smtClean="0">
                <a:solidFill>
                  <a:schemeClr val="accent5">
                    <a:lumMod val="75000"/>
                  </a:schemeClr>
                </a:solidFill>
              </a:rPr>
              <a:t>rom previous</a:t>
            </a:r>
          </a:p>
          <a:p>
            <a:r>
              <a:rPr lang="en-GB" sz="3600" dirty="0" smtClean="0">
                <a:solidFill>
                  <a:schemeClr val="accent5">
                    <a:lumMod val="75000"/>
                  </a:schemeClr>
                </a:solidFill>
              </a:rPr>
              <a:t>layer</a:t>
            </a:r>
            <a:endParaRPr lang="en-GB" sz="3600" dirty="0">
              <a:solidFill>
                <a:schemeClr val="accent5">
                  <a:lumMod val="75000"/>
                </a:schemeClr>
              </a:solidFill>
            </a:endParaRPr>
          </a:p>
        </p:txBody>
      </p:sp>
    </p:spTree>
    <p:extLst>
      <p:ext uri="{BB962C8B-B14F-4D97-AF65-F5344CB8AC3E}">
        <p14:creationId xmlns:p14="http://schemas.microsoft.com/office/powerpoint/2010/main" val="20797679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7366" y="-243021"/>
            <a:ext cx="10515600" cy="1325563"/>
          </a:xfrm>
        </p:spPr>
        <p:txBody>
          <a:bodyPr/>
          <a:lstStyle/>
          <a:p>
            <a:r>
              <a:rPr lang="en-GB" dirty="0" smtClean="0"/>
              <a:t>Weight update – worked example</a:t>
            </a:r>
            <a:endParaRPr lang="en-GB" dirty="0"/>
          </a:p>
        </p:txBody>
      </p:sp>
      <p:pic>
        <p:nvPicPr>
          <p:cNvPr id="5" name="Picture 4"/>
          <p:cNvPicPr>
            <a:picLocks noChangeAspect="1"/>
          </p:cNvPicPr>
          <p:nvPr/>
        </p:nvPicPr>
        <p:blipFill>
          <a:blip r:embed="rId2"/>
          <a:stretch>
            <a:fillRect/>
          </a:stretch>
        </p:blipFill>
        <p:spPr>
          <a:xfrm>
            <a:off x="345822" y="1272950"/>
            <a:ext cx="11652756" cy="3043076"/>
          </a:xfrm>
          <a:prstGeom prst="rect">
            <a:avLst/>
          </a:prstGeom>
        </p:spPr>
      </p:pic>
      <mc:AlternateContent xmlns:mc="http://schemas.openxmlformats.org/markup-compatibility/2006" xmlns:a14="http://schemas.microsoft.com/office/drawing/2010/main">
        <mc:Choice Requires="a14">
          <p:sp>
            <p:nvSpPr>
              <p:cNvPr id="6" name="文字方塊 96"/>
              <p:cNvSpPr txBox="1"/>
              <p:nvPr/>
            </p:nvSpPr>
            <p:spPr>
              <a:xfrm>
                <a:off x="9297628" y="1129146"/>
                <a:ext cx="130401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1</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8</m:t>
                      </m:r>
                    </m:oMath>
                  </m:oMathPara>
                </a14:m>
                <a:endParaRPr lang="zh-TW" altLang="en-US" sz="2800" baseline="-25000" dirty="0">
                  <a:solidFill>
                    <a:srgbClr val="FF0000"/>
                  </a:solidFill>
                </a:endParaRPr>
              </a:p>
            </p:txBody>
          </p:sp>
        </mc:Choice>
        <mc:Fallback xmlns="">
          <p:sp>
            <p:nvSpPr>
              <p:cNvPr id="6" name="文字方塊 96"/>
              <p:cNvSpPr txBox="1">
                <a:spLocks noRot="1" noChangeAspect="1" noMove="1" noResize="1" noEditPoints="1" noAdjustHandles="1" noChangeArrowheads="1" noChangeShapeType="1" noTextEdit="1"/>
              </p:cNvSpPr>
              <p:nvPr/>
            </p:nvSpPr>
            <p:spPr>
              <a:xfrm>
                <a:off x="9297628" y="1129146"/>
                <a:ext cx="1304011" cy="420949"/>
              </a:xfrm>
              <a:prstGeom prst="rect">
                <a:avLst/>
              </a:prstGeom>
              <a:blipFill rotWithShape="0">
                <a:blip r:embed="rId3"/>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文字方塊 96"/>
              <p:cNvSpPr txBox="1"/>
              <p:nvPr/>
            </p:nvSpPr>
            <p:spPr>
              <a:xfrm>
                <a:off x="9170423" y="4359772"/>
                <a:ext cx="130401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2</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5</m:t>
                      </m:r>
                    </m:oMath>
                  </m:oMathPara>
                </a14:m>
                <a:endParaRPr lang="zh-TW" altLang="en-US" sz="2800" baseline="-25000" dirty="0">
                  <a:solidFill>
                    <a:srgbClr val="FF0000"/>
                  </a:solidFill>
                </a:endParaRPr>
              </a:p>
            </p:txBody>
          </p:sp>
        </mc:Choice>
        <mc:Fallback xmlns="">
          <p:sp>
            <p:nvSpPr>
              <p:cNvPr id="7" name="文字方塊 96"/>
              <p:cNvSpPr txBox="1">
                <a:spLocks noRot="1" noChangeAspect="1" noMove="1" noResize="1" noEditPoints="1" noAdjustHandles="1" noChangeArrowheads="1" noChangeShapeType="1" noTextEdit="1"/>
              </p:cNvSpPr>
              <p:nvPr/>
            </p:nvSpPr>
            <p:spPr>
              <a:xfrm>
                <a:off x="9170423" y="4359772"/>
                <a:ext cx="1304011" cy="420949"/>
              </a:xfrm>
              <a:prstGeom prst="rect">
                <a:avLst/>
              </a:prstGeom>
              <a:blipFill rotWithShape="0">
                <a:blip r:embed="rId4"/>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文字方塊 96"/>
              <p:cNvSpPr txBox="1"/>
              <p:nvPr/>
            </p:nvSpPr>
            <p:spPr>
              <a:xfrm>
                <a:off x="5882281" y="719331"/>
                <a:ext cx="150278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1</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42</m:t>
                      </m:r>
                    </m:oMath>
                  </m:oMathPara>
                </a14:m>
                <a:endParaRPr lang="zh-TW" altLang="en-US" sz="2800" baseline="-25000" dirty="0">
                  <a:solidFill>
                    <a:srgbClr val="FF0000"/>
                  </a:solidFill>
                </a:endParaRPr>
              </a:p>
            </p:txBody>
          </p:sp>
        </mc:Choice>
        <mc:Fallback xmlns="">
          <p:sp>
            <p:nvSpPr>
              <p:cNvPr id="8" name="文字方塊 96"/>
              <p:cNvSpPr txBox="1">
                <a:spLocks noRot="1" noChangeAspect="1" noMove="1" noResize="1" noEditPoints="1" noAdjustHandles="1" noChangeArrowheads="1" noChangeShapeType="1" noTextEdit="1"/>
              </p:cNvSpPr>
              <p:nvPr/>
            </p:nvSpPr>
            <p:spPr>
              <a:xfrm>
                <a:off x="5882281" y="719331"/>
                <a:ext cx="1502784" cy="420949"/>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文字方塊 96"/>
              <p:cNvSpPr txBox="1"/>
              <p:nvPr/>
            </p:nvSpPr>
            <p:spPr>
              <a:xfrm>
                <a:off x="5805023" y="4343761"/>
                <a:ext cx="1502784"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FF0000"/>
                          </a:solidFill>
                          <a:latin typeface="Cambria Math" panose="02040503050406030204" pitchFamily="18" charset="0"/>
                        </a:rPr>
                        <m:t>𝑒</m:t>
                      </m:r>
                      <m:r>
                        <a:rPr lang="en-GB" altLang="zh-TW" sz="2800" b="0" i="1" baseline="-25000" smtClean="0">
                          <a:solidFill>
                            <a:srgbClr val="FF0000"/>
                          </a:solidFill>
                          <a:latin typeface="Cambria Math" panose="02040503050406030204" pitchFamily="18" charset="0"/>
                        </a:rPr>
                        <m:t>2</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0</m:t>
                      </m:r>
                      <m:r>
                        <a:rPr lang="en-GB" altLang="zh-TW" sz="2800" b="0" i="1" smtClean="0">
                          <a:solidFill>
                            <a:srgbClr val="FF0000"/>
                          </a:solidFill>
                          <a:latin typeface="Cambria Math" panose="02040503050406030204" pitchFamily="18" charset="0"/>
                        </a:rPr>
                        <m:t>.</m:t>
                      </m:r>
                      <m:r>
                        <a:rPr lang="en-GB" altLang="zh-TW" sz="2800" b="0" i="1" smtClean="0">
                          <a:solidFill>
                            <a:srgbClr val="FF0000"/>
                          </a:solidFill>
                          <a:latin typeface="Cambria Math" panose="02040503050406030204" pitchFamily="18" charset="0"/>
                        </a:rPr>
                        <m:t>88</m:t>
                      </m:r>
                    </m:oMath>
                  </m:oMathPara>
                </a14:m>
                <a:endParaRPr lang="zh-TW" altLang="en-US" sz="2800" baseline="-25000" dirty="0">
                  <a:solidFill>
                    <a:srgbClr val="FF0000"/>
                  </a:solidFill>
                </a:endParaRPr>
              </a:p>
            </p:txBody>
          </p:sp>
        </mc:Choice>
        <mc:Fallback xmlns="">
          <p:sp>
            <p:nvSpPr>
              <p:cNvPr id="9" name="文字方塊 96"/>
              <p:cNvSpPr txBox="1">
                <a:spLocks noRot="1" noChangeAspect="1" noMove="1" noResize="1" noEditPoints="1" noAdjustHandles="1" noChangeArrowheads="1" noChangeShapeType="1" noTextEdit="1"/>
              </p:cNvSpPr>
              <p:nvPr/>
            </p:nvSpPr>
            <p:spPr>
              <a:xfrm>
                <a:off x="5805023" y="4343761"/>
                <a:ext cx="1502784" cy="420949"/>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文字方塊 67"/>
              <p:cNvSpPr txBox="1"/>
              <p:nvPr/>
            </p:nvSpPr>
            <p:spPr>
              <a:xfrm>
                <a:off x="6633673" y="1643711"/>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11</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2</m:t>
                      </m:r>
                    </m:oMath>
                  </m:oMathPara>
                </a14:m>
                <a:endParaRPr lang="zh-TW" altLang="en-US" sz="2800" baseline="-25000" dirty="0">
                  <a:solidFill>
                    <a:srgbClr val="0000FF"/>
                  </a:solidFill>
                </a:endParaRPr>
              </a:p>
            </p:txBody>
          </p:sp>
        </mc:Choice>
        <mc:Fallback xmlns="">
          <p:sp>
            <p:nvSpPr>
              <p:cNvPr id="10" name="文字方塊 67"/>
              <p:cNvSpPr txBox="1">
                <a:spLocks noRot="1" noChangeAspect="1" noMove="1" noResize="1" noEditPoints="1" noAdjustHandles="1" noChangeArrowheads="1" noChangeShapeType="1" noTextEdit="1"/>
              </p:cNvSpPr>
              <p:nvPr/>
            </p:nvSpPr>
            <p:spPr>
              <a:xfrm>
                <a:off x="6633673" y="1643711"/>
                <a:ext cx="1251112" cy="420949"/>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文字方塊 67"/>
              <p:cNvSpPr txBox="1"/>
              <p:nvPr/>
            </p:nvSpPr>
            <p:spPr>
              <a:xfrm>
                <a:off x="6014718" y="2129865"/>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12</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1</m:t>
                      </m:r>
                    </m:oMath>
                  </m:oMathPara>
                </a14:m>
                <a:endParaRPr lang="zh-TW" altLang="en-US" sz="2800" baseline="-25000" dirty="0">
                  <a:solidFill>
                    <a:srgbClr val="0000FF"/>
                  </a:solidFill>
                </a:endParaRPr>
              </a:p>
            </p:txBody>
          </p:sp>
        </mc:Choice>
        <mc:Fallback xmlns="">
          <p:sp>
            <p:nvSpPr>
              <p:cNvPr id="11" name="文字方塊 67"/>
              <p:cNvSpPr txBox="1">
                <a:spLocks noRot="1" noChangeAspect="1" noMove="1" noResize="1" noEditPoints="1" noAdjustHandles="1" noChangeArrowheads="1" noChangeShapeType="1" noTextEdit="1"/>
              </p:cNvSpPr>
              <p:nvPr/>
            </p:nvSpPr>
            <p:spPr>
              <a:xfrm>
                <a:off x="6014718" y="2129865"/>
                <a:ext cx="1251112" cy="420949"/>
              </a:xfrm>
              <a:prstGeom prst="rect">
                <a:avLst/>
              </a:prstGeom>
              <a:blipFill rotWithShape="0">
                <a:blip r:embed="rId8"/>
                <a:stretch>
                  <a:fillRect b="-14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文字方塊 67"/>
              <p:cNvSpPr txBox="1"/>
              <p:nvPr/>
            </p:nvSpPr>
            <p:spPr>
              <a:xfrm>
                <a:off x="5882281" y="3078350"/>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21</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3</m:t>
                      </m:r>
                    </m:oMath>
                  </m:oMathPara>
                </a14:m>
                <a:endParaRPr lang="zh-TW" altLang="en-US" sz="2800" baseline="-25000" dirty="0">
                  <a:solidFill>
                    <a:srgbClr val="0000FF"/>
                  </a:solidFill>
                </a:endParaRPr>
              </a:p>
            </p:txBody>
          </p:sp>
        </mc:Choice>
        <mc:Fallback xmlns="">
          <p:sp>
            <p:nvSpPr>
              <p:cNvPr id="12" name="文字方塊 67"/>
              <p:cNvSpPr txBox="1">
                <a:spLocks noRot="1" noChangeAspect="1" noMove="1" noResize="1" noEditPoints="1" noAdjustHandles="1" noChangeArrowheads="1" noChangeShapeType="1" noTextEdit="1"/>
              </p:cNvSpPr>
              <p:nvPr/>
            </p:nvSpPr>
            <p:spPr>
              <a:xfrm>
                <a:off x="5882281" y="3078350"/>
                <a:ext cx="1251112" cy="420949"/>
              </a:xfrm>
              <a:prstGeom prst="rect">
                <a:avLst/>
              </a:prstGeom>
              <a:blipFill rotWithShape="0">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文字方塊 67"/>
              <p:cNvSpPr txBox="1"/>
              <p:nvPr/>
            </p:nvSpPr>
            <p:spPr>
              <a:xfrm>
                <a:off x="6633673" y="3419214"/>
                <a:ext cx="1251112"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0000FF"/>
                          </a:solidFill>
                          <a:latin typeface="Cambria Math" panose="02040503050406030204" pitchFamily="18" charset="0"/>
                        </a:rPr>
                        <m:t>𝑤</m:t>
                      </m:r>
                      <m:r>
                        <a:rPr lang="en-GB" altLang="zh-TW" sz="2800" b="0" i="1" baseline="-25000" smtClean="0">
                          <a:solidFill>
                            <a:srgbClr val="0000FF"/>
                          </a:solidFill>
                          <a:latin typeface="Cambria Math" panose="02040503050406030204" pitchFamily="18" charset="0"/>
                        </a:rPr>
                        <m:t>22</m:t>
                      </m:r>
                      <m:r>
                        <a:rPr lang="en-GB" altLang="zh-TW" sz="2800" b="0" i="1" smtClean="0">
                          <a:solidFill>
                            <a:srgbClr val="0000FF"/>
                          </a:solidFill>
                          <a:latin typeface="Cambria Math" panose="02040503050406030204" pitchFamily="18" charset="0"/>
                        </a:rPr>
                        <m:t>=</m:t>
                      </m:r>
                      <m:r>
                        <a:rPr lang="en-GB" altLang="zh-TW" sz="2800" b="0" i="1" smtClean="0">
                          <a:solidFill>
                            <a:srgbClr val="0000FF"/>
                          </a:solidFill>
                          <a:latin typeface="Cambria Math" panose="02040503050406030204" pitchFamily="18" charset="0"/>
                        </a:rPr>
                        <m:t>4</m:t>
                      </m:r>
                    </m:oMath>
                  </m:oMathPara>
                </a14:m>
                <a:endParaRPr lang="zh-TW" altLang="en-US" sz="2800" baseline="-25000" dirty="0">
                  <a:solidFill>
                    <a:srgbClr val="0000FF"/>
                  </a:solidFill>
                </a:endParaRPr>
              </a:p>
            </p:txBody>
          </p:sp>
        </mc:Choice>
        <mc:Fallback xmlns="">
          <p:sp>
            <p:nvSpPr>
              <p:cNvPr id="13" name="文字方塊 67"/>
              <p:cNvSpPr txBox="1">
                <a:spLocks noRot="1" noChangeAspect="1" noMove="1" noResize="1" noEditPoints="1" noAdjustHandles="1" noChangeArrowheads="1" noChangeShapeType="1" noTextEdit="1"/>
              </p:cNvSpPr>
              <p:nvPr/>
            </p:nvSpPr>
            <p:spPr>
              <a:xfrm>
                <a:off x="6633673" y="3419214"/>
                <a:ext cx="1251112" cy="420949"/>
              </a:xfrm>
              <a:prstGeom prst="rect">
                <a:avLst/>
              </a:prstGeom>
              <a:blipFill rotWithShape="0">
                <a:blip r:embed="rId10"/>
                <a:stretch>
                  <a:fillRect/>
                </a:stretch>
              </a:blipFill>
            </p:spPr>
            <p:txBody>
              <a:bodyPr/>
              <a:lstStyle/>
              <a:p>
                <a:r>
                  <a:rPr lang="en-GB">
                    <a:noFill/>
                  </a:rPr>
                  <a:t> </a:t>
                </a:r>
              </a:p>
            </p:txBody>
          </p:sp>
        </mc:Fallback>
      </mc:AlternateContent>
      <p:sp>
        <p:nvSpPr>
          <p:cNvPr id="14" name="Freeform 13"/>
          <p:cNvSpPr/>
          <p:nvPr/>
        </p:nvSpPr>
        <p:spPr>
          <a:xfrm>
            <a:off x="8135611" y="1985734"/>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14"/>
          <p:cNvSpPr/>
          <p:nvPr/>
        </p:nvSpPr>
        <p:spPr>
          <a:xfrm flipV="1">
            <a:off x="8095317" y="996869"/>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15"/>
          <p:cNvSpPr/>
          <p:nvPr/>
        </p:nvSpPr>
        <p:spPr>
          <a:xfrm>
            <a:off x="8186411" y="4210774"/>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16"/>
          <p:cNvSpPr/>
          <p:nvPr/>
        </p:nvSpPr>
        <p:spPr>
          <a:xfrm flipV="1">
            <a:off x="8146117" y="3221909"/>
            <a:ext cx="1144065" cy="264554"/>
          </a:xfrm>
          <a:custGeom>
            <a:avLst/>
            <a:gdLst>
              <a:gd name="connsiteX0" fmla="*/ 2499360 w 2499360"/>
              <a:gd name="connsiteY0" fmla="*/ 81280 h 508594"/>
              <a:gd name="connsiteX1" fmla="*/ 1320800 w 2499360"/>
              <a:gd name="connsiteY1" fmla="*/ 508000 h 508594"/>
              <a:gd name="connsiteX2" fmla="*/ 0 w 2499360"/>
              <a:gd name="connsiteY2" fmla="*/ 0 h 508594"/>
            </a:gdLst>
            <a:ahLst/>
            <a:cxnLst>
              <a:cxn ang="0">
                <a:pos x="connsiteX0" y="connsiteY0"/>
              </a:cxn>
              <a:cxn ang="0">
                <a:pos x="connsiteX1" y="connsiteY1"/>
              </a:cxn>
              <a:cxn ang="0">
                <a:pos x="connsiteX2" y="connsiteY2"/>
              </a:cxn>
            </a:cxnLst>
            <a:rect l="l" t="t" r="r" b="b"/>
            <a:pathLst>
              <a:path w="2499360" h="508594">
                <a:moveTo>
                  <a:pt x="2499360" y="81280"/>
                </a:moveTo>
                <a:cubicBezTo>
                  <a:pt x="2118360" y="301413"/>
                  <a:pt x="1737360" y="521547"/>
                  <a:pt x="1320800" y="508000"/>
                </a:cubicBezTo>
                <a:cubicBezTo>
                  <a:pt x="904240" y="494453"/>
                  <a:pt x="452120" y="247226"/>
                  <a:pt x="0" y="0"/>
                </a:cubicBezTo>
              </a:path>
            </a:pathLst>
          </a:custGeom>
          <a:noFill/>
          <a:ln w="38100">
            <a:solidFill>
              <a:schemeClr val="accent4">
                <a:lumMod val="75000"/>
              </a:schemeClr>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8" name="文字方塊 67"/>
              <p:cNvSpPr txBox="1"/>
              <p:nvPr/>
            </p:nvSpPr>
            <p:spPr>
              <a:xfrm>
                <a:off x="7866996" y="2769909"/>
                <a:ext cx="52578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1</m:t>
                      </m:r>
                    </m:oMath>
                  </m:oMathPara>
                </a14:m>
                <a:endParaRPr lang="zh-TW" altLang="en-US" sz="2800" baseline="-25000" dirty="0">
                  <a:solidFill>
                    <a:schemeClr val="accent4">
                      <a:lumMod val="75000"/>
                    </a:schemeClr>
                  </a:solidFill>
                </a:endParaRPr>
              </a:p>
            </p:txBody>
          </p:sp>
        </mc:Choice>
        <mc:Fallback xmlns="">
          <p:sp>
            <p:nvSpPr>
              <p:cNvPr id="18" name="文字方塊 67"/>
              <p:cNvSpPr txBox="1">
                <a:spLocks noRot="1" noChangeAspect="1" noMove="1" noResize="1" noEditPoints="1" noAdjustHandles="1" noChangeArrowheads="1" noChangeShapeType="1" noTextEdit="1"/>
              </p:cNvSpPr>
              <p:nvPr/>
            </p:nvSpPr>
            <p:spPr>
              <a:xfrm>
                <a:off x="7866996" y="2769909"/>
                <a:ext cx="525785" cy="420949"/>
              </a:xfrm>
              <a:prstGeom prst="rect">
                <a:avLst/>
              </a:prstGeom>
              <a:blipFill rotWithShape="0">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文字方塊 67"/>
              <p:cNvSpPr txBox="1"/>
              <p:nvPr/>
            </p:nvSpPr>
            <p:spPr>
              <a:xfrm>
                <a:off x="7917013" y="4446415"/>
                <a:ext cx="525785"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4</m:t>
                      </m:r>
                    </m:oMath>
                  </m:oMathPara>
                </a14:m>
                <a:endParaRPr lang="zh-TW" altLang="en-US" sz="2800" baseline="-25000" dirty="0">
                  <a:solidFill>
                    <a:schemeClr val="accent4">
                      <a:lumMod val="75000"/>
                    </a:schemeClr>
                  </a:solidFill>
                </a:endParaRPr>
              </a:p>
            </p:txBody>
          </p:sp>
        </mc:Choice>
        <mc:Fallback xmlns="">
          <p:sp>
            <p:nvSpPr>
              <p:cNvPr id="19" name="文字方塊 67"/>
              <p:cNvSpPr txBox="1">
                <a:spLocks noRot="1" noChangeAspect="1" noMove="1" noResize="1" noEditPoints="1" noAdjustHandles="1" noChangeArrowheads="1" noChangeShapeType="1" noTextEdit="1"/>
              </p:cNvSpPr>
              <p:nvPr/>
            </p:nvSpPr>
            <p:spPr>
              <a:xfrm>
                <a:off x="7917013" y="4446415"/>
                <a:ext cx="525785" cy="420949"/>
              </a:xfrm>
              <a:prstGeom prst="rect">
                <a:avLst/>
              </a:prstGeom>
              <a:blipFill rotWithShape="0">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文字方塊 67"/>
              <p:cNvSpPr txBox="1"/>
              <p:nvPr/>
            </p:nvSpPr>
            <p:spPr>
              <a:xfrm>
                <a:off x="7850672" y="459163"/>
                <a:ext cx="72455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32</m:t>
                      </m:r>
                    </m:oMath>
                  </m:oMathPara>
                </a14:m>
                <a:endParaRPr lang="zh-TW" altLang="en-US" sz="2800" baseline="-25000" dirty="0">
                  <a:solidFill>
                    <a:schemeClr val="accent4">
                      <a:lumMod val="75000"/>
                    </a:schemeClr>
                  </a:solidFill>
                </a:endParaRPr>
              </a:p>
            </p:txBody>
          </p:sp>
        </mc:Choice>
        <mc:Fallback xmlns="">
          <p:sp>
            <p:nvSpPr>
              <p:cNvPr id="20" name="文字方塊 67"/>
              <p:cNvSpPr txBox="1">
                <a:spLocks noRot="1" noChangeAspect="1" noMove="1" noResize="1" noEditPoints="1" noAdjustHandles="1" noChangeArrowheads="1" noChangeShapeType="1" noTextEdit="1"/>
              </p:cNvSpPr>
              <p:nvPr/>
            </p:nvSpPr>
            <p:spPr>
              <a:xfrm>
                <a:off x="7850672" y="459163"/>
                <a:ext cx="724557" cy="420949"/>
              </a:xfrm>
              <a:prstGeom prst="rect">
                <a:avLst/>
              </a:prstGeom>
              <a:blipFill rotWithShape="0">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文字方塊 67"/>
              <p:cNvSpPr txBox="1"/>
              <p:nvPr/>
            </p:nvSpPr>
            <p:spPr>
              <a:xfrm>
                <a:off x="7900689" y="2135669"/>
                <a:ext cx="72455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chemeClr val="accent4">
                              <a:lumMod val="75000"/>
                            </a:schemeClr>
                          </a:solidFill>
                          <a:latin typeface="Cambria Math" panose="02040503050406030204" pitchFamily="18" charset="0"/>
                        </a:rPr>
                        <m:t>0</m:t>
                      </m:r>
                      <m:r>
                        <a:rPr lang="en-GB" altLang="zh-TW" sz="2800" b="0" i="1" smtClean="0">
                          <a:solidFill>
                            <a:schemeClr val="accent4">
                              <a:lumMod val="75000"/>
                            </a:schemeClr>
                          </a:solidFill>
                          <a:latin typeface="Cambria Math" panose="02040503050406030204" pitchFamily="18" charset="0"/>
                        </a:rPr>
                        <m:t>.</m:t>
                      </m:r>
                      <m:r>
                        <a:rPr lang="en-GB" altLang="zh-TW" sz="2800" b="0" i="1" smtClean="0">
                          <a:solidFill>
                            <a:schemeClr val="accent4">
                              <a:lumMod val="75000"/>
                            </a:schemeClr>
                          </a:solidFill>
                          <a:latin typeface="Cambria Math" panose="02040503050406030204" pitchFamily="18" charset="0"/>
                        </a:rPr>
                        <m:t>48</m:t>
                      </m:r>
                    </m:oMath>
                  </m:oMathPara>
                </a14:m>
                <a:endParaRPr lang="zh-TW" altLang="en-US" sz="2800" baseline="-25000" dirty="0">
                  <a:solidFill>
                    <a:schemeClr val="accent4">
                      <a:lumMod val="75000"/>
                    </a:schemeClr>
                  </a:solidFill>
                </a:endParaRPr>
              </a:p>
            </p:txBody>
          </p:sp>
        </mc:Choice>
        <mc:Fallback xmlns="">
          <p:sp>
            <p:nvSpPr>
              <p:cNvPr id="21" name="文字方塊 67"/>
              <p:cNvSpPr txBox="1">
                <a:spLocks noRot="1" noChangeAspect="1" noMove="1" noResize="1" noEditPoints="1" noAdjustHandles="1" noChangeArrowheads="1" noChangeShapeType="1" noTextEdit="1"/>
              </p:cNvSpPr>
              <p:nvPr/>
            </p:nvSpPr>
            <p:spPr>
              <a:xfrm>
                <a:off x="7900689" y="2135669"/>
                <a:ext cx="724557" cy="420949"/>
              </a:xfrm>
              <a:prstGeom prst="rect">
                <a:avLst/>
              </a:prstGeom>
              <a:blipFill rotWithShape="0">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文字方塊 67"/>
              <p:cNvSpPr txBox="1"/>
              <p:nvPr/>
            </p:nvSpPr>
            <p:spPr>
              <a:xfrm>
                <a:off x="6206866" y="1127694"/>
                <a:ext cx="140339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7030A0"/>
                          </a:solidFill>
                          <a:latin typeface="Cambria Math" panose="02040503050406030204" pitchFamily="18" charset="0"/>
                        </a:rPr>
                        <m:t>𝑜</m:t>
                      </m:r>
                      <m:r>
                        <a:rPr lang="en-GB" altLang="zh-TW" sz="2800" b="0" i="1" baseline="-25000" smtClean="0">
                          <a:solidFill>
                            <a:srgbClr val="7030A0"/>
                          </a:solidFill>
                          <a:latin typeface="Cambria Math" panose="02040503050406030204" pitchFamily="18" charset="0"/>
                        </a:rPr>
                        <m:t>𝑗</m:t>
                      </m:r>
                      <m:r>
                        <a:rPr lang="en-GB" altLang="zh-TW" sz="2800" b="0" i="1" baseline="-25000" smtClean="0">
                          <a:solidFill>
                            <a:srgbClr val="7030A0"/>
                          </a:solidFill>
                          <a:latin typeface="Cambria Math" panose="02040503050406030204" pitchFamily="18" charset="0"/>
                        </a:rPr>
                        <m:t>1</m:t>
                      </m:r>
                      <m:r>
                        <a:rPr lang="en-GB" altLang="zh-TW" sz="2800" b="0" i="1" smtClean="0">
                          <a:solidFill>
                            <a:srgbClr val="7030A0"/>
                          </a:solidFill>
                          <a:latin typeface="Cambria Math" panose="02040503050406030204" pitchFamily="18" charset="0"/>
                        </a:rPr>
                        <m:t>=</m:t>
                      </m:r>
                      <m:r>
                        <a:rPr lang="en-GB" altLang="zh-TW" sz="2800" b="0" i="1" smtClean="0">
                          <a:solidFill>
                            <a:srgbClr val="7030A0"/>
                          </a:solidFill>
                          <a:latin typeface="Cambria Math" panose="02040503050406030204" pitchFamily="18" charset="0"/>
                        </a:rPr>
                        <m:t>0</m:t>
                      </m:r>
                      <m:r>
                        <a:rPr lang="en-GB" altLang="zh-TW" sz="2800" b="0" i="1" smtClean="0">
                          <a:solidFill>
                            <a:srgbClr val="7030A0"/>
                          </a:solidFill>
                          <a:latin typeface="Cambria Math" panose="02040503050406030204" pitchFamily="18" charset="0"/>
                        </a:rPr>
                        <m:t>.</m:t>
                      </m:r>
                      <m:r>
                        <a:rPr lang="en-GB" altLang="zh-TW" sz="2800" b="0" i="1" smtClean="0">
                          <a:solidFill>
                            <a:srgbClr val="7030A0"/>
                          </a:solidFill>
                          <a:latin typeface="Cambria Math" panose="02040503050406030204" pitchFamily="18" charset="0"/>
                        </a:rPr>
                        <m:t>4</m:t>
                      </m:r>
                    </m:oMath>
                  </m:oMathPara>
                </a14:m>
                <a:endParaRPr lang="zh-TW" altLang="en-US" sz="2800" baseline="-25000" dirty="0">
                  <a:solidFill>
                    <a:srgbClr val="7030A0"/>
                  </a:solidFill>
                </a:endParaRPr>
              </a:p>
            </p:txBody>
          </p:sp>
        </mc:Choice>
        <mc:Fallback xmlns="">
          <p:sp>
            <p:nvSpPr>
              <p:cNvPr id="22" name="文字方塊 67"/>
              <p:cNvSpPr txBox="1">
                <a:spLocks noRot="1" noChangeAspect="1" noMove="1" noResize="1" noEditPoints="1" noAdjustHandles="1" noChangeArrowheads="1" noChangeShapeType="1" noTextEdit="1"/>
              </p:cNvSpPr>
              <p:nvPr/>
            </p:nvSpPr>
            <p:spPr>
              <a:xfrm>
                <a:off x="6206866" y="1127694"/>
                <a:ext cx="1403397" cy="420949"/>
              </a:xfrm>
              <a:prstGeom prst="rect">
                <a:avLst/>
              </a:prstGeom>
              <a:blipFill rotWithShape="0">
                <a:blip r:embed="rId15"/>
                <a:stretch>
                  <a:fillRect b="-130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文字方塊 67"/>
              <p:cNvSpPr txBox="1"/>
              <p:nvPr/>
            </p:nvSpPr>
            <p:spPr>
              <a:xfrm>
                <a:off x="6173808" y="3908944"/>
                <a:ext cx="1403397"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altLang="zh-TW" sz="2800" b="0" i="1" smtClean="0">
                          <a:solidFill>
                            <a:srgbClr val="7030A0"/>
                          </a:solidFill>
                          <a:latin typeface="Cambria Math" panose="02040503050406030204" pitchFamily="18" charset="0"/>
                        </a:rPr>
                        <m:t>𝑜</m:t>
                      </m:r>
                      <m:r>
                        <a:rPr lang="en-GB" altLang="zh-TW" sz="2800" b="0" i="1" baseline="-25000" smtClean="0">
                          <a:solidFill>
                            <a:srgbClr val="7030A0"/>
                          </a:solidFill>
                          <a:latin typeface="Cambria Math" panose="02040503050406030204" pitchFamily="18" charset="0"/>
                        </a:rPr>
                        <m:t>𝑗</m:t>
                      </m:r>
                      <m:r>
                        <a:rPr lang="en-GB" altLang="zh-TW" sz="2800" b="0" i="1" baseline="-25000" smtClean="0">
                          <a:solidFill>
                            <a:srgbClr val="7030A0"/>
                          </a:solidFill>
                          <a:latin typeface="Cambria Math" panose="02040503050406030204" pitchFamily="18" charset="0"/>
                        </a:rPr>
                        <m:t>2</m:t>
                      </m:r>
                      <m:r>
                        <a:rPr lang="en-GB" altLang="zh-TW" sz="2800" b="0" i="1" smtClean="0">
                          <a:solidFill>
                            <a:srgbClr val="7030A0"/>
                          </a:solidFill>
                          <a:latin typeface="Cambria Math" panose="02040503050406030204" pitchFamily="18" charset="0"/>
                        </a:rPr>
                        <m:t>=</m:t>
                      </m:r>
                      <m:r>
                        <a:rPr lang="en-GB" altLang="zh-TW" sz="2800" b="0" i="1" smtClean="0">
                          <a:solidFill>
                            <a:srgbClr val="7030A0"/>
                          </a:solidFill>
                          <a:latin typeface="Cambria Math" panose="02040503050406030204" pitchFamily="18" charset="0"/>
                        </a:rPr>
                        <m:t>0</m:t>
                      </m:r>
                      <m:r>
                        <a:rPr lang="en-GB" altLang="zh-TW" sz="2800" b="0" i="1" smtClean="0">
                          <a:solidFill>
                            <a:srgbClr val="7030A0"/>
                          </a:solidFill>
                          <a:latin typeface="Cambria Math" panose="02040503050406030204" pitchFamily="18" charset="0"/>
                        </a:rPr>
                        <m:t>.</m:t>
                      </m:r>
                      <m:r>
                        <a:rPr lang="en-GB" altLang="zh-TW" sz="2800" b="0" i="1" smtClean="0">
                          <a:solidFill>
                            <a:srgbClr val="7030A0"/>
                          </a:solidFill>
                          <a:latin typeface="Cambria Math" panose="02040503050406030204" pitchFamily="18" charset="0"/>
                        </a:rPr>
                        <m:t>5</m:t>
                      </m:r>
                    </m:oMath>
                  </m:oMathPara>
                </a14:m>
                <a:endParaRPr lang="zh-TW" altLang="en-US" sz="2800" baseline="-25000" dirty="0">
                  <a:solidFill>
                    <a:srgbClr val="7030A0"/>
                  </a:solidFill>
                </a:endParaRPr>
              </a:p>
            </p:txBody>
          </p:sp>
        </mc:Choice>
        <mc:Fallback xmlns="">
          <p:sp>
            <p:nvSpPr>
              <p:cNvPr id="23" name="文字方塊 67"/>
              <p:cNvSpPr txBox="1">
                <a:spLocks noRot="1" noChangeAspect="1" noMove="1" noResize="1" noEditPoints="1" noAdjustHandles="1" noChangeArrowheads="1" noChangeShapeType="1" noTextEdit="1"/>
              </p:cNvSpPr>
              <p:nvPr/>
            </p:nvSpPr>
            <p:spPr>
              <a:xfrm>
                <a:off x="6173808" y="3908944"/>
                <a:ext cx="1403397" cy="420949"/>
              </a:xfrm>
              <a:prstGeom prst="rect">
                <a:avLst/>
              </a:prstGeom>
              <a:blipFill rotWithShape="0">
                <a:blip r:embed="rId16"/>
                <a:stretch>
                  <a:fillRect b="-13043"/>
                </a:stretch>
              </a:blipFill>
            </p:spPr>
            <p:txBody>
              <a:bodyPr/>
              <a:lstStyle/>
              <a:p>
                <a:r>
                  <a:rPr lang="en-GB">
                    <a:noFill/>
                  </a:rPr>
                  <a:t> </a:t>
                </a:r>
              </a:p>
            </p:txBody>
          </p:sp>
        </mc:Fallback>
      </mc:AlternateContent>
    </p:spTree>
    <p:extLst>
      <p:ext uri="{BB962C8B-B14F-4D97-AF65-F5344CB8AC3E}">
        <p14:creationId xmlns:p14="http://schemas.microsoft.com/office/powerpoint/2010/main" val="4114565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358340" y="2371467"/>
            <a:ext cx="6853438" cy="9144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object 13"/>
              <p:cNvSpPr txBox="1"/>
              <p:nvPr/>
            </p:nvSpPr>
            <p:spPr>
              <a:xfrm>
                <a:off x="2384755" y="2587256"/>
                <a:ext cx="6411982" cy="638424"/>
              </a:xfrm>
              <a:prstGeom prst="rect">
                <a:avLst/>
              </a:prstGeom>
            </p:spPr>
            <p:txBody>
              <a:bodyPr vert="horz" wrap="square" lIns="0" tIns="22650" rIns="0" bIns="0" rtlCol="0">
                <a:spAutoFit/>
              </a:bodyPr>
              <a:lstStyle/>
              <a:p>
                <a:pPr marL="25168">
                  <a:spcBef>
                    <a:spcPts val="178"/>
                  </a:spcBef>
                  <a:tabLst>
                    <a:tab pos="1218111" algn="l"/>
                    <a:tab pos="1683712" algn="l"/>
                    <a:tab pos="2968517" algn="l"/>
                    <a:tab pos="3369940" algn="l"/>
                  </a:tabLst>
                </a:pPr>
                <a:r>
                  <a:rPr lang="ar-AE" sz="4000" spc="-79" dirty="0" smtClean="0">
                    <a:latin typeface="Tahoma"/>
                    <a:cs typeface="Tahoma"/>
                  </a:rPr>
                  <a:t> </a:t>
                </a:r>
                <a:r>
                  <a:rPr lang="en-GB" sz="4000" i="1" spc="69" dirty="0">
                    <a:latin typeface="Mathcad UniMath Prime"/>
                    <a:cs typeface="Tahoma"/>
                  </a:rPr>
                  <a:t>=</a:t>
                </a:r>
                <a:r>
                  <a:rPr lang="en-GB" sz="4000" i="1" spc="69" dirty="0" smtClean="0">
                    <a:latin typeface="Mathcad UniMath Prime"/>
                    <a:cs typeface="Tahoma"/>
                  </a:rPr>
                  <a:t> </a:t>
                </a:r>
                <a14:m>
                  <m:oMath xmlns:m="http://schemas.openxmlformats.org/officeDocument/2006/math">
                    <m:r>
                      <a:rPr lang="en-GB" sz="4000" b="0" i="1" smtClean="0">
                        <a:latin typeface="Cambria Math" panose="02040503050406030204" pitchFamily="18" charset="0"/>
                      </a:rPr>
                      <m:t>−</m:t>
                    </m:r>
                    <m:r>
                      <a:rPr lang="en-GB" sz="4000" b="0" i="1" smtClean="0">
                        <a:latin typeface="Cambria Math" panose="02040503050406030204" pitchFamily="18" charset="0"/>
                      </a:rPr>
                      <m:t>𝑒𝑘</m:t>
                    </m:r>
                    <m:r>
                      <a:rPr lang="en-GB" sz="4000" b="0" i="1" smtClean="0">
                        <a:latin typeface="Cambria Math" panose="02040503050406030204" pitchFamily="18" charset="0"/>
                        <a:ea typeface="Cambria Math" panose="02040503050406030204" pitchFamily="18" charset="0"/>
                      </a:rPr>
                      <m:t> </m:t>
                    </m:r>
                  </m:oMath>
                </a14:m>
                <a:r>
                  <a:rPr lang="en-GB" sz="4000" b="0" i="1" dirty="0" smtClean="0">
                    <a:latin typeface="Cambria Math" panose="02040503050406030204" pitchFamily="18" charset="0"/>
                    <a:ea typeface="Cambria Math" panose="02040503050406030204" pitchFamily="18" charset="0"/>
                  </a:rPr>
                  <a:t>*   </a:t>
                </a:r>
                <a:r>
                  <a:rPr lang="az-Cyrl-AZ" sz="4000" i="1" spc="-79" dirty="0" smtClean="0">
                    <a:latin typeface="Arial"/>
                    <a:cs typeface="Arial"/>
                  </a:rPr>
                  <a:t>Ф</a:t>
                </a:r>
                <a:r>
                  <a:rPr lang="en-GB" sz="4000" i="1" spc="-79" baseline="-25000" dirty="0" smtClean="0">
                    <a:latin typeface="Arial"/>
                    <a:cs typeface="Arial"/>
                  </a:rPr>
                  <a:t>k</a:t>
                </a:r>
                <a14:m>
                  <m:oMath xmlns:m="http://schemas.openxmlformats.org/officeDocument/2006/math">
                    <m:r>
                      <a:rPr lang="en-GB" sz="4000" b="0" i="1" smtClean="0">
                        <a:latin typeface="Cambria Math" panose="02040503050406030204" pitchFamily="18" charset="0"/>
                        <a:ea typeface="Cambria Math" panose="02040503050406030204" pitchFamily="18" charset="0"/>
                      </a:rPr>
                      <m:t> ( </m:t>
                    </m:r>
                    <m:r>
                      <a:rPr lang="en-GB" sz="4000" b="0" i="1" smtClean="0">
                        <a:latin typeface="Cambria Math" panose="02040503050406030204" pitchFamily="18" charset="0"/>
                        <a:ea typeface="Cambria Math" panose="02040503050406030204" pitchFamily="18" charset="0"/>
                      </a:rPr>
                      <m:t>1</m:t>
                    </m:r>
                    <m:r>
                      <a:rPr lang="en-GB" sz="4000" b="0" i="1" smtClean="0">
                        <a:latin typeface="Cambria Math" panose="02040503050406030204" pitchFamily="18" charset="0"/>
                        <a:ea typeface="Cambria Math" panose="02040503050406030204" pitchFamily="18" charset="0"/>
                      </a:rPr>
                      <m:t> −</m:t>
                    </m:r>
                    <m:r>
                      <m:rPr>
                        <m:nor/>
                      </m:rPr>
                      <a:rPr lang="az-Cyrl-AZ" sz="4000" i="1" spc="-79" dirty="0">
                        <a:latin typeface="Arial"/>
                        <a:cs typeface="Arial"/>
                      </a:rPr>
                      <m:t>Ф</m:t>
                    </m:r>
                    <m:r>
                      <m:rPr>
                        <m:nor/>
                      </m:rPr>
                      <a:rPr lang="en-GB" sz="4000" b="0" i="1" spc="-79" baseline="-25000" dirty="0" smtClean="0">
                        <a:latin typeface="Arial"/>
                        <a:cs typeface="Arial"/>
                      </a:rPr>
                      <m:t>k</m:t>
                    </m:r>
                  </m:oMath>
                </a14:m>
                <a:r>
                  <a:rPr lang="en-GB" sz="4000" i="1" dirty="0" smtClean="0">
                    <a:latin typeface="Mathcad UniMath Prime"/>
                    <a:cs typeface="Mathcad UniMath Prime"/>
                  </a:rPr>
                  <a:t>) * </a:t>
                </a:r>
                <a:r>
                  <a:rPr lang="en-GB" sz="4000" i="1" dirty="0" err="1" smtClean="0">
                    <a:latin typeface="Mathcad UniMath Prime"/>
                    <a:cs typeface="Mathcad UniMath Prime"/>
                  </a:rPr>
                  <a:t>o</a:t>
                </a:r>
                <a:r>
                  <a:rPr lang="en-GB" sz="4000" i="1" baseline="-25000" dirty="0" err="1" smtClean="0">
                    <a:latin typeface="Mathcad UniMath Prime"/>
                    <a:cs typeface="Mathcad UniMath Prime"/>
                  </a:rPr>
                  <a:t>j</a:t>
                </a:r>
                <a:r>
                  <a:rPr lang="ar-AE" sz="4000" i="1" dirty="0">
                    <a:latin typeface="Mathcad UniMath Prime"/>
                    <a:cs typeface="Mathcad UniMath Prime"/>
                  </a:rPr>
                  <a:t>	</a:t>
                </a:r>
                <a:endParaRPr sz="4000" dirty="0">
                  <a:latin typeface="Arial"/>
                  <a:cs typeface="Arial"/>
                </a:endParaRPr>
              </a:p>
            </p:txBody>
          </p:sp>
        </mc:Choice>
        <mc:Fallback xmlns="">
          <p:sp>
            <p:nvSpPr>
              <p:cNvPr id="5" name="object 13"/>
              <p:cNvSpPr txBox="1">
                <a:spLocks noRot="1" noChangeAspect="1" noMove="1" noResize="1" noEditPoints="1" noAdjustHandles="1" noChangeArrowheads="1" noChangeShapeType="1" noTextEdit="1"/>
              </p:cNvSpPr>
              <p:nvPr/>
            </p:nvSpPr>
            <p:spPr>
              <a:xfrm>
                <a:off x="2384755" y="2587256"/>
                <a:ext cx="6411982" cy="638424"/>
              </a:xfrm>
              <a:prstGeom prst="rect">
                <a:avLst/>
              </a:prstGeom>
              <a:blipFill rotWithShape="0">
                <a:blip r:embed="rId2"/>
                <a:stretch>
                  <a:fillRect l="-4468" t="-25714" b="-49524"/>
                </a:stretch>
              </a:blipFill>
            </p:spPr>
            <p:txBody>
              <a:bodyPr/>
              <a:lstStyle/>
              <a:p>
                <a:r>
                  <a:rPr lang="en-GB">
                    <a:noFill/>
                  </a:rPr>
                  <a:t> </a:t>
                </a:r>
              </a:p>
            </p:txBody>
          </p:sp>
        </mc:Fallback>
      </mc:AlternateContent>
      <p:sp>
        <p:nvSpPr>
          <p:cNvPr id="6" name="object 5"/>
          <p:cNvSpPr txBox="1"/>
          <p:nvPr/>
        </p:nvSpPr>
        <p:spPr>
          <a:xfrm>
            <a:off x="1634597" y="2282324"/>
            <a:ext cx="1211690" cy="967590"/>
          </a:xfrm>
          <a:prstGeom prst="rect">
            <a:avLst/>
          </a:prstGeom>
        </p:spPr>
        <p:txBody>
          <a:bodyPr vert="horz" wrap="square" lIns="0" tIns="66692" rIns="0" bIns="0" rtlCol="0">
            <a:spAutoFit/>
          </a:bodyPr>
          <a:lstStyle/>
          <a:p>
            <a:pPr marL="86828">
              <a:spcBef>
                <a:spcPts val="525"/>
              </a:spcBef>
            </a:pPr>
            <a:r>
              <a:rPr sz="2800" i="1" u="sng" spc="69" dirty="0" smtClean="0">
                <a:uFill>
                  <a:solidFill>
                    <a:srgbClr val="000000"/>
                  </a:solidFill>
                </a:uFill>
                <a:latin typeface="Arial"/>
                <a:cs typeface="Arial"/>
              </a:rPr>
              <a:t>∂</a:t>
            </a:r>
            <a:r>
              <a:rPr lang="en-GB" sz="2800" i="1" u="sng" spc="69" dirty="0" smtClean="0">
                <a:uFill>
                  <a:solidFill>
                    <a:srgbClr val="000000"/>
                  </a:solidFill>
                </a:uFill>
                <a:latin typeface="Trebuchet MS"/>
                <a:cs typeface="Trebuchet MS"/>
              </a:rPr>
              <a:t>E</a:t>
            </a:r>
            <a:r>
              <a:rPr sz="2800" i="1" u="sng" spc="69" dirty="0" smtClean="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smtClean="0">
                <a:latin typeface="Trebuchet MS"/>
                <a:cs typeface="Trebuchet MS"/>
              </a:rPr>
              <a:t>w</a:t>
            </a:r>
            <a:r>
              <a:rPr lang="en-GB" sz="2800" i="1" spc="-20" baseline="-25000" dirty="0" err="1" smtClean="0">
                <a:latin typeface="Trebuchet MS"/>
                <a:cs typeface="Trebuchet MS"/>
              </a:rPr>
              <a:t>jk</a:t>
            </a:r>
            <a:endParaRPr sz="2800" baseline="-25000" dirty="0">
              <a:latin typeface="Lucida Sans"/>
              <a:cs typeface="Lucida Sans"/>
            </a:endParaRPr>
          </a:p>
        </p:txBody>
      </p:sp>
      <p:sp>
        <p:nvSpPr>
          <p:cNvPr id="7" name="TextBox 6"/>
          <p:cNvSpPr txBox="1"/>
          <p:nvPr/>
        </p:nvSpPr>
        <p:spPr>
          <a:xfrm>
            <a:off x="3060304" y="817696"/>
            <a:ext cx="769763" cy="646331"/>
          </a:xfrm>
          <a:prstGeom prst="rect">
            <a:avLst/>
          </a:prstGeom>
          <a:noFill/>
        </p:spPr>
        <p:txBody>
          <a:bodyPr wrap="none" rtlCol="0">
            <a:spAutoFit/>
          </a:bodyPr>
          <a:lstStyle/>
          <a:p>
            <a:r>
              <a:rPr lang="en-GB" sz="3600" dirty="0" smtClean="0">
                <a:solidFill>
                  <a:srgbClr val="FF0000"/>
                </a:solidFill>
              </a:rPr>
              <a:t>0.8</a:t>
            </a:r>
            <a:endParaRPr lang="en-GB" sz="3600" dirty="0">
              <a:solidFill>
                <a:srgbClr val="FF0000"/>
              </a:solidFill>
            </a:endParaRPr>
          </a:p>
        </p:txBody>
      </p:sp>
      <p:sp>
        <p:nvSpPr>
          <p:cNvPr id="8" name="TextBox 7"/>
          <p:cNvSpPr txBox="1"/>
          <p:nvPr/>
        </p:nvSpPr>
        <p:spPr>
          <a:xfrm>
            <a:off x="725174" y="4335706"/>
            <a:ext cx="11466826" cy="2308324"/>
          </a:xfrm>
          <a:prstGeom prst="rect">
            <a:avLst/>
          </a:prstGeom>
          <a:noFill/>
        </p:spPr>
        <p:txBody>
          <a:bodyPr wrap="square" rtlCol="0">
            <a:spAutoFit/>
          </a:bodyPr>
          <a:lstStyle/>
          <a:p>
            <a:pPr algn="ctr"/>
            <a:r>
              <a:rPr lang="en-GB" sz="3600" dirty="0" smtClean="0">
                <a:solidFill>
                  <a:srgbClr val="5757FF"/>
                </a:solidFill>
              </a:rPr>
              <a:t>(2.0*0.4) + (3*0.5) = 2.3</a:t>
            </a:r>
          </a:p>
          <a:p>
            <a:pPr algn="ctr"/>
            <a:endParaRPr lang="en-GB" sz="3600" dirty="0">
              <a:solidFill>
                <a:srgbClr val="5757FF"/>
              </a:solidFill>
            </a:endParaRPr>
          </a:p>
          <a:p>
            <a:pPr algn="ctr"/>
            <a:r>
              <a:rPr lang="az-Cyrl-AZ" sz="3600" i="1" spc="-79" dirty="0">
                <a:solidFill>
                  <a:srgbClr val="5757FF"/>
                </a:solidFill>
                <a:latin typeface="Arial"/>
                <a:cs typeface="Arial"/>
              </a:rPr>
              <a:t>Ф </a:t>
            </a:r>
            <a:r>
              <a:rPr lang="en-GB" sz="3600" i="1" spc="-79" dirty="0" smtClean="0">
                <a:solidFill>
                  <a:srgbClr val="5757FF"/>
                </a:solidFill>
                <a:latin typeface="Arial"/>
                <a:cs typeface="Arial"/>
              </a:rPr>
              <a:t> =</a:t>
            </a:r>
            <a:r>
              <a:rPr lang="en-GB" sz="3600" i="1" spc="-79" dirty="0" smtClean="0">
                <a:latin typeface="Arial"/>
                <a:cs typeface="Arial"/>
              </a:rPr>
              <a:t> </a:t>
            </a:r>
            <a:r>
              <a:rPr lang="en-GB" sz="3600" dirty="0" smtClean="0">
                <a:solidFill>
                  <a:srgbClr val="5757FF"/>
                </a:solidFill>
              </a:rPr>
              <a:t>1 / 1 + e</a:t>
            </a:r>
            <a:r>
              <a:rPr lang="en-GB" sz="3600" baseline="30000" dirty="0" smtClean="0">
                <a:solidFill>
                  <a:srgbClr val="5757FF"/>
                </a:solidFill>
              </a:rPr>
              <a:t>2.3 </a:t>
            </a:r>
            <a:r>
              <a:rPr lang="en-GB" sz="3600" dirty="0" smtClean="0">
                <a:solidFill>
                  <a:srgbClr val="5757FF"/>
                </a:solidFill>
              </a:rPr>
              <a:t>is then 0.909</a:t>
            </a:r>
          </a:p>
          <a:p>
            <a:pPr algn="ctr"/>
            <a:r>
              <a:rPr lang="en-GB" sz="3600" dirty="0" smtClean="0">
                <a:solidFill>
                  <a:srgbClr val="5757FF"/>
                </a:solidFill>
              </a:rPr>
              <a:t>The middle expression is then 0.909 (1 – 0.909) = 0.083 </a:t>
            </a:r>
            <a:endParaRPr lang="en-GB" sz="3600" dirty="0">
              <a:solidFill>
                <a:srgbClr val="5757FF"/>
              </a:solidFill>
            </a:endParaRPr>
          </a:p>
        </p:txBody>
      </p:sp>
      <p:sp>
        <p:nvSpPr>
          <p:cNvPr id="9" name="TextBox 8"/>
          <p:cNvSpPr txBox="1"/>
          <p:nvPr/>
        </p:nvSpPr>
        <p:spPr>
          <a:xfrm>
            <a:off x="7391327" y="163421"/>
            <a:ext cx="4800673" cy="1754326"/>
          </a:xfrm>
          <a:prstGeom prst="rect">
            <a:avLst/>
          </a:prstGeom>
          <a:noFill/>
        </p:spPr>
        <p:txBody>
          <a:bodyPr wrap="none" rtlCol="0">
            <a:spAutoFit/>
          </a:bodyPr>
          <a:lstStyle/>
          <a:p>
            <a:r>
              <a:rPr lang="en-GB" sz="3600" dirty="0" err="1" smtClean="0">
                <a:solidFill>
                  <a:srgbClr val="7030A0"/>
                </a:solidFill>
              </a:rPr>
              <a:t>o</a:t>
            </a:r>
            <a:r>
              <a:rPr lang="en-GB" sz="3600" baseline="-25000" dirty="0" err="1" smtClean="0">
                <a:solidFill>
                  <a:srgbClr val="7030A0"/>
                </a:solidFill>
              </a:rPr>
              <a:t>j</a:t>
            </a:r>
            <a:r>
              <a:rPr lang="en-GB" sz="3600" dirty="0" smtClean="0">
                <a:solidFill>
                  <a:srgbClr val="7030A0"/>
                </a:solidFill>
              </a:rPr>
              <a:t> is simply </a:t>
            </a:r>
            <a:r>
              <a:rPr lang="en-GB" sz="3600" dirty="0" err="1" smtClean="0">
                <a:solidFill>
                  <a:srgbClr val="7030A0"/>
                </a:solidFill>
              </a:rPr>
              <a:t>o</a:t>
            </a:r>
            <a:r>
              <a:rPr lang="en-GB" sz="3600" baseline="-25000" dirty="0" err="1" smtClean="0">
                <a:solidFill>
                  <a:srgbClr val="7030A0"/>
                </a:solidFill>
              </a:rPr>
              <a:t>j</a:t>
            </a:r>
            <a:r>
              <a:rPr lang="en-GB" sz="3600" baseline="-25000" dirty="0" smtClean="0">
                <a:solidFill>
                  <a:srgbClr val="7030A0"/>
                </a:solidFill>
              </a:rPr>
              <a:t>=1</a:t>
            </a:r>
            <a:r>
              <a:rPr lang="en-GB" sz="3600" dirty="0" smtClean="0">
                <a:solidFill>
                  <a:srgbClr val="7030A0"/>
                </a:solidFill>
              </a:rPr>
              <a:t>, because </a:t>
            </a:r>
          </a:p>
          <a:p>
            <a:r>
              <a:rPr lang="en-GB" sz="3600" dirty="0" smtClean="0">
                <a:solidFill>
                  <a:srgbClr val="7030A0"/>
                </a:solidFill>
              </a:rPr>
              <a:t>we are interested in the </a:t>
            </a:r>
          </a:p>
          <a:p>
            <a:r>
              <a:rPr lang="en-GB" sz="3600" dirty="0" smtClean="0">
                <a:solidFill>
                  <a:srgbClr val="7030A0"/>
                </a:solidFill>
              </a:rPr>
              <a:t>weight w</a:t>
            </a:r>
            <a:r>
              <a:rPr lang="en-GB" sz="3600" baseline="-25000" dirty="0" smtClean="0">
                <a:solidFill>
                  <a:srgbClr val="7030A0"/>
                </a:solidFill>
              </a:rPr>
              <a:t>11</a:t>
            </a:r>
            <a:r>
              <a:rPr lang="en-GB" sz="3600" dirty="0" smtClean="0">
                <a:solidFill>
                  <a:srgbClr val="7030A0"/>
                </a:solidFill>
              </a:rPr>
              <a:t> which is 0.4</a:t>
            </a:r>
            <a:endParaRPr lang="en-GB" sz="3600" baseline="-25000" dirty="0">
              <a:solidFill>
                <a:srgbClr val="7030A0"/>
              </a:solidFill>
            </a:endParaRPr>
          </a:p>
        </p:txBody>
      </p:sp>
      <p:cxnSp>
        <p:nvCxnSpPr>
          <p:cNvPr id="11" name="Straight Arrow Connector 10"/>
          <p:cNvCxnSpPr>
            <a:stCxn id="7" idx="2"/>
          </p:cNvCxnSpPr>
          <p:nvPr/>
        </p:nvCxnSpPr>
        <p:spPr>
          <a:xfrm>
            <a:off x="3445186" y="1464027"/>
            <a:ext cx="132901" cy="1098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rot="5400000">
            <a:off x="5587075" y="2369042"/>
            <a:ext cx="914400" cy="3018928"/>
          </a:xfrm>
          <a:prstGeom prst="rightBrace">
            <a:avLst>
              <a:gd name="adj1" fmla="val 8333"/>
              <a:gd name="adj2" fmla="val 493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4" name="Straight Arrow Connector 13"/>
          <p:cNvCxnSpPr/>
          <p:nvPr/>
        </p:nvCxnSpPr>
        <p:spPr>
          <a:xfrm flipH="1">
            <a:off x="8437807" y="1821969"/>
            <a:ext cx="1353856" cy="76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058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723767" y="1744711"/>
            <a:ext cx="3775393" cy="1200329"/>
          </a:xfrm>
          <a:prstGeom prst="rect">
            <a:avLst/>
          </a:prstGeom>
        </p:spPr>
        <p:txBody>
          <a:bodyPr wrap="none">
            <a:spAutoFit/>
          </a:bodyPr>
          <a:lstStyle/>
          <a:p>
            <a:pPr algn="ctr"/>
            <a:r>
              <a:rPr lang="en-GB" sz="3600" dirty="0" smtClean="0">
                <a:solidFill>
                  <a:srgbClr val="5757FF"/>
                </a:solidFill>
              </a:rPr>
              <a:t>= -</a:t>
            </a:r>
            <a:r>
              <a:rPr lang="en-GB" sz="3600" dirty="0" smtClean="0">
                <a:solidFill>
                  <a:srgbClr val="FF0000"/>
                </a:solidFill>
              </a:rPr>
              <a:t>0.8</a:t>
            </a:r>
            <a:r>
              <a:rPr lang="en-GB" sz="3600" dirty="0" smtClean="0">
                <a:solidFill>
                  <a:srgbClr val="5757FF"/>
                </a:solidFill>
              </a:rPr>
              <a:t> * 0.083 * </a:t>
            </a:r>
            <a:r>
              <a:rPr lang="en-GB" sz="3600" dirty="0" smtClean="0">
                <a:solidFill>
                  <a:srgbClr val="7030A0"/>
                </a:solidFill>
              </a:rPr>
              <a:t>0.4</a:t>
            </a:r>
            <a:endParaRPr lang="en-GB" sz="3600" dirty="0">
              <a:solidFill>
                <a:srgbClr val="7030A0"/>
              </a:solidFill>
            </a:endParaRPr>
          </a:p>
          <a:p>
            <a:r>
              <a:rPr lang="en-GB" sz="3600" dirty="0" smtClean="0"/>
              <a:t>= -0.0265</a:t>
            </a:r>
            <a:endParaRPr lang="en-GB" sz="3600" dirty="0"/>
          </a:p>
        </p:txBody>
      </p:sp>
      <p:sp>
        <p:nvSpPr>
          <p:cNvPr id="12" name="Rectangle 11"/>
          <p:cNvSpPr/>
          <p:nvPr/>
        </p:nvSpPr>
        <p:spPr>
          <a:xfrm>
            <a:off x="1411349" y="635433"/>
            <a:ext cx="6853438" cy="9144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object 13"/>
              <p:cNvSpPr txBox="1"/>
              <p:nvPr/>
            </p:nvSpPr>
            <p:spPr>
              <a:xfrm>
                <a:off x="2437764" y="851222"/>
                <a:ext cx="6411982" cy="638424"/>
              </a:xfrm>
              <a:prstGeom prst="rect">
                <a:avLst/>
              </a:prstGeom>
            </p:spPr>
            <p:txBody>
              <a:bodyPr vert="horz" wrap="square" lIns="0" tIns="22650" rIns="0" bIns="0" rtlCol="0">
                <a:spAutoFit/>
              </a:bodyPr>
              <a:lstStyle/>
              <a:p>
                <a:pPr marL="25168">
                  <a:spcBef>
                    <a:spcPts val="178"/>
                  </a:spcBef>
                  <a:tabLst>
                    <a:tab pos="1218111" algn="l"/>
                    <a:tab pos="1683712" algn="l"/>
                    <a:tab pos="2968517" algn="l"/>
                    <a:tab pos="3369940" algn="l"/>
                  </a:tabLst>
                </a:pPr>
                <a:r>
                  <a:rPr lang="ar-AE" sz="4000" spc="-79" dirty="0" smtClean="0">
                    <a:latin typeface="Tahoma"/>
                    <a:cs typeface="Tahoma"/>
                  </a:rPr>
                  <a:t> </a:t>
                </a:r>
                <a:r>
                  <a:rPr lang="en-GB" sz="4000" i="1" spc="69" dirty="0">
                    <a:latin typeface="Mathcad UniMath Prime"/>
                    <a:cs typeface="Tahoma"/>
                  </a:rPr>
                  <a:t>=</a:t>
                </a:r>
                <a:r>
                  <a:rPr lang="en-GB" sz="4000" i="1" spc="69" dirty="0" smtClean="0">
                    <a:latin typeface="Mathcad UniMath Prime"/>
                    <a:cs typeface="Tahoma"/>
                  </a:rPr>
                  <a:t> </a:t>
                </a:r>
                <a14:m>
                  <m:oMath xmlns:m="http://schemas.openxmlformats.org/officeDocument/2006/math">
                    <m:r>
                      <a:rPr lang="en-GB" sz="4000" b="0" i="1" smtClean="0">
                        <a:latin typeface="Cambria Math" panose="02040503050406030204" pitchFamily="18" charset="0"/>
                      </a:rPr>
                      <m:t>−</m:t>
                    </m:r>
                    <m:r>
                      <a:rPr lang="en-GB" sz="4000" b="0" i="1" smtClean="0">
                        <a:latin typeface="Cambria Math" panose="02040503050406030204" pitchFamily="18" charset="0"/>
                      </a:rPr>
                      <m:t>𝑒𝑘</m:t>
                    </m:r>
                    <m:r>
                      <a:rPr lang="en-GB" sz="4000" b="0" i="1" smtClean="0">
                        <a:latin typeface="Cambria Math" panose="02040503050406030204" pitchFamily="18" charset="0"/>
                        <a:ea typeface="Cambria Math" panose="02040503050406030204" pitchFamily="18" charset="0"/>
                      </a:rPr>
                      <m:t> </m:t>
                    </m:r>
                  </m:oMath>
                </a14:m>
                <a:r>
                  <a:rPr lang="en-GB" sz="4000" b="0" i="1" dirty="0" smtClean="0">
                    <a:latin typeface="Cambria Math" panose="02040503050406030204" pitchFamily="18" charset="0"/>
                    <a:ea typeface="Cambria Math" panose="02040503050406030204" pitchFamily="18" charset="0"/>
                  </a:rPr>
                  <a:t>*   </a:t>
                </a:r>
                <a:r>
                  <a:rPr lang="az-Cyrl-AZ" sz="4000" i="1" spc="-79" dirty="0" smtClean="0">
                    <a:latin typeface="Arial"/>
                    <a:cs typeface="Arial"/>
                  </a:rPr>
                  <a:t>Ф</a:t>
                </a:r>
                <a:r>
                  <a:rPr lang="en-GB" sz="4000" i="1" spc="-79" baseline="-25000" dirty="0" smtClean="0">
                    <a:latin typeface="Arial"/>
                    <a:cs typeface="Arial"/>
                  </a:rPr>
                  <a:t>k</a:t>
                </a:r>
                <a14:m>
                  <m:oMath xmlns:m="http://schemas.openxmlformats.org/officeDocument/2006/math">
                    <m:r>
                      <a:rPr lang="en-GB" sz="4000" b="0" i="1" smtClean="0">
                        <a:latin typeface="Cambria Math" panose="02040503050406030204" pitchFamily="18" charset="0"/>
                        <a:ea typeface="Cambria Math" panose="02040503050406030204" pitchFamily="18" charset="0"/>
                      </a:rPr>
                      <m:t> ( </m:t>
                    </m:r>
                    <m:r>
                      <a:rPr lang="en-GB" sz="4000" b="0" i="1" smtClean="0">
                        <a:latin typeface="Cambria Math" panose="02040503050406030204" pitchFamily="18" charset="0"/>
                        <a:ea typeface="Cambria Math" panose="02040503050406030204" pitchFamily="18" charset="0"/>
                      </a:rPr>
                      <m:t>1</m:t>
                    </m:r>
                    <m:r>
                      <a:rPr lang="en-GB" sz="4000" b="0" i="1" smtClean="0">
                        <a:latin typeface="Cambria Math" panose="02040503050406030204" pitchFamily="18" charset="0"/>
                        <a:ea typeface="Cambria Math" panose="02040503050406030204" pitchFamily="18" charset="0"/>
                      </a:rPr>
                      <m:t> −</m:t>
                    </m:r>
                    <m:r>
                      <m:rPr>
                        <m:nor/>
                      </m:rPr>
                      <a:rPr lang="az-Cyrl-AZ" sz="4000" i="1" spc="-79" dirty="0">
                        <a:latin typeface="Arial"/>
                        <a:cs typeface="Arial"/>
                      </a:rPr>
                      <m:t>Ф</m:t>
                    </m:r>
                    <m:r>
                      <m:rPr>
                        <m:nor/>
                      </m:rPr>
                      <a:rPr lang="en-GB" sz="4000" b="0" i="1" spc="-79" baseline="-25000" dirty="0" smtClean="0">
                        <a:latin typeface="Arial"/>
                        <a:cs typeface="Arial"/>
                      </a:rPr>
                      <m:t>k</m:t>
                    </m:r>
                  </m:oMath>
                </a14:m>
                <a:r>
                  <a:rPr lang="en-GB" sz="4000" i="1" dirty="0" smtClean="0">
                    <a:latin typeface="Mathcad UniMath Prime"/>
                    <a:cs typeface="Mathcad UniMath Prime"/>
                  </a:rPr>
                  <a:t>) * </a:t>
                </a:r>
                <a:r>
                  <a:rPr lang="en-GB" sz="4000" i="1" dirty="0" err="1" smtClean="0">
                    <a:latin typeface="Mathcad UniMath Prime"/>
                    <a:cs typeface="Mathcad UniMath Prime"/>
                  </a:rPr>
                  <a:t>o</a:t>
                </a:r>
                <a:r>
                  <a:rPr lang="en-GB" sz="4000" i="1" baseline="-25000" dirty="0" err="1" smtClean="0">
                    <a:latin typeface="Mathcad UniMath Prime"/>
                    <a:cs typeface="Mathcad UniMath Prime"/>
                  </a:rPr>
                  <a:t>j</a:t>
                </a:r>
                <a:r>
                  <a:rPr lang="ar-AE" sz="4000" i="1" dirty="0">
                    <a:latin typeface="Mathcad UniMath Prime"/>
                    <a:cs typeface="Mathcad UniMath Prime"/>
                  </a:rPr>
                  <a:t>	</a:t>
                </a:r>
                <a:endParaRPr sz="4000" dirty="0">
                  <a:latin typeface="Arial"/>
                  <a:cs typeface="Arial"/>
                </a:endParaRPr>
              </a:p>
            </p:txBody>
          </p:sp>
        </mc:Choice>
        <mc:Fallback xmlns="">
          <p:sp>
            <p:nvSpPr>
              <p:cNvPr id="15" name="object 13"/>
              <p:cNvSpPr txBox="1">
                <a:spLocks noRot="1" noChangeAspect="1" noMove="1" noResize="1" noEditPoints="1" noAdjustHandles="1" noChangeArrowheads="1" noChangeShapeType="1" noTextEdit="1"/>
              </p:cNvSpPr>
              <p:nvPr/>
            </p:nvSpPr>
            <p:spPr>
              <a:xfrm>
                <a:off x="2437764" y="851222"/>
                <a:ext cx="6411982" cy="638424"/>
              </a:xfrm>
              <a:prstGeom prst="rect">
                <a:avLst/>
              </a:prstGeom>
              <a:blipFill rotWithShape="0">
                <a:blip r:embed="rId2"/>
                <a:stretch>
                  <a:fillRect l="-4563" t="-26923" b="-50000"/>
                </a:stretch>
              </a:blipFill>
            </p:spPr>
            <p:txBody>
              <a:bodyPr/>
              <a:lstStyle/>
              <a:p>
                <a:r>
                  <a:rPr lang="en-GB">
                    <a:noFill/>
                  </a:rPr>
                  <a:t> </a:t>
                </a:r>
              </a:p>
            </p:txBody>
          </p:sp>
        </mc:Fallback>
      </mc:AlternateContent>
      <p:sp>
        <p:nvSpPr>
          <p:cNvPr id="16" name="object 5"/>
          <p:cNvSpPr txBox="1"/>
          <p:nvPr/>
        </p:nvSpPr>
        <p:spPr>
          <a:xfrm>
            <a:off x="1687606" y="546290"/>
            <a:ext cx="1211690" cy="967590"/>
          </a:xfrm>
          <a:prstGeom prst="rect">
            <a:avLst/>
          </a:prstGeom>
        </p:spPr>
        <p:txBody>
          <a:bodyPr vert="horz" wrap="square" lIns="0" tIns="66692" rIns="0" bIns="0" rtlCol="0">
            <a:spAutoFit/>
          </a:bodyPr>
          <a:lstStyle/>
          <a:p>
            <a:pPr marL="86828">
              <a:spcBef>
                <a:spcPts val="525"/>
              </a:spcBef>
            </a:pPr>
            <a:r>
              <a:rPr sz="2800" i="1" u="sng" spc="69" dirty="0" smtClean="0">
                <a:uFill>
                  <a:solidFill>
                    <a:srgbClr val="000000"/>
                  </a:solidFill>
                </a:uFill>
                <a:latin typeface="Arial"/>
                <a:cs typeface="Arial"/>
              </a:rPr>
              <a:t>∂</a:t>
            </a:r>
            <a:r>
              <a:rPr lang="en-GB" sz="2800" i="1" u="sng" spc="69" dirty="0" smtClean="0">
                <a:uFill>
                  <a:solidFill>
                    <a:srgbClr val="000000"/>
                  </a:solidFill>
                </a:uFill>
                <a:latin typeface="Trebuchet MS"/>
                <a:cs typeface="Trebuchet MS"/>
              </a:rPr>
              <a:t>E</a:t>
            </a:r>
            <a:r>
              <a:rPr sz="2800" i="1" u="sng" spc="69" dirty="0" smtClean="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smtClean="0">
                <a:latin typeface="Trebuchet MS"/>
                <a:cs typeface="Trebuchet MS"/>
              </a:rPr>
              <a:t>w</a:t>
            </a:r>
            <a:r>
              <a:rPr lang="en-GB" sz="2800" i="1" spc="-20" baseline="-25000" dirty="0" err="1" smtClean="0">
                <a:latin typeface="Trebuchet MS"/>
                <a:cs typeface="Trebuchet MS"/>
              </a:rPr>
              <a:t>jk</a:t>
            </a:r>
            <a:endParaRPr sz="2800" baseline="-25000" dirty="0">
              <a:latin typeface="Lucida Sans"/>
              <a:cs typeface="Lucida Sans"/>
            </a:endParaRPr>
          </a:p>
        </p:txBody>
      </p:sp>
      <p:sp>
        <p:nvSpPr>
          <p:cNvPr id="17" name="Rectangle 16"/>
          <p:cNvSpPr/>
          <p:nvPr/>
        </p:nvSpPr>
        <p:spPr>
          <a:xfrm>
            <a:off x="980982" y="4357908"/>
            <a:ext cx="11018722" cy="2308324"/>
          </a:xfrm>
          <a:prstGeom prst="rect">
            <a:avLst/>
          </a:prstGeom>
        </p:spPr>
        <p:txBody>
          <a:bodyPr wrap="none">
            <a:spAutoFit/>
          </a:bodyPr>
          <a:lstStyle/>
          <a:p>
            <a:r>
              <a:rPr lang="en-GB" sz="3600" dirty="0" smtClean="0"/>
              <a:t>If learning rate say is 0.01</a:t>
            </a:r>
          </a:p>
          <a:p>
            <a:r>
              <a:rPr lang="en-GB" sz="3600" dirty="0" smtClean="0"/>
              <a:t>It gives us a weight change of –(0.1 * -0.0265) = + 0.00265</a:t>
            </a:r>
          </a:p>
          <a:p>
            <a:endParaRPr lang="en-GB" sz="3600" dirty="0"/>
          </a:p>
          <a:p>
            <a:r>
              <a:rPr lang="en-GB" sz="3600" dirty="0" smtClean="0"/>
              <a:t>So the new w11 is the original 2.0 plus 0.00265 = 2.00265</a:t>
            </a:r>
            <a:endParaRPr lang="en-GB" sz="3600" dirty="0"/>
          </a:p>
        </p:txBody>
      </p:sp>
      <p:sp>
        <p:nvSpPr>
          <p:cNvPr id="18" name="object 11"/>
          <p:cNvSpPr txBox="1"/>
          <p:nvPr/>
        </p:nvSpPr>
        <p:spPr>
          <a:xfrm>
            <a:off x="344942" y="3640038"/>
            <a:ext cx="9289105" cy="576869"/>
          </a:xfrm>
          <a:prstGeom prst="rect">
            <a:avLst/>
          </a:prstGeom>
        </p:spPr>
        <p:txBody>
          <a:bodyPr vert="horz" wrap="square" lIns="0" tIns="22650" rIns="0" bIns="0" rtlCol="0">
            <a:spAutoFit/>
          </a:bodyPr>
          <a:lstStyle/>
          <a:p>
            <a:pPr marL="25168">
              <a:spcBef>
                <a:spcPts val="178"/>
              </a:spcBef>
            </a:pPr>
            <a:r>
              <a:rPr sz="3600" spc="168" dirty="0">
                <a:latin typeface="Tahoma"/>
                <a:cs typeface="Tahoma"/>
              </a:rPr>
              <a:t>∆</a:t>
            </a:r>
            <a:r>
              <a:rPr sz="3600" b="1" spc="168" dirty="0" smtClean="0">
                <a:latin typeface="Gill Sans MT"/>
                <a:cs typeface="Gill Sans MT"/>
              </a:rPr>
              <a:t>w</a:t>
            </a:r>
            <a:r>
              <a:rPr lang="en-GB" sz="3600" b="1" spc="168" baseline="-25000" dirty="0" err="1" smtClean="0">
                <a:latin typeface="Gill Sans MT"/>
                <a:cs typeface="Gill Sans MT"/>
              </a:rPr>
              <a:t>jk</a:t>
            </a:r>
            <a:r>
              <a:rPr sz="3600" b="1" spc="168" dirty="0" smtClean="0">
                <a:latin typeface="Gill Sans MT"/>
                <a:cs typeface="Gill Sans MT"/>
              </a:rPr>
              <a:t> </a:t>
            </a:r>
            <a:r>
              <a:rPr sz="3600" spc="79" dirty="0">
                <a:latin typeface="Tahoma"/>
                <a:cs typeface="Tahoma"/>
              </a:rPr>
              <a:t>=</a:t>
            </a:r>
            <a:r>
              <a:rPr sz="3600" spc="-327" dirty="0">
                <a:latin typeface="Tahoma"/>
                <a:cs typeface="Tahoma"/>
              </a:rPr>
              <a:t> </a:t>
            </a:r>
            <a:r>
              <a:rPr lang="en-GB" sz="3600" spc="-327" dirty="0" smtClean="0">
                <a:latin typeface="Tahoma"/>
                <a:cs typeface="Tahoma"/>
              </a:rPr>
              <a:t>-</a:t>
            </a:r>
            <a:r>
              <a:rPr sz="3600" i="1" spc="-20" dirty="0" smtClean="0">
                <a:latin typeface="Arial"/>
                <a:cs typeface="Arial"/>
              </a:rPr>
              <a:t>η</a:t>
            </a:r>
            <a:endParaRPr sz="3600" dirty="0">
              <a:latin typeface="Tahoma"/>
              <a:cs typeface="Tahoma"/>
            </a:endParaRPr>
          </a:p>
        </p:txBody>
      </p:sp>
      <p:sp>
        <p:nvSpPr>
          <p:cNvPr id="19" name="object 5"/>
          <p:cNvSpPr txBox="1"/>
          <p:nvPr/>
        </p:nvSpPr>
        <p:spPr>
          <a:xfrm>
            <a:off x="2437764" y="3320901"/>
            <a:ext cx="1211690" cy="967590"/>
          </a:xfrm>
          <a:prstGeom prst="rect">
            <a:avLst/>
          </a:prstGeom>
        </p:spPr>
        <p:txBody>
          <a:bodyPr vert="horz" wrap="square" lIns="0" tIns="66692" rIns="0" bIns="0" rtlCol="0">
            <a:spAutoFit/>
          </a:bodyPr>
          <a:lstStyle/>
          <a:p>
            <a:pPr marL="86828">
              <a:spcBef>
                <a:spcPts val="525"/>
              </a:spcBef>
            </a:pPr>
            <a:r>
              <a:rPr sz="2800" i="1" u="sng" spc="69" dirty="0" smtClean="0">
                <a:uFill>
                  <a:solidFill>
                    <a:srgbClr val="000000"/>
                  </a:solidFill>
                </a:uFill>
                <a:latin typeface="Arial"/>
                <a:cs typeface="Arial"/>
              </a:rPr>
              <a:t>∂</a:t>
            </a:r>
            <a:r>
              <a:rPr lang="en-GB" sz="2800" i="1" u="sng" spc="69" dirty="0" smtClean="0">
                <a:uFill>
                  <a:solidFill>
                    <a:srgbClr val="000000"/>
                  </a:solidFill>
                </a:uFill>
                <a:latin typeface="Trebuchet MS"/>
                <a:cs typeface="Trebuchet MS"/>
              </a:rPr>
              <a:t>E</a:t>
            </a:r>
            <a:r>
              <a:rPr sz="2800" i="1" u="sng" spc="69" dirty="0" smtClean="0">
                <a:uFill>
                  <a:solidFill>
                    <a:srgbClr val="000000"/>
                  </a:solidFill>
                </a:uFill>
                <a:latin typeface="Trebuchet MS"/>
                <a:cs typeface="Trebuchet MS"/>
              </a:rPr>
              <a:t> </a:t>
            </a:r>
            <a:endParaRPr sz="2800" dirty="0">
              <a:latin typeface="Trebuchet MS"/>
              <a:cs typeface="Trebuchet MS"/>
            </a:endParaRPr>
          </a:p>
          <a:p>
            <a:pPr marL="25168">
              <a:spcBef>
                <a:spcPts val="337"/>
              </a:spcBef>
            </a:pPr>
            <a:r>
              <a:rPr sz="2800" i="1" spc="-20" dirty="0">
                <a:latin typeface="Arial"/>
                <a:cs typeface="Arial"/>
              </a:rPr>
              <a:t>∂</a:t>
            </a:r>
            <a:r>
              <a:rPr sz="2800" i="1" spc="-20" dirty="0" smtClean="0">
                <a:latin typeface="Trebuchet MS"/>
                <a:cs typeface="Trebuchet MS"/>
              </a:rPr>
              <a:t>w</a:t>
            </a:r>
            <a:r>
              <a:rPr lang="en-GB" sz="2800" i="1" spc="-20" baseline="-25000" dirty="0" err="1" smtClean="0">
                <a:latin typeface="Trebuchet MS"/>
                <a:cs typeface="Trebuchet MS"/>
              </a:rPr>
              <a:t>jk</a:t>
            </a:r>
            <a:endParaRPr sz="2800" baseline="-25000" dirty="0">
              <a:latin typeface="Lucida Sans"/>
              <a:cs typeface="Lucida Sans"/>
            </a:endParaRPr>
          </a:p>
        </p:txBody>
      </p:sp>
    </p:spTree>
    <p:extLst>
      <p:ext uri="{BB962C8B-B14F-4D97-AF65-F5344CB8AC3E}">
        <p14:creationId xmlns:p14="http://schemas.microsoft.com/office/powerpoint/2010/main" val="8087848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3" name="直線接點 42"/>
          <p:cNvCxnSpPr/>
          <p:nvPr/>
        </p:nvCxnSpPr>
        <p:spPr>
          <a:xfrm>
            <a:off x="8001914" y="5086227"/>
            <a:ext cx="0" cy="72709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7670877" y="4769704"/>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2" name="直線接點 41"/>
          <p:cNvCxnSpPr/>
          <p:nvPr/>
        </p:nvCxnSpPr>
        <p:spPr>
          <a:xfrm>
            <a:off x="6066662" y="4062410"/>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4331794" y="4050708"/>
            <a:ext cx="0" cy="176261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2826268" y="2964487"/>
            <a:ext cx="0" cy="288006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2934328" y="5813320"/>
            <a:ext cx="67697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smtClean="0"/>
              <a:t>Besides local minima ……</a:t>
            </a:r>
            <a:endParaRPr lang="zh-TW" altLang="en-US" dirty="0"/>
          </a:p>
        </p:txBody>
      </p:sp>
      <p:sp>
        <p:nvSpPr>
          <p:cNvPr id="6" name="手繪多邊形 5"/>
          <p:cNvSpPr/>
          <p:nvPr/>
        </p:nvSpPr>
        <p:spPr>
          <a:xfrm>
            <a:off x="2124809" y="1909537"/>
            <a:ext cx="7914542"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5750140" y="3972511"/>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p:cNvCxnSpPr/>
          <p:nvPr/>
        </p:nvCxnSpPr>
        <p:spPr>
          <a:xfrm>
            <a:off x="1935176" y="5955032"/>
            <a:ext cx="84280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2353408" y="1801391"/>
            <a:ext cx="0" cy="43628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2445269" y="1755205"/>
            <a:ext cx="968272" cy="461665"/>
          </a:xfrm>
          <a:prstGeom prst="rect">
            <a:avLst/>
          </a:prstGeom>
          <a:noFill/>
        </p:spPr>
        <p:txBody>
          <a:bodyPr wrap="square" rtlCol="0">
            <a:spAutoFit/>
          </a:bodyPr>
          <a:lstStyle/>
          <a:p>
            <a:pPr algn="ctr"/>
            <a:r>
              <a:rPr lang="en-US" altLang="zh-TW" sz="2400" dirty="0" smtClean="0"/>
              <a:t>Error</a:t>
            </a:r>
            <a:endParaRPr lang="zh-TW" altLang="en-US" sz="2400" dirty="0"/>
          </a:p>
        </p:txBody>
      </p:sp>
      <p:sp>
        <p:nvSpPr>
          <p:cNvPr id="17" name="文字方塊 16"/>
          <p:cNvSpPr txBox="1"/>
          <p:nvPr/>
        </p:nvSpPr>
        <p:spPr>
          <a:xfrm>
            <a:off x="4843577" y="6050225"/>
            <a:ext cx="2545741" cy="461665"/>
          </a:xfrm>
          <a:prstGeom prst="rect">
            <a:avLst/>
          </a:prstGeom>
          <a:noFill/>
        </p:spPr>
        <p:txBody>
          <a:bodyPr wrap="square" rtlCol="0">
            <a:spAutoFit/>
          </a:bodyPr>
          <a:lstStyle/>
          <a:p>
            <a:pPr algn="ctr"/>
            <a:r>
              <a:rPr lang="en-US" altLang="zh-TW" sz="2400" dirty="0"/>
              <a:t>parameter space</a:t>
            </a:r>
            <a:endParaRPr lang="zh-TW" altLang="en-US" sz="2400" dirty="0"/>
          </a:p>
        </p:txBody>
      </p:sp>
      <p:sp>
        <p:nvSpPr>
          <p:cNvPr id="11" name="文字方塊 10"/>
          <p:cNvSpPr txBox="1"/>
          <p:nvPr/>
        </p:nvSpPr>
        <p:spPr>
          <a:xfrm>
            <a:off x="3737390" y="1945245"/>
            <a:ext cx="2549506" cy="95410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800" dirty="0"/>
              <a:t>Very slow at the </a:t>
            </a:r>
            <a:r>
              <a:rPr lang="en-US" altLang="zh-TW" sz="2800" b="1" dirty="0"/>
              <a:t>plateau</a:t>
            </a:r>
            <a:endParaRPr lang="zh-TW" altLang="en-US" sz="2800" dirty="0"/>
          </a:p>
        </p:txBody>
      </p:sp>
      <p:sp>
        <p:nvSpPr>
          <p:cNvPr id="22" name="文字方塊 21"/>
          <p:cNvSpPr txBox="1"/>
          <p:nvPr/>
        </p:nvSpPr>
        <p:spPr>
          <a:xfrm>
            <a:off x="7243185" y="3608094"/>
            <a:ext cx="3350240"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Stuck at local minima</a:t>
            </a:r>
            <a:endParaRPr lang="zh-TW" altLang="en-US" sz="2800" dirty="0"/>
          </a:p>
        </p:txBody>
      </p:sp>
      <p:sp>
        <p:nvSpPr>
          <p:cNvPr id="21" name="橢圓 20"/>
          <p:cNvSpPr/>
          <p:nvPr/>
        </p:nvSpPr>
        <p:spPr>
          <a:xfrm>
            <a:off x="2533471" y="2647964"/>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8231566" y="5250880"/>
                <a:ext cx="1053142"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400" spc="168" dirty="0">
                    <a:latin typeface="Tahoma"/>
                    <a:cs typeface="Tahoma"/>
                  </a:rPr>
                  <a:t>∆</a:t>
                </a:r>
                <a14:m>
                  <m:oMath xmlns:m="http://schemas.openxmlformats.org/officeDocument/2006/math">
                    <m:r>
                      <a:rPr lang="en-GB" altLang="zh-TW" sz="2400" b="0" i="1" smtClean="0">
                        <a:latin typeface="Cambria Math" panose="02040503050406030204" pitchFamily="18" charset="0"/>
                      </a:rPr>
                      <m:t>𝑊</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0</m:t>
                    </m:r>
                  </m:oMath>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8231566" y="5250880"/>
                <a:ext cx="1053142" cy="822469"/>
              </a:xfrm>
              <a:prstGeom prst="rect">
                <a:avLst/>
              </a:prstGeom>
              <a:blipFill rotWithShape="0">
                <a:blip r:embed="rId3"/>
                <a:stretch>
                  <a:fillRect l="-8621" t="-6618"/>
                </a:stretch>
              </a:blipFill>
            </p:spPr>
            <p:txBody>
              <a:bodyPr/>
              <a:lstStyle/>
              <a:p>
                <a:r>
                  <a:rPr lang="en-GB">
                    <a:noFill/>
                  </a:rPr>
                  <a:t> </a:t>
                </a:r>
              </a:p>
            </p:txBody>
          </p:sp>
        </mc:Fallback>
      </mc:AlternateContent>
      <p:sp>
        <p:nvSpPr>
          <p:cNvPr id="30" name="橢圓 29"/>
          <p:cNvSpPr/>
          <p:nvPr/>
        </p:nvSpPr>
        <p:spPr>
          <a:xfrm>
            <a:off x="4015271" y="3847314"/>
            <a:ext cx="633046" cy="63304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5844922" y="2819014"/>
            <a:ext cx="3350240"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800" dirty="0"/>
              <a:t>Stuck at saddle point</a:t>
            </a:r>
            <a:endParaRPr lang="zh-TW" altLang="en-US" sz="2800" dirty="0"/>
          </a:p>
        </p:txBody>
      </p:sp>
      <p:cxnSp>
        <p:nvCxnSpPr>
          <p:cNvPr id="34" name="直線單箭頭接點 33"/>
          <p:cNvCxnSpPr>
            <a:stCxn id="24" idx="7"/>
          </p:cNvCxnSpPr>
          <p:nvPr/>
        </p:nvCxnSpPr>
        <p:spPr>
          <a:xfrm flipV="1">
            <a:off x="8211216" y="4131315"/>
            <a:ext cx="342234" cy="73109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6227879" y="3281011"/>
            <a:ext cx="344940" cy="76969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30" idx="7"/>
            <a:endCxn id="11" idx="2"/>
          </p:cNvCxnSpPr>
          <p:nvPr/>
        </p:nvCxnSpPr>
        <p:spPr>
          <a:xfrm flipV="1">
            <a:off x="4555611" y="2899351"/>
            <a:ext cx="456533" cy="104067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6262592" y="5212031"/>
                <a:ext cx="1053142"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400" spc="168" dirty="0">
                    <a:latin typeface="Tahoma"/>
                    <a:cs typeface="Tahoma"/>
                  </a:rPr>
                  <a:t>∆</a:t>
                </a:r>
                <a14:m>
                  <m:oMath xmlns:m="http://schemas.openxmlformats.org/officeDocument/2006/math">
                    <m:r>
                      <a:rPr lang="en-GB" altLang="zh-TW" sz="2400" b="0" i="1" smtClean="0">
                        <a:latin typeface="Cambria Math" panose="02040503050406030204" pitchFamily="18" charset="0"/>
                      </a:rPr>
                      <m:t>𝑊</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0</m:t>
                    </m:r>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6262592" y="5212031"/>
                <a:ext cx="1053142" cy="822469"/>
              </a:xfrm>
              <a:prstGeom prst="rect">
                <a:avLst/>
              </a:prstGeom>
              <a:blipFill rotWithShape="0">
                <a:blip r:embed="rId4"/>
                <a:stretch>
                  <a:fillRect l="-8621" t="-66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4512708" y="5227199"/>
                <a:ext cx="1053142" cy="8224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m:rPr>
                          <m:nor/>
                        </m:rPr>
                        <a:rPr lang="en-GB" sz="2400" spc="168" dirty="0">
                          <a:latin typeface="Tahoma"/>
                          <a:cs typeface="Tahoma"/>
                        </a:rPr>
                        <m:t>∆</m:t>
                      </m:r>
                      <m:r>
                        <a:rPr lang="en-GB" altLang="zh-TW" sz="2400" b="0" i="1" smtClean="0">
                          <a:latin typeface="Cambria Math" panose="02040503050406030204" pitchFamily="18" charset="0"/>
                        </a:rPr>
                        <m:t>𝑊</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0</m:t>
                      </m:r>
                    </m:oMath>
                  </m:oMathPara>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4512708" y="5227199"/>
                <a:ext cx="1053142" cy="822469"/>
              </a:xfrm>
              <a:prstGeom prst="rect">
                <a:avLst/>
              </a:prstGeom>
              <a:blipFill rotWithShape="0">
                <a:blip r:embed="rId5"/>
                <a:stretch>
                  <a:fillRect/>
                </a:stretch>
              </a:blipFill>
            </p:spPr>
            <p:txBody>
              <a:bodyPr/>
              <a:lstStyle/>
              <a:p>
                <a:r>
                  <a:rPr lang="en-GB">
                    <a:noFill/>
                  </a:rPr>
                  <a:t> </a:t>
                </a:r>
              </a:p>
            </p:txBody>
          </p:sp>
        </mc:Fallback>
      </mc:AlternateContent>
      <p:sp>
        <p:nvSpPr>
          <p:cNvPr id="35" name="橢圓 34"/>
          <p:cNvSpPr/>
          <p:nvPr/>
        </p:nvSpPr>
        <p:spPr>
          <a:xfrm>
            <a:off x="2718211" y="5846974"/>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p:cNvSpPr/>
          <p:nvPr/>
        </p:nvSpPr>
        <p:spPr>
          <a:xfrm>
            <a:off x="4230139" y="5841275"/>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p:cNvSpPr/>
          <p:nvPr/>
        </p:nvSpPr>
        <p:spPr>
          <a:xfrm>
            <a:off x="5958605" y="5816827"/>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p:cNvSpPr/>
          <p:nvPr/>
        </p:nvSpPr>
        <p:spPr>
          <a:xfrm>
            <a:off x="7899850" y="5825023"/>
            <a:ext cx="216117" cy="2161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44100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P spid="11" grpId="0" animBg="1"/>
      <p:bldP spid="22" grpId="0" animBg="1"/>
      <p:bldP spid="28" grpId="0" animBg="1"/>
      <p:bldP spid="30" grpId="0" animBg="1"/>
      <p:bldP spid="33" grpId="0" animBg="1"/>
      <p:bldP spid="26" grpId="0" animBg="1"/>
      <p:bldP spid="29" grpId="0" animBg="1"/>
      <p:bldP spid="38" grpId="0" animBg="1"/>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the Adaline error function</a:t>
            </a:r>
            <a:endParaRPr lang="en-GB" dirty="0"/>
          </a:p>
        </p:txBody>
      </p:sp>
      <p:sp>
        <p:nvSpPr>
          <p:cNvPr id="3" name="Content Placeholder 2"/>
          <p:cNvSpPr>
            <a:spLocks noGrp="1"/>
          </p:cNvSpPr>
          <p:nvPr>
            <p:ph idx="1"/>
          </p:nvPr>
        </p:nvSpPr>
        <p:spPr/>
        <p:txBody>
          <a:bodyPr/>
          <a:lstStyle/>
          <a:p>
            <a:r>
              <a:rPr lang="en-GB" dirty="0"/>
              <a:t>The linear activation function is differentiable  </a:t>
            </a:r>
            <a:endParaRPr lang="en-GB" dirty="0" smtClean="0"/>
          </a:p>
          <a:p>
            <a:r>
              <a:rPr lang="en-GB" dirty="0" smtClean="0"/>
              <a:t>Unlike </a:t>
            </a:r>
            <a:r>
              <a:rPr lang="en-GB" dirty="0"/>
              <a:t>the unit step </a:t>
            </a:r>
            <a:r>
              <a:rPr lang="en-GB" dirty="0" smtClean="0"/>
              <a:t>function (in the perceptron)</a:t>
            </a:r>
            <a:endParaRPr lang="en-GB" dirty="0"/>
          </a:p>
          <a:p>
            <a:r>
              <a:rPr lang="en-GB" dirty="0"/>
              <a:t>It is convex</a:t>
            </a:r>
          </a:p>
          <a:p>
            <a:r>
              <a:rPr lang="en-GB" dirty="0"/>
              <a:t>Can use gradient descent to learn the weights</a:t>
            </a:r>
          </a:p>
          <a:p>
            <a:endParaRPr lang="en-GB" dirty="0"/>
          </a:p>
        </p:txBody>
      </p:sp>
      <p:pic>
        <p:nvPicPr>
          <p:cNvPr id="12290" name="Picture 2" descr="Image result for x Y ax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912" y="3785794"/>
            <a:ext cx="2895600" cy="296306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Elbow Connector 7"/>
          <p:cNvCxnSpPr/>
          <p:nvPr/>
        </p:nvCxnSpPr>
        <p:spPr>
          <a:xfrm flipV="1">
            <a:off x="1374775" y="4667250"/>
            <a:ext cx="2225675" cy="1162050"/>
          </a:xfrm>
          <a:prstGeom prst="bentConnector3">
            <a:avLst>
              <a:gd name="adj1" fmla="val 50000"/>
            </a:avLst>
          </a:prstGeom>
          <a:ln w="63500"/>
        </p:spPr>
        <p:style>
          <a:lnRef idx="1">
            <a:schemeClr val="accent1"/>
          </a:lnRef>
          <a:fillRef idx="0">
            <a:schemeClr val="accent1"/>
          </a:fillRef>
          <a:effectRef idx="0">
            <a:schemeClr val="accent1"/>
          </a:effectRef>
          <a:fontRef idx="minor">
            <a:schemeClr val="tx1"/>
          </a:fontRef>
        </p:style>
      </p:cxnSp>
      <p:pic>
        <p:nvPicPr>
          <p:cNvPr id="13" name="Picture 2" descr="Image result for x Y ax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512" y="3766744"/>
            <a:ext cx="2895600" cy="296306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flipV="1">
            <a:off x="6743700" y="4343400"/>
            <a:ext cx="1924050" cy="1719263"/>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9876" y="6417623"/>
            <a:ext cx="1576072" cy="369332"/>
          </a:xfrm>
          <a:prstGeom prst="rect">
            <a:avLst/>
          </a:prstGeom>
          <a:noFill/>
        </p:spPr>
        <p:txBody>
          <a:bodyPr wrap="none" rtlCol="0">
            <a:spAutoFit/>
          </a:bodyPr>
          <a:lstStyle/>
          <a:p>
            <a:r>
              <a:rPr lang="en-GB" dirty="0" smtClean="0"/>
              <a:t>Step activation</a:t>
            </a:r>
            <a:endParaRPr lang="en-GB" dirty="0"/>
          </a:p>
        </p:txBody>
      </p:sp>
      <p:sp>
        <p:nvSpPr>
          <p:cNvPr id="17" name="TextBox 16"/>
          <p:cNvSpPr txBox="1"/>
          <p:nvPr/>
        </p:nvSpPr>
        <p:spPr>
          <a:xfrm>
            <a:off x="7793037" y="6409562"/>
            <a:ext cx="1737270" cy="369332"/>
          </a:xfrm>
          <a:prstGeom prst="rect">
            <a:avLst/>
          </a:prstGeom>
          <a:noFill/>
        </p:spPr>
        <p:txBody>
          <a:bodyPr wrap="none" rtlCol="0">
            <a:spAutoFit/>
          </a:bodyPr>
          <a:lstStyle/>
          <a:p>
            <a:r>
              <a:rPr lang="en-GB" dirty="0" smtClean="0"/>
              <a:t>Linear activation</a:t>
            </a:r>
            <a:endParaRPr lang="en-GB" dirty="0"/>
          </a:p>
        </p:txBody>
      </p:sp>
      <p:sp>
        <p:nvSpPr>
          <p:cNvPr id="16" name="Rectangle 15"/>
          <p:cNvSpPr/>
          <p:nvPr/>
        </p:nvSpPr>
        <p:spPr>
          <a:xfrm>
            <a:off x="9589426" y="6409562"/>
            <a:ext cx="1037528" cy="369332"/>
          </a:xfrm>
          <a:prstGeom prst="rect">
            <a:avLst/>
          </a:prstGeom>
        </p:spPr>
        <p:txBody>
          <a:bodyPr wrap="none">
            <a:spAutoFit/>
          </a:bodyPr>
          <a:lstStyle/>
          <a:p>
            <a:r>
              <a:rPr lang="az-Cyrl-AZ" i="1" spc="-79" dirty="0">
                <a:solidFill>
                  <a:srgbClr val="0070C0"/>
                </a:solidFill>
                <a:latin typeface="Arial"/>
                <a:cs typeface="Arial"/>
              </a:rPr>
              <a:t>Ф</a:t>
            </a:r>
            <a:r>
              <a:rPr lang="az-Cyrl-AZ" spc="-79" dirty="0">
                <a:solidFill>
                  <a:srgbClr val="0070C0"/>
                </a:solidFill>
                <a:latin typeface="Tahoma"/>
                <a:cs typeface="Tahoma"/>
              </a:rPr>
              <a:t>(</a:t>
            </a:r>
            <a:r>
              <a:rPr lang="en-GB" i="1" spc="-79" dirty="0">
                <a:solidFill>
                  <a:srgbClr val="0070C0"/>
                </a:solidFill>
                <a:latin typeface="Trebuchet MS"/>
                <a:cs typeface="Trebuchet MS"/>
              </a:rPr>
              <a:t>z</a:t>
            </a:r>
            <a:r>
              <a:rPr lang="en-GB" dirty="0" smtClean="0">
                <a:solidFill>
                  <a:srgbClr val="0070C0"/>
                </a:solidFill>
                <a:latin typeface="Tahoma"/>
                <a:cs typeface="Tahoma"/>
              </a:rPr>
              <a:t>) = z</a:t>
            </a:r>
            <a:endParaRPr lang="en-GB" dirty="0">
              <a:solidFill>
                <a:srgbClr val="0070C0"/>
              </a:solidFill>
              <a:latin typeface="Tahoma"/>
              <a:cs typeface="Tahoma"/>
            </a:endParaRPr>
          </a:p>
        </p:txBody>
      </p:sp>
      <p:sp>
        <p:nvSpPr>
          <p:cNvPr id="19" name="Rectangle 18"/>
          <p:cNvSpPr/>
          <p:nvPr/>
        </p:nvSpPr>
        <p:spPr>
          <a:xfrm>
            <a:off x="1841336" y="6409563"/>
            <a:ext cx="3145476" cy="369332"/>
          </a:xfrm>
          <a:prstGeom prst="rect">
            <a:avLst/>
          </a:prstGeom>
        </p:spPr>
        <p:txBody>
          <a:bodyPr wrap="none">
            <a:spAutoFit/>
          </a:bodyPr>
          <a:lstStyle/>
          <a:p>
            <a:r>
              <a:rPr lang="az-Cyrl-AZ" i="1" spc="-79" dirty="0">
                <a:solidFill>
                  <a:srgbClr val="0070C0"/>
                </a:solidFill>
                <a:latin typeface="Arial"/>
                <a:cs typeface="Arial"/>
              </a:rPr>
              <a:t>Ф</a:t>
            </a:r>
            <a:r>
              <a:rPr lang="az-Cyrl-AZ" spc="-79" dirty="0">
                <a:solidFill>
                  <a:srgbClr val="0070C0"/>
                </a:solidFill>
                <a:latin typeface="Tahoma"/>
                <a:cs typeface="Tahoma"/>
              </a:rPr>
              <a:t>(</a:t>
            </a:r>
            <a:r>
              <a:rPr lang="en-GB" i="1" spc="-79" dirty="0">
                <a:solidFill>
                  <a:srgbClr val="0070C0"/>
                </a:solidFill>
                <a:latin typeface="Trebuchet MS"/>
                <a:cs typeface="Trebuchet MS"/>
              </a:rPr>
              <a:t>z</a:t>
            </a:r>
            <a:r>
              <a:rPr lang="en-GB" dirty="0" smtClean="0">
                <a:solidFill>
                  <a:srgbClr val="0070C0"/>
                </a:solidFill>
                <a:latin typeface="Tahoma"/>
                <a:cs typeface="Tahoma"/>
              </a:rPr>
              <a:t>) = 1 when z&gt;=0, else -1</a:t>
            </a:r>
            <a:endParaRPr lang="en-GB" dirty="0">
              <a:solidFill>
                <a:srgbClr val="0070C0"/>
              </a:solidFill>
              <a:latin typeface="Tahoma"/>
              <a:cs typeface="Tahoma"/>
            </a:endParaRPr>
          </a:p>
        </p:txBody>
      </p:sp>
    </p:spTree>
    <p:extLst>
      <p:ext uri="{BB962C8B-B14F-4D97-AF65-F5344CB8AC3E}">
        <p14:creationId xmlns:p14="http://schemas.microsoft.com/office/powerpoint/2010/main" val="6965796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 on </a:t>
            </a:r>
            <a:r>
              <a:rPr lang="en-GB" dirty="0" err="1" smtClean="0"/>
              <a:t>batch_size</a:t>
            </a:r>
            <a:endParaRPr lang="en-GB" dirty="0"/>
          </a:p>
        </p:txBody>
      </p:sp>
      <p:sp>
        <p:nvSpPr>
          <p:cNvPr id="4" name="Content Placeholder 2"/>
          <p:cNvSpPr>
            <a:spLocks noGrp="1"/>
          </p:cNvSpPr>
          <p:nvPr>
            <p:ph idx="1"/>
          </p:nvPr>
        </p:nvSpPr>
        <p:spPr>
          <a:xfrm>
            <a:off x="838200" y="1825625"/>
            <a:ext cx="10515600" cy="4351338"/>
          </a:xfrm>
        </p:spPr>
        <p:txBody>
          <a:bodyPr>
            <a:normAutofit/>
          </a:bodyPr>
          <a:lstStyle/>
          <a:p>
            <a:r>
              <a:rPr lang="en-GB" sz="3600" dirty="0" smtClean="0"/>
              <a:t>ANN </a:t>
            </a:r>
            <a:r>
              <a:rPr lang="en-GB" sz="3600" dirty="0" smtClean="0"/>
              <a:t>iterative </a:t>
            </a:r>
            <a:r>
              <a:rPr lang="en-GB" sz="3600" dirty="0" smtClean="0"/>
              <a:t>algorithm </a:t>
            </a:r>
          </a:p>
          <a:p>
            <a:r>
              <a:rPr lang="en-GB" sz="3600" dirty="0" smtClean="0"/>
              <a:t>For e in epoch</a:t>
            </a:r>
            <a:endParaRPr lang="en-GB" sz="3600" dirty="0" smtClean="0"/>
          </a:p>
          <a:p>
            <a:pPr lvl="1"/>
            <a:r>
              <a:rPr lang="en-GB" sz="3600" dirty="0" smtClean="0"/>
              <a:t>For </a:t>
            </a:r>
            <a:r>
              <a:rPr lang="en-GB" sz="3600" b="1" dirty="0" smtClean="0"/>
              <a:t>batch</a:t>
            </a:r>
            <a:r>
              <a:rPr lang="en-GB" sz="3600" dirty="0" smtClean="0"/>
              <a:t> in sample(</a:t>
            </a:r>
            <a:r>
              <a:rPr lang="en-GB" sz="3600" b="1" dirty="0" err="1" smtClean="0"/>
              <a:t>training_instances</a:t>
            </a:r>
            <a:r>
              <a:rPr lang="en-GB" sz="3600" b="1" dirty="0" smtClean="0"/>
              <a:t>, </a:t>
            </a:r>
            <a:r>
              <a:rPr lang="en-GB" sz="3600" b="1" dirty="0" err="1" smtClean="0"/>
              <a:t>batch_size</a:t>
            </a:r>
            <a:r>
              <a:rPr lang="en-GB" sz="3600" b="1" dirty="0" smtClean="0"/>
              <a:t>)</a:t>
            </a:r>
            <a:endParaRPr lang="en-GB" sz="3600" b="1" dirty="0" smtClean="0"/>
          </a:p>
          <a:p>
            <a:pPr lvl="2"/>
            <a:r>
              <a:rPr lang="en-GB" sz="3600" dirty="0" smtClean="0"/>
              <a:t>do a </a:t>
            </a:r>
            <a:r>
              <a:rPr lang="en-GB" sz="3600" b="1" dirty="0" smtClean="0">
                <a:solidFill>
                  <a:srgbClr val="0070C0"/>
                </a:solidFill>
              </a:rPr>
              <a:t>forward pass</a:t>
            </a:r>
          </a:p>
          <a:p>
            <a:pPr lvl="2"/>
            <a:r>
              <a:rPr lang="en-GB" sz="3600" b="1" dirty="0" smtClean="0">
                <a:solidFill>
                  <a:srgbClr val="0070C0"/>
                </a:solidFill>
              </a:rPr>
              <a:t>compute the error </a:t>
            </a:r>
            <a:r>
              <a:rPr lang="en-GB" sz="3600" dirty="0" smtClean="0"/>
              <a:t>and aggregate it</a:t>
            </a:r>
          </a:p>
          <a:p>
            <a:pPr lvl="1"/>
            <a:r>
              <a:rPr lang="en-GB" sz="3600" b="1" dirty="0" smtClean="0">
                <a:solidFill>
                  <a:srgbClr val="0070C0"/>
                </a:solidFill>
              </a:rPr>
              <a:t>Back propagate </a:t>
            </a:r>
            <a:r>
              <a:rPr lang="en-GB" sz="3600" dirty="0" smtClean="0"/>
              <a:t>the error in the current epoch</a:t>
            </a:r>
          </a:p>
          <a:p>
            <a:pPr lvl="1"/>
            <a:r>
              <a:rPr lang="en-GB" sz="3600" dirty="0" smtClean="0"/>
              <a:t>Use the error to </a:t>
            </a:r>
            <a:r>
              <a:rPr lang="en-GB" sz="3600" b="1" dirty="0" smtClean="0">
                <a:solidFill>
                  <a:srgbClr val="0070C0"/>
                </a:solidFill>
              </a:rPr>
              <a:t>update the weights</a:t>
            </a:r>
          </a:p>
          <a:p>
            <a:endParaRPr lang="en-GB" sz="3600" dirty="0"/>
          </a:p>
        </p:txBody>
      </p:sp>
    </p:spTree>
    <p:extLst>
      <p:ext uri="{BB962C8B-B14F-4D97-AF65-F5344CB8AC3E}">
        <p14:creationId xmlns:p14="http://schemas.microsoft.com/office/powerpoint/2010/main" val="26953011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r>
              <a:rPr lang="en-GB" dirty="0" smtClean="0"/>
              <a:t>A neural network’s error is a function of the internal weights i.e. parameters of the network</a:t>
            </a:r>
          </a:p>
          <a:p>
            <a:r>
              <a:rPr lang="en-GB" dirty="0" smtClean="0"/>
              <a:t>Improving the network means reducing the error – by changing those weights</a:t>
            </a:r>
          </a:p>
          <a:p>
            <a:r>
              <a:rPr lang="en-GB" dirty="0" smtClean="0"/>
              <a:t>Choosing the weights directly is too difficult – use gradient descent to improve the weights by descending the error</a:t>
            </a:r>
          </a:p>
          <a:p>
            <a:r>
              <a:rPr lang="en-GB" dirty="0" smtClean="0"/>
              <a:t>Descend in small steps in the direction of the greatest downward slope</a:t>
            </a:r>
          </a:p>
          <a:p>
            <a:r>
              <a:rPr lang="en-GB" dirty="0" smtClean="0"/>
              <a:t>That slope forms the amount by which the weight is updated</a:t>
            </a:r>
            <a:endParaRPr lang="en-GB" dirty="0"/>
          </a:p>
        </p:txBody>
      </p:sp>
    </p:spTree>
    <p:extLst>
      <p:ext uri="{BB962C8B-B14F-4D97-AF65-F5344CB8AC3E}">
        <p14:creationId xmlns:p14="http://schemas.microsoft.com/office/powerpoint/2010/main" val="2672495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normAutofit/>
          </a:bodyPr>
          <a:lstStyle/>
          <a:p>
            <a:r>
              <a:rPr lang="en-GB" dirty="0" smtClean="0">
                <a:solidFill>
                  <a:schemeClr val="bg1">
                    <a:lumMod val="65000"/>
                  </a:schemeClr>
                </a:solidFill>
              </a:rPr>
              <a:t>Recap of perceptron</a:t>
            </a:r>
            <a:endParaRPr lang="en-GB" dirty="0">
              <a:solidFill>
                <a:schemeClr val="bg1">
                  <a:lumMod val="65000"/>
                </a:schemeClr>
              </a:solidFill>
            </a:endParaRPr>
          </a:p>
          <a:p>
            <a:r>
              <a:rPr lang="en-GB" dirty="0" smtClean="0"/>
              <a:t>Artificial </a:t>
            </a:r>
            <a:r>
              <a:rPr lang="en-GB" dirty="0" smtClean="0"/>
              <a:t>Neural Nets (multilayer </a:t>
            </a:r>
            <a:r>
              <a:rPr lang="en-GB" dirty="0" err="1" smtClean="0"/>
              <a:t>perceptrons</a:t>
            </a:r>
            <a:r>
              <a:rPr lang="en-GB" dirty="0" smtClean="0"/>
              <a:t>)</a:t>
            </a:r>
            <a:endParaRPr lang="en-GB" dirty="0"/>
          </a:p>
          <a:p>
            <a:pPr lvl="1"/>
            <a:r>
              <a:rPr lang="en-GB" dirty="0"/>
              <a:t>Forward propagation in ANNs  </a:t>
            </a:r>
          </a:p>
          <a:p>
            <a:pPr lvl="1"/>
            <a:r>
              <a:rPr lang="en-GB" dirty="0" smtClean="0"/>
              <a:t>Error computation</a:t>
            </a:r>
          </a:p>
          <a:p>
            <a:pPr lvl="1"/>
            <a:r>
              <a:rPr lang="en-GB" dirty="0" smtClean="0"/>
              <a:t>Backpropagation of errors</a:t>
            </a:r>
            <a:endParaRPr lang="en-GB" dirty="0"/>
          </a:p>
          <a:p>
            <a:pPr lvl="1"/>
            <a:r>
              <a:rPr lang="en-GB" dirty="0"/>
              <a:t>Weight </a:t>
            </a:r>
            <a:r>
              <a:rPr lang="en-GB" dirty="0" smtClean="0"/>
              <a:t>update with gradient descent</a:t>
            </a:r>
            <a:endParaRPr lang="en-GB" dirty="0"/>
          </a:p>
        </p:txBody>
      </p:sp>
    </p:spTree>
    <p:extLst>
      <p:ext uri="{BB962C8B-B14F-4D97-AF65-F5344CB8AC3E}">
        <p14:creationId xmlns:p14="http://schemas.microsoft.com/office/powerpoint/2010/main" val="3410856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Application</a:t>
            </a:r>
            <a:endParaRPr lang="zh-TW" altLang="en-US" dirty="0"/>
          </a:p>
        </p:txBody>
      </p:sp>
      <p:sp>
        <p:nvSpPr>
          <p:cNvPr id="3" name="內容版面配置區 2"/>
          <p:cNvSpPr>
            <a:spLocks noGrp="1"/>
          </p:cNvSpPr>
          <p:nvPr>
            <p:ph idx="1"/>
          </p:nvPr>
        </p:nvSpPr>
        <p:spPr/>
        <p:txBody>
          <a:bodyPr/>
          <a:lstStyle/>
          <a:p>
            <a:r>
              <a:rPr lang="en-US" altLang="zh-TW" dirty="0" smtClean="0"/>
              <a:t>Handwriting Digit Recognition</a:t>
            </a:r>
            <a:endParaRPr lang="zh-TW" altLang="en-US" dirty="0"/>
          </a:p>
        </p:txBody>
      </p:sp>
      <p:pic>
        <p:nvPicPr>
          <p:cNvPr id="5" name="圖片 4"/>
          <p:cNvPicPr>
            <a:picLocks noChangeAspect="1"/>
          </p:cNvPicPr>
          <p:nvPr/>
        </p:nvPicPr>
        <p:blipFill>
          <a:blip r:embed="rId3"/>
          <a:stretch>
            <a:fillRect/>
          </a:stretch>
        </p:blipFill>
        <p:spPr>
          <a:xfrm>
            <a:off x="3158162" y="3503956"/>
            <a:ext cx="1602442" cy="1592235"/>
          </a:xfrm>
          <a:prstGeom prst="rect">
            <a:avLst/>
          </a:prstGeom>
        </p:spPr>
      </p:pic>
      <p:sp>
        <p:nvSpPr>
          <p:cNvPr id="7" name="矩形 6"/>
          <p:cNvSpPr/>
          <p:nvPr/>
        </p:nvSpPr>
        <p:spPr>
          <a:xfrm>
            <a:off x="5581247" y="3518469"/>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Machine</a:t>
            </a:r>
            <a:endParaRPr lang="zh-TW" altLang="en-US" sz="2800" dirty="0"/>
          </a:p>
        </p:txBody>
      </p:sp>
      <p:sp>
        <p:nvSpPr>
          <p:cNvPr id="8" name="向右箭號 7"/>
          <p:cNvSpPr/>
          <p:nvPr/>
        </p:nvSpPr>
        <p:spPr>
          <a:xfrm>
            <a:off x="4852044" y="3864274"/>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7707987" y="3874140"/>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8422676" y="4005525"/>
            <a:ext cx="721324" cy="584775"/>
          </a:xfrm>
          <a:prstGeom prst="rect">
            <a:avLst/>
          </a:prstGeom>
          <a:noFill/>
        </p:spPr>
        <p:txBody>
          <a:bodyPr wrap="square" rtlCol="0">
            <a:spAutoFit/>
          </a:bodyPr>
          <a:lstStyle/>
          <a:p>
            <a:r>
              <a:rPr lang="en-US" altLang="zh-TW" sz="3200" dirty="0"/>
              <a:t>“2”</a:t>
            </a:r>
            <a:endParaRPr lang="zh-TW" altLang="en-US" sz="3200" dirty="0"/>
          </a:p>
        </p:txBody>
      </p:sp>
    </p:spTree>
    <p:extLst>
      <p:ext uri="{BB962C8B-B14F-4D97-AF65-F5344CB8AC3E}">
        <p14:creationId xmlns:p14="http://schemas.microsoft.com/office/powerpoint/2010/main" val="355098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972639" y="3006726"/>
            <a:ext cx="783320" cy="2625052"/>
            <a:chOff x="4972639" y="3006726"/>
            <a:chExt cx="783320" cy="2625052"/>
          </a:xfrm>
        </p:grpSpPr>
        <p:sp>
          <p:nvSpPr>
            <p:cNvPr id="9" name="矩形 8"/>
            <p:cNvSpPr/>
            <p:nvPr/>
          </p:nvSpPr>
          <p:spPr>
            <a:xfrm>
              <a:off x="4972639" y="3006726"/>
              <a:ext cx="783320"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4" name="矩形 13"/>
            <p:cNvSpPr/>
            <p:nvPr/>
          </p:nvSpPr>
          <p:spPr>
            <a:xfrm>
              <a:off x="5011913" y="5122176"/>
              <a:ext cx="592181"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ltLang="zh-TW" sz="2800" i="1" dirty="0" smtClean="0"/>
                <a:t>x</a:t>
              </a:r>
              <a:r>
                <a:rPr lang="en-GB" altLang="zh-TW" baseline="-25000" dirty="0" smtClean="0"/>
                <a:t>784</a:t>
              </a:r>
              <a:endParaRPr lang="zh-TW" altLang="en-US" baseline="-25000" dirty="0"/>
            </a:p>
          </p:txBody>
        </p:sp>
        <p:sp>
          <p:nvSpPr>
            <p:cNvPr id="16" name="文字方塊 15"/>
            <p:cNvSpPr txBox="1"/>
            <p:nvPr/>
          </p:nvSpPr>
          <p:spPr>
            <a:xfrm rot="5400000">
              <a:off x="4926484" y="440711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8" name="矩形 13"/>
            <p:cNvSpPr/>
            <p:nvPr/>
          </p:nvSpPr>
          <p:spPr>
            <a:xfrm>
              <a:off x="5061349" y="3071250"/>
              <a:ext cx="592181"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ltLang="zh-TW" sz="2800" i="1" dirty="0" smtClean="0"/>
                <a:t>x</a:t>
              </a:r>
              <a:r>
                <a:rPr lang="en-GB" altLang="zh-TW" baseline="-25000" dirty="0" smtClean="0"/>
                <a:t>1</a:t>
              </a:r>
              <a:endParaRPr lang="zh-TW" altLang="en-US" baseline="-25000" dirty="0"/>
            </a:p>
          </p:txBody>
        </p:sp>
        <p:sp>
          <p:nvSpPr>
            <p:cNvPr id="39" name="矩形 13"/>
            <p:cNvSpPr/>
            <p:nvPr/>
          </p:nvSpPr>
          <p:spPr>
            <a:xfrm>
              <a:off x="5061348" y="3742736"/>
              <a:ext cx="592181"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ltLang="zh-TW" sz="2800" i="1" dirty="0" smtClean="0"/>
                <a:t>x</a:t>
              </a:r>
              <a:r>
                <a:rPr lang="en-GB" altLang="zh-TW" baseline="-25000" dirty="0" smtClean="0"/>
                <a:t>2</a:t>
              </a:r>
              <a:endParaRPr lang="zh-TW" altLang="en-US" baseline="-25000" dirty="0"/>
            </a:p>
          </p:txBody>
        </p:sp>
      </p:grpSp>
      <p:sp>
        <p:nvSpPr>
          <p:cNvPr id="2" name="標題 1"/>
          <p:cNvSpPr>
            <a:spLocks noGrp="1"/>
          </p:cNvSpPr>
          <p:nvPr>
            <p:ph type="title"/>
          </p:nvPr>
        </p:nvSpPr>
        <p:spPr/>
        <p:txBody>
          <a:bodyPr/>
          <a:lstStyle/>
          <a:p>
            <a:r>
              <a:rPr lang="en-US" altLang="zh-TW" dirty="0"/>
              <a:t>Handwriting Digit Recognition</a:t>
            </a:r>
            <a:endParaRPr lang="zh-TW" altLang="en-US" dirty="0"/>
          </a:p>
        </p:txBody>
      </p:sp>
      <p:sp>
        <p:nvSpPr>
          <p:cNvPr id="3" name="文字版面配置區 2"/>
          <p:cNvSpPr>
            <a:spLocks noGrp="1"/>
          </p:cNvSpPr>
          <p:nvPr>
            <p:ph type="body" idx="1"/>
          </p:nvPr>
        </p:nvSpPr>
        <p:spPr/>
        <p:txBody>
          <a:bodyPr>
            <a:normAutofit/>
          </a:bodyPr>
          <a:lstStyle/>
          <a:p>
            <a:r>
              <a:rPr lang="en-US" altLang="zh-TW" sz="3200" dirty="0"/>
              <a:t>Input</a:t>
            </a:r>
            <a:endParaRPr lang="zh-TW" altLang="en-US" sz="3200" dirty="0"/>
          </a:p>
        </p:txBody>
      </p:sp>
      <p:sp>
        <p:nvSpPr>
          <p:cNvPr id="4" name="內容版面配置區 3"/>
          <p:cNvSpPr>
            <a:spLocks noGrp="1"/>
          </p:cNvSpPr>
          <p:nvPr>
            <p:ph sz="half" idx="2"/>
          </p:nvPr>
        </p:nvSpPr>
        <p:spPr/>
        <p:txBody>
          <a:bodyPr/>
          <a:lstStyle/>
          <a:p>
            <a:endParaRPr lang="zh-TW" altLang="en-US" dirty="0"/>
          </a:p>
        </p:txBody>
      </p:sp>
      <p:sp>
        <p:nvSpPr>
          <p:cNvPr id="5" name="文字版面配置區 4"/>
          <p:cNvSpPr>
            <a:spLocks noGrp="1"/>
          </p:cNvSpPr>
          <p:nvPr>
            <p:ph type="body" sz="quarter" idx="3"/>
          </p:nvPr>
        </p:nvSpPr>
        <p:spPr/>
        <p:txBody>
          <a:bodyPr>
            <a:normAutofit/>
          </a:bodyPr>
          <a:lstStyle/>
          <a:p>
            <a:r>
              <a:rPr lang="en-US" altLang="zh-TW" sz="3200" dirty="0"/>
              <a:t>Output</a:t>
            </a:r>
            <a:endParaRPr lang="zh-TW" altLang="en-US" sz="3200" dirty="0"/>
          </a:p>
        </p:txBody>
      </p:sp>
      <p:sp>
        <p:nvSpPr>
          <p:cNvPr id="6" name="內容版面配置區 5"/>
          <p:cNvSpPr>
            <a:spLocks noGrp="1"/>
          </p:cNvSpPr>
          <p:nvPr>
            <p:ph sz="quarter" idx="4"/>
          </p:nvPr>
        </p:nvSpPr>
        <p:spPr/>
        <p:txBody>
          <a:bodyPr/>
          <a:lstStyle/>
          <a:p>
            <a:endParaRPr lang="zh-TW" altLang="en-US"/>
          </a:p>
        </p:txBody>
      </p:sp>
      <p:pic>
        <p:nvPicPr>
          <p:cNvPr id="7" name="圖片 6"/>
          <p:cNvPicPr>
            <a:picLocks noChangeAspect="1"/>
          </p:cNvPicPr>
          <p:nvPr/>
        </p:nvPicPr>
        <p:blipFill>
          <a:blip r:embed="rId3"/>
          <a:stretch>
            <a:fillRect/>
          </a:stretch>
        </p:blipFill>
        <p:spPr>
          <a:xfrm>
            <a:off x="2612933" y="3309807"/>
            <a:ext cx="2130022" cy="2116455"/>
          </a:xfrm>
          <a:prstGeom prst="rect">
            <a:avLst/>
          </a:prstGeom>
        </p:spPr>
      </p:pic>
      <p:sp>
        <p:nvSpPr>
          <p:cNvPr id="8" name="文字方塊 7"/>
          <p:cNvSpPr txBox="1"/>
          <p:nvPr/>
        </p:nvSpPr>
        <p:spPr>
          <a:xfrm>
            <a:off x="2860292" y="5413288"/>
            <a:ext cx="1447800" cy="369332"/>
          </a:xfrm>
          <a:prstGeom prst="rect">
            <a:avLst/>
          </a:prstGeom>
          <a:noFill/>
        </p:spPr>
        <p:txBody>
          <a:bodyPr wrap="square" rtlCol="0">
            <a:spAutoFit/>
          </a:bodyPr>
          <a:lstStyle/>
          <a:p>
            <a:r>
              <a:rPr lang="en-US" altLang="zh-TW" dirty="0" smtClean="0"/>
              <a:t>28 </a:t>
            </a:r>
            <a:r>
              <a:rPr lang="en-US" altLang="zh-TW" dirty="0"/>
              <a:t>x </a:t>
            </a:r>
            <a:r>
              <a:rPr lang="en-US" altLang="zh-TW" dirty="0" smtClean="0"/>
              <a:t>28 </a:t>
            </a:r>
            <a:r>
              <a:rPr lang="en-US" altLang="zh-TW" dirty="0"/>
              <a:t>= </a:t>
            </a:r>
            <a:r>
              <a:rPr lang="en-US" altLang="zh-TW" dirty="0" smtClean="0"/>
              <a:t>784</a:t>
            </a:r>
            <a:endParaRPr lang="zh-TW" altLang="en-US" dirty="0"/>
          </a:p>
        </p:txBody>
      </p:sp>
      <p:sp>
        <p:nvSpPr>
          <p:cNvPr id="17" name="手繪多邊形 16"/>
          <p:cNvSpPr/>
          <p:nvPr/>
        </p:nvSpPr>
        <p:spPr>
          <a:xfrm>
            <a:off x="2738665" y="3068122"/>
            <a:ext cx="2305050" cy="36394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手繪多邊形 17"/>
          <p:cNvSpPr/>
          <p:nvPr/>
        </p:nvSpPr>
        <p:spPr>
          <a:xfrm>
            <a:off x="2872015" y="3241063"/>
            <a:ext cx="2171700" cy="646109"/>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手繪多邊形 18"/>
          <p:cNvSpPr/>
          <p:nvPr/>
        </p:nvSpPr>
        <p:spPr>
          <a:xfrm>
            <a:off x="4605565" y="5284171"/>
            <a:ext cx="463550" cy="243308"/>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2362200" y="5765881"/>
            <a:ext cx="2194408" cy="830997"/>
          </a:xfrm>
          <a:prstGeom prst="rect">
            <a:avLst/>
          </a:prstGeom>
          <a:noFill/>
        </p:spPr>
        <p:txBody>
          <a:bodyPr wrap="square" rtlCol="0">
            <a:spAutoFit/>
          </a:bodyPr>
          <a:lstStyle/>
          <a:p>
            <a:r>
              <a:rPr lang="en-US" altLang="zh-TW" sz="2400" dirty="0" smtClean="0"/>
              <a:t>black </a:t>
            </a:r>
            <a:r>
              <a:rPr lang="en-US" altLang="zh-TW" sz="2400" dirty="0"/>
              <a:t>→ </a:t>
            </a:r>
            <a:r>
              <a:rPr lang="en-US" altLang="zh-TW" sz="2400" dirty="0" smtClean="0"/>
              <a:t>0</a:t>
            </a:r>
            <a:endParaRPr lang="en-US" altLang="zh-TW" sz="2400" dirty="0"/>
          </a:p>
          <a:p>
            <a:r>
              <a:rPr lang="en-US" altLang="zh-TW" sz="2400" dirty="0" smtClean="0"/>
              <a:t>white </a:t>
            </a:r>
            <a:r>
              <a:rPr lang="en-US" altLang="zh-TW" sz="2400" dirty="0"/>
              <a:t>→ </a:t>
            </a:r>
            <a:r>
              <a:rPr lang="en-US" altLang="zh-TW" sz="2400" dirty="0" smtClean="0"/>
              <a:t>255</a:t>
            </a:r>
            <a:endParaRPr lang="zh-TW" altLang="en-US" sz="2400" dirty="0"/>
          </a:p>
        </p:txBody>
      </p:sp>
      <p:grpSp>
        <p:nvGrpSpPr>
          <p:cNvPr id="26" name="群組 25"/>
          <p:cNvGrpSpPr/>
          <p:nvPr/>
        </p:nvGrpSpPr>
        <p:grpSpPr>
          <a:xfrm>
            <a:off x="6703092" y="2822200"/>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24" name="文字方塊 23"/>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25" name="文字方塊 24"/>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27" name="文字方塊 26"/>
          <p:cNvSpPr txBox="1"/>
          <p:nvPr/>
        </p:nvSpPr>
        <p:spPr>
          <a:xfrm>
            <a:off x="6630944" y="5737346"/>
            <a:ext cx="3566686"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TW" sz="2400" dirty="0"/>
              <a:t>Each dimension represents the confidence of a digit.</a:t>
            </a:r>
            <a:endParaRPr lang="zh-TW" altLang="en-US" sz="2400" dirty="0"/>
          </a:p>
        </p:txBody>
      </p:sp>
      <p:sp>
        <p:nvSpPr>
          <p:cNvPr id="28" name="文字方塊 27"/>
          <p:cNvSpPr txBox="1"/>
          <p:nvPr/>
        </p:nvSpPr>
        <p:spPr>
          <a:xfrm>
            <a:off x="7572213" y="2883755"/>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a:t>
            </a:r>
            <a:r>
              <a:rPr lang="en-US" altLang="zh-TW" sz="2400" dirty="0" smtClean="0"/>
              <a:t>0</a:t>
            </a:r>
            <a:endParaRPr lang="zh-TW" altLang="en-US" sz="2400" dirty="0"/>
          </a:p>
        </p:txBody>
      </p:sp>
      <p:sp>
        <p:nvSpPr>
          <p:cNvPr id="29" name="文字方塊 28"/>
          <p:cNvSpPr txBox="1"/>
          <p:nvPr/>
        </p:nvSpPr>
        <p:spPr>
          <a:xfrm>
            <a:off x="7579522" y="3665037"/>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a:t>
            </a:r>
            <a:r>
              <a:rPr lang="en-US" altLang="zh-TW" sz="2400" dirty="0" smtClean="0"/>
              <a:t>1</a:t>
            </a:r>
            <a:endParaRPr lang="zh-TW" altLang="en-US" sz="2400" dirty="0"/>
          </a:p>
        </p:txBody>
      </p:sp>
      <p:sp>
        <p:nvSpPr>
          <p:cNvPr id="30" name="文字方塊 29"/>
          <p:cNvSpPr txBox="1"/>
          <p:nvPr/>
        </p:nvSpPr>
        <p:spPr>
          <a:xfrm>
            <a:off x="7579521" y="4939006"/>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a:t>
            </a:r>
            <a:r>
              <a:rPr lang="en-US" altLang="zh-TW" sz="2400" dirty="0" smtClean="0"/>
              <a:t>9</a:t>
            </a:r>
            <a:endParaRPr lang="zh-TW" altLang="en-US" sz="2400" dirty="0"/>
          </a:p>
        </p:txBody>
      </p:sp>
      <p:sp>
        <p:nvSpPr>
          <p:cNvPr id="31" name="文字方塊 30"/>
          <p:cNvSpPr txBox="1"/>
          <p:nvPr/>
        </p:nvSpPr>
        <p:spPr>
          <a:xfrm rot="5400000">
            <a:off x="7712217" y="432180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矩形 31"/>
          <p:cNvSpPr/>
          <p:nvPr/>
        </p:nvSpPr>
        <p:spPr>
          <a:xfrm>
            <a:off x="6639796" y="2944663"/>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0.1</a:t>
            </a:r>
            <a:endParaRPr lang="zh-TW" altLang="en-US" sz="2400" dirty="0"/>
          </a:p>
        </p:txBody>
      </p:sp>
      <p:sp>
        <p:nvSpPr>
          <p:cNvPr id="33" name="矩形 32"/>
          <p:cNvSpPr/>
          <p:nvPr/>
        </p:nvSpPr>
        <p:spPr>
          <a:xfrm>
            <a:off x="6639796" y="3669068"/>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0.7</a:t>
            </a:r>
            <a:endParaRPr lang="zh-TW" altLang="en-US" sz="2400" dirty="0"/>
          </a:p>
        </p:txBody>
      </p:sp>
      <p:sp>
        <p:nvSpPr>
          <p:cNvPr id="34" name="矩形 33"/>
          <p:cNvSpPr/>
          <p:nvPr/>
        </p:nvSpPr>
        <p:spPr>
          <a:xfrm>
            <a:off x="6620948" y="4938330"/>
            <a:ext cx="656740"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0.2</a:t>
            </a:r>
            <a:endParaRPr lang="zh-TW" altLang="en-US" sz="2400" dirty="0"/>
          </a:p>
        </p:txBody>
      </p:sp>
      <p:sp>
        <p:nvSpPr>
          <p:cNvPr id="35" name="矩形 34"/>
          <p:cNvSpPr/>
          <p:nvPr/>
        </p:nvSpPr>
        <p:spPr>
          <a:xfrm>
            <a:off x="6531951" y="3577013"/>
            <a:ext cx="1950970" cy="6409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8530628" y="3813786"/>
            <a:ext cx="1940923" cy="9033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The image is  </a:t>
            </a:r>
            <a:r>
              <a:rPr lang="en-US" altLang="zh-TW" sz="2800" dirty="0" smtClean="0"/>
              <a:t>“1”</a:t>
            </a:r>
            <a:endParaRPr lang="zh-TW" altLang="en-US" sz="2800" dirty="0"/>
          </a:p>
        </p:txBody>
      </p:sp>
    </p:spTree>
    <p:extLst>
      <p:ext uri="{BB962C8B-B14F-4D97-AF65-F5344CB8AC3E}">
        <p14:creationId xmlns:p14="http://schemas.microsoft.com/office/powerpoint/2010/main" val="134767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animBg="1"/>
      <p:bldP spid="18" grpId="0" animBg="1"/>
      <p:bldP spid="19" grpId="0" animBg="1"/>
      <p:bldP spid="20" grpId="0"/>
      <p:bldP spid="27" grpId="0" animBg="1"/>
      <p:bldP spid="28" grpId="0" animBg="1"/>
      <p:bldP spid="29" grpId="0" animBg="1"/>
      <p:bldP spid="30" grpId="0" animBg="1"/>
      <p:bldP spid="31" grpId="0"/>
      <p:bldP spid="32" grpId="0" animBg="1"/>
      <p:bldP spid="33" grpId="0" animBg="1"/>
      <p:bldP spid="34" grpId="0" animBg="1"/>
      <p:bldP spid="35" grpId="0"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Application</a:t>
            </a:r>
            <a:endParaRPr lang="zh-TW" altLang="en-US" dirty="0"/>
          </a:p>
        </p:txBody>
      </p:sp>
      <p:sp>
        <p:nvSpPr>
          <p:cNvPr id="3" name="內容版面配置區 2"/>
          <p:cNvSpPr>
            <a:spLocks noGrp="1"/>
          </p:cNvSpPr>
          <p:nvPr>
            <p:ph idx="1"/>
          </p:nvPr>
        </p:nvSpPr>
        <p:spPr>
          <a:xfrm>
            <a:off x="2152650" y="1788413"/>
            <a:ext cx="7886700" cy="4351338"/>
          </a:xfrm>
        </p:spPr>
        <p:txBody>
          <a:bodyPr/>
          <a:lstStyle/>
          <a:p>
            <a:r>
              <a:rPr lang="en-US" altLang="zh-TW" dirty="0" smtClean="0"/>
              <a:t>Handwriting Digit Recognition</a:t>
            </a:r>
            <a:endParaRPr lang="zh-TW" altLang="en-US" dirty="0"/>
          </a:p>
        </p:txBody>
      </p:sp>
      <p:pic>
        <p:nvPicPr>
          <p:cNvPr id="5" name="圖片 4"/>
          <p:cNvPicPr>
            <a:picLocks noChangeAspect="1"/>
          </p:cNvPicPr>
          <p:nvPr/>
        </p:nvPicPr>
        <p:blipFill>
          <a:blip r:embed="rId4"/>
          <a:stretch>
            <a:fillRect/>
          </a:stretch>
        </p:blipFill>
        <p:spPr>
          <a:xfrm>
            <a:off x="1802466" y="3146897"/>
            <a:ext cx="1602442" cy="1592235"/>
          </a:xfrm>
          <a:prstGeom prst="rect">
            <a:avLst/>
          </a:prstGeom>
        </p:spPr>
      </p:pic>
      <p:sp>
        <p:nvSpPr>
          <p:cNvPr id="7" name="矩形 6"/>
          <p:cNvSpPr/>
          <p:nvPr/>
        </p:nvSpPr>
        <p:spPr>
          <a:xfrm>
            <a:off x="5349018" y="3184640"/>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Machine</a:t>
            </a:r>
            <a:endParaRPr lang="zh-TW" altLang="en-US" sz="2800" dirty="0"/>
          </a:p>
        </p:txBody>
      </p:sp>
      <p:sp>
        <p:nvSpPr>
          <p:cNvPr id="8" name="向右箭號 7"/>
          <p:cNvSpPr/>
          <p:nvPr/>
        </p:nvSpPr>
        <p:spPr>
          <a:xfrm>
            <a:off x="4619815" y="3530445"/>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7475758" y="3540311"/>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8190447" y="3671696"/>
            <a:ext cx="721324" cy="584775"/>
          </a:xfrm>
          <a:prstGeom prst="rect">
            <a:avLst/>
          </a:prstGeom>
          <a:noFill/>
        </p:spPr>
        <p:txBody>
          <a:bodyPr wrap="square" rtlCol="0">
            <a:spAutoFit/>
          </a:bodyPr>
          <a:lstStyle/>
          <a:p>
            <a:r>
              <a:rPr lang="en-US" altLang="zh-TW" sz="3200" dirty="0"/>
              <a:t>“2”</a:t>
            </a:r>
            <a:endParaRPr lang="zh-TW" altLang="en-US" sz="3200" dirty="0"/>
          </a:p>
        </p:txBody>
      </p:sp>
      <p:grpSp>
        <p:nvGrpSpPr>
          <p:cNvPr id="20" name="群組 19"/>
          <p:cNvGrpSpPr/>
          <p:nvPr/>
        </p:nvGrpSpPr>
        <p:grpSpPr>
          <a:xfrm>
            <a:off x="8269418" y="2501359"/>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24" name="文字方塊 23"/>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25" name="文字方塊 24"/>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mc:AlternateContent xmlns:mc="http://schemas.openxmlformats.org/markup-compatibility/2006" xmlns:a14="http://schemas.microsoft.com/office/drawing/2010/main">
        <mc:Choice Requires="a14">
          <p:sp>
            <p:nvSpPr>
              <p:cNvPr id="29" name="文字方塊 28"/>
              <p:cNvSpPr txBox="1"/>
              <p:nvPr/>
            </p:nvSpPr>
            <p:spPr>
              <a:xfrm>
                <a:off x="5273382" y="4801774"/>
                <a:ext cx="220772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𝑓</m:t>
                      </m:r>
                      <m:r>
                        <a:rPr lang="en-US" altLang="zh-TW" sz="2800" i="1"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𝑅</m:t>
                          </m:r>
                        </m:e>
                        <m:sup>
                          <m:r>
                            <a:rPr lang="en-GB" altLang="zh-TW" sz="2800" b="0" i="1" smtClean="0">
                              <a:latin typeface="Cambria Math" panose="02040503050406030204" pitchFamily="18" charset="0"/>
                            </a:rPr>
                            <m:t>784</m:t>
                          </m:r>
                        </m:sup>
                      </m:sSup>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𝑅</m:t>
                          </m:r>
                        </m:e>
                        <m:sup>
                          <m:r>
                            <a:rPr lang="en-US" altLang="zh-TW" sz="2800" i="1">
                              <a:latin typeface="Cambria Math" panose="02040503050406030204" pitchFamily="18" charset="0"/>
                            </a:rPr>
                            <m:t>10</m:t>
                          </m:r>
                        </m:sup>
                      </m:sSup>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273382" y="4801774"/>
                <a:ext cx="2207720" cy="430887"/>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3521253" y="5438669"/>
                <a:ext cx="5689600" cy="95410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800" dirty="0" smtClean="0"/>
                  <a:t>the </a:t>
                </a:r>
                <a:r>
                  <a:rPr lang="en-US" altLang="zh-TW" sz="2800" dirty="0"/>
                  <a:t>function </a:t>
                </a:r>
                <a14:m>
                  <m:oMath xmlns:m="http://schemas.openxmlformats.org/officeDocument/2006/math">
                    <m:r>
                      <a:rPr lang="en-US" altLang="zh-TW" sz="2800" i="1">
                        <a:latin typeface="Cambria Math" panose="02040503050406030204" pitchFamily="18" charset="0"/>
                      </a:rPr>
                      <m:t>𝑓</m:t>
                    </m:r>
                  </m:oMath>
                </a14:m>
                <a:r>
                  <a:rPr lang="zh-TW" altLang="en-US" sz="2800" dirty="0"/>
                  <a:t> </a:t>
                </a:r>
                <a:r>
                  <a:rPr lang="en-US" altLang="zh-TW" sz="2800" dirty="0"/>
                  <a:t>is represented by neural network</a:t>
                </a:r>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3521253" y="5438669"/>
                <a:ext cx="5689600" cy="954107"/>
              </a:xfrm>
              <a:prstGeom prst="rect">
                <a:avLst/>
              </a:prstGeom>
              <a:blipFill rotWithShape="0">
                <a:blip r:embed="rId6"/>
                <a:stretch>
                  <a:fillRect/>
                </a:stretch>
              </a:blipFill>
            </p:spPr>
            <p:txBody>
              <a:bodyPr/>
              <a:lstStyle/>
              <a:p>
                <a:r>
                  <a:rPr lang="en-GB">
                    <a:noFill/>
                  </a:rPr>
                  <a:t> </a:t>
                </a:r>
              </a:p>
            </p:txBody>
          </p:sp>
        </mc:Fallback>
      </mc:AlternateContent>
      <p:grpSp>
        <p:nvGrpSpPr>
          <p:cNvPr id="11" name="Group 10"/>
          <p:cNvGrpSpPr/>
          <p:nvPr/>
        </p:nvGrpSpPr>
        <p:grpSpPr>
          <a:xfrm>
            <a:off x="3986115" y="2538616"/>
            <a:ext cx="669044" cy="2625052"/>
            <a:chOff x="3986115" y="2538616"/>
            <a:chExt cx="669044" cy="2625052"/>
          </a:xfrm>
        </p:grpSpPr>
        <p:grpSp>
          <p:nvGrpSpPr>
            <p:cNvPr id="6" name="群組 5"/>
            <p:cNvGrpSpPr/>
            <p:nvPr/>
          </p:nvGrpSpPr>
          <p:grpSpPr>
            <a:xfrm>
              <a:off x="3986115" y="2538616"/>
              <a:ext cx="600084" cy="2625052"/>
              <a:chOff x="2462115" y="2538616"/>
              <a:chExt cx="600084" cy="2625052"/>
            </a:xfrm>
          </p:grpSpPr>
          <p:sp>
            <p:nvSpPr>
              <p:cNvPr id="12" name="矩形 11"/>
              <p:cNvSpPr/>
              <p:nvPr/>
            </p:nvSpPr>
            <p:spPr>
              <a:xfrm>
                <a:off x="2462115" y="253861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 name="矩形 12"/>
              <p:cNvSpPr/>
              <p:nvPr/>
            </p:nvSpPr>
            <p:spPr>
              <a:xfrm>
                <a:off x="2530503" y="325630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 name="矩形 13"/>
              <p:cNvSpPr/>
              <p:nvPr/>
            </p:nvSpPr>
            <p:spPr>
              <a:xfrm>
                <a:off x="2536321" y="26859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2549020" y="2590730"/>
              <a:ext cx="325438" cy="461962"/>
            </p:xfrm>
            <a:graphic>
              <a:graphicData uri="http://schemas.openxmlformats.org/presentationml/2006/ole">
                <mc:AlternateContent xmlns:mc="http://schemas.openxmlformats.org/markup-compatibility/2006">
                  <mc:Choice xmlns:v="urn:schemas-microsoft-com:vml" Requires="v">
                    <p:oleObj spid="_x0000_s3174" name="方程式" r:id="rId7" imgW="152280" imgH="215640" progId="Equation.3">
                      <p:embed/>
                    </p:oleObj>
                  </mc:Choice>
                  <mc:Fallback>
                    <p:oleObj name="方程式" r:id="rId7" imgW="152280" imgH="215640" progId="Equation.3">
                      <p:embed/>
                      <p:pic>
                        <p:nvPicPr>
                          <p:cNvPr id="0" name=""/>
                          <p:cNvPicPr>
                            <a:picLocks noChangeAspect="1" noChangeArrowheads="1"/>
                          </p:cNvPicPr>
                          <p:nvPr/>
                        </p:nvPicPr>
                        <p:blipFill>
                          <a:blip r:embed="rId8"/>
                          <a:srcRect/>
                          <a:stretch>
                            <a:fillRect/>
                          </a:stretch>
                        </p:blipFill>
                        <p:spPr bwMode="auto">
                          <a:xfrm>
                            <a:off x="2549020" y="259073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extLst/>
              </p:nvPr>
            </p:nvGraphicFramePr>
            <p:xfrm>
              <a:off x="2554316" y="3173459"/>
              <a:ext cx="352425" cy="461963"/>
            </p:xfrm>
            <a:graphic>
              <a:graphicData uri="http://schemas.openxmlformats.org/presentationml/2006/ole">
                <mc:AlternateContent xmlns:mc="http://schemas.openxmlformats.org/markup-compatibility/2006">
                  <mc:Choice xmlns:v="urn:schemas-microsoft-com:vml" Requires="v">
                    <p:oleObj spid="_x0000_s3175" name="方程式" r:id="rId9" imgW="164880" imgH="215640" progId="Equation.3">
                      <p:embed/>
                    </p:oleObj>
                  </mc:Choice>
                  <mc:Fallback>
                    <p:oleObj name="方程式" r:id="rId9" imgW="164880" imgH="215640" progId="Equation.3">
                      <p:embed/>
                      <p:pic>
                        <p:nvPicPr>
                          <p:cNvPr id="0" name=""/>
                          <p:cNvPicPr>
                            <a:picLocks noChangeAspect="1" noChangeArrowheads="1"/>
                          </p:cNvPicPr>
                          <p:nvPr/>
                        </p:nvPicPr>
                        <p:blipFill>
                          <a:blip r:embed="rId10"/>
                          <a:srcRect/>
                          <a:stretch>
                            <a:fillRect/>
                          </a:stretch>
                        </p:blipFill>
                        <p:spPr bwMode="auto">
                          <a:xfrm>
                            <a:off x="2554316" y="317345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2540028" y="465406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9" name="文字方塊 18"/>
              <p:cNvSpPr txBox="1"/>
              <p:nvPr/>
            </p:nvSpPr>
            <p:spPr>
              <a:xfrm rot="5400000">
                <a:off x="2415960" y="393900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6" name="矩形 13"/>
            <p:cNvSpPr/>
            <p:nvPr/>
          </p:nvSpPr>
          <p:spPr>
            <a:xfrm>
              <a:off x="4062978" y="4646170"/>
              <a:ext cx="592181"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ltLang="zh-TW" sz="2800" i="1" dirty="0" smtClean="0"/>
                <a:t>x</a:t>
              </a:r>
              <a:r>
                <a:rPr lang="en-GB" altLang="zh-TW" baseline="-25000" dirty="0" smtClean="0"/>
                <a:t>784</a:t>
              </a:r>
              <a:endParaRPr lang="zh-TW" altLang="en-US" baseline="-25000" dirty="0"/>
            </a:p>
          </p:txBody>
        </p:sp>
      </p:grpSp>
    </p:spTree>
    <p:extLst>
      <p:ext uri="{BB962C8B-B14F-4D97-AF65-F5344CB8AC3E}">
        <p14:creationId xmlns:p14="http://schemas.microsoft.com/office/powerpoint/2010/main" val="1468463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TotalTime>
  <Words>2737</Words>
  <Application>Microsoft Office PowerPoint</Application>
  <PresentationFormat>Widescreen</PresentationFormat>
  <Paragraphs>747</Paragraphs>
  <Slides>51</Slides>
  <Notes>27</Notes>
  <HiddenSlides>6</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6" baseType="lpstr">
      <vt:lpstr>Arial</vt:lpstr>
      <vt:lpstr>Calibri</vt:lpstr>
      <vt:lpstr>Calibri Light</vt:lpstr>
      <vt:lpstr>Cambria Math</vt:lpstr>
      <vt:lpstr>Georgia</vt:lpstr>
      <vt:lpstr>Gill Sans MT</vt:lpstr>
      <vt:lpstr>Lucida Sans</vt:lpstr>
      <vt:lpstr>Mathcad UniMath Prime</vt:lpstr>
      <vt:lpstr>新細明體</vt:lpstr>
      <vt:lpstr>Tahoma</vt:lpstr>
      <vt:lpstr>times</vt:lpstr>
      <vt:lpstr>Trebuchet MS</vt:lpstr>
      <vt:lpstr>Wingdings</vt:lpstr>
      <vt:lpstr>Office Theme</vt:lpstr>
      <vt:lpstr>方程式</vt:lpstr>
      <vt:lpstr>Artificial Neural Nets</vt:lpstr>
      <vt:lpstr>Outline</vt:lpstr>
      <vt:lpstr>Perceptron Architecture</vt:lpstr>
      <vt:lpstr>PowerPoint Presentation</vt:lpstr>
      <vt:lpstr>Advantages of the Adaline error function</vt:lpstr>
      <vt:lpstr>Outline</vt:lpstr>
      <vt:lpstr>Example Application</vt:lpstr>
      <vt:lpstr>Handwriting Digit Recognition</vt:lpstr>
      <vt:lpstr>Example Application</vt:lpstr>
      <vt:lpstr>Element of Neural Network </vt:lpstr>
      <vt:lpstr>Sigmoid function</vt:lpstr>
      <vt:lpstr>Activation Functions</vt:lpstr>
      <vt:lpstr>Neural Network</vt:lpstr>
      <vt:lpstr>Training a Neural Net - overview</vt:lpstr>
      <vt:lpstr>Example of Neural Network- Forward pass </vt:lpstr>
      <vt:lpstr>Forward pass - Example</vt:lpstr>
      <vt:lpstr>Forward pass - Example</vt:lpstr>
      <vt:lpstr>Forward pass - Matrix Operation</vt:lpstr>
      <vt:lpstr>Forward pass - Matrix Operation</vt:lpstr>
      <vt:lpstr>Neural Network - Matrix Operation </vt:lpstr>
      <vt:lpstr>Forward Pass – Softmax for output calculation</vt:lpstr>
      <vt:lpstr>Forward pass - Softmax</vt:lpstr>
      <vt:lpstr>Training a Neural Net - overview</vt:lpstr>
      <vt:lpstr>Compute Error to guide network training</vt:lpstr>
      <vt:lpstr>Training Data</vt:lpstr>
      <vt:lpstr>Compute Error</vt:lpstr>
      <vt:lpstr>Compute Error</vt:lpstr>
      <vt:lpstr>Training a Neural Net - overview</vt:lpstr>
      <vt:lpstr>Backward pass – Error propagation</vt:lpstr>
      <vt:lpstr>Backward pass – Error propagation</vt:lpstr>
      <vt:lpstr>Backward pass – Error propagation</vt:lpstr>
      <vt:lpstr>Error propagation – Matrix operation</vt:lpstr>
      <vt:lpstr>Error propagation – Matrix operation</vt:lpstr>
      <vt:lpstr>Training a Neural Net - overview</vt:lpstr>
      <vt:lpstr>How do we actually update weights? </vt:lpstr>
      <vt:lpstr>Cost or Error Functions</vt:lpstr>
      <vt:lpstr>Gradient Descent</vt:lpstr>
      <vt:lpstr>Gradient Descent - Intuition</vt:lpstr>
      <vt:lpstr>Gradient Descent - Intuition</vt:lpstr>
      <vt:lpstr>New weight = old weight + gradient</vt:lpstr>
      <vt:lpstr>Gradient Computation</vt:lpstr>
      <vt:lpstr>Gradient Computation – update weights</vt:lpstr>
      <vt:lpstr>Gradient Computation – hidden to output layer</vt:lpstr>
      <vt:lpstr>Gradient Computation – input to hidden layer</vt:lpstr>
      <vt:lpstr>Weight update – Matrix operation</vt:lpstr>
      <vt:lpstr>Weight update – worked example</vt:lpstr>
      <vt:lpstr>PowerPoint Presentation</vt:lpstr>
      <vt:lpstr>PowerPoint Presentation</vt:lpstr>
      <vt:lpstr>Besides local minima ……</vt:lpstr>
      <vt:lpstr>Note on batch_size</vt:lpstr>
      <vt:lpstr>Conclusions</vt:lpstr>
    </vt:vector>
  </TitlesOfParts>
  <Company>Robert Gordon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Nirmalie Wiratunga</dc:creator>
  <cp:lastModifiedBy>Nirmalie Wiratunga</cp:lastModifiedBy>
  <cp:revision>77</cp:revision>
  <dcterms:created xsi:type="dcterms:W3CDTF">2018-08-01T13:54:09Z</dcterms:created>
  <dcterms:modified xsi:type="dcterms:W3CDTF">2018-10-05T11:25:52Z</dcterms:modified>
</cp:coreProperties>
</file>