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6" r:id="rId5"/>
    <p:sldId id="281" r:id="rId6"/>
    <p:sldId id="262" r:id="rId7"/>
    <p:sldId id="264" r:id="rId8"/>
    <p:sldId id="260" r:id="rId9"/>
    <p:sldId id="261" r:id="rId10"/>
    <p:sldId id="263" r:id="rId11"/>
    <p:sldId id="271" r:id="rId12"/>
    <p:sldId id="282" r:id="rId13"/>
    <p:sldId id="283" r:id="rId14"/>
    <p:sldId id="265" r:id="rId15"/>
    <p:sldId id="267" r:id="rId16"/>
    <p:sldId id="284" r:id="rId17"/>
    <p:sldId id="268" r:id="rId18"/>
    <p:sldId id="269" r:id="rId19"/>
    <p:sldId id="280" r:id="rId20"/>
    <p:sldId id="285" r:id="rId21"/>
    <p:sldId id="272" r:id="rId22"/>
    <p:sldId id="270" r:id="rId23"/>
    <p:sldId id="273" r:id="rId24"/>
    <p:sldId id="296" r:id="rId25"/>
    <p:sldId id="275" r:id="rId26"/>
    <p:sldId id="276" r:id="rId27"/>
    <p:sldId id="277" r:id="rId28"/>
    <p:sldId id="274" r:id="rId29"/>
    <p:sldId id="278" r:id="rId30"/>
    <p:sldId id="279" r:id="rId31"/>
    <p:sldId id="286" r:id="rId32"/>
    <p:sldId id="289" r:id="rId33"/>
    <p:sldId id="287" r:id="rId34"/>
    <p:sldId id="288" r:id="rId35"/>
    <p:sldId id="290" r:id="rId36"/>
    <p:sldId id="291" r:id="rId37"/>
    <p:sldId id="293" r:id="rId38"/>
    <p:sldId id="292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4201" autoAdjust="0"/>
  </p:normalViewPr>
  <p:slideViewPr>
    <p:cSldViewPr snapToGrid="0">
      <p:cViewPr varScale="1">
        <p:scale>
          <a:sx n="63" d="100"/>
          <a:sy n="63" d="100"/>
        </p:scale>
        <p:origin x="2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8161-BE43-44DE-B91C-C092A47F29D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FF615-612F-4193-BDCF-94638A9E88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5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F615-612F-4193-BDCF-94638A9E88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3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0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4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39CD-213A-4AF6-AB76-7C9603BE325E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9169-5AD9-4309-AFFE-93B31C182C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/>
          <a:lstStyle/>
          <a:p>
            <a:r>
              <a:rPr lang="en-GB" dirty="0"/>
              <a:t>k</a:t>
            </a:r>
            <a:r>
              <a:rPr lang="en-GB" dirty="0" smtClean="0"/>
              <a:t> Nearest Neighbour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032666"/>
            <a:ext cx="9144000" cy="1655762"/>
          </a:xfrm>
        </p:spPr>
        <p:txBody>
          <a:bodyPr/>
          <a:lstStyle/>
          <a:p>
            <a:r>
              <a:rPr lang="en-GB" i="1" dirty="0" smtClean="0"/>
              <a:t>Dr </a:t>
            </a:r>
            <a:r>
              <a:rPr lang="en-GB" i="1" dirty="0" err="1" smtClean="0"/>
              <a:t>Sadiq</a:t>
            </a:r>
            <a:r>
              <a:rPr lang="en-GB" i="1" dirty="0" smtClean="0"/>
              <a:t> Sani</a:t>
            </a:r>
            <a:endParaRPr lang="en-GB" i="1" dirty="0"/>
          </a:p>
        </p:txBody>
      </p:sp>
      <p:sp>
        <p:nvSpPr>
          <p:cNvPr id="4" name="Rectangle 3"/>
          <p:cNvSpPr/>
          <p:nvPr/>
        </p:nvSpPr>
        <p:spPr>
          <a:xfrm>
            <a:off x="1524000" y="762391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spc="-15" dirty="0">
                <a:solidFill>
                  <a:srgbClr val="000000"/>
                </a:solidFill>
              </a:rPr>
              <a:t>Advanced </a:t>
            </a:r>
            <a:r>
              <a:rPr lang="en-GB" sz="4400" spc="-5" dirty="0">
                <a:solidFill>
                  <a:srgbClr val="000000"/>
                </a:solidFill>
              </a:rPr>
              <a:t>Artificial </a:t>
            </a:r>
            <a:r>
              <a:rPr lang="en-GB" sz="4400" spc="-15" dirty="0">
                <a:solidFill>
                  <a:srgbClr val="000000"/>
                </a:solidFill>
              </a:rPr>
              <a:t>Intelligence  </a:t>
            </a:r>
            <a:r>
              <a:rPr lang="en-GB" sz="4400" spc="-5" dirty="0">
                <a:solidFill>
                  <a:srgbClr val="000000"/>
                </a:solidFill>
              </a:rPr>
              <a:t>CM4107 </a:t>
            </a:r>
            <a:endParaRPr lang="en-GB" sz="4400" spc="-5" dirty="0" smtClean="0">
              <a:solidFill>
                <a:srgbClr val="000000"/>
              </a:solidFill>
            </a:endParaRPr>
          </a:p>
          <a:p>
            <a:r>
              <a:rPr lang="en-GB" sz="4400" spc="-35" dirty="0" smtClean="0">
                <a:solidFill>
                  <a:srgbClr val="000000"/>
                </a:solidFill>
              </a:rPr>
              <a:t>Week</a:t>
            </a:r>
            <a:r>
              <a:rPr lang="en-GB" sz="4400" spc="-20" dirty="0" smtClean="0">
                <a:solidFill>
                  <a:srgbClr val="000000"/>
                </a:solidFill>
              </a:rPr>
              <a:t> </a:t>
            </a:r>
            <a:r>
              <a:rPr lang="en-GB" sz="4400" spc="-5" dirty="0">
                <a:solidFill>
                  <a:srgbClr val="000000"/>
                </a:solidFill>
              </a:rPr>
              <a:t>4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35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 – Size of neighbourhood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1&lt;= </a:t>
            </a:r>
            <a:r>
              <a:rPr lang="en-GB" i="1" dirty="0"/>
              <a:t>k </a:t>
            </a:r>
            <a:r>
              <a:rPr lang="en-GB" dirty="0"/>
              <a:t>&lt;= N </a:t>
            </a:r>
            <a:r>
              <a:rPr lang="en-GB" dirty="0" smtClean="0"/>
              <a:t>(N=entire </a:t>
            </a:r>
            <a:r>
              <a:rPr lang="en-GB" dirty="0"/>
              <a:t>training set size)</a:t>
            </a:r>
          </a:p>
          <a:p>
            <a:r>
              <a:rPr lang="en-GB" dirty="0" smtClean="0"/>
              <a:t>Optimal value </a:t>
            </a:r>
          </a:p>
          <a:p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968364" y="2884135"/>
            <a:ext cx="3394495" cy="1554062"/>
            <a:chOff x="766743" y="3005848"/>
            <a:chExt cx="7706048" cy="315757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68363" y="4788577"/>
            <a:ext cx="3394495" cy="1554062"/>
            <a:chOff x="766743" y="3005848"/>
            <a:chExt cx="7706048" cy="3157574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65778" y="2878956"/>
            <a:ext cx="3394495" cy="1554062"/>
            <a:chOff x="766743" y="3005848"/>
            <a:chExt cx="7706048" cy="3157574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11615" y="4763366"/>
            <a:ext cx="3394495" cy="1554062"/>
            <a:chOff x="766743" y="3005848"/>
            <a:chExt cx="7706048" cy="3157574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cxnSp>
        <p:nvCxnSpPr>
          <p:cNvPr id="56" name="Elbow Connector 55"/>
          <p:cNvCxnSpPr/>
          <p:nvPr/>
        </p:nvCxnSpPr>
        <p:spPr>
          <a:xfrm flipV="1">
            <a:off x="6215974" y="3297677"/>
            <a:ext cx="768486" cy="2423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420238" y="4833409"/>
            <a:ext cx="2898843" cy="779451"/>
          </a:xfrm>
          <a:custGeom>
            <a:avLst/>
            <a:gdLst>
              <a:gd name="connsiteX0" fmla="*/ 0 w 2898843"/>
              <a:gd name="connsiteY0" fmla="*/ 351434 h 779451"/>
              <a:gd name="connsiteX1" fmla="*/ 359924 w 2898843"/>
              <a:gd name="connsiteY1" fmla="*/ 69331 h 779451"/>
              <a:gd name="connsiteX2" fmla="*/ 1215958 w 2898843"/>
              <a:gd name="connsiteY2" fmla="*/ 40148 h 779451"/>
              <a:gd name="connsiteX3" fmla="*/ 1935805 w 2898843"/>
              <a:gd name="connsiteY3" fmla="*/ 555714 h 779451"/>
              <a:gd name="connsiteX4" fmla="*/ 2830749 w 2898843"/>
              <a:gd name="connsiteY4" fmla="*/ 769723 h 779451"/>
              <a:gd name="connsiteX5" fmla="*/ 2830749 w 2898843"/>
              <a:gd name="connsiteY5" fmla="*/ 769723 h 779451"/>
              <a:gd name="connsiteX6" fmla="*/ 2898843 w 2898843"/>
              <a:gd name="connsiteY6" fmla="*/ 779451 h 77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8843" h="779451">
                <a:moveTo>
                  <a:pt x="0" y="351434"/>
                </a:moveTo>
                <a:cubicBezTo>
                  <a:pt x="78632" y="236323"/>
                  <a:pt x="157264" y="121212"/>
                  <a:pt x="359924" y="69331"/>
                </a:cubicBezTo>
                <a:cubicBezTo>
                  <a:pt x="562584" y="17450"/>
                  <a:pt x="953311" y="-40916"/>
                  <a:pt x="1215958" y="40148"/>
                </a:cubicBezTo>
                <a:cubicBezTo>
                  <a:pt x="1478605" y="121212"/>
                  <a:pt x="1666673" y="434118"/>
                  <a:pt x="1935805" y="555714"/>
                </a:cubicBezTo>
                <a:cubicBezTo>
                  <a:pt x="2204937" y="677310"/>
                  <a:pt x="2830749" y="769723"/>
                  <a:pt x="2830749" y="769723"/>
                </a:cubicBezTo>
                <a:lnTo>
                  <a:pt x="2830749" y="769723"/>
                </a:lnTo>
                <a:lnTo>
                  <a:pt x="2898843" y="7794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reeform 61"/>
          <p:cNvSpPr/>
          <p:nvPr/>
        </p:nvSpPr>
        <p:spPr>
          <a:xfrm>
            <a:off x="6215974" y="4950491"/>
            <a:ext cx="2837174" cy="670712"/>
          </a:xfrm>
          <a:custGeom>
            <a:avLst/>
            <a:gdLst>
              <a:gd name="connsiteX0" fmla="*/ 0 w 1459149"/>
              <a:gd name="connsiteY0" fmla="*/ 516454 h 594275"/>
              <a:gd name="connsiteX1" fmla="*/ 204281 w 1459149"/>
              <a:gd name="connsiteY1" fmla="*/ 20343 h 594275"/>
              <a:gd name="connsiteX2" fmla="*/ 496111 w 1459149"/>
              <a:gd name="connsiteY2" fmla="*/ 565092 h 594275"/>
              <a:gd name="connsiteX3" fmla="*/ 622571 w 1459149"/>
              <a:gd name="connsiteY3" fmla="*/ 253807 h 594275"/>
              <a:gd name="connsiteX4" fmla="*/ 797669 w 1459149"/>
              <a:gd name="connsiteY4" fmla="*/ 341356 h 594275"/>
              <a:gd name="connsiteX5" fmla="*/ 992222 w 1459149"/>
              <a:gd name="connsiteY5" fmla="*/ 888 h 594275"/>
              <a:gd name="connsiteX6" fmla="*/ 1245141 w 1459149"/>
              <a:gd name="connsiteY6" fmla="*/ 253807 h 594275"/>
              <a:gd name="connsiteX7" fmla="*/ 1459149 w 1459149"/>
              <a:gd name="connsiteY7" fmla="*/ 594275 h 594275"/>
              <a:gd name="connsiteX8" fmla="*/ 1459149 w 1459149"/>
              <a:gd name="connsiteY8" fmla="*/ 594275 h 59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9149" h="594275">
                <a:moveTo>
                  <a:pt x="0" y="516454"/>
                </a:moveTo>
                <a:cubicBezTo>
                  <a:pt x="60798" y="264345"/>
                  <a:pt x="121596" y="12237"/>
                  <a:pt x="204281" y="20343"/>
                </a:cubicBezTo>
                <a:cubicBezTo>
                  <a:pt x="286966" y="28449"/>
                  <a:pt x="426396" y="526181"/>
                  <a:pt x="496111" y="565092"/>
                </a:cubicBezTo>
                <a:cubicBezTo>
                  <a:pt x="565826" y="604003"/>
                  <a:pt x="572311" y="291096"/>
                  <a:pt x="622571" y="253807"/>
                </a:cubicBezTo>
                <a:cubicBezTo>
                  <a:pt x="672831" y="216518"/>
                  <a:pt x="736061" y="383509"/>
                  <a:pt x="797669" y="341356"/>
                </a:cubicBezTo>
                <a:cubicBezTo>
                  <a:pt x="859277" y="299203"/>
                  <a:pt x="917643" y="15480"/>
                  <a:pt x="992222" y="888"/>
                </a:cubicBezTo>
                <a:cubicBezTo>
                  <a:pt x="1066801" y="-13704"/>
                  <a:pt x="1167320" y="154909"/>
                  <a:pt x="1245141" y="253807"/>
                </a:cubicBezTo>
                <a:cubicBezTo>
                  <a:pt x="1322962" y="352705"/>
                  <a:pt x="1459149" y="594275"/>
                  <a:pt x="1459149" y="594275"/>
                </a:cubicBezTo>
                <a:lnTo>
                  <a:pt x="1459149" y="5942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Elbow Connector 65"/>
          <p:cNvCxnSpPr/>
          <p:nvPr/>
        </p:nvCxnSpPr>
        <p:spPr>
          <a:xfrm rot="5400000" flipH="1" flipV="1">
            <a:off x="6925878" y="2927811"/>
            <a:ext cx="418721" cy="3210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7315200" y="2878956"/>
            <a:ext cx="1635108" cy="41872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381328" y="2774180"/>
            <a:ext cx="2902609" cy="1009880"/>
          </a:xfrm>
          <a:custGeom>
            <a:avLst/>
            <a:gdLst>
              <a:gd name="connsiteX0" fmla="*/ 0 w 2902609"/>
              <a:gd name="connsiteY0" fmla="*/ 1009880 h 1009880"/>
              <a:gd name="connsiteX1" fmla="*/ 291829 w 2902609"/>
              <a:gd name="connsiteY1" fmla="*/ 951514 h 1009880"/>
              <a:gd name="connsiteX2" fmla="*/ 583659 w 2902609"/>
              <a:gd name="connsiteY2" fmla="*/ 766688 h 1009880"/>
              <a:gd name="connsiteX3" fmla="*/ 885217 w 2902609"/>
              <a:gd name="connsiteY3" fmla="*/ 572135 h 1009880"/>
              <a:gd name="connsiteX4" fmla="*/ 1128408 w 2902609"/>
              <a:gd name="connsiteY4" fmla="*/ 319216 h 1009880"/>
              <a:gd name="connsiteX5" fmla="*/ 1264595 w 2902609"/>
              <a:gd name="connsiteY5" fmla="*/ 56569 h 1009880"/>
              <a:gd name="connsiteX6" fmla="*/ 1536970 w 2902609"/>
              <a:gd name="connsiteY6" fmla="*/ 17658 h 1009880"/>
              <a:gd name="connsiteX7" fmla="*/ 1799617 w 2902609"/>
              <a:gd name="connsiteY7" fmla="*/ 280305 h 1009880"/>
              <a:gd name="connsiteX8" fmla="*/ 1926076 w 2902609"/>
              <a:gd name="connsiteY8" fmla="*/ 542952 h 1009880"/>
              <a:gd name="connsiteX9" fmla="*/ 2110902 w 2902609"/>
              <a:gd name="connsiteY9" fmla="*/ 747233 h 1009880"/>
              <a:gd name="connsiteX10" fmla="*/ 2607012 w 2902609"/>
              <a:gd name="connsiteY10" fmla="*/ 941786 h 1009880"/>
              <a:gd name="connsiteX11" fmla="*/ 2879387 w 2902609"/>
              <a:gd name="connsiteY11" fmla="*/ 1000152 h 1009880"/>
              <a:gd name="connsiteX12" fmla="*/ 2869659 w 2902609"/>
              <a:gd name="connsiteY12" fmla="*/ 1000152 h 100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2609" h="1009880">
                <a:moveTo>
                  <a:pt x="0" y="1009880"/>
                </a:moveTo>
                <a:cubicBezTo>
                  <a:pt x="97276" y="1000963"/>
                  <a:pt x="194553" y="992046"/>
                  <a:pt x="291829" y="951514"/>
                </a:cubicBezTo>
                <a:cubicBezTo>
                  <a:pt x="389105" y="910982"/>
                  <a:pt x="583659" y="766688"/>
                  <a:pt x="583659" y="766688"/>
                </a:cubicBezTo>
                <a:cubicBezTo>
                  <a:pt x="682557" y="703458"/>
                  <a:pt x="794426" y="646714"/>
                  <a:pt x="885217" y="572135"/>
                </a:cubicBezTo>
                <a:cubicBezTo>
                  <a:pt x="976008" y="497556"/>
                  <a:pt x="1065178" y="405144"/>
                  <a:pt x="1128408" y="319216"/>
                </a:cubicBezTo>
                <a:cubicBezTo>
                  <a:pt x="1191638" y="233288"/>
                  <a:pt x="1196501" y="106829"/>
                  <a:pt x="1264595" y="56569"/>
                </a:cubicBezTo>
                <a:cubicBezTo>
                  <a:pt x="1332689" y="6309"/>
                  <a:pt x="1447800" y="-19631"/>
                  <a:pt x="1536970" y="17658"/>
                </a:cubicBezTo>
                <a:cubicBezTo>
                  <a:pt x="1626140" y="54947"/>
                  <a:pt x="1734766" y="192756"/>
                  <a:pt x="1799617" y="280305"/>
                </a:cubicBezTo>
                <a:cubicBezTo>
                  <a:pt x="1864468" y="367854"/>
                  <a:pt x="1874195" y="465131"/>
                  <a:pt x="1926076" y="542952"/>
                </a:cubicBezTo>
                <a:cubicBezTo>
                  <a:pt x="1977957" y="620773"/>
                  <a:pt x="1997413" y="680761"/>
                  <a:pt x="2110902" y="747233"/>
                </a:cubicBezTo>
                <a:cubicBezTo>
                  <a:pt x="2224391" y="813705"/>
                  <a:pt x="2478931" y="899633"/>
                  <a:pt x="2607012" y="941786"/>
                </a:cubicBezTo>
                <a:cubicBezTo>
                  <a:pt x="2735093" y="983939"/>
                  <a:pt x="2835613" y="990424"/>
                  <a:pt x="2879387" y="1000152"/>
                </a:cubicBezTo>
                <a:cubicBezTo>
                  <a:pt x="2923161" y="1009880"/>
                  <a:pt x="2896410" y="1005016"/>
                  <a:pt x="2869659" y="1000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0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Optimal choice of </a:t>
            </a:r>
            <a:r>
              <a:rPr lang="en-GB" i="1" dirty="0" smtClean="0"/>
              <a:t>k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Highly data dependent</a:t>
            </a:r>
          </a:p>
          <a:p>
            <a:r>
              <a:rPr lang="en-GB" dirty="0" smtClean="0"/>
              <a:t>Larger </a:t>
            </a:r>
            <a:r>
              <a:rPr lang="en-GB" i="1" dirty="0" smtClean="0"/>
              <a:t>k </a:t>
            </a:r>
            <a:r>
              <a:rPr lang="en-GB" dirty="0" smtClean="0"/>
              <a:t>suppresses noise but makes classification boundaries less distinct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04945" y="3282970"/>
            <a:ext cx="3394495" cy="1554062"/>
            <a:chOff x="766743" y="3005848"/>
            <a:chExt cx="7706048" cy="315757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04944" y="5187412"/>
            <a:ext cx="3394495" cy="1554062"/>
            <a:chOff x="766743" y="3005848"/>
            <a:chExt cx="7706048" cy="3157574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02359" y="3277791"/>
            <a:ext cx="3394495" cy="1554062"/>
            <a:chOff x="766743" y="3005848"/>
            <a:chExt cx="7706048" cy="315757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48196" y="5162201"/>
            <a:ext cx="3394495" cy="1554062"/>
            <a:chOff x="766743" y="3005848"/>
            <a:chExt cx="7706048" cy="315757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1536970" y="3005848"/>
              <a:ext cx="0" cy="2665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368354" y="5496128"/>
              <a:ext cx="7104437" cy="1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267837" y="5496128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0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996136" y="5486560"/>
              <a:ext cx="23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9670" y="5603066"/>
              <a:ext cx="3908316" cy="56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Size of k</a:t>
              </a:r>
              <a:endParaRPr lang="en-GB" i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13383" y="4212849"/>
              <a:ext cx="2143578" cy="63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Accuracy</a:t>
              </a:r>
              <a:endParaRPr lang="en-GB" i="1" dirty="0"/>
            </a:p>
          </p:txBody>
        </p:sp>
      </p:grpSp>
      <p:sp>
        <p:nvSpPr>
          <p:cNvPr id="32" name="Freeform 31"/>
          <p:cNvSpPr/>
          <p:nvPr/>
        </p:nvSpPr>
        <p:spPr>
          <a:xfrm>
            <a:off x="2178997" y="5232244"/>
            <a:ext cx="2898843" cy="779451"/>
          </a:xfrm>
          <a:custGeom>
            <a:avLst/>
            <a:gdLst>
              <a:gd name="connsiteX0" fmla="*/ 0 w 2898843"/>
              <a:gd name="connsiteY0" fmla="*/ 351434 h 779451"/>
              <a:gd name="connsiteX1" fmla="*/ 359924 w 2898843"/>
              <a:gd name="connsiteY1" fmla="*/ 69331 h 779451"/>
              <a:gd name="connsiteX2" fmla="*/ 1215958 w 2898843"/>
              <a:gd name="connsiteY2" fmla="*/ 40148 h 779451"/>
              <a:gd name="connsiteX3" fmla="*/ 1935805 w 2898843"/>
              <a:gd name="connsiteY3" fmla="*/ 555714 h 779451"/>
              <a:gd name="connsiteX4" fmla="*/ 2830749 w 2898843"/>
              <a:gd name="connsiteY4" fmla="*/ 769723 h 779451"/>
              <a:gd name="connsiteX5" fmla="*/ 2830749 w 2898843"/>
              <a:gd name="connsiteY5" fmla="*/ 769723 h 779451"/>
              <a:gd name="connsiteX6" fmla="*/ 2898843 w 2898843"/>
              <a:gd name="connsiteY6" fmla="*/ 779451 h 77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8843" h="779451">
                <a:moveTo>
                  <a:pt x="0" y="351434"/>
                </a:moveTo>
                <a:cubicBezTo>
                  <a:pt x="78632" y="236323"/>
                  <a:pt x="157264" y="121212"/>
                  <a:pt x="359924" y="69331"/>
                </a:cubicBezTo>
                <a:cubicBezTo>
                  <a:pt x="562584" y="17450"/>
                  <a:pt x="953311" y="-40916"/>
                  <a:pt x="1215958" y="40148"/>
                </a:cubicBezTo>
                <a:cubicBezTo>
                  <a:pt x="1478605" y="121212"/>
                  <a:pt x="1666673" y="434118"/>
                  <a:pt x="1935805" y="555714"/>
                </a:cubicBezTo>
                <a:cubicBezTo>
                  <a:pt x="2204937" y="677310"/>
                  <a:pt x="2830749" y="769723"/>
                  <a:pt x="2830749" y="769723"/>
                </a:cubicBezTo>
                <a:lnTo>
                  <a:pt x="2830749" y="769723"/>
                </a:lnTo>
                <a:lnTo>
                  <a:pt x="2898843" y="7794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6974733" y="5349326"/>
            <a:ext cx="2837174" cy="670712"/>
          </a:xfrm>
          <a:custGeom>
            <a:avLst/>
            <a:gdLst>
              <a:gd name="connsiteX0" fmla="*/ 0 w 1459149"/>
              <a:gd name="connsiteY0" fmla="*/ 516454 h 594275"/>
              <a:gd name="connsiteX1" fmla="*/ 204281 w 1459149"/>
              <a:gd name="connsiteY1" fmla="*/ 20343 h 594275"/>
              <a:gd name="connsiteX2" fmla="*/ 496111 w 1459149"/>
              <a:gd name="connsiteY2" fmla="*/ 565092 h 594275"/>
              <a:gd name="connsiteX3" fmla="*/ 622571 w 1459149"/>
              <a:gd name="connsiteY3" fmla="*/ 253807 h 594275"/>
              <a:gd name="connsiteX4" fmla="*/ 797669 w 1459149"/>
              <a:gd name="connsiteY4" fmla="*/ 341356 h 594275"/>
              <a:gd name="connsiteX5" fmla="*/ 992222 w 1459149"/>
              <a:gd name="connsiteY5" fmla="*/ 888 h 594275"/>
              <a:gd name="connsiteX6" fmla="*/ 1245141 w 1459149"/>
              <a:gd name="connsiteY6" fmla="*/ 253807 h 594275"/>
              <a:gd name="connsiteX7" fmla="*/ 1459149 w 1459149"/>
              <a:gd name="connsiteY7" fmla="*/ 594275 h 594275"/>
              <a:gd name="connsiteX8" fmla="*/ 1459149 w 1459149"/>
              <a:gd name="connsiteY8" fmla="*/ 594275 h 59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9149" h="594275">
                <a:moveTo>
                  <a:pt x="0" y="516454"/>
                </a:moveTo>
                <a:cubicBezTo>
                  <a:pt x="60798" y="264345"/>
                  <a:pt x="121596" y="12237"/>
                  <a:pt x="204281" y="20343"/>
                </a:cubicBezTo>
                <a:cubicBezTo>
                  <a:pt x="286966" y="28449"/>
                  <a:pt x="426396" y="526181"/>
                  <a:pt x="496111" y="565092"/>
                </a:cubicBezTo>
                <a:cubicBezTo>
                  <a:pt x="565826" y="604003"/>
                  <a:pt x="572311" y="291096"/>
                  <a:pt x="622571" y="253807"/>
                </a:cubicBezTo>
                <a:cubicBezTo>
                  <a:pt x="672831" y="216518"/>
                  <a:pt x="736061" y="383509"/>
                  <a:pt x="797669" y="341356"/>
                </a:cubicBezTo>
                <a:cubicBezTo>
                  <a:pt x="859277" y="299203"/>
                  <a:pt x="917643" y="15480"/>
                  <a:pt x="992222" y="888"/>
                </a:cubicBezTo>
                <a:cubicBezTo>
                  <a:pt x="1066801" y="-13704"/>
                  <a:pt x="1167320" y="154909"/>
                  <a:pt x="1245141" y="253807"/>
                </a:cubicBezTo>
                <a:cubicBezTo>
                  <a:pt x="1322962" y="352705"/>
                  <a:pt x="1459149" y="594275"/>
                  <a:pt x="1459149" y="594275"/>
                </a:cubicBezTo>
                <a:lnTo>
                  <a:pt x="1459149" y="5942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2140087" y="3173015"/>
            <a:ext cx="2902609" cy="1009880"/>
          </a:xfrm>
          <a:custGeom>
            <a:avLst/>
            <a:gdLst>
              <a:gd name="connsiteX0" fmla="*/ 0 w 2902609"/>
              <a:gd name="connsiteY0" fmla="*/ 1009880 h 1009880"/>
              <a:gd name="connsiteX1" fmla="*/ 291829 w 2902609"/>
              <a:gd name="connsiteY1" fmla="*/ 951514 h 1009880"/>
              <a:gd name="connsiteX2" fmla="*/ 583659 w 2902609"/>
              <a:gd name="connsiteY2" fmla="*/ 766688 h 1009880"/>
              <a:gd name="connsiteX3" fmla="*/ 885217 w 2902609"/>
              <a:gd name="connsiteY3" fmla="*/ 572135 h 1009880"/>
              <a:gd name="connsiteX4" fmla="*/ 1128408 w 2902609"/>
              <a:gd name="connsiteY4" fmla="*/ 319216 h 1009880"/>
              <a:gd name="connsiteX5" fmla="*/ 1264595 w 2902609"/>
              <a:gd name="connsiteY5" fmla="*/ 56569 h 1009880"/>
              <a:gd name="connsiteX6" fmla="*/ 1536970 w 2902609"/>
              <a:gd name="connsiteY6" fmla="*/ 17658 h 1009880"/>
              <a:gd name="connsiteX7" fmla="*/ 1799617 w 2902609"/>
              <a:gd name="connsiteY7" fmla="*/ 280305 h 1009880"/>
              <a:gd name="connsiteX8" fmla="*/ 1926076 w 2902609"/>
              <a:gd name="connsiteY8" fmla="*/ 542952 h 1009880"/>
              <a:gd name="connsiteX9" fmla="*/ 2110902 w 2902609"/>
              <a:gd name="connsiteY9" fmla="*/ 747233 h 1009880"/>
              <a:gd name="connsiteX10" fmla="*/ 2607012 w 2902609"/>
              <a:gd name="connsiteY10" fmla="*/ 941786 h 1009880"/>
              <a:gd name="connsiteX11" fmla="*/ 2879387 w 2902609"/>
              <a:gd name="connsiteY11" fmla="*/ 1000152 h 1009880"/>
              <a:gd name="connsiteX12" fmla="*/ 2869659 w 2902609"/>
              <a:gd name="connsiteY12" fmla="*/ 1000152 h 100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2609" h="1009880">
                <a:moveTo>
                  <a:pt x="0" y="1009880"/>
                </a:moveTo>
                <a:cubicBezTo>
                  <a:pt x="97276" y="1000963"/>
                  <a:pt x="194553" y="992046"/>
                  <a:pt x="291829" y="951514"/>
                </a:cubicBezTo>
                <a:cubicBezTo>
                  <a:pt x="389105" y="910982"/>
                  <a:pt x="583659" y="766688"/>
                  <a:pt x="583659" y="766688"/>
                </a:cubicBezTo>
                <a:cubicBezTo>
                  <a:pt x="682557" y="703458"/>
                  <a:pt x="794426" y="646714"/>
                  <a:pt x="885217" y="572135"/>
                </a:cubicBezTo>
                <a:cubicBezTo>
                  <a:pt x="976008" y="497556"/>
                  <a:pt x="1065178" y="405144"/>
                  <a:pt x="1128408" y="319216"/>
                </a:cubicBezTo>
                <a:cubicBezTo>
                  <a:pt x="1191638" y="233288"/>
                  <a:pt x="1196501" y="106829"/>
                  <a:pt x="1264595" y="56569"/>
                </a:cubicBezTo>
                <a:cubicBezTo>
                  <a:pt x="1332689" y="6309"/>
                  <a:pt x="1447800" y="-19631"/>
                  <a:pt x="1536970" y="17658"/>
                </a:cubicBezTo>
                <a:cubicBezTo>
                  <a:pt x="1626140" y="54947"/>
                  <a:pt x="1734766" y="192756"/>
                  <a:pt x="1799617" y="280305"/>
                </a:cubicBezTo>
                <a:cubicBezTo>
                  <a:pt x="1864468" y="367854"/>
                  <a:pt x="1874195" y="465131"/>
                  <a:pt x="1926076" y="542952"/>
                </a:cubicBezTo>
                <a:cubicBezTo>
                  <a:pt x="1977957" y="620773"/>
                  <a:pt x="1997413" y="680761"/>
                  <a:pt x="2110902" y="747233"/>
                </a:cubicBezTo>
                <a:cubicBezTo>
                  <a:pt x="2224391" y="813705"/>
                  <a:pt x="2478931" y="899633"/>
                  <a:pt x="2607012" y="941786"/>
                </a:cubicBezTo>
                <a:cubicBezTo>
                  <a:pt x="2735093" y="983939"/>
                  <a:pt x="2835613" y="990424"/>
                  <a:pt x="2879387" y="1000152"/>
                </a:cubicBezTo>
                <a:cubicBezTo>
                  <a:pt x="2923161" y="1009880"/>
                  <a:pt x="2896410" y="1005016"/>
                  <a:pt x="2869659" y="1000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/>
          <p:cNvGrpSpPr/>
          <p:nvPr/>
        </p:nvGrpSpPr>
        <p:grpSpPr>
          <a:xfrm>
            <a:off x="6974733" y="3277791"/>
            <a:ext cx="2714878" cy="661089"/>
            <a:chOff x="6215974" y="2878956"/>
            <a:chExt cx="2714878" cy="661089"/>
          </a:xfrm>
        </p:grpSpPr>
        <p:cxnSp>
          <p:nvCxnSpPr>
            <p:cNvPr id="35" name="Elbow Connector 34"/>
            <p:cNvCxnSpPr/>
            <p:nvPr/>
          </p:nvCxnSpPr>
          <p:spPr>
            <a:xfrm flipV="1">
              <a:off x="6215974" y="3297677"/>
              <a:ext cx="768486" cy="24236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5400000" flipH="1" flipV="1">
              <a:off x="6925878" y="2927811"/>
              <a:ext cx="418721" cy="3210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>
              <a:off x="7295744" y="2878956"/>
              <a:ext cx="1635108" cy="41872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9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</a:t>
            </a:r>
            <a:r>
              <a:rPr lang="en-GB" dirty="0" smtClean="0"/>
              <a:t>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: Size of neighbourhood</a:t>
            </a:r>
          </a:p>
          <a:p>
            <a:r>
              <a:rPr lang="en-GB" dirty="0" smtClean="0"/>
              <a:t>Similarity/distance metric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Prediction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 Metrics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420009" y="1430767"/>
            <a:ext cx="10758" cy="489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980739" y="6174889"/>
            <a:ext cx="8044927" cy="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3811353" y="2860612"/>
            <a:ext cx="695075" cy="666973"/>
          </a:xfrm>
          <a:prstGeom prst="triangle">
            <a:avLst>
              <a:gd name="adj" fmla="val 48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2995921" y="4770124"/>
            <a:ext cx="556166" cy="544579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6841864" y="5228826"/>
            <a:ext cx="345360" cy="3508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Cross 125"/>
          <p:cNvSpPr/>
          <p:nvPr/>
        </p:nvSpPr>
        <p:spPr>
          <a:xfrm rot="2619584">
            <a:off x="4910902" y="3643370"/>
            <a:ext cx="421267" cy="464156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3547782" y="4087906"/>
            <a:ext cx="1367830" cy="783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5" idx="1"/>
          </p:cNvCxnSpPr>
          <p:nvPr/>
        </p:nvCxnSpPr>
        <p:spPr>
          <a:xfrm>
            <a:off x="5314278" y="4087906"/>
            <a:ext cx="1578163" cy="1192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3" idx="4"/>
            <a:endCxn id="126" idx="1"/>
          </p:cNvCxnSpPr>
          <p:nvPr/>
        </p:nvCxnSpPr>
        <p:spPr>
          <a:xfrm>
            <a:off x="4506428" y="3527585"/>
            <a:ext cx="462724" cy="20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3" idx="5"/>
          </p:cNvCxnSpPr>
          <p:nvPr/>
        </p:nvCxnSpPr>
        <p:spPr>
          <a:xfrm rot="10800000">
            <a:off x="4327019" y="3194100"/>
            <a:ext cx="794516" cy="537163"/>
          </a:xfrm>
          <a:prstGeom prst="bentConnector3">
            <a:avLst>
              <a:gd name="adj1" fmla="val 7148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6" idx="2"/>
          </p:cNvCxnSpPr>
          <p:nvPr/>
        </p:nvCxnSpPr>
        <p:spPr>
          <a:xfrm rot="5400000">
            <a:off x="3659603" y="3899528"/>
            <a:ext cx="1157894" cy="1445530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>
            <a:off x="5434140" y="3952459"/>
            <a:ext cx="1515301" cy="1445143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886925" y="1867013"/>
            <a:ext cx="12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Manhattan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229574" y="1872953"/>
            <a:ext cx="118154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Euclidean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9839260" y="2685617"/>
            <a:ext cx="695075" cy="666973"/>
          </a:xfrm>
          <a:prstGeom prst="triangle">
            <a:avLst>
              <a:gd name="adj" fmla="val 48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161854" y="2230551"/>
            <a:ext cx="23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Nearest Neighbours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908714" y="3603158"/>
            <a:ext cx="556166" cy="544579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10014117" y="4385610"/>
            <a:ext cx="345360" cy="3508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49" grpId="1"/>
      <p:bldP spid="150" grpId="0"/>
      <p:bldP spid="150" grpId="1"/>
      <p:bldP spid="31" grpId="0" animBg="1"/>
      <p:bldP spid="14" grpId="0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Distance metrics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Manhattan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Euclidean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dirty="0" smtClean="0"/>
              </a:p>
              <a:p>
                <a:r>
                  <a:rPr lang="en-GB" dirty="0" err="1" smtClean="0"/>
                  <a:t>Minkowski</a:t>
                </a:r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GB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3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Distance to </a:t>
            </a:r>
            <a:r>
              <a:rPr lang="en-GB" dirty="0" err="1" smtClean="0"/>
              <a:t>similairty</a:t>
            </a:r>
            <a:r>
              <a:rPr lang="en-GB" dirty="0" smtClean="0"/>
              <a:t> metric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8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Similarity Metrics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420009" y="1430767"/>
            <a:ext cx="10758" cy="48964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980739" y="6174889"/>
            <a:ext cx="8044927" cy="35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/>
          <p:cNvSpPr/>
          <p:nvPr/>
        </p:nvSpPr>
        <p:spPr>
          <a:xfrm>
            <a:off x="3999573" y="2873754"/>
            <a:ext cx="695075" cy="666973"/>
          </a:xfrm>
          <a:prstGeom prst="triangle">
            <a:avLst>
              <a:gd name="adj" fmla="val 48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633938" y="4439979"/>
            <a:ext cx="556166" cy="544579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6841864" y="5228826"/>
            <a:ext cx="345360" cy="3508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Cross 125"/>
          <p:cNvSpPr/>
          <p:nvPr/>
        </p:nvSpPr>
        <p:spPr>
          <a:xfrm rot="2619584">
            <a:off x="4910902" y="3643370"/>
            <a:ext cx="421267" cy="464156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1430767" y="3562134"/>
            <a:ext cx="2759337" cy="2612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26" idx="2"/>
          </p:cNvCxnSpPr>
          <p:nvPr/>
        </p:nvCxnSpPr>
        <p:spPr>
          <a:xfrm flipV="1">
            <a:off x="1441280" y="4043346"/>
            <a:ext cx="3520035" cy="2131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Arc 147"/>
          <p:cNvSpPr/>
          <p:nvPr/>
        </p:nvSpPr>
        <p:spPr>
          <a:xfrm>
            <a:off x="1725122" y="5886621"/>
            <a:ext cx="447472" cy="277027"/>
          </a:xfrm>
          <a:prstGeom prst="arc">
            <a:avLst>
              <a:gd name="adj1" fmla="val 16200000"/>
              <a:gd name="adj2" fmla="val 870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/>
          <p:cNvSpPr txBox="1"/>
          <p:nvPr/>
        </p:nvSpPr>
        <p:spPr>
          <a:xfrm>
            <a:off x="5616180" y="1803605"/>
            <a:ext cx="231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Dot Product/Cosine</a:t>
            </a:r>
            <a:endParaRPr lang="en-GB" dirty="0"/>
          </a:p>
        </p:txBody>
      </p:sp>
      <p:cxnSp>
        <p:nvCxnSpPr>
          <p:cNvPr id="24" name="Straight Arrow Connector 23"/>
          <p:cNvCxnSpPr>
            <a:endCxn id="125" idx="3"/>
          </p:cNvCxnSpPr>
          <p:nvPr/>
        </p:nvCxnSpPr>
        <p:spPr>
          <a:xfrm flipV="1">
            <a:off x="1409496" y="5528335"/>
            <a:ext cx="5482945" cy="64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2012575" y="5437762"/>
            <a:ext cx="358465" cy="293041"/>
          </a:xfrm>
          <a:prstGeom prst="arc">
            <a:avLst>
              <a:gd name="adj1" fmla="val 16200000"/>
              <a:gd name="adj2" fmla="val 8707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/>
          <p:cNvSpPr/>
          <p:nvPr/>
        </p:nvSpPr>
        <p:spPr>
          <a:xfrm>
            <a:off x="9839259" y="3480764"/>
            <a:ext cx="695075" cy="666973"/>
          </a:xfrm>
          <a:prstGeom prst="triangle">
            <a:avLst>
              <a:gd name="adj" fmla="val 48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9161854" y="2230551"/>
            <a:ext cx="23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Nearest Neighbours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9908713" y="2792643"/>
            <a:ext cx="556166" cy="544579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10014117" y="4385610"/>
            <a:ext cx="345360" cy="35089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2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4" grpId="0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Similarity metrics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Dot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Cosine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Similarity/Distance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Hamming distance:</a:t>
            </a:r>
            <a:r>
              <a:rPr lang="en-GB" dirty="0" smtClean="0"/>
              <a:t> Number of positions at which two strings are different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Applications: Spell check, Genomics</a:t>
            </a:r>
          </a:p>
          <a:p>
            <a:r>
              <a:rPr lang="en-GB" b="1" dirty="0" err="1" smtClean="0"/>
              <a:t>Jaccard</a:t>
            </a:r>
            <a:r>
              <a:rPr lang="en-GB" b="1" dirty="0" smtClean="0"/>
              <a:t>: </a:t>
            </a:r>
            <a:r>
              <a:rPr lang="en-GB" dirty="0" smtClean="0"/>
              <a:t>Overlap between sets</a:t>
            </a:r>
          </a:p>
          <a:p>
            <a:pPr lvl="1"/>
            <a:r>
              <a:rPr lang="en-GB" dirty="0" smtClean="0"/>
              <a:t>Good for categorical features</a:t>
            </a:r>
          </a:p>
          <a:p>
            <a:pPr lvl="2"/>
            <a:r>
              <a:rPr lang="en-GB" dirty="0" smtClean="0"/>
              <a:t>Employment status, marital status,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44408" y="4096990"/>
            <a:ext cx="2393531" cy="2214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8060682" y="4096990"/>
            <a:ext cx="2393531" cy="221491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77373" y="2312894"/>
            <a:ext cx="134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“s</a:t>
            </a:r>
            <a:r>
              <a:rPr lang="en-GB" sz="4000" dirty="0" smtClean="0">
                <a:solidFill>
                  <a:srgbClr val="FF0000"/>
                </a:solidFill>
              </a:rPr>
              <a:t>la</a:t>
            </a:r>
            <a:r>
              <a:rPr lang="en-GB" sz="4000" dirty="0" smtClean="0"/>
              <a:t>t”</a:t>
            </a:r>
            <a:endParaRPr lang="en-GB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77372" y="2819559"/>
            <a:ext cx="1354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“s</a:t>
            </a:r>
            <a:r>
              <a:rPr lang="en-GB" sz="4000" dirty="0" smtClean="0">
                <a:solidFill>
                  <a:srgbClr val="FF0000"/>
                </a:solidFill>
              </a:rPr>
              <a:t>al</a:t>
            </a:r>
            <a:r>
              <a:rPr lang="en-GB" sz="4000" dirty="0" smtClean="0"/>
              <a:t>t”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434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</a:t>
            </a:r>
            <a:r>
              <a:rPr lang="en-GB" dirty="0" smtClean="0"/>
              <a:t>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: Size of neighbourhood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Similarity/distance metric</a:t>
            </a:r>
          </a:p>
          <a:p>
            <a:r>
              <a:rPr lang="en-GB" dirty="0" smtClean="0"/>
              <a:t>Prediction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1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algorithms you have seen so far in this course are parametric</a:t>
            </a:r>
          </a:p>
          <a:p>
            <a:pPr lvl="1"/>
            <a:r>
              <a:rPr lang="en-GB" dirty="0" smtClean="0"/>
              <a:t>Learn a hypothesis (model) at training time</a:t>
            </a:r>
          </a:p>
          <a:p>
            <a:pPr lvl="1"/>
            <a:r>
              <a:rPr lang="en-GB" dirty="0" smtClean="0"/>
              <a:t>Hypothesis is defined by a fixed number of parameter values (e.g. weights in ANN)</a:t>
            </a:r>
          </a:p>
          <a:p>
            <a:pPr lvl="1"/>
            <a:r>
              <a:rPr lang="en-GB" dirty="0" smtClean="0"/>
              <a:t>Number of parameters is independent of number of training instances</a:t>
            </a:r>
          </a:p>
          <a:p>
            <a:r>
              <a:rPr lang="en-GB" dirty="0" smtClean="0"/>
              <a:t>Instance based models</a:t>
            </a:r>
          </a:p>
          <a:p>
            <a:pPr lvl="1"/>
            <a:r>
              <a:rPr lang="en-GB" dirty="0" smtClean="0"/>
              <a:t>Work by comparing new (query) instance with training instances stored in </a:t>
            </a:r>
            <a:r>
              <a:rPr lang="en-GB" dirty="0" smtClean="0"/>
              <a:t>memory</a:t>
            </a:r>
          </a:p>
          <a:p>
            <a:pPr lvl="1"/>
            <a:r>
              <a:rPr lang="en-GB" dirty="0" smtClean="0"/>
              <a:t>Hypothesis </a:t>
            </a:r>
            <a:r>
              <a:rPr lang="en-GB" dirty="0" smtClean="0"/>
              <a:t>complexity can grow with size of training data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4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function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61517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97354" y="47628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26778" y="47372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78084" y="41565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88225" y="470194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82309" y="535003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5286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50293" y="52120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236414" y="447093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20900" y="409394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400046" y="506769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82347" y="414207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016064" y="403298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428341" y="52297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130536" y="48463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39097" y="406506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965304" y="450461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83962" y="38019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62545" y="49923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26700" y="42415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068423" y="45463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914420" y="4177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03190" y="3720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456769" y="50676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489754" y="30966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307449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37441" y="452547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418717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50242" y="505266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167883" y="29966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884968" y="43746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832733" y="53019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618940" y="428965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583375" y="46634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790317" y="368826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924272" y="38982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619122" y="42415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452856" y="46153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09017" y="39848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197914" y="34973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269524" y="344441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931042" y="35198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797312" y="34524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490756" y="286053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22397" y="566767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429370" y="35486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972068" y="59766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542693" y="354869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530436" y="595248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770333" y="32680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235413" y="1770434"/>
            <a:ext cx="9679021" cy="47081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1984443" y="2519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>
            <a:off x="1572640" y="274526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>
            <a:off x="2289243" y="28242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/>
          <p:cNvSpPr/>
          <p:nvPr/>
        </p:nvSpPr>
        <p:spPr>
          <a:xfrm>
            <a:off x="1459885" y="309291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/>
          <p:cNvSpPr/>
          <p:nvPr/>
        </p:nvSpPr>
        <p:spPr>
          <a:xfrm>
            <a:off x="4400319" y="319991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81073" y="246596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1572639" y="22027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2226013" y="34979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1787656" y="33772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2435400" y="317039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2311022" y="209124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1396656" y="352298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2749401" y="386704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3165381" y="296243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>
            <a:off x="1332063" y="39786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>
            <a:off x="2701648" y="285543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1961745" y="367751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1726047" y="397198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2293289" y="393159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095666" y="34034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>
            <a:off x="3012183" y="2361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/>
          <p:cNvSpPr/>
          <p:nvPr/>
        </p:nvSpPr>
        <p:spPr>
          <a:xfrm>
            <a:off x="2435399" y="436023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2995970" y="456180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3393332" y="251377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3132008" y="409394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3703241" y="380035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8623538" y="53203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9241210" y="38170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8623537" y="571581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27454" y="563008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6721779" y="549623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9241932" y="51393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7043785" y="540896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8184756" y="518648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339039" y="564174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7050668" y="594422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087050" y="604928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6213074" y="564237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9903635" y="602438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9968019" y="504042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7724818" y="557435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8615327" y="487564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9410203" y="47905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6104512" y="530033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7476197" y="59949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9903635" y="419082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7835936" y="491048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8663880" y="412327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8020360" y="619348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Isosceles Triangle 110"/>
          <p:cNvSpPr/>
          <p:nvPr/>
        </p:nvSpPr>
        <p:spPr>
          <a:xfrm>
            <a:off x="3642026" y="293778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Isosceles Triangle 111"/>
          <p:cNvSpPr/>
          <p:nvPr/>
        </p:nvSpPr>
        <p:spPr>
          <a:xfrm>
            <a:off x="3891784" y="240677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Isosceles Triangle 112"/>
          <p:cNvSpPr/>
          <p:nvPr/>
        </p:nvSpPr>
        <p:spPr>
          <a:xfrm>
            <a:off x="4183475" y="269212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Isosceles Triangle 113"/>
          <p:cNvSpPr/>
          <p:nvPr/>
        </p:nvSpPr>
        <p:spPr>
          <a:xfrm>
            <a:off x="3551850" y="327739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/>
          <p:cNvSpPr/>
          <p:nvPr/>
        </p:nvSpPr>
        <p:spPr>
          <a:xfrm>
            <a:off x="4940936" y="233247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Isosceles Triangle 115"/>
          <p:cNvSpPr/>
          <p:nvPr/>
        </p:nvSpPr>
        <p:spPr>
          <a:xfrm>
            <a:off x="4858242" y="280703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4564565" y="3753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3949810" y="3644947"/>
            <a:ext cx="1322894" cy="1322894"/>
          </a:xfrm>
          <a:prstGeom prst="ellipse">
            <a:avLst/>
          </a:prstGeom>
          <a:noFill/>
          <a:ln w="349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Cross 119"/>
          <p:cNvSpPr/>
          <p:nvPr/>
        </p:nvSpPr>
        <p:spPr>
          <a:xfrm rot="2619584">
            <a:off x="4573487" y="4234325"/>
            <a:ext cx="241235" cy="241235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2264477" y="1928017"/>
            <a:ext cx="16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Helvetica Light"/>
                <a:cs typeface="Helvetica Light"/>
              </a:rPr>
              <a:t>Setosa</a:t>
            </a:r>
            <a:endParaRPr lang="en-US" dirty="0">
              <a:solidFill>
                <a:srgbClr val="0070C0"/>
              </a:solidFill>
              <a:latin typeface="Helvetica Light"/>
              <a:cs typeface="Helvetica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5418" y="2761832"/>
            <a:ext cx="13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Helvetica Light"/>
                <a:cs typeface="Helvetica Light"/>
              </a:rPr>
              <a:t>Versicolor</a:t>
            </a:r>
            <a:endParaRPr lang="en-US" dirty="0">
              <a:solidFill>
                <a:schemeClr val="accent6"/>
              </a:solidFill>
              <a:latin typeface="Helvetica Light"/>
              <a:cs typeface="Helvetica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78752" y="4272640"/>
            <a:ext cx="204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Helvetica Light"/>
                <a:cs typeface="Helvetica Light"/>
              </a:rPr>
              <a:t>Virginica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080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How do we decide class label from neighbourhood?</a:t>
                </a:r>
              </a:p>
              <a:p>
                <a:r>
                  <a:rPr lang="en-GB" dirty="0" smtClean="0"/>
                  <a:t>Majority voting</a:t>
                </a:r>
              </a:p>
              <a:p>
                <a:pPr lvl="1"/>
                <a:r>
                  <a:rPr lang="en-GB" dirty="0" smtClean="0"/>
                  <a:t>All instances in neighbourhood have uniform weight</a:t>
                </a:r>
              </a:p>
              <a:p>
                <a:pPr lvl="1"/>
                <a:r>
                  <a:rPr lang="en-GB" dirty="0" smtClean="0"/>
                  <a:t>Given a test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GB" dirty="0" smtClean="0"/>
                  <a:t>Default decision function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430"/>
            <a:ext cx="10515600" cy="4351338"/>
          </a:xfrm>
        </p:spPr>
        <p:txBody>
          <a:bodyPr/>
          <a:lstStyle/>
          <a:p>
            <a:r>
              <a:rPr lang="en-GB" dirty="0" smtClean="0"/>
              <a:t>Is majority vote always right?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61517" y="45121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897354" y="486989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526778" y="484423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78084" y="426350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88225" y="480893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82309" y="54570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35286" y="45121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950293" y="53190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36414" y="45779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420900" y="420094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400046" y="51746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582347" y="424906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016064" y="413998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428341" y="533671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130536" y="49533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039097" y="417206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965304" y="461161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283962" y="390897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62545" y="509930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326700" y="43485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68423" y="465332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14420" y="42843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903190" y="38271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456769" y="517469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489754" y="320361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307449" y="49693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237441" y="463247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418717" y="49693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6750242" y="515966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167883" y="310366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884968" y="44816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832733" y="540890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7618940" y="439665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583375" y="47704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790317" y="37952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924272" y="40052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619122" y="434852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452856" y="472230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209017" y="409185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197914" y="360435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269524" y="35514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931042" y="36268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797312" y="355944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5490756" y="296753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322397" y="577467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6429370" y="365569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972068" y="608360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7542693" y="36556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530436" y="605948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770333" y="337503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66638" y="5084784"/>
            <a:ext cx="1214918" cy="1214918"/>
          </a:xfrm>
          <a:prstGeom prst="ellipse">
            <a:avLst/>
          </a:prstGeom>
          <a:noFill/>
          <a:ln w="349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235413" y="2110898"/>
            <a:ext cx="9679021" cy="43331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/>
          <p:cNvSpPr/>
          <p:nvPr/>
        </p:nvSpPr>
        <p:spPr>
          <a:xfrm>
            <a:off x="1984443" y="262646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Isosceles Triangle 56"/>
          <p:cNvSpPr/>
          <p:nvPr/>
        </p:nvSpPr>
        <p:spPr>
          <a:xfrm>
            <a:off x="1572640" y="285225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Isosceles Triangle 57"/>
          <p:cNvSpPr/>
          <p:nvPr/>
        </p:nvSpPr>
        <p:spPr>
          <a:xfrm>
            <a:off x="2289243" y="293126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Isosceles Triangle 58"/>
          <p:cNvSpPr/>
          <p:nvPr/>
        </p:nvSpPr>
        <p:spPr>
          <a:xfrm>
            <a:off x="1459885" y="319991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4400319" y="330691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>
            <a:off x="2581073" y="257296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>
            <a:off x="1572639" y="230974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/>
          <p:cNvSpPr/>
          <p:nvPr/>
        </p:nvSpPr>
        <p:spPr>
          <a:xfrm>
            <a:off x="2226013" y="360495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/>
          <p:cNvSpPr/>
          <p:nvPr/>
        </p:nvSpPr>
        <p:spPr>
          <a:xfrm>
            <a:off x="1787656" y="348429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435400" y="327739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2311022" y="219823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1396656" y="362998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2749401" y="397404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3165381" y="306943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1332063" y="408560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2701648" y="296243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2746443" y="338846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1961745" y="378451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>
            <a:off x="1726047" y="407898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>
            <a:off x="2293289" y="403859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>
            <a:off x="3095666" y="351044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3012183" y="246801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2435399" y="446723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2995970" y="46688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393332" y="262077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>
            <a:off x="2746443" y="338846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/>
          <p:cNvSpPr/>
          <p:nvPr/>
        </p:nvSpPr>
        <p:spPr>
          <a:xfrm>
            <a:off x="3132008" y="420094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3703241" y="39073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8623538" y="54273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9241210" y="392403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8623537" y="582281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10427454" y="573707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6721779" y="560322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9241932" y="524632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7043785" y="551596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8184756" y="529348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9339039" y="574874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7050668" y="605122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9087050" y="615628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6213074" y="574937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903635" y="613138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9968019" y="514742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7724818" y="568135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8615327" y="498264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9410203" y="48975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6104512" y="540733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7476197" y="610192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9903635" y="429781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7835936" y="501748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8663880" y="423027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8020360" y="624211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Isosceles Triangle 106"/>
          <p:cNvSpPr/>
          <p:nvPr/>
        </p:nvSpPr>
        <p:spPr>
          <a:xfrm>
            <a:off x="3642026" y="304478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Isosceles Triangle 107"/>
          <p:cNvSpPr/>
          <p:nvPr/>
        </p:nvSpPr>
        <p:spPr>
          <a:xfrm>
            <a:off x="3891784" y="251377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Isosceles Triangle 108"/>
          <p:cNvSpPr/>
          <p:nvPr/>
        </p:nvSpPr>
        <p:spPr>
          <a:xfrm>
            <a:off x="4183475" y="279912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Isosceles Triangle 109"/>
          <p:cNvSpPr/>
          <p:nvPr/>
        </p:nvSpPr>
        <p:spPr>
          <a:xfrm>
            <a:off x="3551850" y="338439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Isosceles Triangle 110"/>
          <p:cNvSpPr/>
          <p:nvPr/>
        </p:nvSpPr>
        <p:spPr>
          <a:xfrm>
            <a:off x="4940936" y="243947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Isosceles Triangle 111"/>
          <p:cNvSpPr/>
          <p:nvPr/>
        </p:nvSpPr>
        <p:spPr>
          <a:xfrm>
            <a:off x="4858242" y="291403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Isosceles Triangle 112"/>
          <p:cNvSpPr/>
          <p:nvPr/>
        </p:nvSpPr>
        <p:spPr>
          <a:xfrm>
            <a:off x="4564565" y="386001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Cross 113"/>
          <p:cNvSpPr/>
          <p:nvPr/>
        </p:nvSpPr>
        <p:spPr>
          <a:xfrm rot="2619584">
            <a:off x="5830212" y="5627662"/>
            <a:ext cx="241235" cy="241235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8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Prediction 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Similarity weighted voting (weighted </a:t>
                </a:r>
                <a:r>
                  <a:rPr lang="en-GB" dirty="0" err="1" smtClean="0"/>
                  <a:t>kNN</a:t>
                </a:r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Each instance in the neighbourhood contributes in proportion to some weight (typically its similarity)</a:t>
                </a:r>
              </a:p>
              <a:p>
                <a:r>
                  <a:rPr lang="en-GB" dirty="0" smtClean="0"/>
                  <a:t>Given a test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lab: </a:t>
            </a:r>
            <a:r>
              <a:rPr lang="en-GB" dirty="0" err="1" smtClean="0"/>
              <a:t>kNN</a:t>
            </a:r>
            <a:r>
              <a:rPr lang="en-GB" dirty="0" smtClean="0"/>
              <a:t> class in Python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825625"/>
            <a:ext cx="12313920" cy="486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class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kNN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__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__(self,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X_train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Y_train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, k=3, sim=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manhattan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, weighted=False):</a:t>
            </a:r>
          </a:p>
          <a:p>
            <a:pPr marL="0" indent="0">
              <a:buNone/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get_neighbours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(self,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test_instance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predict(self, neighbours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def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test(self,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Y_test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buNone/>
            </a:pP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GB" dirty="0" smtClean="0">
                <a:ea typeface="Cambria Math" panose="02040503050406030204" pitchFamily="18" charset="0"/>
              </a:rPr>
              <a:t>- External methods to define similarity metrics</a:t>
            </a:r>
          </a:p>
          <a:p>
            <a:pPr marL="0" indent="0">
              <a:buNone/>
            </a:pPr>
            <a:r>
              <a:rPr lang="en-GB" dirty="0">
                <a:ea typeface="Cambria Math" panose="02040503050406030204" pitchFamily="18" charset="0"/>
              </a:rPr>
              <a:t>	</a:t>
            </a:r>
            <a:r>
              <a:rPr lang="en-GB" dirty="0" smtClean="0">
                <a:ea typeface="Cambria Math" panose="02040503050406030204" pitchFamily="18" charset="0"/>
              </a:rPr>
              <a:t>e.g. Manhattan, Euclidean, etc.</a:t>
            </a:r>
            <a:endParaRPr lang="en-GB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problems with </a:t>
            </a:r>
            <a:r>
              <a:rPr lang="en-GB" dirty="0" err="1" smtClean="0"/>
              <a:t>kNN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Very slow when making prediction</a:t>
                </a:r>
              </a:p>
              <a:p>
                <a:pPr lvl="1"/>
                <a:r>
                  <a:rPr lang="en-GB" dirty="0"/>
                  <a:t>S</a:t>
                </a:r>
                <a:r>
                  <a:rPr lang="en-GB" dirty="0" smtClean="0"/>
                  <a:t>imilarity needs to computed with each instance in training set</a:t>
                </a:r>
              </a:p>
              <a:p>
                <a:pPr lvl="1"/>
                <a:r>
                  <a:rPr lang="en-GB" dirty="0" smtClean="0"/>
                  <a:t>Search time complexity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Easily fooled by irrelevant features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8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</a:t>
            </a:r>
            <a:r>
              <a:rPr lang="en-GB" dirty="0" err="1" smtClean="0"/>
              <a:t>kNN</a:t>
            </a:r>
            <a:r>
              <a:rPr lang="en-GB" dirty="0" smtClean="0"/>
              <a:t> efficient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Efficient indexing</a:t>
                </a:r>
              </a:p>
              <a:p>
                <a:r>
                  <a:rPr lang="en-GB" i="1" dirty="0" smtClean="0"/>
                  <a:t>k</a:t>
                </a:r>
                <a:r>
                  <a:rPr lang="en-GB" dirty="0" smtClean="0"/>
                  <a:t>-d</a:t>
                </a:r>
                <a:r>
                  <a:rPr lang="en-GB" dirty="0"/>
                  <a:t> </a:t>
                </a:r>
                <a:r>
                  <a:rPr lang="en-GB" dirty="0" smtClean="0"/>
                  <a:t>(k-dimensional) trees</a:t>
                </a:r>
              </a:p>
              <a:p>
                <a:pPr lvl="1"/>
                <a:r>
                  <a:rPr lang="en-GB" dirty="0" smtClean="0"/>
                  <a:t>Binary tree for organising points in k-dimensional space</a:t>
                </a:r>
              </a:p>
              <a:p>
                <a:pPr lvl="1"/>
                <a:r>
                  <a:rPr lang="en-GB" dirty="0" smtClean="0"/>
                  <a:t>Invented by Jon Louise </a:t>
                </a:r>
                <a:r>
                  <a:rPr lang="en-GB" dirty="0" err="1"/>
                  <a:t>B</a:t>
                </a:r>
                <a:r>
                  <a:rPr lang="en-GB" dirty="0" err="1" smtClean="0"/>
                  <a:t>etley</a:t>
                </a:r>
                <a:r>
                  <a:rPr lang="en-GB" dirty="0" smtClean="0"/>
                  <a:t> in 1975</a:t>
                </a:r>
              </a:p>
              <a:p>
                <a:pPr lvl="1"/>
                <a:r>
                  <a:rPr lang="en-GB" dirty="0" smtClean="0"/>
                  <a:t>Reduces search time complexity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7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6070981" y="4347931"/>
                <a:ext cx="131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9,6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6,7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981" y="4347931"/>
                <a:ext cx="13164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K-d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06496" y="1813405"/>
                <a:ext cx="5979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3,8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5,4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9,6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6,7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,(8,8)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96" y="1813405"/>
                <a:ext cx="597900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564221" y="2305455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02621" y="1506022"/>
                <a:ext cx="13992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21" y="1506022"/>
                <a:ext cx="139922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96483" y="2344525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83" y="2344525"/>
                <a:ext cx="89037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367719" y="2731013"/>
            <a:ext cx="1555536" cy="37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5282" y="2731013"/>
            <a:ext cx="1801399" cy="37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37401" y="2607015"/>
                <a:ext cx="306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3,8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401" y="2607015"/>
                <a:ext cx="306462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917402" y="2626471"/>
                <a:ext cx="3129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9,6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6,7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7,2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,(8,8)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402" y="2626471"/>
                <a:ext cx="312951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796158" y="3120280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28420" y="3159350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420" y="3159350"/>
                <a:ext cx="8956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499233" y="3120280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531495" y="3159350"/>
                <a:ext cx="895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495" y="3159350"/>
                <a:ext cx="89569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3268493" y="3558024"/>
            <a:ext cx="835924" cy="32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178873" y="3558023"/>
            <a:ext cx="640719" cy="43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39952" y="3554779"/>
            <a:ext cx="945552" cy="43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53962" y="3558023"/>
            <a:ext cx="984246" cy="32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860418" y="3411630"/>
                <a:ext cx="189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18" y="3411630"/>
                <a:ext cx="189917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714699" y="3422157"/>
                <a:ext cx="131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3,8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99" y="3422157"/>
                <a:ext cx="131645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26394" y="3528682"/>
                <a:ext cx="189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9,6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6,7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394" y="3528682"/>
                <a:ext cx="189917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74662" y="3528682"/>
                <a:ext cx="1317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,(8,8)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662" y="3528682"/>
                <a:ext cx="131721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2788384" y="3903275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820646" y="3942345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46" y="3942345"/>
                <a:ext cx="89037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1366" y="3927355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83628" y="3966425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28" y="3966425"/>
                <a:ext cx="890372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6669000" y="3998067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701262" y="4037137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262" y="4037137"/>
                <a:ext cx="89037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8685928" y="4002114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18190" y="4041184"/>
                <a:ext cx="89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190" y="4041184"/>
                <a:ext cx="89037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>
            <a:off x="3467620" y="4319080"/>
            <a:ext cx="438094" cy="24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983628" y="4374828"/>
            <a:ext cx="318393" cy="2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96483" y="4350748"/>
            <a:ext cx="434666" cy="28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615660" y="4311677"/>
            <a:ext cx="409616" cy="24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80739" y="4567694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113001" y="4606764"/>
                <a:ext cx="820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/>
                  <a:t> 3</a:t>
                </a:r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1" y="4606764"/>
                <a:ext cx="820353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10000" r="-597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6701262" y="4445539"/>
            <a:ext cx="374718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70742" y="4445539"/>
            <a:ext cx="475351" cy="2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537746" y="4149405"/>
                <a:ext cx="131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1,9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46" y="4149405"/>
                <a:ext cx="131645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52262" y="4540354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62" y="4540354"/>
                <a:ext cx="733726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616349" y="4613555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49" y="4613555"/>
                <a:ext cx="733726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4636638" y="4606764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3,8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638" y="4606764"/>
                <a:ext cx="733726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7406226" y="4640094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226" y="4640094"/>
                <a:ext cx="733726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6337679" y="4664810"/>
            <a:ext cx="933856" cy="44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369941" y="4703880"/>
                <a:ext cx="895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41" y="4703880"/>
                <a:ext cx="895693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H="1">
            <a:off x="6347826" y="5103774"/>
            <a:ext cx="374718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17306" y="5103774"/>
            <a:ext cx="475351" cy="2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5970816" y="5228948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9,6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16" y="5228948"/>
                <a:ext cx="733726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7012367" y="5254766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6,7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367" y="5254766"/>
                <a:ext cx="733726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H="1">
            <a:off x="8740833" y="4432563"/>
            <a:ext cx="374718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310313" y="4432563"/>
            <a:ext cx="475351" cy="2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8381825" y="4606764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7,9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25" y="4606764"/>
                <a:ext cx="733726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9375134" y="4623870"/>
                <a:ext cx="734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(8,8)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134" y="4623870"/>
                <a:ext cx="734496" cy="369332"/>
              </a:xfrm>
              <a:prstGeom prst="rect">
                <a:avLst/>
              </a:prstGeom>
              <a:blipFill rotWithShape="0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/>
          <p:nvPr/>
        </p:nvCxnSpPr>
        <p:spPr>
          <a:xfrm flipH="1">
            <a:off x="2103308" y="5022704"/>
            <a:ext cx="374718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692244" y="5012976"/>
            <a:ext cx="475351" cy="2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2821749" y="5201051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1,9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49" y="5201051"/>
                <a:ext cx="733726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1770013" y="5196199"/>
                <a:ext cx="7337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5196199"/>
                <a:ext cx="733726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6" grpId="0" animBg="1"/>
      <p:bldP spid="9" grpId="0"/>
      <p:bldP spid="18" grpId="0"/>
      <p:bldP spid="19" grpId="0"/>
      <p:bldP spid="20" grpId="0" animBg="1"/>
      <p:bldP spid="21" grpId="0"/>
      <p:bldP spid="22" grpId="0" animBg="1"/>
      <p:bldP spid="23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58" grpId="0" animBg="1"/>
      <p:bldP spid="59" grpId="0"/>
      <p:bldP spid="69" grpId="0"/>
      <p:bldP spid="70" grpId="0"/>
      <p:bldP spid="75" grpId="0"/>
      <p:bldP spid="76" grpId="0"/>
      <p:bldP spid="77" grpId="0"/>
      <p:bldP spid="78" grpId="0" animBg="1"/>
      <p:bldP spid="79" grpId="0"/>
      <p:bldP spid="82" grpId="0"/>
      <p:bldP spid="83" grpId="0"/>
      <p:bldP spid="86" grpId="0"/>
      <p:bldP spid="87" grpId="0"/>
      <p:bldP spid="90" grpId="0"/>
      <p:bldP spid="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selection/weighting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dirty="0" smtClean="0"/>
                  <a:t>All features are not equally important</a:t>
                </a:r>
              </a:p>
              <a:p>
                <a:r>
                  <a:rPr lang="en-GB" dirty="0" smtClean="0"/>
                  <a:t>Similarity/Distance computations can be misled by irrelevant/less-relevant features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 smtClean="0"/>
                  <a:t>Solution:</a:t>
                </a:r>
              </a:p>
              <a:p>
                <a:pPr lvl="1"/>
                <a:r>
                  <a:rPr lang="en-GB" dirty="0" smtClean="0"/>
                  <a:t>Feature Selection</a:t>
                </a:r>
              </a:p>
              <a:p>
                <a:pPr lvl="1"/>
                <a:r>
                  <a:rPr lang="en-GB" dirty="0" smtClean="0"/>
                  <a:t>Feature Weighting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3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Remove all but top </a:t>
            </a:r>
            <a:r>
              <a:rPr lang="en-GB" i="1" dirty="0" smtClean="0"/>
              <a:t>m </a:t>
            </a:r>
            <a:r>
              <a:rPr lang="en-GB" dirty="0" smtClean="0"/>
              <a:t>features</a:t>
            </a:r>
          </a:p>
          <a:p>
            <a:r>
              <a:rPr lang="en-GB" dirty="0" smtClean="0"/>
              <a:t>Very effective for high dimensional representations</a:t>
            </a:r>
          </a:p>
          <a:p>
            <a:r>
              <a:rPr lang="en-GB" dirty="0" smtClean="0"/>
              <a:t>Can lead to efficiency gains in computation</a:t>
            </a:r>
          </a:p>
          <a:p>
            <a:r>
              <a:rPr lang="en-GB" dirty="0" smtClean="0"/>
              <a:t>Wrapper</a:t>
            </a:r>
          </a:p>
          <a:p>
            <a:pPr lvl="1"/>
            <a:r>
              <a:rPr lang="en-GB" dirty="0" smtClean="0"/>
              <a:t>Discard features based on algorithm performance</a:t>
            </a:r>
          </a:p>
          <a:p>
            <a:pPr lvl="1"/>
            <a:r>
              <a:rPr lang="en-GB" dirty="0" smtClean="0"/>
              <a:t>Good for removing redundant features</a:t>
            </a:r>
          </a:p>
          <a:p>
            <a:r>
              <a:rPr lang="en-GB" dirty="0" smtClean="0"/>
              <a:t>Filter</a:t>
            </a:r>
          </a:p>
          <a:p>
            <a:pPr lvl="1"/>
            <a:r>
              <a:rPr lang="en-GB" dirty="0" smtClean="0"/>
              <a:t>Discard features that low correlation with class </a:t>
            </a:r>
          </a:p>
          <a:p>
            <a:pPr lvl="1"/>
            <a:r>
              <a:rPr lang="en-GB" dirty="0" smtClean="0"/>
              <a:t>Less expensive to compute compared with wrapper</a:t>
            </a:r>
          </a:p>
        </p:txBody>
      </p:sp>
    </p:spTree>
    <p:extLst>
      <p:ext uri="{BB962C8B-B14F-4D97-AF65-F5344CB8AC3E}">
        <p14:creationId xmlns:p14="http://schemas.microsoft.com/office/powerpoint/2010/main" val="10154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k-Nearest Neighbour (</a:t>
            </a:r>
            <a:r>
              <a:rPr lang="en-GB" dirty="0" err="1" smtClean="0"/>
              <a:t>kNN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Makes prediction based on </a:t>
            </a:r>
            <a:r>
              <a:rPr lang="en-GB" i="1" dirty="0" smtClean="0"/>
              <a:t>k</a:t>
            </a:r>
            <a:r>
              <a:rPr lang="en-GB" dirty="0" smtClean="0"/>
              <a:t> closest training instances</a:t>
            </a:r>
          </a:p>
          <a:p>
            <a:r>
              <a:rPr lang="en-GB" dirty="0"/>
              <a:t>Establishes a new local approximation for every new instance</a:t>
            </a:r>
          </a:p>
          <a:p>
            <a:r>
              <a:rPr lang="en-GB" dirty="0" smtClean="0"/>
              <a:t>Does </a:t>
            </a:r>
            <a:r>
              <a:rPr lang="en-GB" dirty="0"/>
              <a:t>not learn a model, simply keep a memory of all training </a:t>
            </a:r>
            <a:r>
              <a:rPr lang="en-GB" dirty="0" smtClean="0"/>
              <a:t>instances</a:t>
            </a:r>
          </a:p>
          <a:p>
            <a:r>
              <a:rPr lang="en-GB" dirty="0" smtClean="0"/>
              <a:t>Lazy learner, all </a:t>
            </a:r>
            <a:r>
              <a:rPr lang="en-GB" dirty="0"/>
              <a:t>work </a:t>
            </a:r>
            <a:r>
              <a:rPr lang="en-GB" dirty="0" smtClean="0"/>
              <a:t>done at </a:t>
            </a:r>
            <a:r>
              <a:rPr lang="en-GB" dirty="0"/>
              <a:t>test time</a:t>
            </a:r>
          </a:p>
          <a:p>
            <a:r>
              <a:rPr lang="en-GB" dirty="0" smtClean="0"/>
              <a:t>Able to easily incorporate new training instances at test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4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Wrapper feature Selection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Forward Addition</a:t>
            </a:r>
          </a:p>
          <a:p>
            <a:r>
              <a:rPr lang="en-GB" dirty="0"/>
              <a:t>Greedy approach</a:t>
            </a:r>
          </a:p>
          <a:p>
            <a:pPr lvl="1"/>
            <a:r>
              <a:rPr lang="en-GB" dirty="0" smtClean="0"/>
              <a:t>Start with the best feature, continue to add features best out of remaining features so long as performance continues to improve above threshold</a:t>
            </a:r>
          </a:p>
          <a:p>
            <a:r>
              <a:rPr lang="en-GB" dirty="0" smtClean="0"/>
              <a:t>Backward elimination</a:t>
            </a:r>
          </a:p>
          <a:p>
            <a:pPr lvl="1"/>
            <a:r>
              <a:rPr lang="en-GB" dirty="0" smtClean="0"/>
              <a:t>Start with all features, continue to eliminate features so long as performance does not drop below threshold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9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 feature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44705" y="2926080"/>
            <a:ext cx="7293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2074354" y="270384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/>
          <p:cNvSpPr/>
          <p:nvPr/>
        </p:nvSpPr>
        <p:spPr>
          <a:xfrm>
            <a:off x="2356867" y="26873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/>
        </p:nvSpPr>
        <p:spPr>
          <a:xfrm>
            <a:off x="3381306" y="268178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>
            <a:off x="3073022" y="268178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>
            <a:off x="2727830" y="268413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2907913" y="268178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>
            <a:off x="2232848" y="268897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>
            <a:off x="2601922" y="268178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/>
          <p:cNvSpPr/>
          <p:nvPr/>
        </p:nvSpPr>
        <p:spPr>
          <a:xfrm>
            <a:off x="3254847" y="268102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2500042" y="266084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>
            <a:off x="2822397" y="266426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Isosceles Triangle 16"/>
          <p:cNvSpPr/>
          <p:nvPr/>
        </p:nvSpPr>
        <p:spPr>
          <a:xfrm>
            <a:off x="2147876" y="266084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957091" y="271305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171346" y="271434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378230" y="269435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526278" y="269522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749193" y="269076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933434" y="270922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147689" y="26715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333658" y="271305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511281" y="269435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705543" y="270857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359461" y="269425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548871" y="268470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708588" y="269529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6871281" y="270092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024442" y="268897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200043" y="266834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7370753" y="269425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539954" y="269425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7728163" y="267367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7879847" y="271777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031531" y="272009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062969" y="3087445"/>
            <a:ext cx="174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Good Feature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303467" y="4261824"/>
            <a:ext cx="733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3775863" y="403959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sosceles Triangle 41"/>
          <p:cNvSpPr/>
          <p:nvPr/>
        </p:nvSpPr>
        <p:spPr>
          <a:xfrm>
            <a:off x="4058376" y="40231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/>
          <p:cNvSpPr/>
          <p:nvPr/>
        </p:nvSpPr>
        <p:spPr>
          <a:xfrm>
            <a:off x="5082815" y="401753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>
            <a:off x="4774531" y="401753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/>
          <p:cNvSpPr/>
          <p:nvPr/>
        </p:nvSpPr>
        <p:spPr>
          <a:xfrm>
            <a:off x="4429339" y="401988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4609422" y="401753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/>
          <p:cNvSpPr/>
          <p:nvPr/>
        </p:nvSpPr>
        <p:spPr>
          <a:xfrm>
            <a:off x="3934357" y="402472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/>
          <p:cNvSpPr/>
          <p:nvPr/>
        </p:nvSpPr>
        <p:spPr>
          <a:xfrm>
            <a:off x="4303431" y="401753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/>
          <p:cNvSpPr/>
          <p:nvPr/>
        </p:nvSpPr>
        <p:spPr>
          <a:xfrm>
            <a:off x="4956356" y="401676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sosceles Triangle 49"/>
          <p:cNvSpPr/>
          <p:nvPr/>
        </p:nvSpPr>
        <p:spPr>
          <a:xfrm>
            <a:off x="4201551" y="39965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Isosceles Triangle 50"/>
          <p:cNvSpPr/>
          <p:nvPr/>
        </p:nvSpPr>
        <p:spPr>
          <a:xfrm>
            <a:off x="4523906" y="400001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Isosceles Triangle 51"/>
          <p:cNvSpPr/>
          <p:nvPr/>
        </p:nvSpPr>
        <p:spPr>
          <a:xfrm>
            <a:off x="3849385" y="39965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3915853" y="40488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130108" y="405009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4336992" y="403009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4485040" y="403096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4707955" y="402650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4892196" y="404496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5106451" y="40073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5292420" y="40488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5470043" y="403009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5664305" y="40443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4188198" y="403000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377608" y="402044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4537325" y="40310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4700018" y="403667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4853179" y="402472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5028780" y="400408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199490" y="403000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5368691" y="403000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5556900" y="400942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5708584" y="405351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5860268" y="405583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>
            <a:off x="4011201" y="4369131"/>
            <a:ext cx="174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Bad Feature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10316475" y="275162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GB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316475" y="31089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/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316475" y="34562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14</a:t>
            </a:r>
            <a:endParaRPr lang="en-GB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18665" y="37757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320391" y="40702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320445" y="4374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10</a:t>
            </a:r>
            <a:endParaRPr lang="en-GB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316475" y="46870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GB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16475" y="49242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/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316475" y="51859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/>
              <a:t>6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9359152" y="4730046"/>
            <a:ext cx="199016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318693" y="5463706"/>
            <a:ext cx="461665" cy="251031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GB" dirty="0" smtClean="0"/>
              <a:t>…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0364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Filter feature </a:t>
            </a:r>
            <a:r>
              <a:rPr lang="en-GB" dirty="0"/>
              <a:t>s</a:t>
            </a:r>
            <a:r>
              <a:rPr lang="en-GB" dirty="0" smtClean="0"/>
              <a:t>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 squared</a:t>
            </a:r>
          </a:p>
          <a:p>
            <a:r>
              <a:rPr lang="en-GB" dirty="0" smtClean="0"/>
              <a:t>Mutual Information</a:t>
            </a:r>
          </a:p>
          <a:p>
            <a:r>
              <a:rPr lang="en-GB" dirty="0" smtClean="0"/>
              <a:t>Information Gain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3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for high dimensional data</a:t>
            </a:r>
          </a:p>
          <a:p>
            <a:pPr lvl="1"/>
            <a:r>
              <a:rPr lang="en-GB" dirty="0" smtClean="0"/>
              <a:t>Text classification</a:t>
            </a:r>
          </a:p>
          <a:p>
            <a:r>
              <a:rPr lang="en-GB" dirty="0" smtClean="0"/>
              <a:t>Eliminates redundant features</a:t>
            </a:r>
          </a:p>
          <a:p>
            <a:r>
              <a:rPr lang="en-GB" dirty="0" smtClean="0"/>
              <a:t>Efficiency gains</a:t>
            </a:r>
          </a:p>
          <a:p>
            <a:r>
              <a:rPr lang="en-GB" dirty="0" smtClean="0"/>
              <a:t>Removing features needs to allowed!!!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Weighting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Assign a weight to each feature which indicates feature importance</a:t>
                </a:r>
              </a:p>
              <a:p>
                <a:r>
                  <a:rPr lang="en-GB" dirty="0" smtClean="0"/>
                  <a:t>Statistical:</a:t>
                </a:r>
              </a:p>
              <a:p>
                <a:pPr lvl="1"/>
                <a:r>
                  <a:rPr lang="en-GB" dirty="0"/>
                  <a:t>Chi </a:t>
                </a:r>
                <a:r>
                  <a:rPr lang="en-GB" dirty="0" smtClean="0"/>
                  <a:t>squared, Mutual Information, Information </a:t>
                </a:r>
                <a:r>
                  <a:rPr lang="en-GB" dirty="0"/>
                  <a:t>Gain</a:t>
                </a:r>
              </a:p>
              <a:p>
                <a:r>
                  <a:rPr lang="en-GB" dirty="0" smtClean="0"/>
                  <a:t>Domain specific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6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selection/weighting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lot of manual work to define good features for </a:t>
            </a:r>
            <a:r>
              <a:rPr lang="en-GB" dirty="0" err="1" smtClean="0"/>
              <a:t>kNN</a:t>
            </a:r>
            <a:endParaRPr lang="en-GB" dirty="0" smtClean="0"/>
          </a:p>
          <a:p>
            <a:r>
              <a:rPr lang="en-GB" dirty="0" smtClean="0"/>
              <a:t>Would be automate this process</a:t>
            </a:r>
          </a:p>
          <a:p>
            <a:r>
              <a:rPr lang="en-GB" dirty="0" smtClean="0"/>
              <a:t>Metric Learning</a:t>
            </a:r>
          </a:p>
          <a:p>
            <a:pPr lvl="1"/>
            <a:r>
              <a:rPr lang="en-GB" dirty="0"/>
              <a:t>Learn good set of data directly from data</a:t>
            </a:r>
          </a:p>
          <a:p>
            <a:pPr lvl="1"/>
            <a:r>
              <a:rPr lang="en-GB" dirty="0" smtClean="0"/>
              <a:t>Better fit to the dataset</a:t>
            </a:r>
          </a:p>
          <a:p>
            <a:r>
              <a:rPr lang="en-GB" dirty="0" smtClean="0"/>
              <a:t>Deep Metric Learning</a:t>
            </a:r>
          </a:p>
          <a:p>
            <a:pPr lvl="1"/>
            <a:r>
              <a:rPr lang="en-GB" dirty="0" smtClean="0"/>
              <a:t>Neural networks for learning features</a:t>
            </a:r>
          </a:p>
          <a:p>
            <a:pPr lvl="1"/>
            <a:r>
              <a:rPr lang="en-GB" dirty="0" smtClean="0"/>
              <a:t>Siamese networks</a:t>
            </a:r>
          </a:p>
          <a:p>
            <a:pPr lvl="1"/>
            <a:r>
              <a:rPr lang="en-GB" dirty="0" smtClean="0"/>
              <a:t>Matching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Siamese networks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54" y="1190125"/>
            <a:ext cx="5901267" cy="4420950"/>
          </a:xfrm>
        </p:spPr>
      </p:pic>
      <p:sp>
        <p:nvSpPr>
          <p:cNvPr id="5" name="TextBox 4"/>
          <p:cNvSpPr txBox="1"/>
          <p:nvPr/>
        </p:nvSpPr>
        <p:spPr>
          <a:xfrm>
            <a:off x="230659" y="2100825"/>
            <a:ext cx="36081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architecture made up of two neural networks which share identical weights and parameters.</a:t>
            </a:r>
          </a:p>
          <a:p>
            <a:endParaRPr lang="en-GB" dirty="0" smtClean="0"/>
          </a:p>
          <a:p>
            <a:r>
              <a:rPr lang="en-GB" dirty="0" smtClean="0"/>
              <a:t>Input is fed in in pairs of examples.</a:t>
            </a:r>
          </a:p>
          <a:p>
            <a:endParaRPr lang="en-GB" dirty="0" smtClean="0"/>
          </a:p>
          <a:p>
            <a:r>
              <a:rPr lang="en-GB" dirty="0" smtClean="0"/>
              <a:t>The individual neural networks develop a feature vector for a member of a pair.</a:t>
            </a:r>
          </a:p>
          <a:p>
            <a:endParaRPr lang="en-GB" dirty="0" smtClean="0"/>
          </a:p>
          <a:p>
            <a:r>
              <a:rPr lang="en-GB" dirty="0" smtClean="0"/>
              <a:t>These vectors are then compared to see whether they are ‘impostor’ or ‘genuine’ based upon a threshold.</a:t>
            </a:r>
            <a:endParaRPr lang="en-GB" dirty="0"/>
          </a:p>
        </p:txBody>
      </p:sp>
      <p:sp>
        <p:nvSpPr>
          <p:cNvPr id="6" name="Bent Arrow 5"/>
          <p:cNvSpPr/>
          <p:nvPr/>
        </p:nvSpPr>
        <p:spPr>
          <a:xfrm rot="10800000">
            <a:off x="10566399" y="3510844"/>
            <a:ext cx="572910" cy="28335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69689" y="5794144"/>
            <a:ext cx="783165" cy="64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Bent Arrow 6"/>
          <p:cNvSpPr/>
          <p:nvPr/>
        </p:nvSpPr>
        <p:spPr>
          <a:xfrm rot="16200000">
            <a:off x="8486547" y="3909734"/>
            <a:ext cx="528917" cy="42036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9333" y="6387067"/>
            <a:ext cx="228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Backpropagation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5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Siamese networks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61517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97354" y="47628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78084" y="41565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88225" y="470194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82309" y="535003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5286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275734" y="578394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82347" y="414207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900190" y="49923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428341" y="52297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83962" y="38019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62545" y="49923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26700" y="42415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068423" y="45463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914420" y="4177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03190" y="3720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8043082" y="346184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307449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37441" y="452547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418717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50242" y="505266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220822" y="31276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884968" y="43746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618940" y="428965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583375" y="46634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790317" y="368826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924272" y="38982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452856" y="46153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09017" y="39848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797312" y="34524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875601" y="571979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429370" y="35486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6153334" y="589473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542693" y="354869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530436" y="595248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770333" y="32680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235413" y="1770434"/>
            <a:ext cx="9679021" cy="47081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1984443" y="2519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>
            <a:off x="1572640" y="274526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>
            <a:off x="2289243" y="28242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/>
          <p:cNvSpPr/>
          <p:nvPr/>
        </p:nvSpPr>
        <p:spPr>
          <a:xfrm>
            <a:off x="1459885" y="309291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/>
          <p:cNvSpPr/>
          <p:nvPr/>
        </p:nvSpPr>
        <p:spPr>
          <a:xfrm>
            <a:off x="3874725" y="256655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81073" y="246596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1949435" y="237258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2226013" y="34979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1787656" y="33772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2435400" y="317039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2311022" y="209124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1396656" y="352298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2749401" y="386704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3165381" y="296243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>
            <a:off x="1332063" y="39786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>
            <a:off x="2701648" y="285543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1961745" y="367751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1726047" y="397198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2293289" y="393159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095666" y="34034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>
            <a:off x="3012183" y="2361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/>
          <p:cNvSpPr/>
          <p:nvPr/>
        </p:nvSpPr>
        <p:spPr>
          <a:xfrm>
            <a:off x="2418184" y="42645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1961744" y="43158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3393332" y="251377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3132008" y="409394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2660801" y="363129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Isosceles Triangle 110"/>
          <p:cNvSpPr/>
          <p:nvPr/>
        </p:nvSpPr>
        <p:spPr>
          <a:xfrm>
            <a:off x="3642026" y="293778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Isosceles Triangle 111"/>
          <p:cNvSpPr/>
          <p:nvPr/>
        </p:nvSpPr>
        <p:spPr>
          <a:xfrm>
            <a:off x="1923618" y="304785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Isosceles Triangle 112"/>
          <p:cNvSpPr/>
          <p:nvPr/>
        </p:nvSpPr>
        <p:spPr>
          <a:xfrm>
            <a:off x="2748525" y="214924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Isosceles Triangle 113"/>
          <p:cNvSpPr/>
          <p:nvPr/>
        </p:nvSpPr>
        <p:spPr>
          <a:xfrm>
            <a:off x="3551850" y="327739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/>
          <p:cNvSpPr/>
          <p:nvPr/>
        </p:nvSpPr>
        <p:spPr>
          <a:xfrm>
            <a:off x="3988579" y="235375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Isosceles Triangle 115"/>
          <p:cNvSpPr/>
          <p:nvPr/>
        </p:nvSpPr>
        <p:spPr>
          <a:xfrm>
            <a:off x="3330102" y="355145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3185009" y="22027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7247397" y="518878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6957033" y="492248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7141519" y="45454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>
            <a:off x="7120665" y="551925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6851155" y="529787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/>
          <p:cNvSpPr/>
          <p:nvPr/>
        </p:nvSpPr>
        <p:spPr>
          <a:xfrm>
            <a:off x="6759716" y="451662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6685923" y="495617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>
            <a:off x="6177388" y="551925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5766052" y="522775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6339741" y="469308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6918533" y="394891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7990143" y="389597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7651661" y="397137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8144273" y="427904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Arrow 2"/>
          <p:cNvSpPr/>
          <p:nvPr/>
        </p:nvSpPr>
        <p:spPr>
          <a:xfrm rot="12466499">
            <a:off x="3591372" y="3478451"/>
            <a:ext cx="788060" cy="37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Arrow 136"/>
          <p:cNvSpPr/>
          <p:nvPr/>
        </p:nvSpPr>
        <p:spPr>
          <a:xfrm rot="1580384">
            <a:off x="4782950" y="4062058"/>
            <a:ext cx="788060" cy="373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Siamese Networks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Work on pairs of examples at a time</a:t>
            </a:r>
          </a:p>
          <a:p>
            <a:r>
              <a:rPr lang="en-GB" dirty="0" smtClean="0"/>
              <a:t>Many problems are multi-class</a:t>
            </a:r>
          </a:p>
          <a:p>
            <a:r>
              <a:rPr lang="en-GB" dirty="0" smtClean="0"/>
              <a:t>More convenient to have multi-class solution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Matching Networks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t="11489" r="21047"/>
          <a:stretch/>
        </p:blipFill>
        <p:spPr>
          <a:xfrm>
            <a:off x="1721796" y="1391056"/>
            <a:ext cx="8278238" cy="52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All instances correspond to points in m-dimensional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baseline="30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instance,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feature, attribute, descriptor</a:t>
                </a:r>
              </a:p>
              <a:p>
                <a:pPr marL="914400" lvl="2" indent="0">
                  <a:buNone/>
                </a:pPr>
                <a:endParaRPr lang="en-GB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Iris Dataset</a:t>
            </a:r>
            <a:endParaRPr lang="en-GB" dirty="0"/>
          </a:p>
        </p:txBody>
      </p:sp>
      <p:pic>
        <p:nvPicPr>
          <p:cNvPr id="4" name="Picture 3" descr="iris_setos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15" y="1387223"/>
            <a:ext cx="2443049" cy="1942225"/>
          </a:xfrm>
          <a:prstGeom prst="rect">
            <a:avLst/>
          </a:prstGeom>
        </p:spPr>
      </p:pic>
      <p:pic>
        <p:nvPicPr>
          <p:cNvPr id="5" name="Picture 4" descr="iris_versicol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93" y="1357725"/>
            <a:ext cx="2118790" cy="1942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037" y="3345596"/>
            <a:ext cx="204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Helvetica Light"/>
                <a:cs typeface="Helvetica Light"/>
              </a:rPr>
              <a:t>Virginica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5382" y="3395953"/>
            <a:ext cx="13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Light"/>
                <a:cs typeface="Helvetica Light"/>
              </a:rPr>
              <a:t>Versicolor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034" y="3401374"/>
            <a:ext cx="16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Helvetica Light"/>
                <a:cs typeface="Helvetica Light"/>
              </a:rPr>
              <a:t>Setosa</a:t>
            </a:r>
            <a:endParaRPr lang="en-US" dirty="0">
              <a:latin typeface="Helvetica Light"/>
              <a:cs typeface="Helvetica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488349" y="3501957"/>
            <a:ext cx="1030707" cy="389107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19864" y="2986391"/>
            <a:ext cx="9727" cy="904673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58775" y="3329448"/>
            <a:ext cx="366408" cy="0"/>
          </a:xfrm>
          <a:prstGeom prst="straightConnector1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ris sep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037" y="1301957"/>
            <a:ext cx="1864311" cy="20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110087"/>
                  </p:ext>
                </p:extLst>
              </p:nvPr>
            </p:nvGraphicFramePr>
            <p:xfrm>
              <a:off x="2333555" y="3854838"/>
              <a:ext cx="81280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𝑪𝒍𝒂𝒔𝒔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𝑆𝑒𝑡𝑜𝑠𝑎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𝑆𝑒𝑡𝑜𝑠𝑎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3.2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4.7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𝑉𝑒𝑟𝑠𝑖𝑐𝑜𝑙𝑜𝑟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6.4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3.2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𝑉𝑒𝑟𝑠𝑖𝑐𝑜𝑙𝑜𝑟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6.3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𝑉𝑖𝑟𝑖𝑔𝑖𝑛𝑖𝑐𝑎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5.9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𝑉𝑖𝑟𝑖𝑔𝑖𝑛𝑖𝑐𝑎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110087"/>
                  </p:ext>
                </p:extLst>
              </p:nvPr>
            </p:nvGraphicFramePr>
            <p:xfrm>
              <a:off x="2333555" y="3854838"/>
              <a:ext cx="81280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1639" r="-500448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1639" r="-402703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639" r="-300897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1639" r="-202252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1639" r="-101345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1639" r="-1802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101639" r="-500448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101639" r="-40270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101639" r="-300897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101639" r="-202252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101639" r="-101345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101639" r="-1802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201639" r="-50044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201639" r="-402703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201639" r="-300897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201639" r="-202252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201639" r="-101345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201639" r="-1802" b="-4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301639" r="-50044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301639" r="-402703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301639" r="-300897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301639" r="-202252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301639" r="-101345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301639" r="-1802" b="-3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401639" r="-50044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401639" r="-402703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401639" r="-300897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401639" r="-20225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401639" r="-101345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401639" r="-1802" b="-2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501639" r="-50044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501639" r="-402703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501639" r="-30089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501639" r="-20225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501639" r="-10134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501639" r="-1802" b="-1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48" t="-601639" r="-50044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901" t="-601639" r="-40270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000" t="-601639" r="-30089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01351" t="-601639" r="-20225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99552" t="-601639" r="-10134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501802" t="-601639" r="-1802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28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61517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97354" y="47628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26778" y="47372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78084" y="41565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88225" y="470194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82309" y="535003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5286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50293" y="52120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236414" y="447093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20900" y="409394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400046" y="506769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82347" y="414207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016064" y="403298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428341" y="52297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130536" y="48463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39097" y="406506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965304" y="450461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83962" y="38019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62545" y="49923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26700" y="42415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068423" y="45463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914420" y="4177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03190" y="3720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456769" y="50676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489754" y="30966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307449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37441" y="452547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418717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50242" y="505266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167883" y="29966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884968" y="43746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832733" y="53019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618940" y="428965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583375" y="46634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790317" y="368826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924272" y="38982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619122" y="42415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452856" y="46153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09017" y="39848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197914" y="34973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269524" y="344441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931042" y="35198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797312" y="34524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490756" y="286053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22397" y="566767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429370" y="35486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972068" y="59766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542693" y="354869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530436" y="595248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770333" y="32680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235413" y="1770434"/>
            <a:ext cx="9679021" cy="47081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1984443" y="2519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>
            <a:off x="1572640" y="274526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>
            <a:off x="2289243" y="28242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/>
          <p:cNvSpPr/>
          <p:nvPr/>
        </p:nvSpPr>
        <p:spPr>
          <a:xfrm>
            <a:off x="1459885" y="309291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/>
          <p:cNvSpPr/>
          <p:nvPr/>
        </p:nvSpPr>
        <p:spPr>
          <a:xfrm>
            <a:off x="4400319" y="319991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81073" y="246596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1572639" y="22027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2226013" y="34979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1787656" y="33772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2435400" y="317039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2311022" y="209124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1396656" y="352298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2749401" y="386704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3165381" y="296243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>
            <a:off x="1332063" y="39786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>
            <a:off x="2701648" y="285543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1961745" y="367751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1726047" y="397198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2293289" y="393159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095666" y="34034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>
            <a:off x="3012183" y="2361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/>
          <p:cNvSpPr/>
          <p:nvPr/>
        </p:nvSpPr>
        <p:spPr>
          <a:xfrm>
            <a:off x="2435399" y="436023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2995970" y="456180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3393332" y="251377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3132008" y="409394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3703241" y="380035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8623538" y="53203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9241210" y="38170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8623537" y="571581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27454" y="563008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6721779" y="549623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9241932" y="51393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7043785" y="540896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8184756" y="518648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339039" y="564174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7050668" y="594422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087050" y="604928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6213074" y="564237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9903635" y="602438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9968019" y="504042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7724818" y="557435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8615327" y="487564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9410203" y="47905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6104512" y="530033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7476197" y="59949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9903635" y="419082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7835936" y="491048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8663880" y="412327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8020360" y="619348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Isosceles Triangle 110"/>
          <p:cNvSpPr/>
          <p:nvPr/>
        </p:nvSpPr>
        <p:spPr>
          <a:xfrm>
            <a:off x="3642026" y="293778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Isosceles Triangle 111"/>
          <p:cNvSpPr/>
          <p:nvPr/>
        </p:nvSpPr>
        <p:spPr>
          <a:xfrm>
            <a:off x="3891784" y="240677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Isosceles Triangle 112"/>
          <p:cNvSpPr/>
          <p:nvPr/>
        </p:nvSpPr>
        <p:spPr>
          <a:xfrm>
            <a:off x="4183475" y="269212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Isosceles Triangle 113"/>
          <p:cNvSpPr/>
          <p:nvPr/>
        </p:nvSpPr>
        <p:spPr>
          <a:xfrm>
            <a:off x="3551850" y="327739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/>
          <p:cNvSpPr/>
          <p:nvPr/>
        </p:nvSpPr>
        <p:spPr>
          <a:xfrm>
            <a:off x="4940936" y="233247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Isosceles Triangle 115"/>
          <p:cNvSpPr/>
          <p:nvPr/>
        </p:nvSpPr>
        <p:spPr>
          <a:xfrm>
            <a:off x="4858242" y="280703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4564565" y="3753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/>
          <p:cNvSpPr/>
          <p:nvPr/>
        </p:nvSpPr>
        <p:spPr>
          <a:xfrm>
            <a:off x="3949810" y="3644947"/>
            <a:ext cx="1322894" cy="1322894"/>
          </a:xfrm>
          <a:prstGeom prst="ellipse">
            <a:avLst/>
          </a:prstGeom>
          <a:noFill/>
          <a:ln w="349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Cross 119"/>
          <p:cNvSpPr/>
          <p:nvPr/>
        </p:nvSpPr>
        <p:spPr>
          <a:xfrm rot="2619584">
            <a:off x="4573487" y="4234325"/>
            <a:ext cx="241235" cy="241235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945469"/>
                  </p:ext>
                </p:extLst>
              </p:nvPr>
            </p:nvGraphicFramePr>
            <p:xfrm>
              <a:off x="2770762" y="784381"/>
              <a:ext cx="812800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𝑰𝑫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𝒄𝒍𝒂𝒔𝒔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5.7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945469"/>
                  </p:ext>
                </p:extLst>
              </p:nvPr>
            </p:nvGraphicFramePr>
            <p:xfrm>
              <a:off x="2770762" y="784381"/>
              <a:ext cx="812800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0" t="-1613" r="-50315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613" r="-40089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1613" r="-30270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613" r="-20270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103" t="-1613" r="-101794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351" t="-1613" r="-2252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0" t="-103279" r="-5031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03279" r="-4008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901" t="-103279" r="-3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103279" r="-20270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9103" t="-103279" r="-1017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1351" t="-103279" r="-225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9" name="TextBox 118"/>
          <p:cNvSpPr txBox="1"/>
          <p:nvPr/>
        </p:nvSpPr>
        <p:spPr>
          <a:xfrm>
            <a:off x="2264477" y="1928017"/>
            <a:ext cx="162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  <a:latin typeface="Helvetica Light"/>
                <a:cs typeface="Helvetica Light"/>
              </a:rPr>
              <a:t>Setosa</a:t>
            </a:r>
            <a:endParaRPr lang="en-US" dirty="0">
              <a:solidFill>
                <a:srgbClr val="0070C0"/>
              </a:solidFill>
              <a:latin typeface="Helvetica Light"/>
              <a:cs typeface="Helvetica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45418" y="2761832"/>
            <a:ext cx="13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Helvetica Light"/>
                <a:cs typeface="Helvetica Light"/>
              </a:rPr>
              <a:t>Versicolor</a:t>
            </a:r>
            <a:endParaRPr lang="en-US" dirty="0">
              <a:solidFill>
                <a:schemeClr val="accent6"/>
              </a:solidFill>
              <a:latin typeface="Helvetica Light"/>
              <a:cs typeface="Helvetica Ligh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378752" y="4272640"/>
            <a:ext cx="204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Helvetica Light"/>
                <a:cs typeface="Helvetica Light"/>
              </a:rPr>
              <a:t>Virginica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2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kNN</a:t>
            </a:r>
            <a:r>
              <a:rPr lang="en-GB" dirty="0" smtClean="0"/>
              <a:t>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k</a:t>
            </a:r>
            <a:r>
              <a:rPr lang="en-GB" dirty="0" smtClean="0"/>
              <a:t>: Size of neighbourhood</a:t>
            </a:r>
          </a:p>
          <a:p>
            <a:r>
              <a:rPr lang="en-GB" dirty="0" smtClean="0"/>
              <a:t>Similarity/distance metric</a:t>
            </a:r>
          </a:p>
          <a:p>
            <a:r>
              <a:rPr lang="en-GB" dirty="0" smtClean="0"/>
              <a:t>Prediction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2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 – Size of neighbourhood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961517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97354" y="47628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26778" y="47372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78084" y="41565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88225" y="470194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82309" y="535003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5286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50293" y="52120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236414" y="447093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20900" y="409394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400046" y="506769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82347" y="414207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016064" y="403298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428341" y="52297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130536" y="48463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39097" y="406506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965304" y="450461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83962" y="38019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62545" y="49923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26700" y="42415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068423" y="45463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914420" y="4177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03190" y="3720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456769" y="50676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489754" y="30966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307449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37441" y="452547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418717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50242" y="505266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167883" y="29966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884968" y="43746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832733" y="53019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618940" y="428965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583375" y="46634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790317" y="368826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924272" y="38982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619122" y="42415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452856" y="46153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09017" y="39848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197914" y="34973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269524" y="344441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931042" y="35198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797312" y="34524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490756" y="286053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22397" y="566767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429370" y="35486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972068" y="59766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542693" y="354869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530436" y="595248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770333" y="32680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5649628" y="5152864"/>
            <a:ext cx="769955" cy="769955"/>
          </a:xfrm>
          <a:prstGeom prst="ellipse">
            <a:avLst/>
          </a:prstGeom>
          <a:noFill/>
          <a:ln w="349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235413" y="1770434"/>
            <a:ext cx="9679021" cy="47081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1984443" y="2519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>
            <a:off x="1572640" y="274526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>
            <a:off x="2289243" y="28242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/>
          <p:cNvSpPr/>
          <p:nvPr/>
        </p:nvSpPr>
        <p:spPr>
          <a:xfrm>
            <a:off x="1459885" y="309291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/>
          <p:cNvSpPr/>
          <p:nvPr/>
        </p:nvSpPr>
        <p:spPr>
          <a:xfrm>
            <a:off x="4400319" y="319991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81073" y="246596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1572639" y="22027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2226013" y="34979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1787656" y="33772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2435400" y="317039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2311022" y="209124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1396656" y="352298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2749401" y="386704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3165381" y="296243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>
            <a:off x="1332063" y="39786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>
            <a:off x="2701648" y="285543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1961745" y="367751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1726047" y="397198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2293289" y="393159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095666" y="34034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>
            <a:off x="3012183" y="2361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/>
          <p:cNvSpPr/>
          <p:nvPr/>
        </p:nvSpPr>
        <p:spPr>
          <a:xfrm>
            <a:off x="2435399" y="436023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2995970" y="456180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3393332" y="251377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3132008" y="409394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3703241" y="380035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8623538" y="53203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9241210" y="38170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8623537" y="571581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27454" y="563008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6721779" y="549623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9241932" y="51393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7043785" y="540896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8184756" y="518648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339039" y="564174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7050668" y="594422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087050" y="604928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6213074" y="564237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9903635" y="602438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9968019" y="504042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7724818" y="557435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8615327" y="487564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9410203" y="47905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6104512" y="530033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7476197" y="59949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9903635" y="419082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7835936" y="491048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8663880" y="412327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8020360" y="619348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Isosceles Triangle 110"/>
          <p:cNvSpPr/>
          <p:nvPr/>
        </p:nvSpPr>
        <p:spPr>
          <a:xfrm>
            <a:off x="3642026" y="293778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Isosceles Triangle 111"/>
          <p:cNvSpPr/>
          <p:nvPr/>
        </p:nvSpPr>
        <p:spPr>
          <a:xfrm>
            <a:off x="3891784" y="240677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Isosceles Triangle 112"/>
          <p:cNvSpPr/>
          <p:nvPr/>
        </p:nvSpPr>
        <p:spPr>
          <a:xfrm>
            <a:off x="4183475" y="269212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Isosceles Triangle 113"/>
          <p:cNvSpPr/>
          <p:nvPr/>
        </p:nvSpPr>
        <p:spPr>
          <a:xfrm>
            <a:off x="3551850" y="327739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/>
          <p:cNvSpPr/>
          <p:nvPr/>
        </p:nvSpPr>
        <p:spPr>
          <a:xfrm>
            <a:off x="4940936" y="233247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Isosceles Triangle 115"/>
          <p:cNvSpPr/>
          <p:nvPr/>
        </p:nvSpPr>
        <p:spPr>
          <a:xfrm>
            <a:off x="4858242" y="280703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4564565" y="3753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ross 118"/>
          <p:cNvSpPr/>
          <p:nvPr/>
        </p:nvSpPr>
        <p:spPr>
          <a:xfrm rot="2619584">
            <a:off x="5830212" y="5520663"/>
            <a:ext cx="241235" cy="241235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 – Size of neighbourhood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1517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897354" y="47628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26778" y="47372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178084" y="41565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688225" y="470194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82309" y="535003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635286" y="4405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950293" y="52120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236414" y="447093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20900" y="409394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400046" y="506769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582347" y="414207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016064" y="403298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428341" y="52297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130536" y="48463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039097" y="406506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965304" y="450461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83962" y="380197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62545" y="499230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326700" y="4241530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068423" y="45463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914420" y="4177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903190" y="37201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456769" y="506769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489754" y="309661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6307449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5237441" y="452547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5418717" y="48623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750242" y="505266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167883" y="299666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884968" y="437467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832733" y="530190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618940" y="428965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583375" y="46634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790317" y="368826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924272" y="3898231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619122" y="424152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452856" y="46153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209017" y="39848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197914" y="3497359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269524" y="344441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4931042" y="351981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797312" y="3452442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490756" y="2860536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22397" y="5667677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429370" y="354869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5972068" y="5976604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542693" y="3548695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6530436" y="5952488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6770333" y="3268033"/>
            <a:ext cx="105878" cy="96253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5466638" y="4977785"/>
            <a:ext cx="1214918" cy="1214918"/>
          </a:xfrm>
          <a:prstGeom prst="ellipse">
            <a:avLst/>
          </a:prstGeom>
          <a:noFill/>
          <a:ln w="34925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1235413" y="1770434"/>
            <a:ext cx="9679021" cy="470818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sosceles Triangle 59"/>
          <p:cNvSpPr/>
          <p:nvPr/>
        </p:nvSpPr>
        <p:spPr>
          <a:xfrm>
            <a:off x="1984443" y="2519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60"/>
          <p:cNvSpPr/>
          <p:nvPr/>
        </p:nvSpPr>
        <p:spPr>
          <a:xfrm>
            <a:off x="1572640" y="274526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/>
          <p:cNvSpPr/>
          <p:nvPr/>
        </p:nvSpPr>
        <p:spPr>
          <a:xfrm>
            <a:off x="2289243" y="28242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Isosceles Triangle 62"/>
          <p:cNvSpPr/>
          <p:nvPr/>
        </p:nvSpPr>
        <p:spPr>
          <a:xfrm>
            <a:off x="1459885" y="309291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/>
          <p:cNvSpPr/>
          <p:nvPr/>
        </p:nvSpPr>
        <p:spPr>
          <a:xfrm>
            <a:off x="4400319" y="319991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81073" y="246596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1572639" y="22027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2226013" y="349795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1787656" y="337729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2435400" y="317039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Isosceles Triangle 69"/>
          <p:cNvSpPr/>
          <p:nvPr/>
        </p:nvSpPr>
        <p:spPr>
          <a:xfrm>
            <a:off x="2311022" y="2091240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Isosceles Triangle 70"/>
          <p:cNvSpPr/>
          <p:nvPr/>
        </p:nvSpPr>
        <p:spPr>
          <a:xfrm>
            <a:off x="1396656" y="352298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2749401" y="386704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>
            <a:off x="3165381" y="296243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>
            <a:off x="1332063" y="397860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/>
          <p:cNvSpPr/>
          <p:nvPr/>
        </p:nvSpPr>
        <p:spPr>
          <a:xfrm>
            <a:off x="2701648" y="285543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Isosceles Triangle 75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Isosceles Triangle 76"/>
          <p:cNvSpPr/>
          <p:nvPr/>
        </p:nvSpPr>
        <p:spPr>
          <a:xfrm>
            <a:off x="1961745" y="3677511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Isosceles Triangle 77"/>
          <p:cNvSpPr/>
          <p:nvPr/>
        </p:nvSpPr>
        <p:spPr>
          <a:xfrm>
            <a:off x="1726047" y="397198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Isosceles Triangle 78"/>
          <p:cNvSpPr/>
          <p:nvPr/>
        </p:nvSpPr>
        <p:spPr>
          <a:xfrm>
            <a:off x="2293289" y="393159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3095666" y="340344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>
            <a:off x="3012183" y="2361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Isosceles Triangle 81"/>
          <p:cNvSpPr/>
          <p:nvPr/>
        </p:nvSpPr>
        <p:spPr>
          <a:xfrm>
            <a:off x="2435399" y="4360239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2995970" y="456180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3393332" y="2513776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2746443" y="328146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Isosceles Triangle 85"/>
          <p:cNvSpPr/>
          <p:nvPr/>
        </p:nvSpPr>
        <p:spPr>
          <a:xfrm>
            <a:off x="3132008" y="409394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3703241" y="380035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8623538" y="53203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9241210" y="381703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8623537" y="571581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10427454" y="563008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6721779" y="549623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9241932" y="51393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7043785" y="540896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8184756" y="518648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9339039" y="564174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7050668" y="5944224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9087050" y="604928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6213074" y="5642373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9903635" y="6024382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9968019" y="504042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7724818" y="557435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8615327" y="487564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/>
          <p:cNvSpPr/>
          <p:nvPr/>
        </p:nvSpPr>
        <p:spPr>
          <a:xfrm>
            <a:off x="9410203" y="4790539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6104512" y="5300336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/>
          <p:cNvSpPr/>
          <p:nvPr/>
        </p:nvSpPr>
        <p:spPr>
          <a:xfrm>
            <a:off x="7476197" y="5994925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/>
          <p:cNvSpPr/>
          <p:nvPr/>
        </p:nvSpPr>
        <p:spPr>
          <a:xfrm>
            <a:off x="9903635" y="4190820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/>
          <p:cNvSpPr/>
          <p:nvPr/>
        </p:nvSpPr>
        <p:spPr>
          <a:xfrm>
            <a:off x="7835936" y="4910487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8663880" y="4123271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/>
          <p:cNvSpPr/>
          <p:nvPr/>
        </p:nvSpPr>
        <p:spPr>
          <a:xfrm>
            <a:off x="8020360" y="6193488"/>
            <a:ext cx="97107" cy="13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Isosceles Triangle 110"/>
          <p:cNvSpPr/>
          <p:nvPr/>
        </p:nvSpPr>
        <p:spPr>
          <a:xfrm>
            <a:off x="3642026" y="2937783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Isosceles Triangle 111"/>
          <p:cNvSpPr/>
          <p:nvPr/>
        </p:nvSpPr>
        <p:spPr>
          <a:xfrm>
            <a:off x="3891784" y="240677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Isosceles Triangle 112"/>
          <p:cNvSpPr/>
          <p:nvPr/>
        </p:nvSpPr>
        <p:spPr>
          <a:xfrm>
            <a:off x="4183475" y="2692122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Isosceles Triangle 113"/>
          <p:cNvSpPr/>
          <p:nvPr/>
        </p:nvSpPr>
        <p:spPr>
          <a:xfrm>
            <a:off x="3551850" y="3277397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Isosceles Triangle 114"/>
          <p:cNvSpPr/>
          <p:nvPr/>
        </p:nvSpPr>
        <p:spPr>
          <a:xfrm>
            <a:off x="4940936" y="2332475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Isosceles Triangle 115"/>
          <p:cNvSpPr/>
          <p:nvPr/>
        </p:nvSpPr>
        <p:spPr>
          <a:xfrm>
            <a:off x="4858242" y="2807034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Isosceles Triangle 116"/>
          <p:cNvSpPr/>
          <p:nvPr/>
        </p:nvSpPr>
        <p:spPr>
          <a:xfrm>
            <a:off x="4564565" y="3753018"/>
            <a:ext cx="126459" cy="1070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ross 118"/>
          <p:cNvSpPr/>
          <p:nvPr/>
        </p:nvSpPr>
        <p:spPr>
          <a:xfrm rot="2619584">
            <a:off x="5830212" y="5520663"/>
            <a:ext cx="241235" cy="241235"/>
          </a:xfrm>
          <a:prstGeom prst="plus">
            <a:avLst>
              <a:gd name="adj" fmla="val 411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10596</TotalTime>
  <Words>854</Words>
  <Application>Microsoft Office PowerPoint</Application>
  <PresentationFormat>Widescreen</PresentationFormat>
  <Paragraphs>324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Helvetica Light</vt:lpstr>
      <vt:lpstr>Office Theme</vt:lpstr>
      <vt:lpstr>k Nearest Neighbour</vt:lpstr>
      <vt:lpstr>Introduction </vt:lpstr>
      <vt:lpstr>k-Nearest Neighbour (kNN)</vt:lpstr>
      <vt:lpstr>kNN</vt:lpstr>
      <vt:lpstr>Iris Dataset</vt:lpstr>
      <vt:lpstr>kNN</vt:lpstr>
      <vt:lpstr>kNN Parameters</vt:lpstr>
      <vt:lpstr>k – Size of neighbourhood</vt:lpstr>
      <vt:lpstr>k – Size of neighbourhood</vt:lpstr>
      <vt:lpstr>k – Size of neighbourhood</vt:lpstr>
      <vt:lpstr>Optimal choice of k</vt:lpstr>
      <vt:lpstr>kNN Parameters</vt:lpstr>
      <vt:lpstr>Distance Metrics</vt:lpstr>
      <vt:lpstr>Distance metrics</vt:lpstr>
      <vt:lpstr>Converting Distance to similairty metric</vt:lpstr>
      <vt:lpstr>Similarity Metrics</vt:lpstr>
      <vt:lpstr>Similarity metrics</vt:lpstr>
      <vt:lpstr>Other Similarity/Distance metrics</vt:lpstr>
      <vt:lpstr>kNN Parameters</vt:lpstr>
      <vt:lpstr>Prediction function</vt:lpstr>
      <vt:lpstr>Prediction function</vt:lpstr>
      <vt:lpstr>Prediction function</vt:lpstr>
      <vt:lpstr>Prediction function</vt:lpstr>
      <vt:lpstr>Today’s lab: kNN class in Python </vt:lpstr>
      <vt:lpstr>Some problems with kNN</vt:lpstr>
      <vt:lpstr>Making kNN efficient</vt:lpstr>
      <vt:lpstr>K-d Trees</vt:lpstr>
      <vt:lpstr>Feature selection/weighting </vt:lpstr>
      <vt:lpstr>Feature Selection</vt:lpstr>
      <vt:lpstr>Wrapper feature Selection </vt:lpstr>
      <vt:lpstr>Filter feature selection</vt:lpstr>
      <vt:lpstr>Filter feature selection</vt:lpstr>
      <vt:lpstr>Feature Selection</vt:lpstr>
      <vt:lpstr>Feature Weighting</vt:lpstr>
      <vt:lpstr>Feature selection/weighting</vt:lpstr>
      <vt:lpstr>Siamese networks</vt:lpstr>
      <vt:lpstr>Siamese networks</vt:lpstr>
      <vt:lpstr>Siamese Networks</vt:lpstr>
      <vt:lpstr>Matching Networks</vt:lpstr>
    </vt:vector>
  </TitlesOfParts>
  <Company>Robert Gordon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Nirmalie Wiratunga</dc:creator>
  <cp:lastModifiedBy>Nirmalie Wiratunga</cp:lastModifiedBy>
  <cp:revision>147</cp:revision>
  <dcterms:created xsi:type="dcterms:W3CDTF">2018-08-02T08:33:25Z</dcterms:created>
  <dcterms:modified xsi:type="dcterms:W3CDTF">2018-10-11T21:55:02Z</dcterms:modified>
</cp:coreProperties>
</file>