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36CCB-50A9-6762-6608-EF02081A2FA5}" v="20" dt="2022-01-12T20:49:37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76320" y="76320"/>
            <a:ext cx="8990640" cy="6628320"/>
          </a:xfrm>
          <a:prstGeom prst="roundRect">
            <a:avLst>
              <a:gd name="adj" fmla="val 688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6320" y="76320"/>
            <a:ext cx="8990640" cy="6628320"/>
          </a:xfrm>
          <a:prstGeom prst="roundRect">
            <a:avLst>
              <a:gd name="adj" fmla="val 688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oinetheberge.ca/teaching/2021-spring-ift780" TargetMode="External"/><Relationship Id="rId2" Type="http://schemas.openxmlformats.org/officeDocument/2006/relationships/hyperlink" Target="https://www.antoinetheberge.ca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oraire.dinf.usherbrooke.ca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6200" y="1752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Réseaux neuronaux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IFT-780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32000" y="4844880"/>
            <a:ext cx="6399720" cy="1751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Présentation</a:t>
            </a:r>
            <a:endParaRPr lang="en-CA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Par</a:t>
            </a:r>
            <a:endParaRPr lang="en-CA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fr-CA" sz="1400" b="0" strike="sngStrike" spc="-1">
                <a:solidFill>
                  <a:srgbClr val="000000"/>
                </a:solidFill>
                <a:latin typeface="Times New Roman"/>
                <a:ea typeface="DejaVu Sans"/>
              </a:rPr>
              <a:t>Pierre-Marc Jodoin</a:t>
            </a:r>
            <a:r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Antoine Théberge </a:t>
            </a:r>
            <a:endParaRPr lang="en-CA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Évaluation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43760" y="1332000"/>
            <a:ext cx="7771320" cy="242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lang="fr-CA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Examen</a:t>
            </a:r>
            <a:r>
              <a:rPr lang="fr-CA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final : 30%</a:t>
            </a:r>
            <a:endParaRPr lang="en-CA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CA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lang="fr-CA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Travaux pratiques: 40-70%</a:t>
            </a:r>
            <a:endParaRPr lang="en-CA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TP1 : 20%</a:t>
            </a:r>
            <a:endParaRPr lang="en-CA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TP2 : 20%</a:t>
            </a:r>
            <a:endParaRPr lang="en-CA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TP3 : 0-30%</a:t>
            </a:r>
            <a:endParaRPr lang="en-CA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lang="fr-CA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Projet de session : 0-30</a:t>
            </a:r>
            <a:r>
              <a:rPr lang="en-CA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%</a:t>
            </a:r>
            <a:endParaRPr lang="en-CA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Vous avez le choix entre le TP3 et le projet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5B93C1A-B5FB-4DA0-8F16-DCBFA500DD02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322160" y="1332000"/>
            <a:ext cx="151200" cy="768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4638240" y="1393200"/>
            <a:ext cx="29739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Seule les notes manuscrites</a:t>
            </a:r>
            <a:endParaRPr lang="en-CA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seront admises</a:t>
            </a:r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989B8B6-C11D-49A5-ABCE-4998442CDD61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Évaluation (suite)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79640" y="1981080"/>
            <a:ext cx="8963280" cy="2490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lang="en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rojet de session, </a:t>
            </a:r>
            <a:r>
              <a:rPr lang="en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voir plan de cours pour plus de d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étails</a:t>
            </a:r>
            <a:endParaRPr lang="en-CA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CA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fr-CA" sz="24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https://www.antoinetheberge.ca/teaching/2021-spring-ift780</a:t>
            </a:r>
            <a:endParaRPr lang="en-CA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59960" y="18864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À partir de maintenant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85800" y="1981080"/>
            <a:ext cx="77713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Formez vos équipes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Révision (ou apprentissage) de python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Révision des bases en math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Révision des bases des techniques d’apprentissage (voir vidéos du cours ift603 ou prendre le cours ift603)</a:t>
            </a:r>
            <a:endParaRPr lang="en-CA" sz="24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08BC618-EEFA-4E9B-B9E5-90F420898080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en-CA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4360" y="189000"/>
            <a:ext cx="34045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Déroulement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09600" y="1190520"/>
            <a:ext cx="7056000" cy="255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Site web du cours</a:t>
            </a:r>
            <a:endParaRPr lang="en-CA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en-US" sz="16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https://www.antoinetheberge.ca/teaching/2021-spring-ift780</a:t>
            </a:r>
            <a:endParaRPr lang="en-CA" sz="16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Livres (non obligatoires)</a:t>
            </a:r>
            <a:endParaRPr lang="en-CA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Deep Learning</a:t>
            </a:r>
            <a:endParaRPr lang="en-CA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Ian Goodfellow, Yoshua Bengio, Aaron Courville, MIT Press 2016 </a:t>
            </a:r>
            <a:endParaRPr lang="en-CA" sz="16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Pattern Recognition and Machine Learning</a:t>
            </a:r>
            <a:endParaRPr lang="en-CA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Christopher Bishop, Springer, 2007</a:t>
            </a:r>
            <a:endParaRPr lang="en-CA" sz="1600" b="0" strike="noStrike" spc="-1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Où trouver les livres?</a:t>
            </a: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lang="en-CA" sz="2000" b="0" strike="noStrike" spc="-1">
              <a:latin typeface="Arial"/>
            </a:endParaRPr>
          </a:p>
          <a:p>
            <a:pPr marL="857160" lvl="1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La coop de l’université (préférable)</a:t>
            </a:r>
            <a:endParaRPr lang="en-CA" sz="2000" b="0" strike="noStrike" spc="-1">
              <a:latin typeface="Arial"/>
            </a:endParaRPr>
          </a:p>
          <a:p>
            <a:pPr marL="857160" lvl="1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Amazon</a:t>
            </a:r>
            <a:endParaRPr lang="en-CA" sz="2000" b="0" strike="noStrike" spc="-1">
              <a:latin typeface="Arial"/>
            </a:endParaRPr>
          </a:p>
          <a:p>
            <a:pPr marL="857160" lvl="1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Abebooks</a:t>
            </a:r>
            <a:endParaRPr lang="en-CA" sz="2000" b="0" strike="noStrike" spc="-1">
              <a:latin typeface="Arial"/>
            </a:endParaRPr>
          </a:p>
          <a:p>
            <a:pPr marL="857160" lvl="1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Bibliothèque de sciences et génie</a:t>
            </a:r>
            <a:endParaRPr lang="en-CA" sz="2000" b="0" strike="noStrike" spc="-1">
              <a:latin typeface="Arial"/>
            </a:endParaRPr>
          </a:p>
          <a:p>
            <a:pPr marL="857160" lvl="1" indent="-3420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/>
              <a:buChar char=""/>
              <a:tabLst>
                <a:tab pos="0" algn="l"/>
              </a:tabLst>
            </a:pPr>
            <a:r>
              <a:rPr lang="fr-CA" sz="20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Versions gratuites en ligne!!</a:t>
            </a:r>
            <a:endParaRPr lang="en-CA" sz="2000" b="0" strike="noStrike" spc="-1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fr-CA" sz="18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             </a:t>
            </a:r>
            <a:r>
              <a:rPr lang="fr-CA" sz="1600" b="1" u="sng" strike="noStrike" spc="-1">
                <a:solidFill>
                  <a:srgbClr val="FF0000"/>
                </a:solidFill>
                <a:uFillTx/>
                <a:latin typeface="Times New Roman"/>
                <a:ea typeface="DejaVu Sans"/>
              </a:rPr>
              <a:t>https://www.antoinetheberge.ca/teaching/2021-spring-ift780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C46BD42-232A-4DA7-A2F2-AD79DD2F338A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en-CA" sz="1400" b="0" strike="noStrike" spc="-1">
              <a:latin typeface="Arial"/>
            </a:endParaRPr>
          </a:p>
        </p:txBody>
      </p:sp>
      <p:pic>
        <p:nvPicPr>
          <p:cNvPr id="117" name="Picture 2" descr="Image result for Pattern Recognition and Machine Learning Christopher Bishop Springer, 2007"/>
          <p:cNvPicPr/>
          <p:nvPr/>
        </p:nvPicPr>
        <p:blipFill>
          <a:blip r:embed="rId2"/>
          <a:stretch/>
        </p:blipFill>
        <p:spPr>
          <a:xfrm>
            <a:off x="6904800" y="3656880"/>
            <a:ext cx="2238120" cy="3047760"/>
          </a:xfrm>
          <a:prstGeom prst="rect">
            <a:avLst/>
          </a:prstGeom>
          <a:ln>
            <a:noFill/>
          </a:ln>
        </p:spPr>
      </p:pic>
      <p:pic>
        <p:nvPicPr>
          <p:cNvPr id="118" name="Picture 4"/>
          <p:cNvPicPr/>
          <p:nvPr/>
        </p:nvPicPr>
        <p:blipFill>
          <a:blip r:embed="rId3"/>
          <a:stretch/>
        </p:blipFill>
        <p:spPr>
          <a:xfrm>
            <a:off x="6904800" y="0"/>
            <a:ext cx="2238120" cy="293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D’ici la semaine prochaine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4360" y="1732680"/>
            <a:ext cx="77713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fr-CA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Révision</a:t>
            </a:r>
            <a:endParaRPr lang="en-CA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Programmation Python 3.x (</a:t>
            </a:r>
            <a:r>
              <a:rPr lang="fr-CA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Spyder</a:t>
            </a: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fr-CA" sz="20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Pycharm, Vim?</a:t>
            </a: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CA" sz="20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Tutoriel Stanford : </a:t>
            </a:r>
            <a:r>
              <a:rPr lang="fr-CA" sz="16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cs231n.github.io/python-numpy-tutorial/</a:t>
            </a:r>
            <a:endParaRPr lang="en-CA" sz="16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Tutoriel approfondi : </a:t>
            </a:r>
            <a:r>
              <a:rPr lang="fr-CA" sz="16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https://docs.python.org/3/tutorial/</a:t>
            </a:r>
            <a:endParaRPr lang="en-CA" sz="16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Etc.</a:t>
            </a:r>
            <a:endParaRPr lang="en-CA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CA" sz="16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 familiariser avec Linux</a:t>
            </a:r>
            <a:endParaRPr lang="en-CA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 familiariser avec git si vous ne connaissez pas… </a:t>
            </a:r>
            <a:r>
              <a:rPr lang="fr-CA" sz="2000" b="1" strike="noStrike" spc="-1">
                <a:solidFill>
                  <a:srgbClr val="FF0000"/>
                </a:solidFill>
                <a:latin typeface="Times New Roman"/>
                <a:ea typeface="DejaVu Sans"/>
              </a:rPr>
              <a:t>ça urge</a:t>
            </a: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!</a:t>
            </a:r>
            <a:endParaRPr lang="en-CA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 mettre à niveau avec les concepts de base en </a:t>
            </a:r>
            <a:r>
              <a:rPr lang="fr-CA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techniques d’apprentissage</a:t>
            </a: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et en </a:t>
            </a:r>
            <a:r>
              <a:rPr lang="fr-CA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probabilités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64EBF6D-E98F-44E6-BC87-9329811DF45D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14</a:t>
            </a:fld>
            <a:endParaRPr lang="en-CA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7FFF3-6856-4F90-A343-139EDCE30DC4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Présentation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69800" y="1947960"/>
            <a:ext cx="84571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Chargé de cours 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Antoine Théberge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Courriel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: antoine.theberge@usherbrooke.ca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Page web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: </a:t>
            </a:r>
            <a:r>
              <a:rPr lang="en-US" sz="2400" b="0" u="sng" strike="noStrike" spc="-1">
                <a:solidFill>
                  <a:srgbClr val="CCCCFF"/>
                </a:solidFill>
                <a:uFillTx/>
                <a:latin typeface="Times New Roman"/>
                <a:ea typeface="DejaVu Sans"/>
                <a:hlinkClick r:id="rId2"/>
              </a:rPr>
              <a:t>https://www.antoinetheberge.ca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Page web cours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n-US" sz="2400" b="0" u="sng" strike="noStrike" spc="-1">
                <a:solidFill>
                  <a:srgbClr val="CCCCFF"/>
                </a:solidFill>
                <a:uFillTx/>
                <a:latin typeface="Times New Roman"/>
                <a:ea typeface="DejaVu Sans"/>
                <a:hlinkClick r:id="rId3"/>
              </a:rPr>
              <a:t>https://www.antoinetheberge.ca/teaching/2021-spring-ift780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Local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: D6-0052, pavillon des sciences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Période de disponibilités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: à déterminer</a:t>
            </a:r>
            <a:endParaRPr lang="en-CA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Horaire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4360" y="1960200"/>
            <a:ext cx="77713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lang="fr-CA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Cours magistraux</a:t>
            </a:r>
            <a:endParaRPr lang="en-CA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lang="fr-CA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voir ici: </a:t>
            </a:r>
            <a:r>
              <a:rPr lang="en-CA" sz="2800" b="0" u="sng" strike="noStrike" spc="-1">
                <a:solidFill>
                  <a:srgbClr val="CCCCFF"/>
                </a:solidFill>
                <a:uFillTx/>
                <a:latin typeface="Times New Roman"/>
                <a:ea typeface="DejaVu Sans"/>
                <a:hlinkClick r:id="rId2"/>
              </a:rPr>
              <a:t>http://horaire.dinf.usherbrooke.ca</a:t>
            </a:r>
            <a:r>
              <a:rPr lang="en-CA" sz="2800" b="0" u="sng" strike="noStrike" spc="-1">
                <a:solidFill>
                  <a:srgbClr val="CCCCFF"/>
                </a:solidFill>
                <a:uFillTx/>
                <a:latin typeface="Times New Roman"/>
                <a:ea typeface="DejaVu Sans"/>
                <a:hlinkClick r:id="rId2"/>
              </a:rPr>
              <a:t>/</a:t>
            </a:r>
            <a:endParaRPr lang="en-CA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CA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Travaux dirigés (</a:t>
            </a:r>
            <a:r>
              <a:rPr lang="fr-CA" sz="32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parfois, peut-être, à voir en classe</a:t>
            </a:r>
            <a:r>
              <a:rPr lang="fr-CA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2368DC8-D9F4-48BA-A2C2-898AD415EDBB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 rot="21052200">
            <a:off x="4517640" y="794880"/>
            <a:ext cx="4730400" cy="6991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A" sz="40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Sujet à modification!</a:t>
            </a:r>
            <a:endParaRPr lang="en-CA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946E31C-216A-4B20-B4CE-FF6B12EFD1F2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Évaluation</a:t>
            </a:r>
            <a:r>
              <a:rPr lang="en-US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(examens)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11640" y="1989000"/>
            <a:ext cx="820548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Pas d’examen intra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L’examen final se fait </a:t>
            </a: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seul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L’examen final portera sur toute la matière vue en classe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Vous avez droit à des feuilles </a:t>
            </a:r>
            <a:r>
              <a:rPr lang="fr-CA" sz="24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manuscrites 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pour toute documentation.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Votre présence aux séances magistrales est fortement recommandée mais non obligatoire.</a:t>
            </a:r>
            <a:endParaRPr lang="en-CA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CA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EBC8D7-230E-4F82-9B78-2126FC74326E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Évaluation (travaux pratiques)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79640" y="1981080"/>
            <a:ext cx="87721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163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Les travaux pratiques se font en </a:t>
            </a:r>
            <a:r>
              <a:rPr lang="fr-CA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python</a:t>
            </a:r>
            <a:r>
              <a:rPr lang="fr-CA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CA" sz="2400" b="0" strike="noStrike" spc="-1" dirty="0">
              <a:latin typeface="Arial"/>
            </a:endParaRPr>
          </a:p>
          <a:p>
            <a:pPr marL="342900" indent="-34163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Exécuter localement ou via Google </a:t>
            </a:r>
            <a:r>
              <a:rPr lang="fr-CA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Colab</a:t>
            </a:r>
            <a:r>
              <a:rPr lang="fr-CA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(plus d’infos à venir)</a:t>
            </a:r>
            <a:endParaRPr lang="en-CA" sz="2400" b="0" strike="noStrike" spc="-1" dirty="0">
              <a:latin typeface="Arial"/>
            </a:endParaRPr>
          </a:p>
          <a:p>
            <a:pPr marL="342900" indent="-34163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Correcteur et soutient technique pour les travaux :</a:t>
            </a:r>
            <a:endParaRPr lang="en-CA" sz="2400" b="0" strike="noStrike" spc="-1" dirty="0">
              <a:latin typeface="Arial"/>
            </a:endParaRPr>
          </a:p>
          <a:p>
            <a:pPr marL="742950" lvl="1" indent="-284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lang="fr-CA" sz="2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Thierry Judge</a:t>
            </a:r>
            <a:endParaRPr lang="en-CA" sz="2800" b="0" strike="noStrike" spc="-1" dirty="0">
              <a:latin typeface="Arial"/>
            </a:endParaRPr>
          </a:p>
          <a:p>
            <a:pPr marL="742950" lvl="1" indent="-284480">
              <a:spcBef>
                <a:spcPts val="561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fr-CA" sz="2800" spc="-1" dirty="0">
                <a:latin typeface="Times New Roman"/>
              </a:rPr>
              <a:t>courriel</a:t>
            </a:r>
            <a:r>
              <a:rPr lang="fr-CA" sz="2800" b="1" spc="-1" dirty="0">
                <a:latin typeface="Times New Roman"/>
              </a:rPr>
              <a:t>: </a:t>
            </a:r>
            <a:r>
              <a:rPr lang="fr-CA" sz="2800" spc="-1" dirty="0">
                <a:latin typeface="Times"/>
                <a:ea typeface="+mn-lt"/>
                <a:cs typeface="+mn-lt"/>
              </a:rPr>
              <a:t>thierry.judge@usherbrooke.ca</a:t>
            </a:r>
            <a:endParaRPr lang="fr-CA" sz="2800" b="1" strike="noStrike" spc="-1" dirty="0">
              <a:latin typeface="Times"/>
              <a:ea typeface="+mn-lt"/>
              <a:cs typeface="+mn-lt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CA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CA" sz="2800" b="0" strike="noStrike" spc="-1">
              <a:latin typeface="Arial"/>
            </a:endParaRPr>
          </a:p>
          <a:p>
            <a:pPr marL="457200">
              <a:spcBef>
                <a:spcPts val="479"/>
              </a:spcBef>
              <a:tabLst>
                <a:tab pos="0" algn="l"/>
              </a:tabLst>
            </a:pPr>
            <a:endParaRPr lang="en-CA" sz="2800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2915293-D57C-47AD-AF1C-F41245BA9F64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Évaluation (travaux pratiques)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79640" y="1981080"/>
            <a:ext cx="896328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Les travaux pratiques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 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font </a:t>
            </a: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PAR ÉQUIPE DE </a:t>
            </a:r>
            <a:r>
              <a:rPr lang="fr-CA" sz="24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DEUX ou TROIS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CA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Sinon </a:t>
            </a:r>
            <a:r>
              <a:rPr lang="fr-CA" sz="2000" b="1" u="sng" strike="noStrike" spc="-1">
                <a:solidFill>
                  <a:srgbClr val="FF0000"/>
                </a:solidFill>
                <a:uFillTx/>
                <a:latin typeface="Times New Roman"/>
                <a:ea typeface="DejaVu Sans"/>
              </a:rPr>
              <a:t>PÉNALITÉS</a:t>
            </a:r>
            <a:endParaRPr lang="en-CA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/>
              <a:buChar char=""/>
            </a:pPr>
            <a:r>
              <a:rPr lang="fr-CA" sz="2000" b="1" u="sng" strike="noStrike" spc="-1">
                <a:solidFill>
                  <a:srgbClr val="FF0000"/>
                </a:solidFill>
                <a:uFillTx/>
                <a:latin typeface="Times New Roman"/>
                <a:ea typeface="DejaVu Sans"/>
              </a:rPr>
              <a:t>Pas d’équipe solo!</a:t>
            </a:r>
            <a:endParaRPr lang="en-CA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La remise du code et des exercices théoriques (lorsqu’il y en a) se fait par le système </a:t>
            </a: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turninWeb</a:t>
            </a:r>
            <a:endParaRPr lang="en-CA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fr-CA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     (http://opus.dinf.usherbrooke.ca/)</a:t>
            </a:r>
            <a:endParaRPr lang="en-CA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 points de pénalité par jour de retard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0 après 3 jours de retard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Une erreur de remise </a:t>
            </a: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peut entraîner une note de zéro.</a:t>
            </a:r>
            <a:endParaRPr lang="en-CA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CA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CA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027CE9E-4016-4B04-8CD1-C26257A66F6D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Évaluation (travaux pratiques)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79640" y="1555560"/>
            <a:ext cx="896328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Avec le travail à distance, il est </a:t>
            </a:r>
            <a:r>
              <a:rPr lang="fr-CA" sz="24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obligatoire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d’utiliser un gestionnaire de code source « git ».  Afin de simplifier les choses, veuillez utiliser le gitlab de l’UdeS:</a:t>
            </a:r>
            <a:endParaRPr lang="en-CA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CA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fr-CA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</a:t>
            </a:r>
            <a:r>
              <a:rPr lang="fr-CA" sz="2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depot.dinf.usherbrooke.ca</a:t>
            </a:r>
            <a:endParaRPr lang="en-CA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CA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Pas de code envoyé par courriel!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Une mauvaise utilisation de git pourra entraîner une </a:t>
            </a: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perte de points 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au tp3 et pour le projet.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Vous ne connaissez pas git? </a:t>
            </a:r>
            <a:endParaRPr lang="en-CA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</a:t>
            </a:r>
            <a:r>
              <a:rPr lang="fr-CA" sz="24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www.tutorialspoint.com/git/index.htm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CA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CA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CA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9A689DA-1780-4CB0-893C-098B7C9381E3}" type="slidenum">
              <a:rPr lang="fr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en-CA" sz="1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84360" y="18900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CA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Recommandations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85800" y="1981080"/>
            <a:ext cx="7771320" cy="41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N’attendez pas à la dernière minute pour faire les TP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Faites 100% des TP et non 50%-50%.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Jamais une bonne idée de </a:t>
            </a:r>
            <a:r>
              <a:rPr lang="fr-CA" sz="24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plagier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Feedbacks en temps réel.</a:t>
            </a:r>
            <a:endParaRPr lang="en-CA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Pénalité de 10% par jour de retard, à vous de ne </a:t>
            </a: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pas faire d’erreur 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avec le système de remise « </a:t>
            </a:r>
            <a:r>
              <a:rPr lang="fr-CA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turninWeb</a:t>
            </a:r>
            <a:r>
              <a:rPr lang="fr-CA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»</a:t>
            </a:r>
            <a:endParaRPr lang="en-CA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78680" y="250632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6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NE PLAGIEZ PAS!</a:t>
            </a:r>
            <a:br/>
            <a:r>
              <a:rPr lang="fr-CA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c’est facile de savoir si vous plagiez</a:t>
            </a:r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67419</TotalTime>
  <Words>475</Words>
  <Application>Microsoft Office PowerPoint</Application>
  <PresentationFormat>Affichage à l'écran (4:3)</PresentationFormat>
  <Paragraphs>110</Paragraphs>
  <Slides>14</Slides>
  <Notes>0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UdeM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d’images IFT 529</dc:title>
  <dc:subject/>
  <dc:creator>Pierre-Marc Jodoin</dc:creator>
  <dc:description/>
  <cp:lastModifiedBy/>
  <cp:revision>2019</cp:revision>
  <cp:lastPrinted>2021-01-07T20:27:06Z</cp:lastPrinted>
  <dcterms:created xsi:type="dcterms:W3CDTF">2006-12-12T14:46:28Z</dcterms:created>
  <dcterms:modified xsi:type="dcterms:W3CDTF">2022-01-12T20:49:46Z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UdeM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