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4360" y="18900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4360" y="18900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76320"/>
            <a:ext cx="8991360" cy="6629040"/>
          </a:xfrm>
          <a:prstGeom prst="roundRect">
            <a:avLst>
              <a:gd name="adj" fmla="val 688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84A4278-C9FD-45C5-A3A8-7B1FAEF8AF76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6320" y="76320"/>
            <a:ext cx="8991360" cy="6629040"/>
          </a:xfrm>
          <a:prstGeom prst="roundRect">
            <a:avLst>
              <a:gd name="adj" fmla="val 688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84360" y="189000"/>
            <a:ext cx="777204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AA65740-E8D3-443F-810E-E9056A679552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antoinetheberge.ca/" TargetMode="External"/><Relationship Id="rId2" Type="http://schemas.openxmlformats.org/officeDocument/2006/relationships/hyperlink" Target="https://www.antoinetheberge.ca/teaching/2021-spring-ift780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horaire.dinf.usherbrooke.ca/" TargetMode="External"/><Relationship Id="rId2" Type="http://schemas.openxmlformats.org/officeDocument/2006/relationships/hyperlink" Target="http://horaire.dinf.usherbrooke.ca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46200" y="1752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Réseaux neuronaux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IFT-780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32000" y="484488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Présentation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Par</a:t>
            </a:r>
            <a:endParaRPr b="0" lang="en-CA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fr-CA" sz="1400" spc="-1" strike="sngStrike">
                <a:solidFill>
                  <a:srgbClr val="000000"/>
                </a:solidFill>
                <a:latin typeface="Times New Roman"/>
              </a:rPr>
              <a:t>Pierre-Marc Jodoin</a:t>
            </a:r>
            <a:r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 Antoine Théberge 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Évaluation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43760" y="1332000"/>
            <a:ext cx="7772040" cy="2423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</a:rPr>
              <a:t>Examen</a:t>
            </a:r>
            <a:r>
              <a:rPr b="0" lang="fr-CA" sz="2800" spc="-1" strike="noStrike">
                <a:solidFill>
                  <a:srgbClr val="000000"/>
                </a:solidFill>
                <a:latin typeface="Times New Roman"/>
              </a:rPr>
              <a:t> final : 30%</a:t>
            </a: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</a:rPr>
              <a:t>Travaux pratiques: 40-70%</a:t>
            </a:r>
            <a:endParaRPr b="0" lang="fr-CA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TP1 : 20%</a:t>
            </a: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TP2 : 20%</a:t>
            </a: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TP3 : 0-30%</a:t>
            </a: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</a:rPr>
              <a:t>Projet de session : 0-30</a:t>
            </a:r>
            <a:r>
              <a:rPr b="0" lang="en-CA" sz="3200" spc="-1" strike="noStrike">
                <a:solidFill>
                  <a:srgbClr val="000000"/>
                </a:solidFill>
                <a:latin typeface="Times New Roman"/>
              </a:rPr>
              <a:t>%</a:t>
            </a:r>
            <a:endParaRPr b="0" lang="fr-CA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Vous avez le choix entre le TP3 et le projet</a:t>
            </a:r>
            <a:endParaRPr b="0" lang="fr-CA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45EC6E1-1CF2-455B-806F-13DF28242AA3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4322160" y="1332000"/>
            <a:ext cx="151920" cy="7689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4638240" y="1393200"/>
            <a:ext cx="29746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Seule les notes manuscrites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seront admises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A0F41B2-535C-4460-AC0A-4E40C445F892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Évaluation (suite)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79640" y="1981080"/>
            <a:ext cx="8964000" cy="2490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CA" sz="2400" spc="-1" strike="noStrike">
                <a:solidFill>
                  <a:srgbClr val="000000"/>
                </a:solidFill>
                <a:latin typeface="Times New Roman"/>
              </a:rPr>
              <a:t>rojet de session, </a:t>
            </a:r>
            <a:r>
              <a:rPr b="0" lang="en-CA" sz="2400" spc="-1" strike="noStrike">
                <a:solidFill>
                  <a:srgbClr val="000000"/>
                </a:solidFill>
                <a:latin typeface="Times New Roman"/>
              </a:rPr>
              <a:t>voir plan de cours pour plus de d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étails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</a:rPr>
              <a:t>https://www.antoinetheberge.ca/teaching/2021-spring-ift780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59960" y="18864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À partir de maintenant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</a:rPr>
              <a:t>Formez vos équipes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Révision (ou apprentissage) de python (voir tutoriel sur le site du cours)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Révision des bases en math (voir vidéos en ligne)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Révision des bases des techniques d’apprentissage (voir vidéos du cours ift603 ou prendre le cours ift603)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2DF769B-023D-488D-A44B-A48FB2143742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4360" y="189000"/>
            <a:ext cx="3405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Déroulement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09600" y="1190520"/>
            <a:ext cx="7056720" cy="255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Site web du cours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Times New Roman"/>
              </a:rPr>
              <a:t>https://www.antoinetheberge.ca/teaching/2021-spring-ift780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Livres (non obligatoires)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Deep Learning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Ian Goodfellow, Yoshua Bengio, Aaron Courville, MIT Press 2016 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Pattern Recognition and Machine Learning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Christopher Bishop, Springer, 2007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Où trouver les livres?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571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Amazon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fr-CA" sz="1600" spc="-1" strike="noStrike" u="sng">
                <a:solidFill>
                  <a:srgbClr val="000000"/>
                </a:solidFill>
                <a:uFillTx/>
                <a:latin typeface="Times New Roman"/>
              </a:rPr>
              <a:t>www.amazon.com/Pattern-Recognition-Learning-Information-Statistics/dp/0387310738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CA" sz="1600" spc="-1" strike="noStrike" u="sng">
                <a:solidFill>
                  <a:srgbClr val="000000"/>
                </a:solidFill>
                <a:uFillTx/>
                <a:latin typeface="Times New Roman"/>
              </a:rPr>
              <a:t>https://www.amazon.ca/-/fr/Ian-Goodfellow/dp/0262035618/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8571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Bibliothèque de science et de génie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857160" indent="-3427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ff0000"/>
                </a:solidFill>
                <a:latin typeface="Times New Roman"/>
              </a:rPr>
              <a:t>Versions gratuites en ligne!!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marL="114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fr-CA" sz="1800" spc="-1" strike="noStrike">
                <a:solidFill>
                  <a:srgbClr val="ff0000"/>
                </a:solidFill>
                <a:latin typeface="Times New Roman"/>
              </a:rPr>
              <a:t>             </a:t>
            </a:r>
            <a:r>
              <a:rPr b="1" lang="fr-CA" sz="1600" spc="-1" strike="noStrike" u="sng">
                <a:solidFill>
                  <a:srgbClr val="ff0000"/>
                </a:solidFill>
                <a:uFillTx/>
                <a:latin typeface="Times New Roman"/>
              </a:rPr>
              <a:t>https://www.antoinetheberge.ca/teaching/2021-spring-ift780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7C790C7-5E8D-4A66-AEC5-920E236FD254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pic>
        <p:nvPicPr>
          <p:cNvPr id="123" name="Picture 2" descr="Image result for Pattern Recognition and Machine Learning Christopher Bishop Springer, 2007"/>
          <p:cNvPicPr/>
          <p:nvPr/>
        </p:nvPicPr>
        <p:blipFill>
          <a:blip r:embed="rId1"/>
          <a:stretch/>
        </p:blipFill>
        <p:spPr>
          <a:xfrm>
            <a:off x="6904800" y="3656880"/>
            <a:ext cx="2238840" cy="3048480"/>
          </a:xfrm>
          <a:prstGeom prst="rect">
            <a:avLst/>
          </a:prstGeom>
          <a:ln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6904800" y="0"/>
            <a:ext cx="2238840" cy="29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D’ici la semaine prochaine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84360" y="17326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fr-CA" sz="3200" spc="-1" strike="noStrike">
                <a:solidFill>
                  <a:srgbClr val="000000"/>
                </a:solidFill>
                <a:latin typeface="Times New Roman"/>
              </a:rPr>
              <a:t>Révision</a:t>
            </a:r>
            <a:endParaRPr b="0" lang="fr-CA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Programmation Python 3.x (</a:t>
            </a:r>
            <a:r>
              <a:rPr b="0" i="1" lang="fr-CA" sz="2000" spc="-1" strike="noStrike">
                <a:solidFill>
                  <a:srgbClr val="000000"/>
                </a:solidFill>
                <a:latin typeface="Times New Roman"/>
              </a:rPr>
              <a:t>Spyder</a:t>
            </a: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fr-CA" sz="2000" spc="-1" strike="noStrike">
                <a:solidFill>
                  <a:srgbClr val="000000"/>
                </a:solidFill>
                <a:latin typeface="Times New Roman"/>
              </a:rPr>
              <a:t>Pycharm, Vim</a:t>
            </a: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</a:rPr>
              <a:t>Tutoriel Stanford : </a:t>
            </a:r>
            <a:r>
              <a:rPr b="1" lang="fr-CA" sz="1600" spc="-1" strike="noStrike" u="sng">
                <a:solidFill>
                  <a:srgbClr val="000000"/>
                </a:solidFill>
                <a:uFillTx/>
                <a:latin typeface="Times New Roman"/>
              </a:rPr>
              <a:t>cs231n.github.io/python-numpy-tutorial/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</a:rPr>
              <a:t>Tutoriel approfondi : </a:t>
            </a:r>
            <a:r>
              <a:rPr b="1" lang="fr-CA" sz="1600" spc="-1" strike="noStrike" u="sng">
                <a:solidFill>
                  <a:srgbClr val="000000"/>
                </a:solidFill>
                <a:uFillTx/>
                <a:latin typeface="Times New Roman"/>
              </a:rPr>
              <a:t>https://docs.python.org/3/tutorial/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</a:rPr>
              <a:t>Etc.</a:t>
            </a:r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fr-CA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Se familiariser avec Linux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Se familiariser avec git si vous ne connaissez pas… </a:t>
            </a:r>
            <a:r>
              <a:rPr b="1" lang="fr-CA" sz="2000" spc="-1" strike="noStrike">
                <a:solidFill>
                  <a:srgbClr val="ff0000"/>
                </a:solidFill>
                <a:latin typeface="Times New Roman"/>
              </a:rPr>
              <a:t>ça urge</a:t>
            </a: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!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Se mettre à niveau avec les concepts de base en </a:t>
            </a:r>
            <a:r>
              <a:rPr b="1" lang="fr-CA" sz="2000" spc="-1" strike="noStrike">
                <a:solidFill>
                  <a:srgbClr val="000000"/>
                </a:solidFill>
                <a:latin typeface="Times New Roman"/>
              </a:rPr>
              <a:t>techniques d’apprentissage</a:t>
            </a: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 et en </a:t>
            </a:r>
            <a:r>
              <a:rPr b="1" lang="fr-CA" sz="2000" spc="-1" strike="noStrike">
                <a:solidFill>
                  <a:srgbClr val="000000"/>
                </a:solidFill>
                <a:latin typeface="Times New Roman"/>
              </a:rPr>
              <a:t>probabilités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40E4166-3B8F-4670-ADEF-AFF427D6D38C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D129992-0E28-4F87-B56A-FD0D930A14E9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Présentation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469800" y="1947960"/>
            <a:ext cx="84578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Chargé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 de cours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: Antoine Théberge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Courriel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 : antoine.theberge@usherbrooke.ca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Page web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hlinkClick r:id="rId1"/>
              </a:rPr>
              <a:t>https://www.antoinetheberge.ca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Page web cours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hlinkClick r:id="rId2"/>
              </a:rPr>
              <a:t>https://www.antoinetheberge.ca/teaching/2021-spring-ift780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Local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 : D6-0052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, pavillon des sciences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Période de disponibilités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 : à déterminer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Horaire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84360" y="196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</a:rPr>
              <a:t>Cours magistraux</a:t>
            </a:r>
            <a:endParaRPr b="0" lang="fr-CA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fr-CA" sz="2800" spc="-1" strike="noStrike">
                <a:solidFill>
                  <a:srgbClr val="000000"/>
                </a:solidFill>
                <a:latin typeface="Times New Roman"/>
              </a:rPr>
              <a:t>voir ici: </a:t>
            </a:r>
            <a:r>
              <a:rPr b="0" lang="en-CA" sz="2800" spc="-1" strike="noStrike" u="sng">
                <a:solidFill>
                  <a:srgbClr val="ccccff"/>
                </a:solidFill>
                <a:uFillTx/>
                <a:latin typeface="Times New Roman"/>
                <a:hlinkClick r:id="rId1"/>
              </a:rPr>
              <a:t>http://horaire.dinf.usherbrooke.ca</a:t>
            </a:r>
            <a:r>
              <a:rPr b="0" lang="en-CA" sz="2800" spc="-1" strike="noStrike" u="sng">
                <a:solidFill>
                  <a:srgbClr val="ccccff"/>
                </a:solidFill>
                <a:uFillTx/>
                <a:latin typeface="Times New Roman"/>
                <a:hlinkClick r:id="rId2"/>
              </a:rPr>
              <a:t>/</a:t>
            </a: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</a:rPr>
              <a:t>Travaux dirigés (</a:t>
            </a:r>
            <a:r>
              <a:rPr b="0" i="1" lang="fr-CA" sz="3200" spc="-1" strike="noStrike">
                <a:solidFill>
                  <a:srgbClr val="000000"/>
                </a:solidFill>
                <a:latin typeface="Times New Roman"/>
              </a:rPr>
              <a:t>parfois, peut-être, à voir en classe</a:t>
            </a:r>
            <a:r>
              <a:rPr b="0" lang="fr-CA" sz="32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fr-CA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728B23D-3CAA-4CA0-A8DB-DBDFAF3A9E21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92" name="CustomShape 4"/>
          <p:cNvSpPr/>
          <p:nvPr/>
        </p:nvSpPr>
        <p:spPr>
          <a:xfrm rot="21052200">
            <a:off x="4518360" y="794880"/>
            <a:ext cx="4731120" cy="699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CA" sz="4000" spc="-1" strike="noStrike">
                <a:solidFill>
                  <a:srgbClr val="ff0000"/>
                </a:solidFill>
                <a:latin typeface="Times New Roman"/>
              </a:rPr>
              <a:t>Sujet à modification!</a:t>
            </a:r>
            <a:endParaRPr b="0" lang="en-CA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A0D6017-202D-4996-B40C-2A7135C8F42F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Évaluation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79640" y="1981080"/>
            <a:ext cx="87728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Les travaux pratiques se font en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python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Correcteur et soutient technique 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fr-CA" sz="2800" spc="-1" strike="noStrike">
                <a:solidFill>
                  <a:srgbClr val="000000"/>
                </a:solidFill>
                <a:latin typeface="Times New Roman"/>
              </a:rPr>
              <a:t>Thierry Judge</a:t>
            </a: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005985A-5666-4C96-9C47-AF644A74A69C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Évaluation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 (suite)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611640" y="1989000"/>
            <a:ext cx="820620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Pas d’examen intra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L’examen final se fait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seul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L’examen final portera sur toute la matière vue en classe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Vous avez droit à des feuilles </a:t>
            </a: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</a:rPr>
              <a:t>manuscrites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pour toute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documentation.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Votre présence aux séances magistrales est fortement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recommandée mais non obligatoire.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5684CAC-6C6E-47B6-A563-B49F7AA29661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Évaluat</a:t>
            </a: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ion </a:t>
            </a: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(suite)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79640" y="1981080"/>
            <a:ext cx="896400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Les travaux pratiques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font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PAR ÉQUIPE DE </a:t>
            </a: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</a:rPr>
              <a:t>DEUX ou TROIS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Sinon </a:t>
            </a:r>
            <a:r>
              <a:rPr b="1" lang="fr-CA" sz="2000" spc="-1" strike="noStrike" u="sng">
                <a:solidFill>
                  <a:srgbClr val="ff0000"/>
                </a:solidFill>
                <a:uFillTx/>
                <a:latin typeface="Times New Roman"/>
              </a:rPr>
              <a:t>PÉNALITÉS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fr-CA" sz="2000" spc="-1" strike="noStrike" u="sng">
                <a:solidFill>
                  <a:srgbClr val="ff0000"/>
                </a:solidFill>
                <a:uFillTx/>
                <a:latin typeface="Times New Roman"/>
              </a:rPr>
              <a:t>Pas d’équipe solo!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La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remise du code et des exercices théoriques (lorsqu’il y en a) se fait par le système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turninWeb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</a:rPr>
              <a:t>          </a:t>
            </a:r>
            <a:r>
              <a:rPr b="0" lang="fr-CA" sz="3200" spc="-1" strike="noStrike">
                <a:solidFill>
                  <a:srgbClr val="000000"/>
                </a:solidFill>
                <a:latin typeface="Times New Roman"/>
              </a:rPr>
              <a:t>(http://opus.dinf.usherbrooke.ca/)</a:t>
            </a:r>
            <a:endParaRPr b="0" lang="fr-CA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10 points de pénalité par jour de retard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0 après 3 jours de retard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Une erreur de remise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peut entraîner une note de zéro.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1BF199D-6963-4FB1-B0DD-57716170F4E4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Évaluation (suite)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179640" y="1555560"/>
            <a:ext cx="896400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Avec le travail à distance, il est </a:t>
            </a: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</a:rPr>
              <a:t>obligatoire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 d’utiliser un gestionnaire de code source « git ».  Afin de simplifier les choses, veuillez utiliser le gitlab de l’UdeS: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fr-CA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CA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CA" sz="2800" spc="-1" strike="noStrike" u="sng">
                <a:solidFill>
                  <a:srgbClr val="000000"/>
                </a:solidFill>
                <a:uFillTx/>
                <a:latin typeface="Times New Roman"/>
              </a:rPr>
              <a:t>depot.dinf.usherbrooke.ca</a:t>
            </a: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CA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Pas de code envoyé par courriel!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Une mauvaise utilisation de git pourra entraîner une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perte de points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au tp3 et pour le projet.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Vous ne connaissez pas git? 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CA" sz="2400" spc="-1" strike="noStrike" u="sng">
                <a:solidFill>
                  <a:srgbClr val="000000"/>
                </a:solidFill>
                <a:uFillTx/>
                <a:latin typeface="Times New Roman"/>
              </a:rPr>
              <a:t>www.tutorialspoint.com/git/index.htm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2067D42-A0A8-4A28-BCD2-40B7225CFA69}" type="slidenum">
              <a:rPr b="0" lang="fr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4360" y="189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</a:rPr>
              <a:t>Recommandations</a:t>
            </a:r>
            <a:endParaRPr b="0" lang="fr-CA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</a:rPr>
              <a:t>N’attendez pas à la dernière minute pour faire les TP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Faites 100% des TP et non 50%-50%.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Jamais une bonne idée de </a:t>
            </a: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</a:rPr>
              <a:t>plagier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Feedbacks en temps réel.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Pénalité de 10% par jour de retard, à vous de ne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pas faire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d’erreur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avec le système de remise « 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</a:rPr>
              <a:t>turninWeb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</a:rPr>
              <a:t> »</a:t>
            </a:r>
            <a:endParaRPr b="0" lang="fr-CA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78680" y="25063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CA" sz="6000" spc="-1" strike="noStrike">
                <a:solidFill>
                  <a:srgbClr val="000000"/>
                </a:solidFill>
                <a:latin typeface="Times New Roman"/>
              </a:rPr>
              <a:t>NE PLAGIEZ PAS!</a:t>
            </a:r>
            <a:br/>
            <a:r>
              <a:rPr b="0" lang="fr-CA" sz="2000" spc="-1" strike="noStrike">
                <a:solidFill>
                  <a:srgbClr val="000000"/>
                </a:solidFill>
                <a:latin typeface="Times New Roman"/>
              </a:rPr>
              <a:t>c’est facile de savoir si vous plagiez</a:t>
            </a:r>
            <a:endParaRPr b="0" lang="fr-CA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67410</TotalTime>
  <Application>LibreOffice/6.4.7.2$Linux_X86_64 LibreOffice_project/40$Build-2</Application>
  <Words>475</Words>
  <Paragraphs>110</Paragraphs>
  <Company>UdeM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2006-12-12T14:46:28Z</dcterms:created>
  <dc:creator>Pierre-Marc Jodoin</dc:creator>
  <dc:description/>
  <dc:language>en-CA</dc:language>
  <cp:lastModifiedBy/>
  <cp:lastPrinted>2021-01-07T20:27:06Z</cp:lastPrinted>
  <dcterms:modified xsi:type="dcterms:W3CDTF">2021-12-26T17:03:02Z</dcterms:modified>
  <cp:revision>2000</cp:revision>
  <dc:subject/>
  <dc:title>Analyse d’images IFT 529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UdeM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