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76320"/>
            <a:ext cx="8990640" cy="6628320"/>
          </a:xfrm>
          <a:prstGeom prst="roundRect">
            <a:avLst>
              <a:gd name="adj" fmla="val 688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6320" y="76320"/>
            <a:ext cx="8990640" cy="6628320"/>
          </a:xfrm>
          <a:prstGeom prst="roundRect">
            <a:avLst>
              <a:gd name="adj" fmla="val 688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</a:t>
            </a:r>
            <a:r>
              <a:rPr b="0" lang="en-CA" sz="4400" spc="-1" strike="noStrike">
                <a:latin typeface="Arial"/>
              </a:rPr>
              <a:t>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antoinetheberge.ca/" TargetMode="External"/><Relationship Id="rId2" Type="http://schemas.openxmlformats.org/officeDocument/2006/relationships/hyperlink" Target="https://www.antoinetheberge.ca/teaching/2021-spring-ift780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horaire.dinf.usherbrooke.ca/" TargetMode="External"/><Relationship Id="rId2" Type="http://schemas.openxmlformats.org/officeDocument/2006/relationships/hyperlink" Target="http://horaire.dinf.usherbrooke.ca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6200" y="1752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Réseaux neuronaux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IFT-780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32000" y="4844880"/>
            <a:ext cx="6399720" cy="175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Présentation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</a:t>
            </a:r>
            <a:endParaRPr b="0" lang="en-CA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fr-CA" sz="1400" spc="-1" strike="sngStrike">
                <a:solidFill>
                  <a:srgbClr val="000000"/>
                </a:solidFill>
                <a:latin typeface="Times New Roman"/>
                <a:ea typeface="DejaVu Sans"/>
              </a:rPr>
              <a:t>Pierre-Marc Jodoin</a:t>
            </a:r>
            <a:r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Antoine Théberge 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Évaluation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43760" y="1332000"/>
            <a:ext cx="7771320" cy="242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Examen</a:t>
            </a:r>
            <a:r>
              <a:rPr b="0" lang="fr-CA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final : 30%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Travaux pratiques: 40-70%</a:t>
            </a:r>
            <a:endParaRPr b="0" lang="en-CA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TP1 : 20%</a:t>
            </a:r>
            <a:endParaRPr b="0" lang="en-CA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TP2 : 20%</a:t>
            </a:r>
            <a:endParaRPr b="0" lang="en-CA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TP3 : 0-30%</a:t>
            </a:r>
            <a:endParaRPr b="0" lang="en-CA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Projet de session : 0-30</a:t>
            </a:r>
            <a:r>
              <a:rPr b="0" lang="en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%</a:t>
            </a:r>
            <a:endParaRPr b="0" lang="en-CA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Vous avez le choix entre le TP3 et le projet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5B93C1A-B5FB-4DA0-8F16-DCBFA500DD02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322160" y="1332000"/>
            <a:ext cx="151200" cy="768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4638240" y="1393200"/>
            <a:ext cx="29739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Seule les notes manuscrites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seront admises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989B8B6-C11D-49A5-ABCE-4998442CDD61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Évaluation (suite)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79640" y="1981080"/>
            <a:ext cx="8963280" cy="2490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1" lang="en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rojet de session, </a:t>
            </a:r>
            <a:r>
              <a:rPr b="0" lang="en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voir plan de cours pour plus de d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étails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https://www.antoinetheberge.ca/teaching/2021-spring-ift780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59960" y="18864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À partir de maintenant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85800" y="1981080"/>
            <a:ext cx="7771320" cy="411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Formez vos équipes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Révision (ou apprentissage) de python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Révision des bases en math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Révision des bases des techniques d’apprentissage (voir vidéos du cours ift603 ou prendre le cours ift603)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08BC618-EEFA-4E9B-B9E5-90F420898080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4360" y="189000"/>
            <a:ext cx="34045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Déroulement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09600" y="1190520"/>
            <a:ext cx="7056000" cy="255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Site web du cours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https://www.antoinetheberge.ca/teaching/2021-spring-ift780</a:t>
            </a:r>
            <a:endParaRPr b="0" lang="en-CA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Livres (non obligatoires)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Deep Learning</a:t>
            </a:r>
            <a:endParaRPr b="0" lang="en-CA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Ian Goodfellow, Yoshua Bengio, Aaron Courville, MIT Press 2016 </a:t>
            </a:r>
            <a:endParaRPr b="0" lang="en-CA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Pattern Recognition and Machine Learning</a:t>
            </a:r>
            <a:endParaRPr b="0" lang="en-CA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Christopher Bishop, Springer, 2007</a:t>
            </a:r>
            <a:endParaRPr b="0" lang="en-CA" sz="16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Où trouver les livres?</a:t>
            </a: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CA" sz="2000" spc="-1" strike="noStrike">
              <a:latin typeface="Arial"/>
            </a:endParaRPr>
          </a:p>
          <a:p>
            <a:pPr lvl="1" marL="85716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 coop de l’université (préférable)</a:t>
            </a:r>
            <a:endParaRPr b="0" lang="en-CA" sz="2000" spc="-1" strike="noStrike">
              <a:latin typeface="Arial"/>
            </a:endParaRPr>
          </a:p>
          <a:p>
            <a:pPr lvl="1" marL="85716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Amazon</a:t>
            </a:r>
            <a:endParaRPr b="0" lang="en-CA" sz="2000" spc="-1" strike="noStrike">
              <a:latin typeface="Arial"/>
            </a:endParaRPr>
          </a:p>
          <a:p>
            <a:pPr lvl="1" marL="85716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Abebooks</a:t>
            </a:r>
            <a:endParaRPr b="0" lang="en-CA" sz="2000" spc="-1" strike="noStrike">
              <a:latin typeface="Arial"/>
            </a:endParaRPr>
          </a:p>
          <a:p>
            <a:pPr lvl="1" marL="85716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Bibliothèque de sciences et génie</a:t>
            </a:r>
            <a:endParaRPr b="0" lang="en-CA" sz="2000" spc="-1" strike="noStrike">
              <a:latin typeface="Arial"/>
            </a:endParaRPr>
          </a:p>
          <a:p>
            <a:pPr lvl="1" marL="857160" indent="-3420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Versions gratuites en ligne!!</a:t>
            </a:r>
            <a:endParaRPr b="0" lang="en-CA" sz="20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fr-CA" sz="1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            </a:t>
            </a:r>
            <a:r>
              <a:rPr b="1" lang="fr-CA" sz="1600" spc="-1" strike="noStrike" u="sng">
                <a:solidFill>
                  <a:srgbClr val="ff0000"/>
                </a:solidFill>
                <a:uFillTx/>
                <a:latin typeface="Times New Roman"/>
                <a:ea typeface="DejaVu Sans"/>
              </a:rPr>
              <a:t>https://www.antoinetheberge.ca/teaching/2021-spring-ift780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C46BD42-232A-4DA7-A2F2-AD79DD2F338A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pic>
        <p:nvPicPr>
          <p:cNvPr id="117" name="Picture 2" descr="Image result for Pattern Recognition and Machine Learning Christopher Bishop Springer, 2007"/>
          <p:cNvPicPr/>
          <p:nvPr/>
        </p:nvPicPr>
        <p:blipFill>
          <a:blip r:embed="rId1"/>
          <a:stretch/>
        </p:blipFill>
        <p:spPr>
          <a:xfrm>
            <a:off x="6904800" y="3656880"/>
            <a:ext cx="2238120" cy="304776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2"/>
          <a:stretch/>
        </p:blipFill>
        <p:spPr>
          <a:xfrm>
            <a:off x="6904800" y="0"/>
            <a:ext cx="2238120" cy="293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D’ici la semaine prochaine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4360" y="1732680"/>
            <a:ext cx="7771320" cy="411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Révision</a:t>
            </a:r>
            <a:endParaRPr b="0" lang="en-CA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Programmation Python 3.x (</a:t>
            </a:r>
            <a:r>
              <a:rPr b="0" i="1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Spyder</a:t>
            </a: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i="1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Pycharm, Vim?</a:t>
            </a: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en-CA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Tutoriel Stanford : </a:t>
            </a:r>
            <a:r>
              <a:rPr b="1" lang="fr-CA" sz="1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cs231n.github.io/python-numpy-tutorial/</a:t>
            </a:r>
            <a:endParaRPr b="0" lang="en-CA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Tutoriel approfondi : </a:t>
            </a:r>
            <a:r>
              <a:rPr b="1" lang="fr-CA" sz="1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https://docs.python.org/3/tutorial/</a:t>
            </a:r>
            <a:endParaRPr b="0" lang="en-CA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Etc.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 familiariser avec Linux</a:t>
            </a:r>
            <a:endParaRPr b="0" lang="en-CA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 familiariser avec git si vous ne connaissez pas… </a:t>
            </a:r>
            <a:r>
              <a:rPr b="1" lang="fr-CA" sz="2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ça urge</a:t>
            </a: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!</a:t>
            </a:r>
            <a:endParaRPr b="0" lang="en-CA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 mettre à niveau avec les concepts de base en </a:t>
            </a:r>
            <a:r>
              <a:rPr b="1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techniques d’apprentissage</a:t>
            </a: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et en </a:t>
            </a:r>
            <a:r>
              <a:rPr b="1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probabilités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64EBF6D-E98F-44E6-BC87-9329811DF45D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837FFF3-6856-4F90-A343-139EDCE30DC4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Présentation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69800" y="1947960"/>
            <a:ext cx="8457120" cy="411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Chargé de cours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Antoine Théberge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Courriel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: antoine.theberge@usherbrooke.ca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Page web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: </a:t>
            </a:r>
            <a:r>
              <a:rPr b="0" lang="en-US" sz="2400" spc="-1" strike="noStrike" u="sng">
                <a:solidFill>
                  <a:srgbClr val="ccccff"/>
                </a:solidFill>
                <a:uFillTx/>
                <a:latin typeface="Times New Roman"/>
                <a:ea typeface="DejaVu Sans"/>
                <a:hlinkClick r:id="rId1"/>
              </a:rPr>
              <a:t>https://www.antoinetheberge.ca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Page web cours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b="0" lang="en-US" sz="2400" spc="-1" strike="noStrike" u="sng">
                <a:solidFill>
                  <a:srgbClr val="ccccff"/>
                </a:solidFill>
                <a:uFillTx/>
                <a:latin typeface="Times New Roman"/>
                <a:ea typeface="DejaVu Sans"/>
                <a:hlinkClick r:id="rId2"/>
              </a:rPr>
              <a:t>https://www.antoinetheberge.ca/teaching/2021-spring-ift780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Local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: D6-0052, pavillon des sciences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Période de disponibilités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: à déterminer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Horaire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4360" y="1960200"/>
            <a:ext cx="7771320" cy="411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Cours magistraux</a:t>
            </a:r>
            <a:endParaRPr b="0" lang="en-CA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0" lang="fr-CA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voir ici: </a:t>
            </a:r>
            <a:r>
              <a:rPr b="0" lang="en-CA" sz="2800" spc="-1" strike="noStrike" u="sng">
                <a:solidFill>
                  <a:srgbClr val="ccccff"/>
                </a:solidFill>
                <a:uFillTx/>
                <a:latin typeface="Times New Roman"/>
                <a:ea typeface="DejaVu Sans"/>
                <a:hlinkClick r:id="rId1"/>
              </a:rPr>
              <a:t>http://horaire.dinf.usherbrooke.ca</a:t>
            </a:r>
            <a:r>
              <a:rPr b="0" lang="en-CA" sz="2800" spc="-1" strike="noStrike" u="sng">
                <a:solidFill>
                  <a:srgbClr val="ccccff"/>
                </a:solidFill>
                <a:uFillTx/>
                <a:latin typeface="Times New Roman"/>
                <a:ea typeface="DejaVu Sans"/>
                <a:hlinkClick r:id="rId2"/>
              </a:rPr>
              <a:t>/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Travaux dirigés (</a:t>
            </a:r>
            <a:r>
              <a:rPr b="0" i="1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parfois, peut-être, à voir en classe</a:t>
            </a:r>
            <a:r>
              <a:rPr b="0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2368DC8-D9F4-48BA-A2C2-898AD415EDBB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 rot="21052200">
            <a:off x="4517640" y="794880"/>
            <a:ext cx="4730400" cy="6991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CA" sz="4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Sujet à modification!</a:t>
            </a:r>
            <a:endParaRPr b="0" lang="en-CA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946E31C-216A-4B20-B4CE-FF6B12EFD1F2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Évaluation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(examens)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11640" y="1989000"/>
            <a:ext cx="8205480" cy="411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 d’examen intra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L’examen final se fait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seul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L’examen final portera sur toute la matière vue en classe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Vous avez droit à des feuilles </a:t>
            </a: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manuscrites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pour toute documentation.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Votre présence aux séances magistrales est fortement recommandée mais non obligatoire.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AEBC8D7-230E-4F82-9B78-2126FC74326E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Évaluation (travaux pratiques)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79640" y="1981080"/>
            <a:ext cx="8772120" cy="411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Les travaux pratiques se font en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Exécuter localement ou via Google Colab (plus d’infos à venir)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Correcteur et soutient technique pour les travaux :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b="1" lang="fr-CA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Thierry Judge</a:t>
            </a:r>
            <a:endParaRPr b="0" lang="en-CA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2915293-D57C-47AD-AF1C-F41245BA9F64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Évaluation</a:t>
            </a: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(travaux pratiques)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79640" y="1981080"/>
            <a:ext cx="8963280" cy="411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Les travaux pratiques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font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 ÉQUIPE DE </a:t>
            </a: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DEUX ou TROIS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Sinon </a:t>
            </a:r>
            <a:r>
              <a:rPr b="1" lang="fr-CA" sz="2000" spc="-1" strike="noStrike" u="sng">
                <a:solidFill>
                  <a:srgbClr val="ff0000"/>
                </a:solidFill>
                <a:uFillTx/>
                <a:latin typeface="Times New Roman"/>
                <a:ea typeface="DejaVu Sans"/>
              </a:rPr>
              <a:t>PÉNALITÉS</a:t>
            </a:r>
            <a:endParaRPr b="0" lang="en-CA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/>
              <a:buChar char=""/>
            </a:pPr>
            <a:r>
              <a:rPr b="1" lang="fr-CA" sz="2000" spc="-1" strike="noStrike" u="sng">
                <a:solidFill>
                  <a:srgbClr val="ff0000"/>
                </a:solidFill>
                <a:uFillTx/>
                <a:latin typeface="Times New Roman"/>
                <a:ea typeface="DejaVu Sans"/>
              </a:rPr>
              <a:t>Pas d’équipe solo!</a:t>
            </a:r>
            <a:endParaRPr b="0" lang="en-CA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 remise du code et des exercices théoriques (lorsqu’il y en a) se fait par le système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turninWeb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</a:t>
            </a:r>
            <a:r>
              <a:rPr b="0" lang="fr-CA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(http://opus.dinf.usherbrooke.ca/)</a:t>
            </a:r>
            <a:endParaRPr b="0" lang="en-CA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 points de pénalité par jour de retard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 après 3 jours de retard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Une erreur de remise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peut entraîner une note de zéro.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027CE9E-4016-4B04-8CD1-C26257A66F6D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Évaluation</a:t>
            </a: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(travaux pratiques)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640" y="1555560"/>
            <a:ext cx="8963280" cy="411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Avec le travail à distance, il est </a:t>
            </a: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obligatoire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d’utiliser un gestionnaire de code source « git ».  Afin de simplifier les choses, veuillez utiliser le gitlab de l’UdeS: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fr-CA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A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A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depot.dinf.usherbrooke.ca</a:t>
            </a:r>
            <a:endParaRPr b="0" lang="en-CA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 de code envoyé par courriel!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Une mauvaise utilisation de git pourra entraîner une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perte de points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 tp3 et pour le projet.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Vous ne connaissez pas git?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A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www.tutorialspoint.com/git/index.htm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9A689DA-1780-4CB0-893C-098B7C9381E3}" type="slidenum"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CA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Recommandations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85800" y="1981080"/>
            <a:ext cx="7771320" cy="411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N’attendez pas à la dernière minute pour faire les TP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Faites 100% des TP et non 50%-50%.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Jamais une bonne idée de </a:t>
            </a:r>
            <a:r>
              <a:rPr b="1" lang="fr-CA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plagier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Feedbacks en temps réel.</a:t>
            </a:r>
            <a:endParaRPr b="0" lang="en-CA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Pénalité de 10% par jour de retard, à vous de ne 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 faire d’erreur 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avec le système de remise « </a:t>
            </a:r>
            <a:r>
              <a:rPr b="1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turninWeb</a:t>
            </a:r>
            <a:r>
              <a:rPr b="0" lang="fr-CA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»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78680" y="250632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A" sz="6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 PLAGIEZ PAS!</a:t>
            </a:r>
            <a:br/>
            <a:r>
              <a:rPr b="0" lang="fr-CA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c’est facile de savoir si vous plagiez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67419</TotalTime>
  <Application>LibreOffice/6.4.7.2$Linux_X86_64 LibreOffice_project/40$Build-2</Application>
  <Words>475</Words>
  <Paragraphs>110</Paragraphs>
  <Company>UdeM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2006-12-12T14:46:28Z</dcterms:created>
  <dc:creator>Pierre-Marc Jodoin</dc:creator>
  <dc:description/>
  <dc:language>en-CA</dc:language>
  <cp:lastModifiedBy/>
  <cp:lastPrinted>2021-01-07T20:27:06Z</cp:lastPrinted>
  <dcterms:modified xsi:type="dcterms:W3CDTF">2022-01-10T11:18:36Z</dcterms:modified>
  <cp:revision>2011</cp:revision>
  <dc:subject/>
  <dc:title>Analyse d’images IFT 529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UdeM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