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9" r:id="rId1"/>
  </p:sldMasterIdLst>
  <p:notesMasterIdLst>
    <p:notesMasterId r:id="rId43"/>
  </p:notesMasterIdLst>
  <p:sldIdLst>
    <p:sldId id="256" r:id="rId2"/>
    <p:sldId id="257" r:id="rId3"/>
    <p:sldId id="339" r:id="rId4"/>
    <p:sldId id="338" r:id="rId5"/>
    <p:sldId id="270" r:id="rId6"/>
    <p:sldId id="271" r:id="rId7"/>
    <p:sldId id="296" r:id="rId8"/>
    <p:sldId id="297" r:id="rId9"/>
    <p:sldId id="298" r:id="rId10"/>
    <p:sldId id="300" r:id="rId11"/>
    <p:sldId id="301" r:id="rId12"/>
    <p:sldId id="285" r:id="rId13"/>
    <p:sldId id="273" r:id="rId14"/>
    <p:sldId id="282" r:id="rId15"/>
    <p:sldId id="275" r:id="rId16"/>
    <p:sldId id="274" r:id="rId17"/>
    <p:sldId id="277" r:id="rId18"/>
    <p:sldId id="278" r:id="rId19"/>
    <p:sldId id="302" r:id="rId20"/>
    <p:sldId id="280" r:id="rId21"/>
    <p:sldId id="281" r:id="rId22"/>
    <p:sldId id="265" r:id="rId23"/>
    <p:sldId id="340" r:id="rId24"/>
    <p:sldId id="341" r:id="rId25"/>
    <p:sldId id="342" r:id="rId26"/>
    <p:sldId id="343" r:id="rId27"/>
    <p:sldId id="345" r:id="rId28"/>
    <p:sldId id="346" r:id="rId29"/>
    <p:sldId id="347" r:id="rId30"/>
    <p:sldId id="353" r:id="rId31"/>
    <p:sldId id="348" r:id="rId32"/>
    <p:sldId id="350" r:id="rId33"/>
    <p:sldId id="359" r:id="rId34"/>
    <p:sldId id="352" r:id="rId35"/>
    <p:sldId id="354" r:id="rId36"/>
    <p:sldId id="358" r:id="rId37"/>
    <p:sldId id="355" r:id="rId38"/>
    <p:sldId id="357" r:id="rId39"/>
    <p:sldId id="356" r:id="rId40"/>
    <p:sldId id="284" r:id="rId41"/>
    <p:sldId id="289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CF3D1C"/>
    <a:srgbClr val="FDFDFD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952" autoAdjust="0"/>
  </p:normalViewPr>
  <p:slideViewPr>
    <p:cSldViewPr snapToGrid="0">
      <p:cViewPr>
        <p:scale>
          <a:sx n="99" d="100"/>
          <a:sy n="99" d="100"/>
        </p:scale>
        <p:origin x="30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026CB-C275-44AE-B1BD-FFCB474795B4}" type="datetimeFigureOut">
              <a:rPr lang="fr-FR" smtClean="0"/>
              <a:t>17/09/2025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4205BD-0D08-4693-A825-DE1E14FEB6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852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205BD-0D08-4693-A825-DE1E14FEB6E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7017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205BD-0D08-4693-A825-DE1E14FEB6E4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5621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205BD-0D08-4693-A825-DE1E14FEB6E4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88286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205BD-0D08-4693-A825-DE1E14FEB6E4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61996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205BD-0D08-4693-A825-DE1E14FEB6E4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12842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205BD-0D08-4693-A825-DE1E14FEB6E4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44897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205BD-0D08-4693-A825-DE1E14FEB6E4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0726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https://github.com/SilverLabUCL/microscope_controller</a:t>
            </a:r>
          </a:p>
          <a:p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Where are the function that controls analog I/O</a:t>
            </a:r>
          </a:p>
          <a:p>
            <a:r>
              <a:rPr lang="en-US" dirty="0">
                <a:effectLst/>
              </a:rPr>
              <a:t>how do 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 start the GUI?</a:t>
            </a:r>
          </a:p>
          <a:p>
            <a:endParaRPr lang="en-US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write a function that generate random noise and plot it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effectLst/>
            </a:endParaRPr>
          </a:p>
          <a:p>
            <a:pPr>
              <a:lnSpc>
                <a:spcPts val="1425"/>
              </a:lnSpc>
            </a:pPr>
            <a:br>
              <a:rPr lang="en-US" dirty="0">
                <a:effectLst/>
              </a:rPr>
            </a:br>
            <a:r>
              <a:rPr lang="en-GB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write a function that generate random noise and plot it</a:t>
            </a:r>
            <a:endParaRPr lang="en-GB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GB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GB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endParaRPr lang="en-GB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matplotlib</a:t>
            </a:r>
            <a:r>
              <a:rPr lang="en-GB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pyplot</a:t>
            </a:r>
            <a:r>
              <a:rPr lang="en-GB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GB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plt</a:t>
            </a:r>
            <a:endParaRPr lang="en-GB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GB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GB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generate_noise</a:t>
            </a:r>
            <a:r>
              <a:rPr lang="en-GB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GB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GB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GB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GB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br>
              <a:rPr lang="en-GB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GB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plot_noise</a:t>
            </a:r>
            <a:r>
              <a:rPr lang="en-GB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noise</a:t>
            </a:r>
            <a:r>
              <a:rPr lang="en-GB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generate_noise</a:t>
            </a:r>
            <a:r>
              <a:rPr lang="en-GB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GB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GB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noise</a:t>
            </a:r>
            <a:r>
              <a:rPr lang="en-GB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GB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GB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</a:pPr>
            <a:br>
              <a:rPr lang="en-GB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GB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GB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"__main__"</a:t>
            </a:r>
            <a:r>
              <a:rPr lang="en-GB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plot_noise</a:t>
            </a:r>
            <a:r>
              <a:rPr lang="en-GB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</a:pPr>
            <a:br>
              <a:rPr lang="en-GB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endParaRPr lang="en-GB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205BD-0D08-4693-A825-DE1E14FEB6E4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8937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205BD-0D08-4693-A825-DE1E14FEB6E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4464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7D7D5E-C8A1-E790-3051-EFDE61BB9C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7EB6A9-A1B5-09E0-5233-D8BFA76AB8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702C81-4981-1445-A91A-E58A04487C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0AFA3-8287-0040-AA64-6949B144D2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205BD-0D08-4693-A825-DE1E14FEB6E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7551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205BD-0D08-4693-A825-DE1E14FEB6E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8770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769040-49DF-AEAA-4140-D02258496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B0AFAF-8908-3367-B01D-56F6EA5FED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EC3F35-4D0B-6EEF-E3DD-663A4DC881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7CFC97-BD3B-46BD-53D1-EF3B5DBE89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205BD-0D08-4693-A825-DE1E14FEB6E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5853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5EFF8-48A6-300F-4078-5086D249C4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930A10-9BB9-6863-9277-35B6210084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B5FFEA-3F5F-59BF-C5FF-B357A480CF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5D96B8-494B-0587-993D-51FD840DD2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205BD-0D08-4693-A825-DE1E14FEB6E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8154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32FD14-A020-A431-96FB-E7C3CA10D6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59DAEE-C45C-09D8-D888-5840004EAB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0AA89A-8D7A-D563-2985-1009A21B79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7E1772-10BA-AD0F-3FA9-5A4A180F02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205BD-0D08-4693-A825-DE1E14FEB6E4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5248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9C5F17-C242-D799-7DD0-BC79DCE8C8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3BF73C-125D-DEB4-BDBD-4361F6BF01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FB335B-B544-18C7-9B7C-B59CBBEBEB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6F5636-3B1C-379B-9968-2E23C47FC8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205BD-0D08-4693-A825-DE1E14FEB6E4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72946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3B607D-C497-A8A0-D22E-19CC1EA9BA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C50F58-65E8-2CF7-27B7-DDD7207E9E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4F1574-90FF-B840-5C69-8CB3972787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4852A-6464-9FC7-59C1-1C2CE8997E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205BD-0D08-4693-A825-DE1E14FEB6E4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8681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56" y="2551176"/>
            <a:ext cx="9922447" cy="914400"/>
          </a:xfrm>
        </p:spPr>
        <p:txBody>
          <a:bodyPr/>
          <a:lstStyle>
            <a:lvl1pPr>
              <a:defRPr sz="5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07D0E1-EAED-8E08-24BA-8F930364BA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8056" y="3575304"/>
            <a:ext cx="9921943" cy="862012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976CD4A8-8154-0AA2-A2AB-9AD82CD74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83" y="128907"/>
            <a:ext cx="2369315" cy="86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3225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ABE10-5A8F-5044-434F-7434A035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5243B5-B498-1E60-5D02-983D13E8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58157-F1E0-41F1-941F-C7E2C2FC4C57}" type="datetimeFigureOut">
              <a:rPr lang="fr-FR" smtClean="0"/>
              <a:t>17/09/2025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D33E4-41B8-74EC-F9A4-3E1DCC0E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A375B-2E8B-0F31-9DE4-A5F0682A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8CD9-33F8-475C-B96E-A4F5462A9D32}" type="slidenum">
              <a:rPr lang="fr-FR" smtClean="0"/>
              <a:t>‹#›</a:t>
            </a:fld>
            <a:endParaRPr lang="fr-FR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40353B-463E-6D13-F92E-564948AFA38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500" y="1463040"/>
            <a:ext cx="11210543" cy="46017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9851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ABE10-5A8F-5044-434F-7434A035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5243B5-B498-1E60-5D02-983D13E8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58157-F1E0-41F1-941F-C7E2C2FC4C57}" type="datetimeFigureOut">
              <a:rPr lang="fr-FR" smtClean="0"/>
              <a:t>17/09/2025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D33E4-41B8-74EC-F9A4-3E1DCC0E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A375B-2E8B-0F31-9DE4-A5F0682A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8CD9-33F8-475C-B96E-A4F5462A9D32}" type="slidenum">
              <a:rPr lang="fr-FR" smtClean="0"/>
              <a:t>‹#›</a:t>
            </a:fld>
            <a:endParaRPr lang="fr-FR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40353B-463E-6D13-F92E-564948AFA38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500" y="1463040"/>
            <a:ext cx="5330952" cy="46017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904E943F-C687-D3B3-4E36-65D69E3E2F0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98690" y="1463040"/>
            <a:ext cx="5330952" cy="46017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31517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ABE10-5A8F-5044-434F-7434A035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5243B5-B498-1E60-5D02-983D13E8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58157-F1E0-41F1-941F-C7E2C2FC4C57}" type="datetimeFigureOut">
              <a:rPr lang="fr-FR" smtClean="0"/>
              <a:t>17/09/2025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D33E4-41B8-74EC-F9A4-3E1DCC0E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A375B-2E8B-0F31-9DE4-A5F0682A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8CD9-33F8-475C-B96E-A4F5462A9D32}" type="slidenum">
              <a:rPr lang="fr-FR" smtClean="0"/>
              <a:t>‹#›</a:t>
            </a:fld>
            <a:endParaRPr lang="fr-FR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40353B-463E-6D13-F92E-564948AFA38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500" y="1463040"/>
            <a:ext cx="5330952" cy="46017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0599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ABE10-5A8F-5044-434F-7434A035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5243B5-B498-1E60-5D02-983D13E8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58157-F1E0-41F1-941F-C7E2C2FC4C57}" type="datetimeFigureOut">
              <a:rPr lang="fr-FR" smtClean="0"/>
              <a:t>17/09/2025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D33E4-41B8-74EC-F9A4-3E1DCC0E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A375B-2E8B-0F31-9DE4-A5F0682A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8CD9-33F8-475C-B96E-A4F5462A9D3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4978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AA38C-5CC4-7DAD-76F9-7750950811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9CC795-BC34-1916-0CDB-FDA92FB99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F2FE7-D12D-D293-C599-181A4836B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58157-F1E0-41F1-941F-C7E2C2FC4C57}" type="datetimeFigureOut">
              <a:rPr lang="fr-FR" smtClean="0"/>
              <a:t>17/09/2025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B1FB2-C817-DC85-544C-5B044DDCA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1D995-DB53-D959-F77D-8B4CD74BA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8CD9-33F8-475C-B96E-A4F5462A9D3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8255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ED235-359A-0D18-5B64-92C4546E1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365EC-531F-ADBB-C4C6-DD9111AEC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41F09-6D1D-6325-7285-9469CF643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58157-F1E0-41F1-941F-C7E2C2FC4C57}" type="datetimeFigureOut">
              <a:rPr lang="fr-FR" smtClean="0"/>
              <a:t>17/09/2025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CFB93-069C-B3A3-B25C-4BF78BBA4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2A8FA-EE6E-8E3A-1C8F-7DB330136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8CD9-33F8-475C-B96E-A4F5462A9D3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2584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439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4500" y="430609"/>
            <a:ext cx="11210544" cy="55778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056" y="1447800"/>
            <a:ext cx="11210543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9099" y="6427391"/>
            <a:ext cx="3276600" cy="1416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E058157-F1E0-41F1-941F-C7E2C2FC4C57}" type="datetimeFigureOut">
              <a:rPr lang="fr-FR" smtClean="0"/>
              <a:t>17/09/2025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427391"/>
            <a:ext cx="2895600" cy="1416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53042" y="6427391"/>
            <a:ext cx="3276600" cy="1416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D9F8CD9-33F8-475C-B96E-A4F5462A9D32}" type="slidenum">
              <a:rPr lang="fr-FR" smtClean="0"/>
              <a:t>‹#›</a:t>
            </a:fld>
            <a:endParaRPr lang="fr-FR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F39A1B-8AD1-2C34-AB40-00704468E828}"/>
              </a:ext>
            </a:extLst>
          </p:cNvPr>
          <p:cNvCxnSpPr>
            <a:cxnSpLocks/>
          </p:cNvCxnSpPr>
          <p:nvPr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815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2">
              <a:lumMod val="25000"/>
            </a:schemeClr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Tx/>
        <a:buNone/>
        <a:defRPr lang="en-US" sz="1600" kern="1200" dirty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600" kern="1200" dirty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600" kern="1200" dirty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600" kern="1200" dirty="0" smtClean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600" kern="1200" dirty="0" smtClean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984">
          <p15:clr>
            <a:srgbClr val="F26B43"/>
          </p15:clr>
        </p15:guide>
        <p15:guide id="2" pos="336">
          <p15:clr>
            <a:srgbClr val="F26B43"/>
          </p15:clr>
        </p15:guide>
        <p15:guide id="3" pos="7320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orient="horz" pos="264">
          <p15:clr>
            <a:srgbClr val="F26B43"/>
          </p15:clr>
        </p15:guide>
        <p15:guide id="6" orient="horz" pos="696">
          <p15:clr>
            <a:srgbClr val="F26B43"/>
          </p15:clr>
        </p15:guide>
        <p15:guide id="7" pos="36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uroStrasbourg/" TargetMode="External"/><Relationship Id="rId2" Type="http://schemas.openxmlformats.org/officeDocument/2006/relationships/hyperlink" Target="https://github.com/TeamNeuralNetworks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TeamNeuralNetworks/microscope_controller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coskoLab/cerebellum-atlas-analysis" TargetMode="External"/><Relationship Id="rId7" Type="http://schemas.openxmlformats.org/officeDocument/2006/relationships/image" Target="../media/image10.png"/><Relationship Id="rId2" Type="http://schemas.openxmlformats.org/officeDocument/2006/relationships/hyperlink" Target="https://www.nature.com/articles/s41586-021-03220-z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hyperlink" Target="https://github.com/ywang2822/Multi_Lick_ports_behavioral_setup" TargetMode="External"/><Relationship Id="rId4" Type="http://schemas.openxmlformats.org/officeDocument/2006/relationships/hyperlink" Target="https://github.com/neuro4ml/exercises?tab=readme-ov-fil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ducation.github.com/discount_requests/application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0D1E4-C053-BA85-CE6F-5ADC37FD28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6526" y="1732549"/>
            <a:ext cx="7074568" cy="28989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b="1" noProof="0" dirty="0">
                <a:solidFill>
                  <a:schemeClr val="tx1"/>
                </a:solidFill>
              </a:rPr>
              <a:t>AI and Data Management tools for Research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F15DFA-C5D2-A7EE-1825-0E93C3510420}"/>
              </a:ext>
            </a:extLst>
          </p:cNvPr>
          <p:cNvSpPr txBox="1"/>
          <p:nvPr/>
        </p:nvSpPr>
        <p:spPr>
          <a:xfrm>
            <a:off x="2630905" y="5284927"/>
            <a:ext cx="6930189" cy="938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2400" i="1" noProof="0" dirty="0"/>
              <a:t>Antoine Valera – </a:t>
            </a:r>
            <a:r>
              <a:rPr lang="en-US" sz="2400" i="1" dirty="0"/>
              <a:t>18</a:t>
            </a:r>
            <a:r>
              <a:rPr lang="en-US" sz="2400" i="1" noProof="0" dirty="0"/>
              <a:t>/09/2025</a:t>
            </a:r>
            <a:endParaRPr lang="en-US" sz="2400" kern="1200" noProof="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1325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BDF100-CDDF-A09A-8531-FA3CA6D501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F8028-9509-0B08-E3B3-1E6F3AEC2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400" noProof="0" dirty="0"/>
              <a:t>Common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60EEE-747C-EF69-76DD-9364E058E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200" b="1" u="sng" noProof="0" dirty="0">
                <a:solidFill>
                  <a:srgbClr val="00B050"/>
                </a:solidFill>
              </a:rPr>
              <a:t>Work Protection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noProof="0" dirty="0">
                <a:solidFill>
                  <a:srgbClr val="00B050"/>
                </a:solidFill>
              </a:rPr>
              <a:t>Reliable backup system, Ability to recover changes</a:t>
            </a:r>
            <a:r>
              <a:rPr lang="en-US" sz="2200" noProof="0" dirty="0"/>
              <a:t>, </a:t>
            </a:r>
            <a:r>
              <a:rPr lang="en-US" sz="2200" noProof="0" dirty="0">
                <a:solidFill>
                  <a:srgbClr val="FFC000"/>
                </a:solidFill>
              </a:rPr>
              <a:t>Safe space for experimentation</a:t>
            </a:r>
          </a:p>
          <a:p>
            <a:pPr marL="0" indent="0">
              <a:buNone/>
            </a:pPr>
            <a:r>
              <a:rPr lang="en-US" sz="2200" b="1" u="sng" noProof="0" dirty="0">
                <a:solidFill>
                  <a:srgbClr val="FFC000"/>
                </a:solidFill>
              </a:rPr>
              <a:t>Research Reproducibility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noProof="0" dirty="0">
                <a:solidFill>
                  <a:srgbClr val="FFC000"/>
                </a:solidFill>
              </a:rPr>
              <a:t>Ability to replicate experiments exactly, Documentation of analysis steps, Tracing which code produced which results</a:t>
            </a:r>
          </a:p>
          <a:p>
            <a:pPr marL="0" indent="0">
              <a:buNone/>
            </a:pPr>
            <a:r>
              <a:rPr lang="en-US" sz="2200" b="1" u="sng" noProof="0" dirty="0">
                <a:solidFill>
                  <a:srgbClr val="00B050"/>
                </a:solidFill>
              </a:rPr>
              <a:t>Version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noProof="0" dirty="0">
                <a:solidFill>
                  <a:srgbClr val="00B050"/>
                </a:solidFill>
              </a:rPr>
              <a:t>Keeping track of file versions, Managing code evolution</a:t>
            </a:r>
          </a:p>
          <a:p>
            <a:pPr marL="0" indent="0">
              <a:buNone/>
            </a:pPr>
            <a:r>
              <a:rPr lang="en-US" sz="2200" b="1" u="sng" noProof="0" dirty="0">
                <a:solidFill>
                  <a:srgbClr val="00B050"/>
                </a:solidFill>
              </a:rPr>
              <a:t>Collaboration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noProof="0" dirty="0">
                <a:solidFill>
                  <a:srgbClr val="00B050"/>
                </a:solidFill>
              </a:rPr>
              <a:t>Sharing code effectively, Integrating changes from multiple researchers, Keeping everyone's work synchronized</a:t>
            </a:r>
          </a:p>
          <a:p>
            <a:endParaRPr lang="en-US" sz="2200" noProof="0" dirty="0"/>
          </a:p>
        </p:txBody>
      </p:sp>
    </p:spTree>
    <p:extLst>
      <p:ext uri="{BB962C8B-B14F-4D97-AF65-F5344CB8AC3E}">
        <p14:creationId xmlns:p14="http://schemas.microsoft.com/office/powerpoint/2010/main" val="869585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D86FBB4-6658-39CD-3E19-C29C01FA9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FF728FC-8B75-8F7A-0917-072410A7490F}"/>
              </a:ext>
            </a:extLst>
          </p:cNvPr>
          <p:cNvSpPr/>
          <p:nvPr/>
        </p:nvSpPr>
        <p:spPr>
          <a:xfrm>
            <a:off x="704547" y="178958"/>
            <a:ext cx="3239911" cy="3660537"/>
          </a:xfrm>
          <a:prstGeom prst="roundRect">
            <a:avLst/>
          </a:prstGeom>
          <a:solidFill>
            <a:srgbClr val="FDFDFD"/>
          </a:solidFill>
          <a:ln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7A50B171-3D1E-494A-B04F-7819E31D9224}"/>
              </a:ext>
            </a:extLst>
          </p:cNvPr>
          <p:cNvSpPr txBox="1"/>
          <p:nvPr/>
        </p:nvSpPr>
        <p:spPr>
          <a:xfrm>
            <a:off x="896458" y="442037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/>
              <a:t>🤓 You at work : 	</a:t>
            </a:r>
            <a:r>
              <a:rPr lang="en-US" noProof="0" dirty="0">
                <a:solidFill>
                  <a:srgbClr val="00B050"/>
                </a:solidFill>
              </a:rPr>
              <a:t>File 1 V2</a:t>
            </a:r>
            <a:br>
              <a:rPr lang="en-US" noProof="0" dirty="0"/>
            </a:br>
            <a:r>
              <a:rPr lang="en-US" noProof="0" dirty="0"/>
              <a:t>		</a:t>
            </a:r>
            <a:r>
              <a:rPr lang="en-US" noProof="0" dirty="0">
                <a:solidFill>
                  <a:srgbClr val="00B050"/>
                </a:solidFill>
              </a:rPr>
              <a:t>File 2 V2 …</a:t>
            </a:r>
          </a:p>
        </p:txBody>
      </p:sp>
      <p:pic>
        <p:nvPicPr>
          <p:cNvPr id="1030" name="Picture 2" descr="Internet Cloud Icons - Free SVG &amp; PNG Internet Cloud Images ...">
            <a:extLst>
              <a:ext uri="{FF2B5EF4-FFF2-40B4-BE49-F238E27FC236}">
                <a16:creationId xmlns:a16="http://schemas.microsoft.com/office/drawing/2014/main" id="{627B990E-7A76-184A-319C-14C910B4D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255" y="2685564"/>
            <a:ext cx="1607723" cy="1607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9" name="TextBox 1038">
            <a:extLst>
              <a:ext uri="{FF2B5EF4-FFF2-40B4-BE49-F238E27FC236}">
                <a16:creationId xmlns:a16="http://schemas.microsoft.com/office/drawing/2014/main" id="{29F06E1D-1043-43D5-BFF0-A1A7DCFCCB68}"/>
              </a:ext>
            </a:extLst>
          </p:cNvPr>
          <p:cNvSpPr txBox="1"/>
          <p:nvPr/>
        </p:nvSpPr>
        <p:spPr>
          <a:xfrm>
            <a:off x="1608220" y="39270"/>
            <a:ext cx="1369734" cy="369332"/>
          </a:xfrm>
          <a:prstGeom prst="rect">
            <a:avLst/>
          </a:prstGeom>
          <a:solidFill>
            <a:srgbClr val="FDFDFD"/>
          </a:solidFill>
        </p:spPr>
        <p:txBody>
          <a:bodyPr wrap="none" rtlCol="0">
            <a:spAutoFit/>
          </a:bodyPr>
          <a:lstStyle/>
          <a:p>
            <a:r>
              <a:rPr lang="en-US" noProof="0" dirty="0">
                <a:solidFill>
                  <a:schemeClr val="bg1">
                    <a:lumMod val="50000"/>
                  </a:schemeClr>
                </a:solidFill>
              </a:rPr>
              <a:t>Computer 1</a:t>
            </a:r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AF8B2AFF-A66E-120F-8646-63C592004866}"/>
              </a:ext>
            </a:extLst>
          </p:cNvPr>
          <p:cNvSpPr txBox="1"/>
          <p:nvPr/>
        </p:nvSpPr>
        <p:spPr>
          <a:xfrm>
            <a:off x="5805041" y="3254289"/>
            <a:ext cx="817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>
                <a:solidFill>
                  <a:schemeClr val="bg1">
                    <a:lumMod val="50000"/>
                  </a:schemeClr>
                </a:solidFill>
              </a:rPr>
              <a:t>Server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70467F8-FB04-9E71-A334-9E905204C00F}"/>
              </a:ext>
            </a:extLst>
          </p:cNvPr>
          <p:cNvSpPr/>
          <p:nvPr/>
        </p:nvSpPr>
        <p:spPr>
          <a:xfrm>
            <a:off x="7104235" y="311615"/>
            <a:ext cx="4383218" cy="3660537"/>
          </a:xfrm>
          <a:prstGeom prst="roundRect">
            <a:avLst/>
          </a:prstGeom>
          <a:solidFill>
            <a:srgbClr val="FDFDFD"/>
          </a:solidFill>
          <a:ln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48E464-09F8-9554-EF68-1BEBB7EAD9E6}"/>
              </a:ext>
            </a:extLst>
          </p:cNvPr>
          <p:cNvSpPr txBox="1"/>
          <p:nvPr/>
        </p:nvSpPr>
        <p:spPr>
          <a:xfrm>
            <a:off x="7296145" y="541259"/>
            <a:ext cx="4003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/>
              <a:t>👶Your collaborator : 	</a:t>
            </a:r>
            <a:r>
              <a:rPr lang="en-US" noProof="0" dirty="0">
                <a:solidFill>
                  <a:srgbClr val="00B050"/>
                </a:solidFill>
              </a:rPr>
              <a:t>File 1 V2</a:t>
            </a:r>
            <a:br>
              <a:rPr lang="en-US" noProof="0" dirty="0"/>
            </a:br>
            <a:r>
              <a:rPr lang="en-US" noProof="0" dirty="0"/>
              <a:t>			</a:t>
            </a:r>
            <a:r>
              <a:rPr lang="en-US" noProof="0" dirty="0">
                <a:solidFill>
                  <a:srgbClr val="00B050"/>
                </a:solidFill>
              </a:rPr>
              <a:t>File 2 V2 …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D25B04-0101-7B4F-62C5-B4E2772BFA8D}"/>
              </a:ext>
            </a:extLst>
          </p:cNvPr>
          <p:cNvSpPr txBox="1"/>
          <p:nvPr/>
        </p:nvSpPr>
        <p:spPr>
          <a:xfrm>
            <a:off x="8007908" y="171927"/>
            <a:ext cx="1369734" cy="369332"/>
          </a:xfrm>
          <a:prstGeom prst="rect">
            <a:avLst/>
          </a:prstGeom>
          <a:solidFill>
            <a:srgbClr val="FDFDFD"/>
          </a:solidFill>
        </p:spPr>
        <p:txBody>
          <a:bodyPr wrap="none" rtlCol="0">
            <a:spAutoFit/>
          </a:bodyPr>
          <a:lstStyle/>
          <a:p>
            <a:r>
              <a:rPr lang="en-US" noProof="0" dirty="0">
                <a:solidFill>
                  <a:schemeClr val="bg1">
                    <a:lumMod val="50000"/>
                  </a:schemeClr>
                </a:solidFill>
              </a:rPr>
              <a:t>Computer 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8563D4-29B8-0DBA-B5F3-D5BC3538E72A}"/>
              </a:ext>
            </a:extLst>
          </p:cNvPr>
          <p:cNvSpPr txBox="1"/>
          <p:nvPr/>
        </p:nvSpPr>
        <p:spPr>
          <a:xfrm>
            <a:off x="7293887" y="1537918"/>
            <a:ext cx="4003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/>
              <a:t>👶Your collaborator : 	</a:t>
            </a:r>
            <a:r>
              <a:rPr lang="en-US" noProof="0" dirty="0">
                <a:solidFill>
                  <a:srgbClr val="FF0000"/>
                </a:solidFill>
              </a:rPr>
              <a:t>File 1 V4</a:t>
            </a:r>
            <a:br>
              <a:rPr lang="en-US" noProof="0" dirty="0"/>
            </a:br>
            <a:r>
              <a:rPr lang="en-US" noProof="0" dirty="0"/>
              <a:t>			</a:t>
            </a:r>
            <a:r>
              <a:rPr lang="en-US" noProof="0" dirty="0">
                <a:solidFill>
                  <a:srgbClr val="00B050"/>
                </a:solidFill>
              </a:rPr>
              <a:t>File 2 V2 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68A941-7538-A02E-2A6E-F5B191D3C4C3}"/>
              </a:ext>
            </a:extLst>
          </p:cNvPr>
          <p:cNvSpPr txBox="1"/>
          <p:nvPr/>
        </p:nvSpPr>
        <p:spPr>
          <a:xfrm>
            <a:off x="871518" y="1494435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/>
              <a:t>🤓 You at work : 	</a:t>
            </a:r>
            <a:r>
              <a:rPr lang="en-US" noProof="0" dirty="0">
                <a:solidFill>
                  <a:srgbClr val="00B050"/>
                </a:solidFill>
              </a:rPr>
              <a:t>File 1 V2</a:t>
            </a:r>
            <a:br>
              <a:rPr lang="en-US" noProof="0" dirty="0"/>
            </a:br>
            <a:r>
              <a:rPr lang="en-US" noProof="0" dirty="0"/>
              <a:t>		</a:t>
            </a:r>
            <a:r>
              <a:rPr lang="en-US" noProof="0" dirty="0">
                <a:solidFill>
                  <a:srgbClr val="FF0000"/>
                </a:solidFill>
              </a:rPr>
              <a:t>File 2 V4 …</a:t>
            </a: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CD289897-A7BF-5279-D047-963D7D4C0D69}"/>
              </a:ext>
            </a:extLst>
          </p:cNvPr>
          <p:cNvSpPr txBox="1"/>
          <p:nvPr/>
        </p:nvSpPr>
        <p:spPr>
          <a:xfrm>
            <a:off x="8764468" y="2103000"/>
            <a:ext cx="136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noProof="0" dirty="0">
                <a:latin typeface="Amasis MT Pro Medium" panose="020F0502020204030204" pitchFamily="18" charset="0"/>
              </a:rPr>
              <a:t>Git commit</a:t>
            </a:r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1FA9E956-2A9F-0CE3-1FFF-5199B156171F}"/>
              </a:ext>
            </a:extLst>
          </p:cNvPr>
          <p:cNvSpPr txBox="1"/>
          <p:nvPr/>
        </p:nvSpPr>
        <p:spPr>
          <a:xfrm>
            <a:off x="1707424" y="2087921"/>
            <a:ext cx="136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noProof="0" dirty="0">
                <a:latin typeface="Amasis MT Pro Medium" panose="020F0502020204030204" pitchFamily="18" charset="0"/>
              </a:rPr>
              <a:t>Git commit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A68D9138-DF62-D3A7-A45D-D22529C628D7}"/>
              </a:ext>
            </a:extLst>
          </p:cNvPr>
          <p:cNvSpPr txBox="1"/>
          <p:nvPr/>
        </p:nvSpPr>
        <p:spPr>
          <a:xfrm>
            <a:off x="7382819" y="2837854"/>
            <a:ext cx="4003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/>
              <a:t>👶Your collaborator : 	</a:t>
            </a:r>
            <a:r>
              <a:rPr lang="en-US" noProof="0" dirty="0">
                <a:solidFill>
                  <a:srgbClr val="00B050"/>
                </a:solidFill>
              </a:rPr>
              <a:t>File 1 V4</a:t>
            </a:r>
            <a:br>
              <a:rPr lang="en-US" noProof="0" dirty="0"/>
            </a:br>
            <a:r>
              <a:rPr lang="en-US" noProof="0" dirty="0"/>
              <a:t>			</a:t>
            </a:r>
            <a:r>
              <a:rPr lang="en-US" noProof="0" dirty="0">
                <a:solidFill>
                  <a:srgbClr val="00B050"/>
                </a:solidFill>
              </a:rPr>
              <a:t>File 2 V4 …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39B91D8D-9651-ECC8-8A0B-0D820BCEDFC1}"/>
              </a:ext>
            </a:extLst>
          </p:cNvPr>
          <p:cNvSpPr txBox="1"/>
          <p:nvPr/>
        </p:nvSpPr>
        <p:spPr>
          <a:xfrm>
            <a:off x="960450" y="2794371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/>
              <a:t>🤓 You at work : 	</a:t>
            </a:r>
            <a:r>
              <a:rPr lang="en-US" noProof="0" dirty="0">
                <a:solidFill>
                  <a:srgbClr val="00B050"/>
                </a:solidFill>
              </a:rPr>
              <a:t>File 1 V4</a:t>
            </a:r>
            <a:br>
              <a:rPr lang="en-US" noProof="0" dirty="0"/>
            </a:br>
            <a:r>
              <a:rPr lang="en-US" noProof="0" dirty="0"/>
              <a:t>		</a:t>
            </a:r>
            <a:r>
              <a:rPr lang="en-US" noProof="0" dirty="0">
                <a:solidFill>
                  <a:srgbClr val="00B050"/>
                </a:solidFill>
              </a:rPr>
              <a:t>File 2 V4 …</a:t>
            </a:r>
          </a:p>
        </p:txBody>
      </p:sp>
      <p:sp>
        <p:nvSpPr>
          <p:cNvPr id="1033" name="Arrow: Up-Down 1032">
            <a:extLst>
              <a:ext uri="{FF2B5EF4-FFF2-40B4-BE49-F238E27FC236}">
                <a16:creationId xmlns:a16="http://schemas.microsoft.com/office/drawing/2014/main" id="{813C940D-87BB-55B2-C767-C5D08C049619}"/>
              </a:ext>
            </a:extLst>
          </p:cNvPr>
          <p:cNvSpPr/>
          <p:nvPr/>
        </p:nvSpPr>
        <p:spPr>
          <a:xfrm rot="6708830">
            <a:off x="4035498" y="2455380"/>
            <a:ext cx="221708" cy="764947"/>
          </a:xfrm>
          <a:prstGeom prst="upDownArrow">
            <a:avLst>
              <a:gd name="adj1" fmla="val 39677"/>
              <a:gd name="adj2" fmla="val 65824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FCC78CB0-6258-F992-D13A-B2A14168726E}"/>
              </a:ext>
            </a:extLst>
          </p:cNvPr>
          <p:cNvSpPr txBox="1"/>
          <p:nvPr/>
        </p:nvSpPr>
        <p:spPr>
          <a:xfrm>
            <a:off x="1444896" y="2456726"/>
            <a:ext cx="2090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noProof="0" dirty="0">
                <a:latin typeface="Amasis MT Pro Medium" panose="020F0502020204030204" pitchFamily="18" charset="0"/>
              </a:rPr>
              <a:t>Git push / Git pull</a:t>
            </a: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DB132243-0C18-C857-6E56-C8CB2546E9CA}"/>
              </a:ext>
            </a:extLst>
          </p:cNvPr>
          <p:cNvSpPr txBox="1"/>
          <p:nvPr/>
        </p:nvSpPr>
        <p:spPr>
          <a:xfrm>
            <a:off x="8452058" y="2445221"/>
            <a:ext cx="2090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noProof="0" dirty="0">
                <a:latin typeface="Amasis MT Pro Medium" panose="020F0502020204030204" pitchFamily="18" charset="0"/>
              </a:rPr>
              <a:t>Git push / Git pull</a:t>
            </a:r>
          </a:p>
        </p:txBody>
      </p:sp>
      <p:sp>
        <p:nvSpPr>
          <p:cNvPr id="1037" name="Arrow: Up-Down 1036">
            <a:extLst>
              <a:ext uri="{FF2B5EF4-FFF2-40B4-BE49-F238E27FC236}">
                <a16:creationId xmlns:a16="http://schemas.microsoft.com/office/drawing/2014/main" id="{771142B5-6D12-D483-4251-0D69BD361B5B}"/>
              </a:ext>
            </a:extLst>
          </p:cNvPr>
          <p:cNvSpPr/>
          <p:nvPr/>
        </p:nvSpPr>
        <p:spPr>
          <a:xfrm rot="3776287">
            <a:off x="6833712" y="2531643"/>
            <a:ext cx="221708" cy="764947"/>
          </a:xfrm>
          <a:prstGeom prst="upDownArrow">
            <a:avLst>
              <a:gd name="adj1" fmla="val 39677"/>
              <a:gd name="adj2" fmla="val 6582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3A8290F1-DDE6-CDC1-274E-C90A5F5B9701}"/>
              </a:ext>
            </a:extLst>
          </p:cNvPr>
          <p:cNvSpPr txBox="1"/>
          <p:nvPr/>
        </p:nvSpPr>
        <p:spPr>
          <a:xfrm>
            <a:off x="2490310" y="4785640"/>
            <a:ext cx="7607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noProof="0" dirty="0">
                <a:solidFill>
                  <a:srgbClr val="C00000"/>
                </a:solidFill>
                <a:sym typeface="Wingdings" panose="05000000000000000000" pitchFamily="2" charset="2"/>
              </a:rPr>
              <a:t> Major or simultaneous changes may not be compatible </a:t>
            </a:r>
            <a:endParaRPr lang="en-US" noProof="0" dirty="0">
              <a:solidFill>
                <a:srgbClr val="C00000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98127EE-5C99-DA20-1377-9046EB705958}"/>
              </a:ext>
            </a:extLst>
          </p:cNvPr>
          <p:cNvSpPr/>
          <p:nvPr/>
        </p:nvSpPr>
        <p:spPr>
          <a:xfrm>
            <a:off x="805267" y="2794371"/>
            <a:ext cx="11158935" cy="980735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5" name="Picture 2" descr="Internet Cloud Icons - Free SVG &amp; PNG Internet Cloud Images ...">
            <a:extLst>
              <a:ext uri="{FF2B5EF4-FFF2-40B4-BE49-F238E27FC236}">
                <a16:creationId xmlns:a16="http://schemas.microsoft.com/office/drawing/2014/main" id="{2FE579CC-7910-4D8F-888F-88DA9F81A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285" y="2672650"/>
            <a:ext cx="1607723" cy="1607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nternet Cloud Icons - Free SVG &amp; PNG Internet Cloud Images ...">
            <a:extLst>
              <a:ext uri="{FF2B5EF4-FFF2-40B4-BE49-F238E27FC236}">
                <a16:creationId xmlns:a16="http://schemas.microsoft.com/office/drawing/2014/main" id="{C30ED779-3672-773A-2A28-BC11F24FC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498" y="2663638"/>
            <a:ext cx="1607723" cy="1607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D74D8D-E75B-8EFE-A6FE-CF321B5BA78F}"/>
              </a:ext>
            </a:extLst>
          </p:cNvPr>
          <p:cNvSpPr txBox="1"/>
          <p:nvPr/>
        </p:nvSpPr>
        <p:spPr>
          <a:xfrm>
            <a:off x="4495159" y="2157206"/>
            <a:ext cx="2139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0" dirty="0">
                <a:solidFill>
                  <a:schemeClr val="bg1">
                    <a:lumMod val="50000"/>
                  </a:schemeClr>
                </a:solidFill>
              </a:rPr>
              <a:t>Server</a:t>
            </a:r>
            <a:br>
              <a:rPr lang="en-US" noProof="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noProof="0" dirty="0">
                <a:solidFill>
                  <a:srgbClr val="00B050"/>
                </a:solidFill>
              </a:rPr>
              <a:t>branch 1</a:t>
            </a:r>
            <a:r>
              <a:rPr lang="en-US" noProof="0" dirty="0">
                <a:solidFill>
                  <a:srgbClr val="0070C0"/>
                </a:solidFill>
              </a:rPr>
              <a:t> </a:t>
            </a:r>
            <a:r>
              <a:rPr lang="en-US" noProof="0" dirty="0">
                <a:solidFill>
                  <a:schemeClr val="bg1">
                    <a:lumMod val="50000"/>
                  </a:schemeClr>
                </a:solidFill>
              </a:rPr>
              <a:t>/ </a:t>
            </a:r>
            <a:r>
              <a:rPr lang="en-US" noProof="0" dirty="0">
                <a:solidFill>
                  <a:srgbClr val="0070C0"/>
                </a:solidFill>
              </a:rPr>
              <a:t>branch 2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80D15E7-B0E2-9BDD-0846-93B27ADFA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-557784"/>
            <a:ext cx="11210544" cy="557784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fr-FR" dirty="0"/>
              <a:t>GitHub workflow</a:t>
            </a:r>
          </a:p>
        </p:txBody>
      </p:sp>
    </p:spTree>
    <p:extLst>
      <p:ext uri="{BB962C8B-B14F-4D97-AF65-F5344CB8AC3E}">
        <p14:creationId xmlns:p14="http://schemas.microsoft.com/office/powerpoint/2010/main" val="224625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2" grpId="0"/>
      <p:bldP spid="1033" grpId="0" animBg="1"/>
      <p:bldP spid="1033" grpId="1" animBg="1"/>
      <p:bldP spid="1037" grpId="0" animBg="1"/>
      <p:bldP spid="1037" grpId="1" animBg="1"/>
      <p:bldP spid="1041" grpId="0"/>
      <p:bldP spid="3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CB5A3-ECEA-EE3A-E218-0F33BF250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400" noProof="0" dirty="0"/>
              <a:t>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A4A86-1F10-E24E-3FA6-7BF2919D0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5046"/>
            <a:ext cx="8596668" cy="388077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2000" b="1" noProof="0" dirty="0">
                <a:solidFill>
                  <a:srgbClr val="00B050"/>
                </a:solidFill>
              </a:rPr>
              <a:t>Main Branch (Green)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2000" noProof="0" dirty="0">
                <a:solidFill>
                  <a:srgbClr val="00B050"/>
                </a:solidFill>
              </a:rPr>
              <a:t>→ The primary version of your project 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2000" noProof="0" dirty="0">
                <a:solidFill>
                  <a:srgbClr val="00B050"/>
                </a:solidFill>
              </a:rPr>
              <a:t>→ Think of it as your "production" or "stable" code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2000" b="1" noProof="0" dirty="0">
                <a:solidFill>
                  <a:srgbClr val="0070C0"/>
                </a:solidFill>
              </a:rPr>
              <a:t>Feature Branches (Blue, Purple)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2000" noProof="0" dirty="0">
                <a:solidFill>
                  <a:srgbClr val="0070C0"/>
                </a:solidFill>
              </a:rPr>
              <a:t>→ Create a branch to work independently on new features without affecting main code 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2000" b="1" noProof="0" dirty="0"/>
              <a:t>Basic Operations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2000" noProof="0" dirty="0"/>
              <a:t>→ PULL: Get latest changes from remote repository 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2000" noProof="0" dirty="0"/>
              <a:t>→ PUSH: Send your changes to remote repository 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2000" noProof="0" dirty="0"/>
              <a:t>→ MERGE: Combine changes from a feature branch back to main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endParaRPr lang="en-US" sz="2000" i="1" noProof="0" dirty="0"/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2000" i="1" noProof="0" dirty="0"/>
              <a:t>This branching system allows multiple people to work simultaneously without conflicts</a:t>
            </a:r>
            <a:endParaRPr lang="en-US" sz="2000" noProof="0" dirty="0"/>
          </a:p>
          <a:p>
            <a:pPr>
              <a:spcBef>
                <a:spcPts val="0"/>
              </a:spcBef>
              <a:spcAft>
                <a:spcPts val="500"/>
              </a:spcAft>
            </a:pPr>
            <a:endParaRPr lang="en-US" sz="2000" noProof="0" dirty="0"/>
          </a:p>
        </p:txBody>
      </p:sp>
      <p:pic>
        <p:nvPicPr>
          <p:cNvPr id="16386" name="Picture 2" descr="What is the best Git branch strategy? | Git Best Practices">
            <a:extLst>
              <a:ext uri="{FF2B5EF4-FFF2-40B4-BE49-F238E27FC236}">
                <a16:creationId xmlns:a16="http://schemas.microsoft.com/office/drawing/2014/main" id="{4D7BDF9F-26AE-91DF-1393-761BF8CB4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6132" y="765347"/>
            <a:ext cx="3405868" cy="539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226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A4A66C-AD54-091F-4ABB-0FFEEFAF5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EF8EB-B540-52B2-E730-CF46CCF0F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400" noProof="0" dirty="0"/>
              <a:t>Git vs. GitHub/GitLab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E358A-CE4C-4EA6-38AC-3174DE5DB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028" y="1328057"/>
            <a:ext cx="4288971" cy="425196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2000" b="1" u="sng" noProof="0" dirty="0"/>
              <a:t>Git</a:t>
            </a:r>
          </a:p>
          <a:p>
            <a:pPr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noProof="0" dirty="0"/>
              <a:t>The version control system itself</a:t>
            </a:r>
          </a:p>
          <a:p>
            <a:pPr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noProof="0" dirty="0"/>
              <a:t>Runs on your computer</a:t>
            </a:r>
          </a:p>
          <a:p>
            <a:pPr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noProof="0" dirty="0"/>
              <a:t>Tracks changes in your files</a:t>
            </a:r>
          </a:p>
          <a:p>
            <a:pPr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noProof="0" dirty="0"/>
              <a:t>Works completely offline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2000" b="1" u="sng" noProof="0" dirty="0"/>
              <a:t>Hosting Platforms</a:t>
            </a:r>
          </a:p>
          <a:p>
            <a:pPr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noProof="0" dirty="0"/>
              <a:t>Store Git repositories online</a:t>
            </a:r>
          </a:p>
          <a:p>
            <a:pPr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noProof="0" dirty="0"/>
              <a:t>Provide collaboration features</a:t>
            </a:r>
          </a:p>
          <a:p>
            <a:pPr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noProof="0" dirty="0"/>
              <a:t>Different options available: </a:t>
            </a:r>
          </a:p>
          <a:p>
            <a:pPr marL="742950" lvl="1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noProof="0" dirty="0">
                <a:solidFill>
                  <a:srgbClr val="FF0000"/>
                </a:solidFill>
              </a:rPr>
              <a:t>GitHub (Microsoft)</a:t>
            </a:r>
          </a:p>
          <a:p>
            <a:pPr marL="742950" lvl="1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noProof="0" dirty="0"/>
              <a:t>GitLab (can be self-hosted)</a:t>
            </a:r>
          </a:p>
          <a:p>
            <a:pPr marL="742950" lvl="1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noProof="0" dirty="0"/>
              <a:t>Bitbucket (By Atlassian)</a:t>
            </a:r>
          </a:p>
          <a:p>
            <a:pPr marL="742950" lvl="1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noProof="0" dirty="0" err="1"/>
              <a:t>SourceForge</a:t>
            </a:r>
            <a:r>
              <a:rPr lang="en-US" sz="2000" noProof="0" dirty="0"/>
              <a:t> (Older platform)</a:t>
            </a:r>
          </a:p>
          <a:p>
            <a:pPr>
              <a:spcAft>
                <a:spcPts val="500"/>
              </a:spcAft>
            </a:pPr>
            <a:endParaRPr lang="en-US" sz="2000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D06330-C0DE-E74F-C233-3A56A594F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2920188"/>
            <a:ext cx="7642780" cy="27584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2A811F-0EEE-282F-B189-51E6DD5B4F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34000" contrast="7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99443" y="214609"/>
            <a:ext cx="4721141" cy="19295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17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7E13D-D285-7A4E-D920-E50B7C70D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43345"/>
            <a:ext cx="9892695" cy="132080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400" noProof="0" dirty="0"/>
              <a:t>Important Note: GitHub ≠ Backup System</a:t>
            </a:r>
            <a:br>
              <a:rPr lang="en-US" sz="4400" noProof="0" dirty="0"/>
            </a:br>
            <a:endParaRPr lang="en-US" sz="44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A2450-417F-6B00-2F53-01703C663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28450"/>
            <a:ext cx="8596668" cy="388077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2000" b="1" u="sng" noProof="0" dirty="0"/>
              <a:t>GitHub stores your code, but...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2000" noProof="0" dirty="0"/>
              <a:t>→ Not designed as a backup solution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2000" noProof="0" dirty="0"/>
              <a:t>→ Limited file size (100MB per file)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2000" noProof="0" dirty="0"/>
              <a:t>→ No guaranteed uptime or redundancy</a:t>
            </a:r>
          </a:p>
          <a:p>
            <a:pPr>
              <a:spcBef>
                <a:spcPts val="0"/>
              </a:spcBef>
              <a:spcAft>
                <a:spcPts val="500"/>
              </a:spcAft>
            </a:pPr>
            <a:endParaRPr lang="en-US" sz="2000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82AA7D-3FE8-AC99-5CAB-789EB6A2334A}"/>
              </a:ext>
            </a:extLst>
          </p:cNvPr>
          <p:cNvSpPr txBox="1"/>
          <p:nvPr/>
        </p:nvSpPr>
        <p:spPr>
          <a:xfrm>
            <a:off x="677333" y="3477898"/>
            <a:ext cx="9892694" cy="2031325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 marL="0" indent="0">
              <a:buNone/>
            </a:pPr>
            <a:r>
              <a:rPr lang="en-US" sz="1800" b="1" u="sng" noProof="0" dirty="0"/>
              <a:t>What to use GitHub for</a:t>
            </a:r>
          </a:p>
          <a:p>
            <a:pPr marL="0" indent="0">
              <a:buNone/>
            </a:pPr>
            <a:r>
              <a:rPr lang="en-US" sz="1800" noProof="0" dirty="0"/>
              <a:t>→ Code version control and collaboration </a:t>
            </a:r>
          </a:p>
          <a:p>
            <a:pPr marL="0" indent="0">
              <a:buNone/>
            </a:pPr>
            <a:r>
              <a:rPr lang="en-US" sz="1800" noProof="0" dirty="0"/>
              <a:t>→ Documentation and small data files </a:t>
            </a:r>
          </a:p>
          <a:p>
            <a:pPr marL="0" indent="0">
              <a:buNone/>
            </a:pPr>
            <a:r>
              <a:rPr lang="en-US" sz="1800" noProof="0" dirty="0"/>
              <a:t>→ Project management and issue tracking</a:t>
            </a:r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endParaRPr lang="en-US" sz="1800" noProof="0" dirty="0"/>
          </a:p>
          <a:p>
            <a:pPr marL="0" indent="0">
              <a:buNone/>
            </a:pPr>
            <a:endParaRPr lang="en-US" sz="1800" noProof="0" dirty="0"/>
          </a:p>
          <a:p>
            <a:pPr marL="0" indent="0">
              <a:buNone/>
            </a:pPr>
            <a:r>
              <a:rPr lang="en-US" sz="1800" b="1" u="sng" noProof="0" dirty="0"/>
              <a:t>What NOT to use GitHub for</a:t>
            </a:r>
          </a:p>
          <a:p>
            <a:pPr marL="0" indent="0">
              <a:buNone/>
            </a:pPr>
            <a:r>
              <a:rPr lang="en-US" sz="1800" noProof="0" dirty="0"/>
              <a:t>Large datasets </a:t>
            </a:r>
          </a:p>
          <a:p>
            <a:pPr marL="0" indent="0">
              <a:buNone/>
            </a:pPr>
            <a:r>
              <a:rPr lang="en-US" sz="1800" noProof="0" dirty="0"/>
              <a:t>Sensitive or private data</a:t>
            </a:r>
          </a:p>
          <a:p>
            <a:pPr marL="0" indent="0">
              <a:buNone/>
            </a:pPr>
            <a:r>
              <a:rPr lang="en-US" sz="1800" noProof="0" dirty="0"/>
              <a:t>System backups </a:t>
            </a:r>
          </a:p>
          <a:p>
            <a:pPr marL="0" indent="0">
              <a:buNone/>
            </a:pPr>
            <a:r>
              <a:rPr lang="en-US" sz="1800" noProof="0" dirty="0"/>
              <a:t>Binary files (images, videos, etc.)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F16E0E-CC7D-0EE7-A22B-CBBAB293FCAA}"/>
              </a:ext>
            </a:extLst>
          </p:cNvPr>
          <p:cNvSpPr txBox="1"/>
          <p:nvPr/>
        </p:nvSpPr>
        <p:spPr>
          <a:xfrm>
            <a:off x="392230" y="5919173"/>
            <a:ext cx="108404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i="1" noProof="0" dirty="0">
                <a:sym typeface="Wingdings" panose="05000000000000000000" pitchFamily="2" charset="2"/>
              </a:rPr>
              <a:t> </a:t>
            </a:r>
            <a:r>
              <a:rPr lang="en-US" sz="1800" i="1" noProof="0" dirty="0"/>
              <a:t>Use proper backup solutions (lab servers, institutional storage, etc.) for your research data</a:t>
            </a:r>
            <a:endParaRPr lang="en-US" sz="1800" noProof="0" dirty="0"/>
          </a:p>
        </p:txBody>
      </p:sp>
    </p:spTree>
    <p:extLst>
      <p:ext uri="{BB962C8B-B14F-4D97-AF65-F5344CB8AC3E}">
        <p14:creationId xmlns:p14="http://schemas.microsoft.com/office/powerpoint/2010/main" val="9390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4B695B-4F1F-270E-73AB-5D4889788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5F467-39CF-29B7-7E1C-5956054F4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400" noProof="0" dirty="0"/>
              <a:t>GitHub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A197C-EEED-C7DC-9974-BD75EF6BF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6829"/>
            <a:ext cx="8763000" cy="431901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500"/>
              </a:spcAft>
            </a:pPr>
            <a:r>
              <a:rPr lang="en-US" sz="2000" b="1" noProof="0" dirty="0"/>
              <a:t>Users (individual mail address)</a:t>
            </a:r>
          </a:p>
          <a:p>
            <a:pPr>
              <a:spcBef>
                <a:spcPts val="0"/>
              </a:spcBef>
              <a:spcAft>
                <a:spcPts val="500"/>
              </a:spcAft>
            </a:pPr>
            <a:endParaRPr lang="en-US" sz="2000" b="1" noProof="0" dirty="0"/>
          </a:p>
          <a:p>
            <a:pPr>
              <a:spcBef>
                <a:spcPts val="0"/>
              </a:spcBef>
              <a:spcAft>
                <a:spcPts val="500"/>
              </a:spcAft>
            </a:pPr>
            <a:r>
              <a:rPr lang="en-US" sz="2000" b="1" noProof="0" dirty="0"/>
              <a:t>Organizations (e.g., Institute repository, Team repository)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2000" noProof="0" dirty="0"/>
              <a:t>→ Groups multiple related projects/labs under one umbrella 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2000" noProof="0" dirty="0"/>
              <a:t>→ Manages team access and permissions centrally 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2000" i="1" noProof="0" dirty="0"/>
              <a:t>Example: Our institute INCI's organization, my team webpage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endParaRPr lang="en-US" sz="2000" noProof="0" dirty="0"/>
          </a:p>
          <a:p>
            <a:pPr>
              <a:spcBef>
                <a:spcPts val="0"/>
              </a:spcBef>
              <a:spcAft>
                <a:spcPts val="500"/>
              </a:spcAft>
            </a:pPr>
            <a:r>
              <a:rPr lang="en-US" sz="2000" b="1" noProof="0" dirty="0"/>
              <a:t>Repositories (e.g., </a:t>
            </a:r>
            <a:r>
              <a:rPr lang="en-US" sz="2000" b="1" noProof="0" dirty="0" err="1"/>
              <a:t>microscope_controller</a:t>
            </a:r>
            <a:r>
              <a:rPr lang="en-US" sz="2000" b="1" noProof="0" dirty="0"/>
              <a:t>)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2000" noProof="0" dirty="0"/>
              <a:t>→ Individual projects or code bases 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2000" noProof="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sz="2000" noProof="0" dirty="0">
                <a:solidFill>
                  <a:srgbClr val="FF0000"/>
                </a:solidFill>
              </a:rPr>
              <a:t>Can be public or private </a:t>
            </a:r>
          </a:p>
          <a:p>
            <a:pPr marL="342900" indent="-342900">
              <a:spcBef>
                <a:spcPts val="0"/>
              </a:spcBef>
              <a:spcAft>
                <a:spcPts val="500"/>
              </a:spcAft>
              <a:buFont typeface="Wingdings" panose="05000000000000000000" pitchFamily="2" charset="2"/>
              <a:buChar char="à"/>
            </a:pPr>
            <a:r>
              <a:rPr lang="en-US" sz="2000" noProof="0" dirty="0">
                <a:solidFill>
                  <a:srgbClr val="FF0000"/>
                </a:solidFill>
              </a:rPr>
              <a:t>Can be owned by Users or Organizations</a:t>
            </a:r>
          </a:p>
          <a:p>
            <a:pPr marL="342900" indent="-342900">
              <a:spcBef>
                <a:spcPts val="0"/>
              </a:spcBef>
              <a:spcAft>
                <a:spcPts val="500"/>
              </a:spcAft>
              <a:buFont typeface="Wingdings" panose="05000000000000000000" pitchFamily="2" charset="2"/>
              <a:buChar char="à"/>
            </a:pPr>
            <a:endParaRPr lang="en-US" sz="2000" noProof="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2000" i="1" noProof="0" dirty="0"/>
              <a:t>Example: my microscope controller software project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endParaRPr lang="en-US" sz="2000" noProof="0" dirty="0"/>
          </a:p>
        </p:txBody>
      </p:sp>
    </p:spTree>
    <p:extLst>
      <p:ext uri="{BB962C8B-B14F-4D97-AF65-F5344CB8AC3E}">
        <p14:creationId xmlns:p14="http://schemas.microsoft.com/office/powerpoint/2010/main" val="2570172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F0493DA-122C-74AF-883E-035475510F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B98F2-E65B-86DE-77BE-F7B1200A7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182" y="430526"/>
            <a:ext cx="9372600" cy="8748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noProof="0" dirty="0"/>
              <a:t>What does GitHub look like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B3A480-91BD-432F-C672-214420C06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11" y="3990056"/>
            <a:ext cx="6526999" cy="4526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0CB1170F-517E-6558-875B-C275077E6852}"/>
              </a:ext>
            </a:extLst>
          </p:cNvPr>
          <p:cNvGrpSpPr/>
          <p:nvPr/>
        </p:nvGrpSpPr>
        <p:grpSpPr>
          <a:xfrm>
            <a:off x="4962396" y="1355582"/>
            <a:ext cx="6647314" cy="5165292"/>
            <a:chOff x="3617700" y="2145126"/>
            <a:chExt cx="10382376" cy="806762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D099BD8-EEC0-D1FC-7F92-5D0FAE378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17700" y="2145126"/>
              <a:ext cx="10371130" cy="122293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404D596-6F7E-C0A7-DB3D-EBBF73BFC6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17700" y="3354746"/>
              <a:ext cx="10382376" cy="68580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068404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A3D7D-6E89-87F9-FD5A-190FC42B3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400" noProof="0" dirty="0"/>
              <a:t>What does GitHub look 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A6D23-FA2C-D5E0-7BBB-8BFA9E45E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2000" noProof="0" dirty="0"/>
              <a:t>Example of organization with Public and Private repositories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2000" noProof="0" dirty="0">
                <a:hlinkClick r:id="rId2"/>
              </a:rPr>
              <a:t>https://github.com/TeamNeuralNetworks/</a:t>
            </a:r>
            <a:endParaRPr lang="en-US" sz="2000" noProof="0" dirty="0"/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endParaRPr lang="en-US" sz="2000" noProof="0" dirty="0">
              <a:hlinkClick r:id="rId3"/>
            </a:endParaRP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2000" noProof="0" dirty="0"/>
              <a:t>Example of Private repository</a:t>
            </a:r>
            <a:endParaRPr lang="en-US" sz="2000" noProof="0" dirty="0">
              <a:hlinkClick r:id="rId3"/>
            </a:endParaRP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2000" noProof="0" dirty="0">
                <a:hlinkClick r:id="rId4"/>
              </a:rPr>
              <a:t>https://github.com/TeamNeuralNetworks/microscope_controller</a:t>
            </a:r>
            <a:endParaRPr lang="en-US" sz="2000" noProof="0" dirty="0"/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endParaRPr lang="en-US" sz="2000" noProof="0" dirty="0">
              <a:hlinkClick r:id="rId3"/>
            </a:endParaRP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2000" noProof="0" dirty="0"/>
              <a:t>Example of Public repository with a DOI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2000" noProof="0" dirty="0">
                <a:hlinkClick r:id="rId3"/>
              </a:rPr>
              <a:t>https://github.com/TeamNeuralNetworks/the-inspiring-tuby-sniff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endParaRPr lang="en-US" sz="2000" noProof="0" dirty="0">
              <a:hlinkClick r:id="rId3"/>
            </a:endParaRP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2000" noProof="0" dirty="0"/>
              <a:t>Example of “hub”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2000" noProof="0" dirty="0">
                <a:hlinkClick r:id="rId3"/>
              </a:rPr>
              <a:t>https://github.com/SilverLabUCL/SilverLab-Microscope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2000" noProof="0" dirty="0">
                <a:hlinkClick r:id="rId3"/>
              </a:rPr>
              <a:t>https://github.com/NeuroStrasbourg/</a:t>
            </a:r>
            <a:endParaRPr lang="en-US" sz="2000" noProof="0" dirty="0"/>
          </a:p>
          <a:p>
            <a:pPr>
              <a:spcBef>
                <a:spcPts val="0"/>
              </a:spcBef>
              <a:spcAft>
                <a:spcPts val="500"/>
              </a:spcAft>
              <a:buFont typeface="Wingdings" panose="05000000000000000000" pitchFamily="2" charset="2"/>
              <a:buChar char="Ø"/>
            </a:pPr>
            <a:endParaRPr lang="en-US" sz="2000" noProof="0" dirty="0"/>
          </a:p>
          <a:p>
            <a:pPr>
              <a:spcBef>
                <a:spcPts val="0"/>
              </a:spcBef>
              <a:spcAft>
                <a:spcPts val="500"/>
              </a:spcAft>
              <a:buFont typeface="Wingdings" panose="05000000000000000000" pitchFamily="2" charset="2"/>
              <a:buChar char="Ø"/>
            </a:pPr>
            <a:endParaRPr lang="en-US" sz="2000" noProof="0" dirty="0"/>
          </a:p>
          <a:p>
            <a:pPr>
              <a:spcBef>
                <a:spcPts val="0"/>
              </a:spcBef>
              <a:spcAft>
                <a:spcPts val="500"/>
              </a:spcAft>
              <a:buFont typeface="Wingdings" panose="05000000000000000000" pitchFamily="2" charset="2"/>
              <a:buChar char="Ø"/>
            </a:pPr>
            <a:endParaRPr lang="en-US" sz="2000" noProof="0" dirty="0"/>
          </a:p>
          <a:p>
            <a:pPr>
              <a:spcBef>
                <a:spcPts val="0"/>
              </a:spcBef>
              <a:spcAft>
                <a:spcPts val="500"/>
              </a:spcAft>
              <a:buFont typeface="Wingdings" panose="05000000000000000000" pitchFamily="2" charset="2"/>
              <a:buChar char="Ø"/>
            </a:pPr>
            <a:endParaRPr lang="en-US" sz="2000" noProof="0" dirty="0"/>
          </a:p>
        </p:txBody>
      </p:sp>
    </p:spTree>
    <p:extLst>
      <p:ext uri="{BB962C8B-B14F-4D97-AF65-F5344CB8AC3E}">
        <p14:creationId xmlns:p14="http://schemas.microsoft.com/office/powerpoint/2010/main" val="3434739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3F7C6-F1F2-EA80-CC37-9357CB1A3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400" noProof="0" dirty="0"/>
              <a:t>GitHub Repository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E725C-2B1A-2A35-9A5B-6BBE56CF6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61825"/>
            <a:ext cx="9283095" cy="4447040"/>
          </a:xfrm>
        </p:spPr>
        <p:txBody>
          <a:bodyPr numCol="2">
            <a:noAutofit/>
          </a:bodyPr>
          <a:lstStyle/>
          <a:p>
            <a:r>
              <a:rPr lang="en-US" sz="2000" b="1" noProof="0" dirty="0"/>
              <a:t>Key Areas of a Repository</a:t>
            </a:r>
          </a:p>
          <a:p>
            <a:pPr marL="0" indent="0">
              <a:buNone/>
            </a:pPr>
            <a:r>
              <a:rPr lang="en-US" sz="2000" noProof="0" dirty="0"/>
              <a:t>→ Code: Where your files live</a:t>
            </a:r>
          </a:p>
          <a:p>
            <a:pPr marL="0" indent="0">
              <a:buNone/>
            </a:pPr>
            <a:r>
              <a:rPr lang="en-US" sz="2000" noProof="0" dirty="0"/>
              <a:t>→ Issues: Track bugs and feature requests</a:t>
            </a:r>
          </a:p>
          <a:p>
            <a:pPr marL="0" indent="0">
              <a:buNone/>
            </a:pPr>
            <a:r>
              <a:rPr lang="en-US" sz="2000" noProof="0" dirty="0"/>
              <a:t>→ Pull Requests: Propose and review changes </a:t>
            </a:r>
          </a:p>
          <a:p>
            <a:pPr marL="0" indent="0">
              <a:buNone/>
            </a:pPr>
            <a:r>
              <a:rPr lang="en-US" sz="2000" noProof="0" dirty="0"/>
              <a:t>→ Projects: Organize and track work </a:t>
            </a:r>
          </a:p>
          <a:p>
            <a:pPr marL="0" indent="0">
              <a:buNone/>
            </a:pPr>
            <a:r>
              <a:rPr lang="en-US" sz="2000" noProof="0" dirty="0"/>
              <a:t>→ Wiki: Project documentation </a:t>
            </a:r>
          </a:p>
          <a:p>
            <a:pPr marL="0" indent="0">
              <a:buNone/>
            </a:pPr>
            <a:r>
              <a:rPr lang="en-US" sz="2000" noProof="0" dirty="0"/>
              <a:t>→ Settings: Manage repository configuration</a:t>
            </a:r>
          </a:p>
          <a:p>
            <a:pPr marL="0" indent="0">
              <a:buNone/>
            </a:pPr>
            <a:endParaRPr lang="en-US" sz="2000" b="1" noProof="0" dirty="0"/>
          </a:p>
          <a:p>
            <a:r>
              <a:rPr lang="en-US" sz="2000" b="1" noProof="0" dirty="0"/>
              <a:t>Navigation</a:t>
            </a:r>
          </a:p>
          <a:p>
            <a:pPr marL="0" indent="0">
              <a:buNone/>
            </a:pPr>
            <a:r>
              <a:rPr lang="en-US" sz="2000" noProof="0" dirty="0"/>
              <a:t>→ Top menu for core features</a:t>
            </a:r>
          </a:p>
          <a:p>
            <a:pPr marL="0" indent="0">
              <a:buNone/>
            </a:pPr>
            <a:r>
              <a:rPr lang="en-US" sz="2000" noProof="0" dirty="0"/>
              <a:t>→ README displays automatically on homepage </a:t>
            </a:r>
          </a:p>
          <a:p>
            <a:pPr marL="0" indent="0">
              <a:buNone/>
            </a:pPr>
            <a:r>
              <a:rPr lang="en-US" sz="2000" noProof="0" dirty="0"/>
              <a:t>→ Sidebar for additional information </a:t>
            </a:r>
          </a:p>
          <a:p>
            <a:pPr marL="0" indent="0">
              <a:buNone/>
            </a:pPr>
            <a:r>
              <a:rPr lang="en-US" sz="2000" noProof="0" dirty="0"/>
              <a:t>→ Watch/Star/Fork buttons for engagement</a:t>
            </a:r>
          </a:p>
          <a:p>
            <a:pPr marL="0" indent="0">
              <a:buNone/>
            </a:pPr>
            <a:endParaRPr lang="en-US" sz="2000" noProof="0" dirty="0"/>
          </a:p>
        </p:txBody>
      </p:sp>
    </p:spTree>
    <p:extLst>
      <p:ext uri="{BB962C8B-B14F-4D97-AF65-F5344CB8AC3E}">
        <p14:creationId xmlns:p14="http://schemas.microsoft.com/office/powerpoint/2010/main" val="1742175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E9439-60CA-B1AA-A6A9-A61444BAC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374361"/>
            <a:ext cx="11210544" cy="557784"/>
          </a:xfrm>
        </p:spPr>
        <p:txBody>
          <a:bodyPr>
            <a:noAutofit/>
          </a:bodyPr>
          <a:lstStyle/>
          <a:p>
            <a:r>
              <a:rPr lang="en-US" sz="4000" noProof="0" dirty="0"/>
              <a:t>How do I use </a:t>
            </a:r>
            <a:r>
              <a:rPr lang="en-US" sz="4000" noProof="0" dirty="0" err="1"/>
              <a:t>Github</a:t>
            </a:r>
            <a:r>
              <a:rPr lang="en-US" sz="4000" noProof="0" dirty="0"/>
              <a:t>?</a:t>
            </a:r>
            <a:br>
              <a:rPr lang="en-US" sz="4000" noProof="0" dirty="0"/>
            </a:br>
            <a:endParaRPr lang="en-US" sz="40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89C2C-D2A9-CA5E-1A3E-25579C914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47535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000" b="1" noProof="0" dirty="0">
                <a:solidFill>
                  <a:srgbClr val="FF0000"/>
                </a:solidFill>
              </a:rPr>
              <a:t>To access public repositories : nothing to do</a:t>
            </a:r>
          </a:p>
          <a:p>
            <a:pPr marL="0" indent="0">
              <a:buNone/>
            </a:pPr>
            <a:r>
              <a:rPr lang="en-US" sz="2000" noProof="0" dirty="0"/>
              <a:t>1) Regular repo</a:t>
            </a:r>
          </a:p>
          <a:p>
            <a:pPr marL="0" indent="0">
              <a:buNone/>
            </a:pPr>
            <a:r>
              <a:rPr lang="en-US" sz="2000" noProof="0" dirty="0">
                <a:hlinkClick r:id="rId2"/>
              </a:rPr>
              <a:t>https://www.nature.com/articles/s41586-021-03220-z</a:t>
            </a:r>
            <a:endParaRPr lang="en-US" sz="2000" noProof="0" dirty="0"/>
          </a:p>
          <a:p>
            <a:pPr marL="0" indent="0">
              <a:buNone/>
            </a:pPr>
            <a:r>
              <a:rPr lang="en-US" sz="2000" b="0" i="0" noProof="0" dirty="0">
                <a:solidFill>
                  <a:srgbClr val="006699"/>
                </a:solidFill>
                <a:effectLst/>
                <a:latin typeface="Harding"/>
                <a:hlinkClick r:id="rId3"/>
              </a:rPr>
              <a:t>https://github.com/MacoskoLab/cerebellum-atlas-analysis</a:t>
            </a:r>
            <a:endParaRPr lang="en-US" sz="2000" noProof="0" dirty="0">
              <a:solidFill>
                <a:srgbClr val="222222"/>
              </a:solidFill>
              <a:latin typeface="Harding"/>
            </a:endParaRPr>
          </a:p>
          <a:p>
            <a:pPr marL="0" indent="0">
              <a:buNone/>
            </a:pPr>
            <a:endParaRPr lang="en-US" sz="2000" noProof="0" dirty="0">
              <a:solidFill>
                <a:srgbClr val="222222"/>
              </a:solidFill>
              <a:latin typeface="Harding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000" noProof="0" dirty="0"/>
              <a:t>2) </a:t>
            </a:r>
            <a:r>
              <a:rPr lang="en-US" sz="2000" noProof="0" dirty="0" err="1"/>
              <a:t>Colab</a:t>
            </a:r>
            <a:r>
              <a:rPr lang="en-US" sz="2000" noProof="0" dirty="0"/>
              <a:t> : </a:t>
            </a:r>
            <a:r>
              <a:rPr lang="en-US" sz="2000" noProof="0" dirty="0">
                <a:hlinkClick r:id="rId4"/>
              </a:rPr>
              <a:t>https://github.com/neuro4ml/exercises?tab=readme-ov-file</a:t>
            </a:r>
            <a:endParaRPr lang="en-US" sz="2000" noProof="0" dirty="0"/>
          </a:p>
          <a:p>
            <a:pPr marL="0" indent="0">
              <a:buNone/>
            </a:pPr>
            <a:r>
              <a:rPr lang="en-US" sz="2000" noProof="0" dirty="0"/>
              <a:t>3) </a:t>
            </a:r>
            <a:r>
              <a:rPr lang="en-US" sz="2000" noProof="0" dirty="0" err="1"/>
              <a:t>Ressources</a:t>
            </a:r>
            <a:r>
              <a:rPr lang="en-US" sz="2000" noProof="0" dirty="0"/>
              <a:t> : </a:t>
            </a:r>
            <a:r>
              <a:rPr lang="en-US" sz="2000" noProof="0" dirty="0">
                <a:hlinkClick r:id="rId5"/>
              </a:rPr>
              <a:t>https://github.com/ywang2822/Multi_Lick_ports_behavioral_setup</a:t>
            </a:r>
            <a:endParaRPr lang="en-US" sz="2000" noProof="0" dirty="0"/>
          </a:p>
          <a:p>
            <a:pPr marL="0" indent="0">
              <a:buNone/>
            </a:pPr>
            <a:endParaRPr lang="en-US" sz="2000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42181B-DBA1-F844-F440-47E2D24D91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8987" y="365125"/>
            <a:ext cx="4830087" cy="24420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BD5FA7-7AD5-F279-8B1D-F1977D4DB6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72362" y="3320095"/>
            <a:ext cx="3166712" cy="28568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2933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14AFB-F5FA-876C-65E8-90A61F690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4000" dirty="0"/>
              <a:t>Program</a:t>
            </a:r>
            <a:endParaRPr lang="en-US" sz="4000" noProof="0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658AD9EF-FC87-7993-CB3E-F36740F5E7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398" y="1393371"/>
            <a:ext cx="11430001" cy="4953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2" anchorCtr="0" compatLnSpc="1">
            <a:prstTxWarp prst="textNoShape">
              <a:avLst/>
            </a:prstTxWarp>
            <a:noAutofit/>
          </a:bodyPr>
          <a:lstStyle/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2400" b="1" u="sng" noProof="0" dirty="0"/>
              <a:t>1. Git &amp; GitHub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endParaRPr lang="en-US" sz="2400" noProof="0" dirty="0"/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2400" b="1" u="sng" noProof="0" dirty="0"/>
              <a:t>2. LLM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endParaRPr lang="en-US" sz="2400" b="1" u="sng" dirty="0"/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2400" b="1" u="sng" dirty="0"/>
              <a:t>3. ChatGPT to the rescue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endParaRPr lang="en-US" sz="2400" b="1" u="sng" dirty="0"/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2400" b="1" u="sng" dirty="0"/>
              <a:t>4. GitHub Copilot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endParaRPr lang="en-US" sz="2400" b="1" u="sng" dirty="0"/>
          </a:p>
          <a:p>
            <a:pPr>
              <a:spcBef>
                <a:spcPts val="0"/>
              </a:spcBef>
              <a:spcAft>
                <a:spcPts val="500"/>
              </a:spcAft>
            </a:pPr>
            <a:r>
              <a:rPr lang="en-US" sz="2400" b="1" u="sng" dirty="0"/>
              <a:t>5. IDE Integration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endParaRPr lang="en-US" sz="2400" b="1" u="sng" dirty="0"/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2400" b="1" u="sng" noProof="0" dirty="0"/>
              <a:t>6. Agents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endParaRPr lang="en-US" sz="1800" b="1" u="sng" dirty="0"/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endParaRPr lang="en-US" sz="1800" noProof="0" dirty="0"/>
          </a:p>
        </p:txBody>
      </p:sp>
    </p:spTree>
    <p:extLst>
      <p:ext uri="{BB962C8B-B14F-4D97-AF65-F5344CB8AC3E}">
        <p14:creationId xmlns:p14="http://schemas.microsoft.com/office/powerpoint/2010/main" val="190202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E08B-5069-9FCD-6EC4-0D5FF58C0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4000" noProof="0" dirty="0"/>
              <a:t>How do I use </a:t>
            </a:r>
            <a:r>
              <a:rPr lang="en-US" sz="4000" noProof="0" dirty="0" err="1"/>
              <a:t>Github</a:t>
            </a:r>
            <a:r>
              <a:rPr lang="en-US" sz="4000" noProof="0" dirty="0"/>
              <a:t>?</a:t>
            </a:r>
            <a:br>
              <a:rPr lang="en-US" sz="4000" noProof="0" dirty="0"/>
            </a:br>
            <a:endParaRPr lang="en-US" sz="40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98D5C-56E6-6D66-68D7-4AC7CC18E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7703"/>
            <a:ext cx="10767104" cy="494778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2000" b="1" noProof="0" dirty="0">
                <a:solidFill>
                  <a:srgbClr val="FF0000"/>
                </a:solidFill>
              </a:rPr>
              <a:t>For editing Repositories, Three Ways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2000" b="1" noProof="0" dirty="0"/>
              <a:t>1 : Web Interface (github.com)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2000" noProof="0" dirty="0"/>
              <a:t>Great for browsing, quick edits, and project management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2000" noProof="0" dirty="0"/>
              <a:t>No installation needed, works everywhere. Not for cloning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2000" b="1" noProof="0" dirty="0"/>
              <a:t>2 : GitHub Desktop (this is what I use)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2000" noProof="0" dirty="0">
                <a:sym typeface="Wingdings" panose="05000000000000000000" pitchFamily="2" charset="2"/>
              </a:rPr>
              <a:t>U</a:t>
            </a:r>
            <a:r>
              <a:rPr lang="en-US" sz="2000" noProof="0" dirty="0"/>
              <a:t>ser-friendly application for Windows/Mac 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2000" noProof="0" dirty="0"/>
              <a:t>Visual interface for common Git operations 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2000" b="1" noProof="0" dirty="0"/>
              <a:t>3 : Command Line Interface (this is what I use when I do not have any choice)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2000" noProof="0" dirty="0"/>
              <a:t>Most powerful and flexible (all the </a:t>
            </a:r>
            <a:r>
              <a:rPr lang="en-US" sz="2000" noProof="0" dirty="0" err="1"/>
              <a:t>github</a:t>
            </a:r>
            <a:r>
              <a:rPr lang="en-US" sz="2000" noProof="0" dirty="0"/>
              <a:t> options) 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2000" noProof="0" dirty="0"/>
              <a:t>Standard in software development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2000" noProof="0" dirty="0"/>
              <a:t>Required for advanced operations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endParaRPr lang="en-US" sz="2000" i="1" noProof="0" dirty="0"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2000" i="1" noProof="0" dirty="0">
                <a:sym typeface="Wingdings" panose="05000000000000000000" pitchFamily="2" charset="2"/>
              </a:rPr>
              <a:t> 	</a:t>
            </a:r>
            <a:endParaRPr lang="en-US" sz="2000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0785CE-C6B0-296A-A2BB-52C8989AE748}"/>
              </a:ext>
            </a:extLst>
          </p:cNvPr>
          <p:cNvSpPr txBox="1"/>
          <p:nvPr/>
        </p:nvSpPr>
        <p:spPr>
          <a:xfrm>
            <a:off x="231006" y="6123543"/>
            <a:ext cx="103375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i="1" noProof="0" dirty="0">
                <a:sym typeface="Wingdings" panose="05000000000000000000" pitchFamily="2" charset="2"/>
              </a:rPr>
              <a:t> </a:t>
            </a:r>
            <a:r>
              <a:rPr lang="en-US" sz="1800" i="1" noProof="0" dirty="0"/>
              <a:t>Each method can be used interchangeably based on your</a:t>
            </a:r>
            <a:r>
              <a:rPr lang="en-US" i="1" noProof="0" dirty="0"/>
              <a:t> </a:t>
            </a:r>
            <a:r>
              <a:rPr lang="en-US" sz="1800" i="1" noProof="0" dirty="0"/>
              <a:t>needs and comfort level</a:t>
            </a:r>
            <a:endParaRPr lang="en-US" sz="1800" noProof="0" dirty="0"/>
          </a:p>
        </p:txBody>
      </p:sp>
    </p:spTree>
    <p:extLst>
      <p:ext uri="{BB962C8B-B14F-4D97-AF65-F5344CB8AC3E}">
        <p14:creationId xmlns:p14="http://schemas.microsoft.com/office/powerpoint/2010/main" val="3823091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BBA56-A392-F4FF-6D76-FF989A8C9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400" noProof="0" dirty="0" err="1"/>
              <a:t>Github</a:t>
            </a:r>
            <a:r>
              <a:rPr lang="en-US" sz="4400" noProof="0" dirty="0"/>
              <a:t> Desktop -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86281-55C3-E394-5E6A-D64600657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A51EE6-5E52-7A5C-5BD4-FB62B4670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020" y="1270000"/>
            <a:ext cx="9965960" cy="549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2369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5CDC3-7FFF-EC77-9DCC-44876EBBE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400" noProof="0" dirty="0"/>
              <a:t>GitHub Benefits for Academia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BEF4C6C-9D51-7953-DE64-A6AEE1D052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1106" y="1924257"/>
            <a:ext cx="10837332" cy="4426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  <a:spcAft>
                <a:spcPts val="500"/>
              </a:spcAft>
            </a:pPr>
            <a:r>
              <a:rPr lang="en-US" sz="2000" b="1" noProof="0" dirty="0"/>
              <a:t>Free GitHub Pro for Education</a:t>
            </a:r>
            <a:r>
              <a:rPr lang="en-US" sz="2000" noProof="0" dirty="0"/>
              <a:t> at no cost Available for students, researchers, and teachers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2000" noProof="0" dirty="0">
                <a:hlinkClick r:id="rId3"/>
              </a:rPr>
              <a:t>https://education.github.com/discount_requests/application</a:t>
            </a:r>
            <a:endParaRPr lang="en-US" sz="2000" noProof="0" dirty="0"/>
          </a:p>
          <a:p>
            <a:pPr>
              <a:spcBef>
                <a:spcPts val="0"/>
              </a:spcBef>
              <a:spcAft>
                <a:spcPts val="500"/>
              </a:spcAft>
            </a:pPr>
            <a:r>
              <a:rPr lang="en-US" sz="2000" b="1" noProof="0" dirty="0"/>
              <a:t>GitHub Copilot Included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2000" noProof="0" dirty="0"/>
              <a:t>→ Works in GitHub's web editor 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2000" noProof="0" dirty="0"/>
              <a:t>→ Integrates with VS Code and other IDEs for code suggestions in real-time </a:t>
            </a:r>
          </a:p>
          <a:p>
            <a:pPr>
              <a:spcBef>
                <a:spcPts val="0"/>
              </a:spcBef>
              <a:spcAft>
                <a:spcPts val="500"/>
              </a:spcAft>
            </a:pPr>
            <a:r>
              <a:rPr lang="en-US" sz="2000" b="1" noProof="0" dirty="0"/>
              <a:t>What Copilot Can Do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2000" noProof="0" dirty="0"/>
              <a:t>→ Suggests code completions and whole functions 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2000" noProof="0" dirty="0"/>
              <a:t>→ Helps write documentation and comments 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2000" noProof="0" dirty="0"/>
              <a:t>→ Understands context from your code 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2000" noProof="0" dirty="0"/>
              <a:t>→ Assists with data analysis snippets</a:t>
            </a:r>
          </a:p>
          <a:p>
            <a:pPr>
              <a:spcBef>
                <a:spcPts val="0"/>
              </a:spcBef>
              <a:spcAft>
                <a:spcPts val="500"/>
              </a:spcAft>
            </a:pPr>
            <a:r>
              <a:rPr lang="en-US" sz="2000" b="1" noProof="0" dirty="0"/>
              <a:t>To Get Access : sign up in </a:t>
            </a:r>
            <a:r>
              <a:rPr lang="en-US" sz="2000" noProof="0" dirty="0"/>
              <a:t>GitHub Education, using your </a:t>
            </a:r>
            <a:r>
              <a:rPr lang="en-US" sz="2000" noProof="0" dirty="0" err="1"/>
              <a:t>unistra</a:t>
            </a:r>
            <a:r>
              <a:rPr lang="en-US" sz="2000" noProof="0" dirty="0"/>
              <a:t> mail address. Teachers can get 2 pro accounts for organizations</a:t>
            </a:r>
            <a:endParaRPr kumimoji="0" lang="en-US" sz="20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0129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650D88-B624-D0F1-BDF3-B6E8368A4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AAB44-95CE-902B-F062-F8F8FB0435F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7675" y="1447800"/>
            <a:ext cx="11210925" cy="39782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 LLM</a:t>
            </a:r>
            <a:endParaRPr kumimoji="0" lang="fr-FR" sz="10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07813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32EE3-8104-83ED-04F3-025133BA1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4000" dirty="0" err="1"/>
              <a:t>Defintion</a:t>
            </a:r>
            <a:endParaRPr lang="fr-FR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48A5A-2FA5-D5E6-CCF9-DE55FEB49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A large language model (e.g., GPT-5) is a </a:t>
            </a:r>
            <a:r>
              <a:rPr lang="en-US" sz="2000" b="1" dirty="0"/>
              <a:t>Transformer</a:t>
            </a:r>
            <a:r>
              <a:rPr lang="en-US" sz="2000" dirty="0"/>
              <a:t> neural network trained by </a:t>
            </a:r>
            <a:r>
              <a:rPr lang="en-US" sz="2000" b="1" dirty="0"/>
              <a:t>next-token prediction</a:t>
            </a:r>
            <a:r>
              <a:rPr lang="en-US" sz="2000" dirty="0"/>
              <a:t> on massive text to perform NLP tasks (generate text, answer questions, summarize, code), by learning statistical patterns.</a:t>
            </a:r>
          </a:p>
          <a:p>
            <a:endParaRPr lang="en-US" sz="2000" dirty="0"/>
          </a:p>
          <a:p>
            <a:r>
              <a:rPr lang="fr-FR" sz="2000" dirty="0" err="1"/>
              <a:t>Text</a:t>
            </a:r>
            <a:r>
              <a:rPr lang="fr-FR" sz="2000" dirty="0"/>
              <a:t> </a:t>
            </a:r>
            <a:r>
              <a:rPr lang="fr-FR" sz="2000" dirty="0" err="1"/>
              <a:t>from</a:t>
            </a:r>
            <a:r>
              <a:rPr lang="fr-FR" sz="2000" dirty="0"/>
              <a:t> </a:t>
            </a:r>
            <a:r>
              <a:rPr lang="fr-FR" sz="2000" b="1" dirty="0" err="1"/>
              <a:t>websites</a:t>
            </a:r>
            <a:r>
              <a:rPr lang="fr-FR" sz="2000" b="1" dirty="0"/>
              <a:t>, books, articles, blogs</a:t>
            </a:r>
            <a:r>
              <a:rPr lang="fr-FR" sz="2000" dirty="0"/>
              <a:t>; </a:t>
            </a:r>
            <a:r>
              <a:rPr lang="fr-FR" sz="2000" dirty="0" err="1"/>
              <a:t>programming</a:t>
            </a:r>
            <a:r>
              <a:rPr lang="fr-FR" sz="2000" dirty="0"/>
              <a:t> </a:t>
            </a:r>
            <a:r>
              <a:rPr lang="fr-FR" sz="2000" dirty="0" err="1"/>
              <a:t>resources</a:t>
            </a:r>
            <a:r>
              <a:rPr lang="fr-FR" sz="2000" dirty="0"/>
              <a:t> like </a:t>
            </a:r>
            <a:r>
              <a:rPr lang="fr-FR" sz="2000" b="1" dirty="0"/>
              <a:t>GitHub code </a:t>
            </a:r>
            <a:r>
              <a:rPr lang="fr-FR" sz="2000" b="1" dirty="0" err="1"/>
              <a:t>snippets</a:t>
            </a:r>
            <a:r>
              <a:rPr lang="fr-FR" sz="2000" b="1" dirty="0"/>
              <a:t>, documentation, Stack </a:t>
            </a:r>
            <a:r>
              <a:rPr lang="fr-FR" sz="2000" b="1" dirty="0" err="1"/>
              <a:t>Overflow</a:t>
            </a:r>
            <a:r>
              <a:rPr lang="fr-FR" sz="2000" dirty="0"/>
              <a:t>; science content </a:t>
            </a:r>
            <a:r>
              <a:rPr lang="fr-FR" sz="2000" dirty="0" err="1"/>
              <a:t>such</a:t>
            </a:r>
            <a:r>
              <a:rPr lang="fr-FR" sz="2000" dirty="0"/>
              <a:t> as </a:t>
            </a:r>
            <a:r>
              <a:rPr lang="fr-FR" sz="2000" b="1" dirty="0" err="1"/>
              <a:t>academic</a:t>
            </a:r>
            <a:r>
              <a:rPr lang="fr-FR" sz="2000" b="1" dirty="0"/>
              <a:t> </a:t>
            </a:r>
            <a:r>
              <a:rPr lang="fr-FR" sz="2000" b="1" dirty="0" err="1"/>
              <a:t>papers</a:t>
            </a:r>
            <a:r>
              <a:rPr lang="fr-FR" sz="2000" b="1" dirty="0"/>
              <a:t>, </a:t>
            </a:r>
            <a:r>
              <a:rPr lang="fr-FR" sz="2000" b="1" dirty="0" err="1"/>
              <a:t>arXiv</a:t>
            </a:r>
            <a:r>
              <a:rPr lang="fr-FR" sz="2000" b="1" dirty="0"/>
              <a:t>, PubMed</a:t>
            </a:r>
            <a:r>
              <a:rPr lang="fr-FR" sz="2000" dirty="0"/>
              <a:t> (</a:t>
            </a:r>
            <a:r>
              <a:rPr lang="fr-FR" sz="2000" dirty="0" err="1"/>
              <a:t>often</a:t>
            </a:r>
            <a:r>
              <a:rPr lang="fr-FR" sz="2000" dirty="0"/>
              <a:t> </a:t>
            </a:r>
            <a:r>
              <a:rPr lang="fr-FR" sz="2000" b="1" dirty="0"/>
              <a:t>abstracts</a:t>
            </a:r>
            <a:r>
              <a:rPr lang="fr-FR" sz="2000" dirty="0"/>
              <a:t> </a:t>
            </a:r>
            <a:r>
              <a:rPr lang="fr-FR" sz="2000" dirty="0" err="1"/>
              <a:t>unless</a:t>
            </a:r>
            <a:r>
              <a:rPr lang="fr-FR" sz="2000" dirty="0"/>
              <a:t> full </a:t>
            </a:r>
            <a:r>
              <a:rPr lang="fr-FR" sz="2000" dirty="0" err="1"/>
              <a:t>text</a:t>
            </a:r>
            <a:r>
              <a:rPr lang="fr-FR" sz="2000" dirty="0"/>
              <a:t>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licensed</a:t>
            </a:r>
            <a:r>
              <a:rPr lang="fr-FR" sz="2000" dirty="0"/>
              <a:t>)</a:t>
            </a:r>
          </a:p>
          <a:p>
            <a:endParaRPr lang="en-US" sz="2000" dirty="0"/>
          </a:p>
          <a:p>
            <a:r>
              <a:rPr lang="en-US" sz="2000" dirty="0"/>
              <a:t>It doesn’t think like a human, it </a:t>
            </a:r>
            <a:r>
              <a:rPr lang="en-US" sz="2000" b="1" dirty="0"/>
              <a:t>predicts likely next words</a:t>
            </a:r>
            <a:r>
              <a:rPr lang="en-US" sz="2000" dirty="0"/>
              <a:t>. Newer models (GPT-5) follow </a:t>
            </a:r>
            <a:r>
              <a:rPr lang="en-US" sz="2000" b="1" dirty="0"/>
              <a:t>multi-step instructions</a:t>
            </a:r>
            <a:r>
              <a:rPr lang="en-US" sz="2000" dirty="0"/>
              <a:t> more reliably, but can still be wrong, so </a:t>
            </a:r>
            <a:r>
              <a:rPr lang="en-US" sz="2000" b="1" dirty="0"/>
              <a:t>verify important claims</a:t>
            </a:r>
            <a:r>
              <a:rPr lang="en-US" sz="2000" dirty="0"/>
              <a:t>.</a:t>
            </a:r>
            <a:endParaRPr lang="fr-FR" sz="2000" dirty="0"/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0580447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4FBB9-98DC-CE44-1B88-05ECF1278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fr-FR" sz="4000" dirty="0" err="1">
                <a:latin typeface="+mn-lt"/>
              </a:rPr>
              <a:t>Tokens</a:t>
            </a:r>
            <a:endParaRPr lang="fr-FR" sz="4000" dirty="0"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B494B3-5EBB-ADA1-1E95-F11BDB2BD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33" y="2969906"/>
            <a:ext cx="3642566" cy="14426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10CE5C-C936-79A5-B1E1-145E58AA8E2B}"/>
              </a:ext>
            </a:extLst>
          </p:cNvPr>
          <p:cNvSpPr txBox="1"/>
          <p:nvPr/>
        </p:nvSpPr>
        <p:spPr>
          <a:xfrm>
            <a:off x="1900186" y="1265679"/>
            <a:ext cx="92469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 err="1"/>
              <a:t>Dataset</a:t>
            </a:r>
            <a:r>
              <a:rPr lang="fr-FR" sz="2000" i="1" dirty="0"/>
              <a:t> unit </a:t>
            </a:r>
            <a:r>
              <a:rPr lang="fr-FR" sz="2000" i="1" dirty="0" err="1"/>
              <a:t>is</a:t>
            </a:r>
            <a:r>
              <a:rPr lang="fr-FR" sz="2000" i="1" dirty="0"/>
              <a:t> a </a:t>
            </a:r>
            <a:r>
              <a:rPr lang="fr-FR" sz="2000" i="1" dirty="0" err="1"/>
              <a:t>token</a:t>
            </a:r>
            <a:r>
              <a:rPr lang="fr-FR" sz="2000" i="1" dirty="0"/>
              <a:t>. It </a:t>
            </a:r>
            <a:r>
              <a:rPr lang="fr-FR" sz="2000" i="1" dirty="0" err="1"/>
              <a:t>is</a:t>
            </a:r>
            <a:r>
              <a:rPr lang="fr-FR" sz="2000" i="1" dirty="0"/>
              <a:t> the quantum of information in </a:t>
            </a:r>
            <a:r>
              <a:rPr lang="fr-FR" sz="2000" i="1" dirty="0" err="1"/>
              <a:t>LLMs</a:t>
            </a:r>
            <a:endParaRPr lang="fr-FR" sz="2000" i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CBF3107-4880-DE81-5270-C88547A0FF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006"/>
          <a:stretch/>
        </p:blipFill>
        <p:spPr>
          <a:xfrm>
            <a:off x="4269657" y="2598339"/>
            <a:ext cx="4028517" cy="2185769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64B3644-A530-81CA-BCF0-96EE6DC82B0C}"/>
              </a:ext>
            </a:extLst>
          </p:cNvPr>
          <p:cNvSpPr txBox="1">
            <a:spLocks/>
          </p:cNvSpPr>
          <p:nvPr/>
        </p:nvSpPr>
        <p:spPr>
          <a:xfrm>
            <a:off x="9340808" y="4838310"/>
            <a:ext cx="3085431" cy="3651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/>
              <a:t>Code with Codex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999CB53-6C47-A071-364E-52AC23D517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3973"/>
          <a:stretch/>
        </p:blipFill>
        <p:spPr>
          <a:xfrm>
            <a:off x="8318880" y="2598340"/>
            <a:ext cx="4107359" cy="20966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55E8F08-BBDF-4FA3-E198-FF488481D5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683" y="5619737"/>
            <a:ext cx="4386827" cy="8871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500DD7F-5641-0CFE-DC38-A32A3117A5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3863" y="5619737"/>
            <a:ext cx="4309148" cy="1001652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B8E3AAD9-0216-366B-4646-6F391D762165}"/>
              </a:ext>
            </a:extLst>
          </p:cNvPr>
          <p:cNvSpPr/>
          <p:nvPr/>
        </p:nvSpPr>
        <p:spPr>
          <a:xfrm>
            <a:off x="5138821" y="5853684"/>
            <a:ext cx="1197811" cy="502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C555D12-4830-B42F-5C19-2390FC9D95DB}"/>
              </a:ext>
            </a:extLst>
          </p:cNvPr>
          <p:cNvSpPr txBox="1">
            <a:spLocks/>
          </p:cNvSpPr>
          <p:nvPr/>
        </p:nvSpPr>
        <p:spPr>
          <a:xfrm>
            <a:off x="1667711" y="1843269"/>
            <a:ext cx="994610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Text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D4BBB68-BD4B-A63D-E2E8-B861A673CC6C}"/>
              </a:ext>
            </a:extLst>
          </p:cNvPr>
          <p:cNvSpPr txBox="1">
            <a:spLocks/>
          </p:cNvSpPr>
          <p:nvPr/>
        </p:nvSpPr>
        <p:spPr>
          <a:xfrm>
            <a:off x="7790610" y="1843269"/>
            <a:ext cx="1088349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41444554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AB1E5-23EA-4248-9BF0-E8110AEFC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fr-FR" sz="4000" dirty="0" err="1"/>
              <a:t>Why</a:t>
            </a:r>
            <a:r>
              <a:rPr lang="fr-FR" sz="4000" dirty="0"/>
              <a:t> </a:t>
            </a:r>
            <a:r>
              <a:rPr lang="fr-FR" sz="4000" dirty="0" err="1"/>
              <a:t>Using</a:t>
            </a:r>
            <a:r>
              <a:rPr lang="fr-FR" sz="4000" dirty="0"/>
              <a:t> </a:t>
            </a:r>
            <a:r>
              <a:rPr lang="fr-FR" sz="4000" dirty="0" err="1"/>
              <a:t>LLM’s</a:t>
            </a:r>
            <a:r>
              <a:rPr lang="fr-FR" sz="4000" dirty="0"/>
              <a:t> (in science)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4688DC-2262-6118-1BAB-01EAF0FF86A0}"/>
              </a:ext>
            </a:extLst>
          </p:cNvPr>
          <p:cNvSpPr txBox="1"/>
          <p:nvPr/>
        </p:nvSpPr>
        <p:spPr>
          <a:xfrm>
            <a:off x="444500" y="1828661"/>
            <a:ext cx="10716459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 err="1"/>
              <a:t>Faster</a:t>
            </a:r>
            <a:r>
              <a:rPr lang="fr-FR" sz="2000" b="1" dirty="0"/>
              <a:t> </a:t>
            </a:r>
            <a:r>
              <a:rPr lang="fr-FR" sz="2000" b="1" dirty="0" err="1"/>
              <a:t>than</a:t>
            </a:r>
            <a:r>
              <a:rPr lang="fr-FR" sz="2000" b="1" dirty="0"/>
              <a:t> </a:t>
            </a:r>
            <a:r>
              <a:rPr lang="fr-FR" sz="2000" b="1" dirty="0" err="1"/>
              <a:t>most</a:t>
            </a:r>
            <a:r>
              <a:rPr lang="fr-FR" sz="2000" b="1" dirty="0"/>
              <a:t> web </a:t>
            </a:r>
            <a:r>
              <a:rPr lang="fr-FR" sz="2000" b="1" dirty="0" err="1"/>
              <a:t>search</a:t>
            </a:r>
            <a:r>
              <a:rPr lang="fr-FR" sz="2000" b="1" dirty="0"/>
              <a:t> : </a:t>
            </a:r>
            <a:r>
              <a:rPr lang="fr-FR" sz="2000" dirty="0"/>
              <a:t>a first </a:t>
            </a:r>
            <a:r>
              <a:rPr lang="fr-FR" sz="2000" dirty="0" err="1"/>
              <a:t>answer</a:t>
            </a:r>
            <a:r>
              <a:rPr lang="fr-FR" sz="2000" dirty="0"/>
              <a:t> can </a:t>
            </a:r>
            <a:r>
              <a:rPr lang="fr-FR" sz="2000" dirty="0" err="1"/>
              <a:t>be</a:t>
            </a:r>
            <a:r>
              <a:rPr lang="fr-FR" sz="2000" dirty="0"/>
              <a:t> </a:t>
            </a:r>
            <a:r>
              <a:rPr lang="fr-FR" sz="2000" dirty="0" err="1"/>
              <a:t>quickly</a:t>
            </a:r>
            <a:r>
              <a:rPr lang="fr-FR" sz="2000" dirty="0"/>
              <a:t> </a:t>
            </a:r>
            <a:r>
              <a:rPr lang="fr-FR" sz="2000" dirty="0" err="1"/>
              <a:t>obtained</a:t>
            </a:r>
            <a:r>
              <a:rPr lang="fr-FR" sz="2000" dirty="0"/>
              <a:t>. It can help </a:t>
            </a:r>
            <a:r>
              <a:rPr lang="fr-FR" sz="2000" dirty="0" err="1"/>
              <a:t>you</a:t>
            </a:r>
            <a:r>
              <a:rPr lang="fr-FR" sz="2000" dirty="0"/>
              <a:t> </a:t>
            </a:r>
            <a:r>
              <a:rPr lang="fr-FR" sz="2000" dirty="0" err="1"/>
              <a:t>learn</a:t>
            </a:r>
            <a:r>
              <a:rPr lang="fr-FR" sz="2000" dirty="0"/>
              <a:t> and use correct jargon. Vague </a:t>
            </a:r>
            <a:r>
              <a:rPr lang="fr-FR" sz="2000" dirty="0" err="1"/>
              <a:t>statements</a:t>
            </a:r>
            <a:r>
              <a:rPr lang="fr-FR" sz="2000" dirty="0"/>
              <a:t> are </a:t>
            </a:r>
            <a:r>
              <a:rPr lang="fr-FR" sz="2000" dirty="0" err="1"/>
              <a:t>usually</a:t>
            </a:r>
            <a:r>
              <a:rPr lang="fr-FR" sz="2000" dirty="0"/>
              <a:t> </a:t>
            </a:r>
            <a:r>
              <a:rPr lang="fr-FR" sz="2000" dirty="0" err="1"/>
              <a:t>rephrased</a:t>
            </a:r>
            <a:r>
              <a:rPr lang="fr-FR" sz="2000" dirty="0"/>
              <a:t> in </a:t>
            </a:r>
            <a:r>
              <a:rPr lang="fr-FR" sz="2000" dirty="0" err="1"/>
              <a:t>clearer</a:t>
            </a:r>
            <a:r>
              <a:rPr lang="fr-FR" sz="2000" dirty="0"/>
              <a:t> </a:t>
            </a:r>
            <a:r>
              <a:rPr lang="fr-FR" sz="2000" dirty="0" err="1"/>
              <a:t>terms</a:t>
            </a:r>
            <a:r>
              <a:rPr lang="fr-FR" sz="2000" dirty="0"/>
              <a:t> first.</a:t>
            </a:r>
          </a:p>
          <a:p>
            <a:endParaRPr lang="fr-FR" sz="2000" dirty="0"/>
          </a:p>
          <a:p>
            <a:r>
              <a:rPr lang="fr-FR" sz="2000" b="1" dirty="0"/>
              <a:t>Open new options : </a:t>
            </a:r>
            <a:r>
              <a:rPr lang="fr-FR" sz="2000" dirty="0"/>
              <a:t>You can </a:t>
            </a:r>
            <a:r>
              <a:rPr lang="fr-FR" sz="2000" dirty="0" err="1"/>
              <a:t>list</a:t>
            </a:r>
            <a:r>
              <a:rPr lang="fr-FR" sz="2000" dirty="0"/>
              <a:t> </a:t>
            </a:r>
            <a:r>
              <a:rPr lang="fr-FR" sz="2000" dirty="0" err="1"/>
              <a:t>tools</a:t>
            </a:r>
            <a:r>
              <a:rPr lang="fr-FR" sz="2000" dirty="0"/>
              <a:t> for </a:t>
            </a:r>
            <a:r>
              <a:rPr lang="fr-FR" sz="2000" dirty="0" err="1"/>
              <a:t>analysis</a:t>
            </a:r>
            <a:r>
              <a:rPr lang="fr-FR" sz="2000" dirty="0"/>
              <a:t> </a:t>
            </a:r>
            <a:r>
              <a:rPr lang="fr-FR" sz="2000" dirty="0" err="1"/>
              <a:t>you</a:t>
            </a:r>
            <a:r>
              <a:rPr lang="fr-FR" sz="2000" dirty="0"/>
              <a:t> </a:t>
            </a:r>
            <a:r>
              <a:rPr lang="fr-FR" sz="2000" dirty="0" err="1"/>
              <a:t>would</a:t>
            </a:r>
            <a:r>
              <a:rPr lang="fr-FR" sz="2000" dirty="0"/>
              <a:t> not have </a:t>
            </a:r>
            <a:r>
              <a:rPr lang="fr-FR" sz="2000" dirty="0" err="1"/>
              <a:t>considered</a:t>
            </a:r>
            <a:r>
              <a:rPr lang="fr-FR" sz="2000" dirty="0"/>
              <a:t> before</a:t>
            </a:r>
          </a:p>
          <a:p>
            <a:endParaRPr lang="fr-FR" sz="2000" dirty="0"/>
          </a:p>
          <a:p>
            <a:r>
              <a:rPr lang="fr-FR" sz="2000" b="1" dirty="0" err="1"/>
              <a:t>Improve</a:t>
            </a:r>
            <a:r>
              <a:rPr lang="fr-FR" sz="2000" b="1" dirty="0"/>
              <a:t> workflow : </a:t>
            </a:r>
            <a:r>
              <a:rPr lang="fr-FR" sz="2000" dirty="0" err="1"/>
              <a:t>Take</a:t>
            </a:r>
            <a:r>
              <a:rPr lang="fr-FR" sz="2000" dirty="0"/>
              <a:t> out </a:t>
            </a:r>
            <a:r>
              <a:rPr lang="fr-FR" sz="2000" dirty="0" err="1"/>
              <a:t>tedious</a:t>
            </a:r>
            <a:r>
              <a:rPr lang="fr-FR" sz="2000" dirty="0"/>
              <a:t> </a:t>
            </a:r>
            <a:r>
              <a:rPr lang="fr-FR" sz="2000" dirty="0" err="1"/>
              <a:t>steps</a:t>
            </a:r>
            <a:r>
              <a:rPr lang="fr-FR" sz="2000" dirty="0"/>
              <a:t> to focus on the goal and select the </a:t>
            </a:r>
            <a:r>
              <a:rPr lang="fr-FR" sz="2000" dirty="0" err="1"/>
              <a:t>means</a:t>
            </a:r>
            <a:r>
              <a:rPr lang="fr-FR" sz="2000" dirty="0"/>
              <a:t> to </a:t>
            </a:r>
            <a:r>
              <a:rPr lang="fr-FR" sz="2000" dirty="0" err="1"/>
              <a:t>achieve</a:t>
            </a:r>
            <a:r>
              <a:rPr lang="fr-FR" sz="2000" dirty="0"/>
              <a:t> </a:t>
            </a:r>
            <a:r>
              <a:rPr lang="fr-FR" sz="2000" dirty="0" err="1"/>
              <a:t>them</a:t>
            </a:r>
            <a:endParaRPr lang="fr-FR" sz="2000" dirty="0"/>
          </a:p>
          <a:p>
            <a:endParaRPr lang="fr-FR" sz="2000" dirty="0"/>
          </a:p>
          <a:p>
            <a:r>
              <a:rPr lang="fr-FR" sz="2000" b="1" dirty="0" err="1"/>
              <a:t>Lower</a:t>
            </a:r>
            <a:r>
              <a:rPr lang="fr-FR" sz="2000" b="1" dirty="0"/>
              <a:t> the </a:t>
            </a:r>
            <a:r>
              <a:rPr lang="fr-FR" sz="2000" b="1" dirty="0" err="1"/>
              <a:t>barriers</a:t>
            </a:r>
            <a:r>
              <a:rPr lang="fr-FR" sz="2000" b="1" dirty="0"/>
              <a:t> to </a:t>
            </a:r>
            <a:r>
              <a:rPr lang="fr-FR" sz="2000" b="1" dirty="0" err="1"/>
              <a:t>complex</a:t>
            </a:r>
            <a:r>
              <a:rPr lang="fr-FR" sz="2000" b="1" dirty="0"/>
              <a:t> </a:t>
            </a:r>
            <a:r>
              <a:rPr lang="fr-FR" sz="2000" b="1" dirty="0" err="1"/>
              <a:t>tools</a:t>
            </a:r>
            <a:r>
              <a:rPr lang="fr-FR" sz="2000" b="1" dirty="0"/>
              <a:t> : </a:t>
            </a:r>
            <a:r>
              <a:rPr lang="fr-FR" sz="2000" dirty="0" err="1"/>
              <a:t>Easier</a:t>
            </a:r>
            <a:r>
              <a:rPr lang="fr-FR" sz="2000" dirty="0"/>
              <a:t> to </a:t>
            </a:r>
            <a:r>
              <a:rPr lang="fr-FR" sz="2000" dirty="0" err="1"/>
              <a:t>join</a:t>
            </a:r>
            <a:r>
              <a:rPr lang="fr-FR" sz="2000" dirty="0"/>
              <a:t> a new </a:t>
            </a:r>
            <a:r>
              <a:rPr lang="fr-FR" sz="2000" dirty="0" err="1"/>
              <a:t>project</a:t>
            </a:r>
            <a:endParaRPr lang="fr-FR" sz="2000" dirty="0"/>
          </a:p>
          <a:p>
            <a:r>
              <a:rPr lang="fr-FR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61731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953D54-8B9C-BED9-0C9D-26534548E0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9042D-8086-BF8A-4FF5-95A09E321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fr-FR" sz="4000" dirty="0"/>
              <a:t>Limitations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31C80-4E74-F3E0-049A-D948F1114712}"/>
              </a:ext>
            </a:extLst>
          </p:cNvPr>
          <p:cNvSpPr txBox="1"/>
          <p:nvPr/>
        </p:nvSpPr>
        <p:spPr>
          <a:xfrm>
            <a:off x="444500" y="1828661"/>
            <a:ext cx="10716459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No Knowledge of truth</a:t>
            </a:r>
          </a:p>
          <a:p>
            <a:endParaRPr lang="en-US" sz="2000" b="1" dirty="0"/>
          </a:p>
          <a:p>
            <a:r>
              <a:rPr lang="en-US" sz="2000" b="1" dirty="0"/>
              <a:t>Hallucinations</a:t>
            </a:r>
            <a:br>
              <a:rPr lang="en-US" sz="2000" b="1" dirty="0"/>
            </a:br>
            <a:br>
              <a:rPr lang="en-US" sz="2000" b="1" dirty="0"/>
            </a:br>
            <a:r>
              <a:rPr lang="en-US" sz="2000" b="1" dirty="0"/>
              <a:t>Incomplete and poorly identified references</a:t>
            </a:r>
            <a:br>
              <a:rPr lang="en-US" sz="2000" b="1" dirty="0"/>
            </a:br>
            <a:br>
              <a:rPr lang="en-US" sz="2000" b="1" dirty="0"/>
            </a:br>
            <a:r>
              <a:rPr lang="en-US" sz="2000" b="1" dirty="0"/>
              <a:t>No Long term memory</a:t>
            </a:r>
          </a:p>
          <a:p>
            <a:endParaRPr lang="en-US" sz="2000" b="1" dirty="0"/>
          </a:p>
          <a:p>
            <a:r>
              <a:rPr lang="en-US" sz="2000" b="1" dirty="0"/>
              <a:t>Obsolescence</a:t>
            </a:r>
          </a:p>
          <a:p>
            <a:endParaRPr lang="en-US" sz="2000" b="1" dirty="0"/>
          </a:p>
          <a:p>
            <a:r>
              <a:rPr lang="en-US" sz="2000" b="1" dirty="0"/>
              <a:t>Multimodality</a:t>
            </a:r>
            <a:r>
              <a:rPr lang="fr-FR" sz="20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81430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619B89-4243-CB99-500B-FBB25B0474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D92BC-4D77-163E-A4BB-6BA40D8AE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fr-FR" sz="4000" dirty="0"/>
              <a:t>Limitations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BD08CE-3DE9-7CA5-2357-EFC6B5B11B47}"/>
              </a:ext>
            </a:extLst>
          </p:cNvPr>
          <p:cNvSpPr txBox="1"/>
          <p:nvPr/>
        </p:nvSpPr>
        <p:spPr>
          <a:xfrm>
            <a:off x="444500" y="1828661"/>
            <a:ext cx="1071645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No Knowledge of truth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Hallucinations</a:t>
            </a:r>
          </a:p>
          <a:p>
            <a:endParaRPr lang="en-US" sz="1200" dirty="0"/>
          </a:p>
          <a:p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Incomplete and poorly identified references</a:t>
            </a:r>
          </a:p>
          <a:p>
            <a:br>
              <a:rPr lang="en-US" sz="2000" b="1" dirty="0"/>
            </a:br>
            <a:r>
              <a:rPr lang="en-US" sz="2000" strike="sngStrike" dirty="0"/>
              <a:t>No Long term memory</a:t>
            </a:r>
          </a:p>
          <a:p>
            <a:endParaRPr lang="en-US" sz="2000" strike="sngStrike" dirty="0"/>
          </a:p>
          <a:p>
            <a:r>
              <a:rPr lang="en-US" sz="2000" strike="sngStrike" dirty="0"/>
              <a:t>Obsolescence</a:t>
            </a:r>
          </a:p>
          <a:p>
            <a:endParaRPr lang="en-US" sz="2000" strike="sngStrike" dirty="0"/>
          </a:p>
          <a:p>
            <a:r>
              <a:rPr lang="en-US" sz="2000" strike="sngStrike" dirty="0"/>
              <a:t>Multimodality</a:t>
            </a:r>
            <a:r>
              <a:rPr lang="fr-FR" sz="2000" strike="sngStrik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904324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B3D814-B391-3424-73B6-E5D0EA6891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BD025-07D6-A9C7-AEE1-9936659117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7675" y="1447800"/>
            <a:ext cx="11210925" cy="39782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 </a:t>
            </a:r>
            <a:r>
              <a:rPr kumimoji="0" lang="fr-FR" sz="100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ChatGPT</a:t>
            </a:r>
            <a:br>
              <a:rPr kumimoji="0" lang="fr-FR" sz="10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fr-FR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(and </a:t>
            </a:r>
            <a:r>
              <a:rPr kumimoji="0" lang="fr-FR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claude</a:t>
            </a:r>
            <a:r>
              <a:rPr kumimoji="0" lang="fr-FR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fr-FR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gemini</a:t>
            </a:r>
            <a:r>
              <a:rPr kumimoji="0" lang="fr-FR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etc…)</a:t>
            </a:r>
            <a:endParaRPr kumimoji="0" lang="fr-FR" sz="10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6784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D3B7B-2D14-94EF-55C2-B0CB6C270F1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7675" y="1447800"/>
            <a:ext cx="11210925" cy="39782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 GitHub</a:t>
            </a:r>
            <a:endParaRPr kumimoji="0" lang="fr-FR" sz="10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88745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FA8A5-0E09-087E-73AC-2C34CAC92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dirty="0" err="1"/>
              <a:t>ideas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D269B-0F26-3E01-75FC-2294FA1B4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500" y="3396933"/>
            <a:ext cx="11210543" cy="1459029"/>
          </a:xfrm>
        </p:spPr>
        <p:txBody>
          <a:bodyPr>
            <a:noAutofit/>
          </a:bodyPr>
          <a:lstStyle/>
          <a:p>
            <a:r>
              <a:rPr lang="en-US" i="1" dirty="0"/>
              <a:t>my linear regression model is good but when looking at the relation ship between predicted running speed and real one, using calcium imaging data, here is the result.</a:t>
            </a:r>
          </a:p>
          <a:p>
            <a:r>
              <a:rPr lang="en-US" i="1" dirty="0"/>
              <a:t>What do you think?</a:t>
            </a:r>
            <a:endParaRPr lang="en-US" dirty="0"/>
          </a:p>
          <a:p>
            <a:endParaRPr lang="fr-FR" dirty="0"/>
          </a:p>
        </p:txBody>
      </p:sp>
      <p:sp>
        <p:nvSpPr>
          <p:cNvPr id="4" name="AutoShape 2" descr="Image chargée">
            <a:extLst>
              <a:ext uri="{FF2B5EF4-FFF2-40B4-BE49-F238E27FC236}">
                <a16:creationId xmlns:a16="http://schemas.microsoft.com/office/drawing/2014/main" id="{DEB0D0C2-46A6-F38B-9FD9-2329769CB8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500087-7E83-96C2-D141-CA8D92A22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491" y="3868790"/>
            <a:ext cx="5648304" cy="1922739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D642F50-CE59-0015-41AF-B890E601E9C8}"/>
              </a:ext>
            </a:extLst>
          </p:cNvPr>
          <p:cNvSpPr txBox="1">
            <a:spLocks/>
          </p:cNvSpPr>
          <p:nvPr/>
        </p:nvSpPr>
        <p:spPr>
          <a:xfrm>
            <a:off x="490728" y="1305383"/>
            <a:ext cx="11210543" cy="5577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Find me a fancy, fast to install neuroscience repository that would give me a state of the art non linear dimensionality reduction for later cluster. Something simple to use like </a:t>
            </a:r>
            <a:r>
              <a:rPr lang="en-US" i="1" dirty="0" err="1"/>
              <a:t>phate</a:t>
            </a:r>
            <a:r>
              <a:rPr lang="en-US" i="1" dirty="0"/>
              <a:t> but even better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8ADED5-435B-B17C-18DB-5BFFB609823F}"/>
              </a:ext>
            </a:extLst>
          </p:cNvPr>
          <p:cNvSpPr txBox="1"/>
          <p:nvPr/>
        </p:nvSpPr>
        <p:spPr>
          <a:xfrm>
            <a:off x="600456" y="5989940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7030A0"/>
                </a:solidFill>
              </a:rPr>
              <a:t>See : DemoChatGPT.py</a:t>
            </a:r>
          </a:p>
        </p:txBody>
      </p:sp>
    </p:spTree>
    <p:extLst>
      <p:ext uri="{BB962C8B-B14F-4D97-AF65-F5344CB8AC3E}">
        <p14:creationId xmlns:p14="http://schemas.microsoft.com/office/powerpoint/2010/main" val="6031529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3F515-ED5E-AB50-BEB1-289A95F2C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Regular prompt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28882-A63D-2016-6CFF-AC874A44D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298EB1-BA00-993A-6349-E7BBD9970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43" y="1432560"/>
            <a:ext cx="4978724" cy="48655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4294090-B39F-E4CA-DA0C-D10A1F6CAF4E}"/>
              </a:ext>
            </a:extLst>
          </p:cNvPr>
          <p:cNvSpPr txBox="1"/>
          <p:nvPr/>
        </p:nvSpPr>
        <p:spPr>
          <a:xfrm>
            <a:off x="5557440" y="317634"/>
            <a:ext cx="6097604" cy="6390799"/>
          </a:xfrm>
          <a:prstGeom prst="rect">
            <a:avLst/>
          </a:prstGeom>
          <a:solidFill>
            <a:schemeClr val="tx1"/>
          </a:solidFill>
        </p:spPr>
        <p:txBody>
          <a:bodyPr wrap="square" numCol="2">
            <a:noAutofit/>
          </a:bodyPr>
          <a:lstStyle/>
          <a:p>
            <a:pPr>
              <a:buNone/>
            </a:pP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import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numpy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as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np</a:t>
            </a:r>
            <a:endParaRPr lang="fr-FR" sz="4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import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matplotlib.pyplot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as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plt</a:t>
            </a:r>
            <a:endParaRPr lang="fr-FR" sz="4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endParaRPr lang="fr-FR" sz="4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rng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=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np.random.default_rng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(123)</a:t>
            </a:r>
          </a:p>
          <a:p>
            <a:pPr>
              <a:buNone/>
            </a:pPr>
            <a:endParaRPr lang="fr-FR" sz="4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# ---------- sizes ----------</a:t>
            </a:r>
          </a:p>
          <a:p>
            <a:pPr>
              <a:buNone/>
            </a:pP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n_neurons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= 100</a:t>
            </a:r>
          </a:p>
          <a:p>
            <a:pPr>
              <a:buNone/>
            </a:pP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t_points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= 1000</a:t>
            </a:r>
          </a:p>
          <a:p>
            <a:pPr>
              <a:buNone/>
            </a:pP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dt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= 0.1</a:t>
            </a:r>
          </a:p>
          <a:p>
            <a:pPr>
              <a:buNone/>
            </a:pP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time_axis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=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np.arange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(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t_points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) *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dt</a:t>
            </a:r>
            <a:endParaRPr lang="fr-FR" sz="4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endParaRPr lang="fr-FR" sz="4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# ---------- labels (8 groups of 10 + 20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random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) ----------</a:t>
            </a:r>
          </a:p>
          <a:p>
            <a:pPr>
              <a:buNone/>
            </a:pP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group_labels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=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np.concatenate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([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np.full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(10, g) for g in range(1, 9)] + [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np.full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(20, 9)])</a:t>
            </a:r>
          </a:p>
          <a:p>
            <a:pPr>
              <a:buNone/>
            </a:pPr>
            <a:endParaRPr lang="fr-FR" sz="4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# ----------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correlation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targets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per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structured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group ----------</a:t>
            </a:r>
          </a:p>
          <a:p>
            <a:pPr>
              <a:buNone/>
            </a:pP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group_corr_targets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= {g: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rng.uniform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(-0.8, 0.8) for g in range(1, 9)}</a:t>
            </a:r>
          </a:p>
          <a:p>
            <a:pPr>
              <a:buNone/>
            </a:pPr>
            <a:endParaRPr lang="fr-FR" sz="4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# ----------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GCaMP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-like double-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exponential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kernel ----------</a:t>
            </a:r>
          </a:p>
          <a:p>
            <a:pPr>
              <a:buNone/>
            </a:pP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tau_rise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,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tau_decay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= 0.2, 1.2</a:t>
            </a:r>
          </a:p>
          <a:p>
            <a:pPr>
              <a:buNone/>
            </a:pP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kt =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np.arange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(0,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int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(5*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tau_decay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/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dt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)) *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dt</a:t>
            </a:r>
            <a:endParaRPr lang="fr-FR" sz="4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kernel = (1 -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np.exp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(-kt/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tau_rise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)) *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np.exp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(-kt/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tau_decay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kernel /=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kernel.max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endParaRPr lang="fr-FR" sz="4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def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convolve_events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(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spikes_bool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,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amps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):</a:t>
            </a:r>
          </a:p>
          <a:p>
            <a:pPr>
              <a:buNone/>
            </a:pP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   impulse =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np.zeros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(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spikes_bool.size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,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dtype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=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float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   impulse[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spikes_bool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] =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amps</a:t>
            </a:r>
            <a:endParaRPr lang="fr-FR" sz="4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   return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np.convolve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(impulse, kernel, mode='full')[: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spikes_bool.size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]</a:t>
            </a:r>
          </a:p>
          <a:p>
            <a:pPr>
              <a:buNone/>
            </a:pPr>
            <a:endParaRPr lang="fr-FR" sz="4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def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safe_corr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(x, y):</a:t>
            </a:r>
          </a:p>
          <a:p>
            <a:pPr>
              <a:buNone/>
            </a:pP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  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sx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,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sy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= x -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x.mean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(), y -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y.mean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   vx, vy =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np.linalg.norm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(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sx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),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np.linalg.norm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(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sy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   if vx &lt; 1e-12 or vy &lt; 1e-12: return 0.0</a:t>
            </a:r>
          </a:p>
          <a:p>
            <a:pPr>
              <a:buNone/>
            </a:pP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   return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float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(np.dot(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sx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,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sy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) / (vx * vy))</a:t>
            </a:r>
          </a:p>
          <a:p>
            <a:pPr>
              <a:buNone/>
            </a:pPr>
            <a:endParaRPr lang="fr-FR" sz="4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# ----------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generate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fluorescence ----------</a:t>
            </a:r>
          </a:p>
          <a:p>
            <a:pPr>
              <a:buNone/>
            </a:pP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fluor =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np.zeros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((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n_neurons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,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t_points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))</a:t>
            </a:r>
          </a:p>
          <a:p>
            <a:pPr>
              <a:buNone/>
            </a:pP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idx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= 0</a:t>
            </a:r>
          </a:p>
          <a:p>
            <a:pPr>
              <a:buNone/>
            </a:pP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for g in range(1, 9):</a:t>
            </a:r>
          </a:p>
          <a:p>
            <a:pPr>
              <a:buNone/>
            </a:pP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   # group latent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bursts</a:t>
            </a:r>
            <a:endParaRPr lang="fr-FR" sz="4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  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base_rate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= 0.7  # Hz</a:t>
            </a:r>
          </a:p>
          <a:p>
            <a:pPr>
              <a:buNone/>
            </a:pP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  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group_spikes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=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rng.random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(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t_points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) &lt; (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base_rate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*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dt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  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burst_on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=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rng.random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(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t_points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) &lt; 0.015</a:t>
            </a:r>
          </a:p>
          <a:p>
            <a:pPr>
              <a:buNone/>
            </a:pP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   for b in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np.where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(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burst_on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)[0]:</a:t>
            </a:r>
          </a:p>
          <a:p>
            <a:pPr>
              <a:buNone/>
            </a:pP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      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group_spikes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[b:b+6] =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True</a:t>
            </a:r>
            <a:endParaRPr lang="fr-FR" sz="4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endParaRPr lang="fr-FR" sz="4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   #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opponent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mask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for anti-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correlation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(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prefer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when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group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is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quiet)</a:t>
            </a:r>
          </a:p>
          <a:p>
            <a:pPr>
              <a:buNone/>
            </a:pP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  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quiet_mask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= ~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group_spikes</a:t>
            </a:r>
            <a:endParaRPr lang="fr-FR" sz="4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   #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optional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dilation to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strengthen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complementarity</a:t>
            </a:r>
            <a:endParaRPr lang="fr-FR" sz="4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  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from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scipy.ndimage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import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binary_dilation</a:t>
            </a:r>
            <a:endParaRPr lang="fr-FR" sz="4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  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quiet_mask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=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binary_dilation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(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quiet_mask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,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iterations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=2)</a:t>
            </a:r>
          </a:p>
          <a:p>
            <a:pPr>
              <a:buNone/>
            </a:pPr>
            <a:endParaRPr lang="fr-FR" sz="4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  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group_amps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=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np.exp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(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rng.normal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(np.log(1.0), 0.4, size=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group_spikes.sum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()))</a:t>
            </a:r>
          </a:p>
          <a:p>
            <a:pPr>
              <a:buNone/>
            </a:pP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  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group_latent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=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convolve_events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(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group_spikes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,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group_amps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endParaRPr lang="fr-FR" sz="4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   c =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group_corr_targets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[g]</a:t>
            </a:r>
          </a:p>
          <a:p>
            <a:pPr>
              <a:buNone/>
            </a:pP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  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mag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=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np.clip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(abs(c), 1e-3, 0.99)</a:t>
            </a:r>
          </a:p>
          <a:p>
            <a:pPr>
              <a:buNone/>
            </a:pPr>
            <a:endParaRPr lang="fr-FR" sz="4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   for _ in range(10):</a:t>
            </a:r>
          </a:p>
          <a:p>
            <a:pPr>
              <a:buNone/>
            </a:pP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       if c &gt;= 0:</a:t>
            </a:r>
          </a:p>
          <a:p>
            <a:pPr>
              <a:buNone/>
            </a:pP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           #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positively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correlated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: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shared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latent +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private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events</a:t>
            </a:r>
            <a:endParaRPr lang="fr-FR" sz="4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          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private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=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rng.random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(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t_points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) &lt; (0.25*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dt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          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priv_amps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=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np.exp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(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rng.normal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(np.log(0.7), 0.5, size=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private.sum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()))</a:t>
            </a:r>
          </a:p>
          <a:p>
            <a:pPr>
              <a:buNone/>
            </a:pP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          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priv_latent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=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convolve_events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(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private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,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priv_amps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           drive =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np.sqrt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(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mag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) *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group_latent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+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np.sqrt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(1-mag) *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priv_latent</a:t>
            </a:r>
            <a:endParaRPr lang="fr-FR" sz="4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      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else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           #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negatively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correlated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: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events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mostly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when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group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is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quiet</a:t>
            </a:r>
          </a:p>
          <a:p>
            <a:pPr>
              <a:buNone/>
            </a:pP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          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opp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= (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rng.random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(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t_points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) &lt; (0.6*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dt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)) &amp;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quiet_mask</a:t>
            </a:r>
            <a:endParaRPr lang="fr-FR" sz="4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          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opp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|= (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rng.random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(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t_points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) &lt; (0.05*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dt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))  #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small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random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background</a:t>
            </a:r>
          </a:p>
          <a:p>
            <a:pPr>
              <a:buNone/>
            </a:pP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          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opp_amps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=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np.exp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(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rng.normal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(np.log(1.0), 0.5, size=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opp.sum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()))</a:t>
            </a:r>
          </a:p>
          <a:p>
            <a:pPr>
              <a:buNone/>
            </a:pP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          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opp_latent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=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convolve_events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(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opp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,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opp_amps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           drive =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np.sqrt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(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mag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) *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opp_latent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+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np.sqrt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(1-mag) * (0.3 *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group_latent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endParaRPr lang="fr-FR" sz="4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       gain =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rng.uniform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(0.9, 1.4)</a:t>
            </a:r>
          </a:p>
          <a:p>
            <a:pPr>
              <a:buNone/>
            </a:pP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      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baseline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=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rng.uniform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(0.4, 0.8)</a:t>
            </a:r>
          </a:p>
          <a:p>
            <a:pPr>
              <a:buNone/>
            </a:pP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       noise =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rng.normal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(0, 0.02, size=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t_points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       trace =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baseline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+ gain * drive + noise</a:t>
            </a:r>
          </a:p>
          <a:p>
            <a:pPr>
              <a:buNone/>
            </a:pP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       trace =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np.maximum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(trace, 0.05)  #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keep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physical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(non-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negative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       fluor[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idx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] = trace</a:t>
            </a:r>
          </a:p>
          <a:p>
            <a:pPr>
              <a:buNone/>
            </a:pP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      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idx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+= 1</a:t>
            </a:r>
          </a:p>
          <a:p>
            <a:pPr>
              <a:buNone/>
            </a:pPr>
            <a:endParaRPr lang="fr-FR" sz="4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random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neurons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(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independent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for _ in range(20):</a:t>
            </a:r>
          </a:p>
          <a:p>
            <a:pPr>
              <a:buNone/>
            </a:pP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   rate =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rng.uniform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(0.1, 1.0)</a:t>
            </a:r>
          </a:p>
          <a:p>
            <a:pPr>
              <a:buNone/>
            </a:pP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   spikes =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rng.random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(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t_points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) &lt; (rate*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dt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  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amps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=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np.exp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(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rng.normal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(np.log(0.9), 0.5, size=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spikes.sum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()))</a:t>
            </a:r>
          </a:p>
          <a:p>
            <a:pPr>
              <a:buNone/>
            </a:pP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   latent =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convolve_events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(spikes,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amps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   gain =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rng.uniform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(0.7, 1.3)</a:t>
            </a:r>
          </a:p>
          <a:p>
            <a:pPr>
              <a:buNone/>
            </a:pP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  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baseline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=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rng.uniform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(0.3, 0.9)</a:t>
            </a:r>
          </a:p>
          <a:p>
            <a:pPr>
              <a:buNone/>
            </a:pP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   noise =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rng.normal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(0, 0.03, size=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t_points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   trace =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np.maximum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(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baseline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+ gain*latent + noise, 0.05)</a:t>
            </a:r>
          </a:p>
          <a:p>
            <a:pPr>
              <a:buNone/>
            </a:pP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   fluor[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idx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] = trace</a:t>
            </a:r>
          </a:p>
          <a:p>
            <a:pPr>
              <a:buNone/>
            </a:pP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  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idx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+= 1</a:t>
            </a:r>
          </a:p>
          <a:p>
            <a:pPr>
              <a:buNone/>
            </a:pPr>
            <a:endParaRPr lang="fr-FR" sz="4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# ----------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convert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to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dF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/F ----------</a:t>
            </a:r>
          </a:p>
          <a:p>
            <a:pPr>
              <a:buNone/>
            </a:pP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calcium_dff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=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np.zeros_like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(fluor)</a:t>
            </a:r>
          </a:p>
          <a:p>
            <a:pPr>
              <a:buNone/>
            </a:pP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for i in range(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n_neurons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):</a:t>
            </a:r>
          </a:p>
          <a:p>
            <a:pPr>
              <a:buNone/>
            </a:pP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   F0 = max(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np.percentile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(fluor[i], 20), 1e-3)</a:t>
            </a:r>
          </a:p>
          <a:p>
            <a:pPr>
              <a:buNone/>
            </a:pP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  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calcium_dff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[i] = (fluor[i] - F0) / F0</a:t>
            </a:r>
          </a:p>
          <a:p>
            <a:pPr>
              <a:buNone/>
            </a:pPr>
            <a:endParaRPr lang="fr-FR" sz="4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# ---------- sort by group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then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by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correlation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to group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centroid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----------</a:t>
            </a:r>
          </a:p>
          <a:p>
            <a:pPr>
              <a:buNone/>
            </a:pP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sort_index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= []</a:t>
            </a:r>
          </a:p>
          <a:p>
            <a:pPr>
              <a:buNone/>
            </a:pP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for g in range(1, 10):  # 1..8 groups + 9=“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random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”</a:t>
            </a:r>
          </a:p>
          <a:p>
            <a:pPr>
              <a:buNone/>
            </a:pP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   ii =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np.where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(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group_labels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== g)[0]</a:t>
            </a:r>
          </a:p>
          <a:p>
            <a:pPr>
              <a:buNone/>
            </a:pP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   if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ii.size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== 0: </a:t>
            </a:r>
          </a:p>
          <a:p>
            <a:pPr>
              <a:buNone/>
            </a:pP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       continue</a:t>
            </a:r>
          </a:p>
          <a:p>
            <a:pPr>
              <a:buNone/>
            </a:pP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   block =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calcium_dff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[ii]</a:t>
            </a:r>
          </a:p>
          <a:p>
            <a:pPr>
              <a:buNone/>
            </a:pP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  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centroid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=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block.mean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(axis=0)</a:t>
            </a:r>
          </a:p>
          <a:p>
            <a:pPr>
              <a:buNone/>
            </a:pP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   cors =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np.array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([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safe_corr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(tr,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centroid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) for tr in block])</a:t>
            </a:r>
          </a:p>
          <a:p>
            <a:pPr>
              <a:buNone/>
            </a:pP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  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sort_index.extend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(ii[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np.argsort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(-cors)].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tolist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())</a:t>
            </a:r>
          </a:p>
          <a:p>
            <a:pPr>
              <a:buNone/>
            </a:pPr>
            <a:endParaRPr lang="fr-FR" sz="4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sort_index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=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np.array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(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sort_index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dff_sorted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=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calcium_dff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[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sort_index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]</a:t>
            </a:r>
          </a:p>
          <a:p>
            <a:pPr>
              <a:buNone/>
            </a:pP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labels_sorted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=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group_labels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[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sort_index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]</a:t>
            </a:r>
          </a:p>
          <a:p>
            <a:pPr>
              <a:buNone/>
            </a:pPr>
            <a:endParaRPr lang="fr-FR" sz="4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# ---------- plot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sorted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traces (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heatmap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) ----------</a:t>
            </a:r>
          </a:p>
          <a:p>
            <a:pPr>
              <a:buNone/>
            </a:pP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plt.figure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(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figsize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=(12, 6))</a:t>
            </a:r>
          </a:p>
          <a:p>
            <a:pPr>
              <a:buNone/>
            </a:pP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im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=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plt.imshow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(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dff_sorted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, aspect='auto', interpolation='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nearest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')</a:t>
            </a:r>
          </a:p>
          <a:p>
            <a:pPr>
              <a:buNone/>
            </a:pP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plt.xlabel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('Time (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samples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)')</a:t>
            </a:r>
          </a:p>
          <a:p>
            <a:pPr>
              <a:buNone/>
            </a:pP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plt.ylabel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('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Neurons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(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sorted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by group &amp;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prototypicality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)')</a:t>
            </a:r>
          </a:p>
          <a:p>
            <a:pPr>
              <a:buNone/>
            </a:pP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plt.title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('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Synthetic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GCaMP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dF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/F —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Sorted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Traces')</a:t>
            </a:r>
          </a:p>
          <a:p>
            <a:pPr>
              <a:buNone/>
            </a:pP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cbar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=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plt.colorbar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(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im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cbar.set_label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('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dF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/F0')</a:t>
            </a:r>
          </a:p>
          <a:p>
            <a:pPr>
              <a:buNone/>
            </a:pPr>
            <a:endParaRPr lang="fr-FR" sz="4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row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= 0</a:t>
            </a:r>
          </a:p>
          <a:p>
            <a:pPr>
              <a:buNone/>
            </a:pP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for g in range(1, 10):</a:t>
            </a:r>
          </a:p>
          <a:p>
            <a:pPr>
              <a:buNone/>
            </a:pP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  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cnt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=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np.sum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(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labels_sorted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== g)</a:t>
            </a:r>
          </a:p>
          <a:p>
            <a:pPr>
              <a:buNone/>
            </a:pP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   if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cnt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&gt; 0:</a:t>
            </a:r>
          </a:p>
          <a:p>
            <a:pPr>
              <a:buNone/>
            </a:pP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      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plt.hlines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(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row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+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cnt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- 0.5,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xmin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=0,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xmax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=t_points-1,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linewidth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=1)</a:t>
            </a:r>
          </a:p>
          <a:p>
            <a:pPr>
              <a:buNone/>
            </a:pP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      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row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 += </a:t>
            </a: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cnt</a:t>
            </a:r>
            <a:endParaRPr lang="fr-FR" sz="4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endParaRPr lang="fr-FR" sz="4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plt.tight_layout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fr-FR" sz="400" dirty="0" err="1">
                <a:solidFill>
                  <a:srgbClr val="6A9955"/>
                </a:solidFill>
                <a:latin typeface="Consolas" panose="020B0609020204030204" pitchFamily="49" charset="0"/>
              </a:rPr>
              <a:t>plt.show</a:t>
            </a:r>
            <a:r>
              <a:rPr lang="fr-FR" sz="400" dirty="0">
                <a:solidFill>
                  <a:srgbClr val="6A9955"/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382061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795A3-8A6B-E9FB-652E-448560CA3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 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4AAC22-D3EA-9191-F33A-48AAF64459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68" y="1303420"/>
            <a:ext cx="5881532" cy="320120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0B743C-C41C-FF4D-69AB-733C9AF6C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476" y="2098883"/>
            <a:ext cx="5446847" cy="457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4681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29477-6A80-B8DE-554F-14DECB2F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3E3C9A7-BDB3-777C-8940-E2BAC38EC5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4500" y="2130526"/>
            <a:ext cx="11210544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Great for brainstorming &amp;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scoping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pipelines; can surface relevant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papers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</a:t>
            </a:r>
            <a:r>
              <a:rPr kumimoji="0" lang="fr-FR" altLang="fr-F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always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verify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DOIs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fr-FR" altLang="fr-F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PMIDs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Writes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small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focused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code blocks; 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translates MATLAB ↔ Python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; can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refactor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vectorize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docstrings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&amp; tests.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Debugs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by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explaining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proposing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minimal </a:t>
            </a:r>
            <a:r>
              <a:rPr kumimoji="0" lang="fr-FR" altLang="fr-F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reproducible</a:t>
            </a:r>
            <a:r>
              <a:rPr kumimoji="0" lang="fr-FR" altLang="fr-F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examples</a:t>
            </a:r>
            <a:r>
              <a:rPr kumimoji="0" lang="fr-FR" altLang="fr-F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</a:t>
            </a:r>
            <a:r>
              <a:rPr kumimoji="0" lang="fr-FR" altLang="fr-F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sandbox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quick checks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fixed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environment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&amp;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):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perfect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tiny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demos, plots,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CSVs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; 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long runs/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heavy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 draft loaders/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boilerplate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.mat/NWB/TIFF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quick PCA/Clustering stubs, and figure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templates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224FD7F-1C82-90A7-A471-C48C6D4AA1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00" y="5833976"/>
            <a:ext cx="112105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800" b="1" dirty="0">
                <a:solidFill>
                  <a:srgbClr val="C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fr-FR" altLang="fr-FR" sz="1800" b="1" dirty="0" err="1">
                <a:solidFill>
                  <a:srgbClr val="C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What</a:t>
            </a:r>
            <a:r>
              <a:rPr lang="fr-FR" altLang="fr-FR" sz="1800" b="1" dirty="0">
                <a:solidFill>
                  <a:srgbClr val="C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about </a:t>
            </a:r>
            <a:r>
              <a:rPr lang="fr-FR" altLang="fr-FR" sz="1800" b="1" dirty="0" err="1">
                <a:solidFill>
                  <a:srgbClr val="C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multi-files</a:t>
            </a:r>
            <a:r>
              <a:rPr lang="fr-FR" altLang="fr-FR" sz="1800" b="1" dirty="0">
                <a:solidFill>
                  <a:srgbClr val="C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code ? 2-4 files, </a:t>
            </a:r>
            <a:r>
              <a:rPr lang="fr-FR" altLang="fr-FR" sz="1800" b="1" dirty="0" err="1">
                <a:solidFill>
                  <a:srgbClr val="C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you</a:t>
            </a:r>
            <a:r>
              <a:rPr lang="fr-FR" altLang="fr-FR" sz="1800" b="1" dirty="0">
                <a:solidFill>
                  <a:srgbClr val="C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can </a:t>
            </a:r>
            <a:r>
              <a:rPr lang="fr-FR" altLang="fr-FR" sz="1800" b="1" dirty="0" err="1">
                <a:solidFill>
                  <a:srgbClr val="C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still</a:t>
            </a:r>
            <a:r>
              <a:rPr lang="fr-FR" altLang="fr-FR" sz="1800" b="1" dirty="0">
                <a:solidFill>
                  <a:srgbClr val="C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fr-FR" altLang="fr-FR" sz="1800" b="1" dirty="0" err="1">
                <a:solidFill>
                  <a:srgbClr val="C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throw</a:t>
            </a:r>
            <a:r>
              <a:rPr lang="fr-FR" altLang="fr-FR" sz="1800" b="1" dirty="0">
                <a:solidFill>
                  <a:srgbClr val="C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fr-FR" altLang="fr-FR" sz="1800" b="1" dirty="0" err="1">
                <a:solidFill>
                  <a:srgbClr val="C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them</a:t>
            </a:r>
            <a:r>
              <a:rPr lang="fr-FR" altLang="fr-FR" sz="1800" b="1" dirty="0">
                <a:solidFill>
                  <a:srgbClr val="C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at </a:t>
            </a:r>
            <a:r>
              <a:rPr lang="fr-FR" altLang="fr-FR" sz="1800" b="1" dirty="0" err="1">
                <a:solidFill>
                  <a:srgbClr val="C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it</a:t>
            </a:r>
            <a:r>
              <a:rPr lang="fr-FR" altLang="fr-FR" sz="1800" b="1" dirty="0">
                <a:solidFill>
                  <a:srgbClr val="C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. More? </a:t>
            </a:r>
            <a:r>
              <a:rPr lang="fr-FR" altLang="fr-FR" sz="1800" b="1" dirty="0" err="1">
                <a:solidFill>
                  <a:srgbClr val="C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See</a:t>
            </a:r>
            <a:r>
              <a:rPr lang="fr-FR" altLang="fr-FR" sz="1800" b="1" dirty="0">
                <a:solidFill>
                  <a:srgbClr val="C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AGENTS</a:t>
            </a:r>
            <a:endParaRPr lang="fr-FR" altLang="fr-FR" sz="1800" b="1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3612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EF8CCB-E70C-A96E-2CA7-B997AE6895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9C26C-E3CB-60B1-C90E-4DFFA3A0E37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7675" y="1447800"/>
            <a:ext cx="11210925" cy="39782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 </a:t>
            </a:r>
            <a:r>
              <a:rPr kumimoji="0" lang="fr-FR" sz="100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Copilot</a:t>
            </a:r>
            <a:endParaRPr kumimoji="0" lang="fr-FR" sz="10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09354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526FA-56DD-1BFC-466C-086D36F7A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GitHub </a:t>
            </a:r>
            <a:r>
              <a:rPr lang="fr-FR" dirty="0" err="1"/>
              <a:t>Copilot</a:t>
            </a:r>
            <a:r>
              <a:rPr lang="fr-FR" dirty="0"/>
              <a:t> on Github.com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AA2E2-02FB-EC2B-46C4-A94AAC951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To </a:t>
            </a:r>
            <a:r>
              <a:rPr lang="fr-FR" dirty="0" err="1"/>
              <a:t>find</a:t>
            </a:r>
            <a:r>
              <a:rPr lang="fr-FR" dirty="0"/>
              <a:t> repo </a:t>
            </a:r>
            <a:r>
              <a:rPr lang="fr-FR" dirty="0" err="1"/>
              <a:t>doing</a:t>
            </a:r>
            <a:r>
              <a:rPr lang="fr-FR" dirty="0"/>
              <a:t> a </a:t>
            </a:r>
            <a:r>
              <a:rPr lang="fr-FR" dirty="0" err="1"/>
              <a:t>specific</a:t>
            </a:r>
            <a:r>
              <a:rPr lang="fr-FR" dirty="0"/>
              <a:t> </a:t>
            </a:r>
            <a:r>
              <a:rPr lang="fr-FR" dirty="0" err="1"/>
              <a:t>function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To </a:t>
            </a:r>
            <a:r>
              <a:rPr lang="fr-FR" dirty="0" err="1"/>
              <a:t>understand</a:t>
            </a:r>
            <a:r>
              <a:rPr lang="fr-FR" dirty="0"/>
              <a:t> how a repo </a:t>
            </a:r>
            <a:r>
              <a:rPr lang="fr-FR" dirty="0" err="1"/>
              <a:t>works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To </a:t>
            </a:r>
            <a:r>
              <a:rPr lang="fr-FR" dirty="0" err="1"/>
              <a:t>find</a:t>
            </a:r>
            <a:r>
              <a:rPr lang="fr-FR" dirty="0"/>
              <a:t> a </a:t>
            </a:r>
            <a:r>
              <a:rPr lang="fr-FR" dirty="0" err="1"/>
              <a:t>specific</a:t>
            </a:r>
            <a:r>
              <a:rPr lang="fr-FR" dirty="0"/>
              <a:t> </a:t>
            </a:r>
            <a:r>
              <a:rPr lang="fr-FR" dirty="0" err="1"/>
              <a:t>function</a:t>
            </a:r>
            <a:r>
              <a:rPr lang="fr-FR" dirty="0"/>
              <a:t> or </a:t>
            </a:r>
            <a:r>
              <a:rPr lang="fr-FR" dirty="0" err="1"/>
              <a:t>snippet</a:t>
            </a:r>
            <a:r>
              <a:rPr lang="fr-FR" dirty="0"/>
              <a:t> in the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To </a:t>
            </a:r>
            <a:r>
              <a:rPr lang="fr-FR" dirty="0" err="1"/>
              <a:t>see</a:t>
            </a:r>
            <a:r>
              <a:rPr lang="fr-FR" dirty="0"/>
              <a:t> how to use / hack the code for </a:t>
            </a:r>
            <a:r>
              <a:rPr lang="fr-FR" dirty="0" err="1"/>
              <a:t>your</a:t>
            </a:r>
            <a:r>
              <a:rPr lang="fr-FR" dirty="0"/>
              <a:t> usage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To </a:t>
            </a:r>
            <a:r>
              <a:rPr lang="fr-FR" dirty="0" err="1"/>
              <a:t>ask</a:t>
            </a:r>
            <a:r>
              <a:rPr lang="fr-FR" dirty="0"/>
              <a:t> how to </a:t>
            </a:r>
            <a:r>
              <a:rPr lang="fr-FR" dirty="0" err="1"/>
              <a:t>implement</a:t>
            </a:r>
            <a:r>
              <a:rPr lang="fr-FR" dirty="0"/>
              <a:t> the repo for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own</a:t>
            </a:r>
            <a:r>
              <a:rPr lang="fr-FR" dirty="0"/>
              <a:t>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To </a:t>
            </a:r>
            <a:r>
              <a:rPr lang="fr-FR" dirty="0" err="1"/>
              <a:t>understand</a:t>
            </a:r>
            <a:r>
              <a:rPr lang="fr-FR" dirty="0"/>
              <a:t> bugs, settings etc…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529BAF-0D3E-1758-E3A4-274848657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954" y="0"/>
            <a:ext cx="68272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5936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C25769-0F4A-2434-5A47-27546C1113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11F06-C9AB-A7E0-9303-21D5E21FE6C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7675" y="1447800"/>
            <a:ext cx="11210925" cy="39782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 IDE </a:t>
            </a:r>
            <a:r>
              <a:rPr kumimoji="0" lang="fr-FR" sz="100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Integration</a:t>
            </a:r>
            <a:endParaRPr kumimoji="0" lang="fr-FR" sz="10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88640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B7779-BA2B-A5F3-787A-776C19D29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 </a:t>
            </a:r>
            <a:r>
              <a:rPr lang="fr-FR" dirty="0" err="1"/>
              <a:t>your</a:t>
            </a:r>
            <a:r>
              <a:rPr lang="fr-FR" dirty="0"/>
              <a:t> IDE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29459B-A59F-0D7A-D72D-4C3FF5193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4085" y="0"/>
            <a:ext cx="4287915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09894CC-B20A-211D-398D-0D0AD32B8567}"/>
              </a:ext>
            </a:extLst>
          </p:cNvPr>
          <p:cNvSpPr txBox="1"/>
          <p:nvPr/>
        </p:nvSpPr>
        <p:spPr>
          <a:xfrm>
            <a:off x="444499" y="1349078"/>
            <a:ext cx="7274961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 err="1"/>
              <a:t>Officially</a:t>
            </a:r>
            <a:r>
              <a:rPr lang="fr-FR" sz="1800" b="1" dirty="0"/>
              <a:t> </a:t>
            </a:r>
            <a:r>
              <a:rPr lang="fr-FR" sz="1800" b="1" dirty="0" err="1"/>
              <a:t>supported</a:t>
            </a:r>
            <a:r>
              <a:rPr lang="fr-FR" sz="1800" b="1" dirty="0"/>
              <a:t> editors/</a:t>
            </a:r>
            <a:r>
              <a:rPr lang="fr-FR" sz="1800" b="1" dirty="0" err="1"/>
              <a:t>IDEs</a:t>
            </a:r>
            <a:endParaRPr lang="fr-FR" sz="1800" b="1" dirty="0"/>
          </a:p>
          <a:p>
            <a:r>
              <a:rPr lang="fr-FR" sz="1800" dirty="0"/>
              <a:t>Visual Studio Code. </a:t>
            </a:r>
          </a:p>
          <a:p>
            <a:r>
              <a:rPr lang="fr-FR" sz="1800" dirty="0"/>
              <a:t>Visual Studio 2022+ (Windows).</a:t>
            </a:r>
          </a:p>
          <a:p>
            <a:r>
              <a:rPr lang="fr-FR" sz="1800" dirty="0" err="1"/>
              <a:t>JetBrains</a:t>
            </a:r>
            <a:r>
              <a:rPr lang="fr-FR" sz="1800" dirty="0"/>
              <a:t> </a:t>
            </a:r>
            <a:r>
              <a:rPr lang="fr-FR" sz="1800" dirty="0" err="1"/>
              <a:t>IDEs</a:t>
            </a:r>
            <a:r>
              <a:rPr lang="fr-FR" sz="1800" dirty="0"/>
              <a:t> (</a:t>
            </a:r>
            <a:r>
              <a:rPr lang="fr-FR" sz="1800" dirty="0" err="1"/>
              <a:t>IntelliJ</a:t>
            </a:r>
            <a:r>
              <a:rPr lang="fr-FR" sz="1800" dirty="0"/>
              <a:t> IDEA, </a:t>
            </a:r>
            <a:r>
              <a:rPr lang="fr-FR" sz="1800" dirty="0" err="1"/>
              <a:t>PyCharm</a:t>
            </a:r>
            <a:r>
              <a:rPr lang="fr-FR" sz="1800" dirty="0"/>
              <a:t>, </a:t>
            </a:r>
            <a:r>
              <a:rPr lang="fr-FR" sz="1800" dirty="0" err="1"/>
              <a:t>WebStorm</a:t>
            </a:r>
            <a:r>
              <a:rPr lang="fr-FR" sz="1800" dirty="0"/>
              <a:t>, Rider, </a:t>
            </a:r>
            <a:r>
              <a:rPr lang="fr-FR" sz="1800" dirty="0" err="1"/>
              <a:t>CLion</a:t>
            </a:r>
            <a:r>
              <a:rPr lang="fr-FR" sz="1800" dirty="0"/>
              <a:t>, </a:t>
            </a:r>
            <a:r>
              <a:rPr lang="fr-FR" sz="1800" dirty="0" err="1"/>
              <a:t>PhpStorm</a:t>
            </a:r>
            <a:r>
              <a:rPr lang="fr-FR" sz="1800" dirty="0"/>
              <a:t>, </a:t>
            </a:r>
            <a:r>
              <a:rPr lang="fr-FR" sz="1800" dirty="0" err="1"/>
              <a:t>GoLand</a:t>
            </a:r>
            <a:r>
              <a:rPr lang="fr-FR" sz="1800" dirty="0"/>
              <a:t>, </a:t>
            </a:r>
            <a:r>
              <a:rPr lang="fr-FR" sz="1800" dirty="0" err="1"/>
              <a:t>RubyMine</a:t>
            </a:r>
            <a:r>
              <a:rPr lang="fr-FR" sz="1800" dirty="0"/>
              <a:t>, </a:t>
            </a:r>
            <a:r>
              <a:rPr lang="fr-FR" sz="1800" dirty="0" err="1"/>
              <a:t>DataGrip</a:t>
            </a:r>
            <a:r>
              <a:rPr lang="fr-FR" sz="1800" dirty="0"/>
              <a:t>, </a:t>
            </a:r>
            <a:r>
              <a:rPr lang="fr-FR" sz="1800" dirty="0" err="1"/>
              <a:t>DataSpell</a:t>
            </a:r>
            <a:r>
              <a:rPr lang="fr-FR" sz="1800" dirty="0"/>
              <a:t>, Android Studio, etc.).</a:t>
            </a:r>
          </a:p>
          <a:p>
            <a:r>
              <a:rPr lang="fr-FR" sz="1800" dirty="0" err="1"/>
              <a:t>Vim</a:t>
            </a:r>
            <a:r>
              <a:rPr lang="fr-FR" sz="1800" dirty="0"/>
              <a:t>/</a:t>
            </a:r>
            <a:r>
              <a:rPr lang="fr-FR" sz="1800" dirty="0" err="1"/>
              <a:t>Neovim</a:t>
            </a:r>
            <a:r>
              <a:rPr lang="fr-FR" sz="1800" dirty="0"/>
              <a:t> (official `</a:t>
            </a:r>
            <a:r>
              <a:rPr lang="fr-FR" sz="1800" dirty="0" err="1"/>
              <a:t>copilot.vim</a:t>
            </a:r>
            <a:r>
              <a:rPr lang="fr-FR" sz="1800" dirty="0"/>
              <a:t>` plugin for </a:t>
            </a:r>
            <a:r>
              <a:rPr lang="fr-FR" sz="1800" dirty="0" err="1"/>
              <a:t>completions</a:t>
            </a:r>
            <a:r>
              <a:rPr lang="fr-FR" sz="1800" dirty="0"/>
              <a:t>). </a:t>
            </a:r>
          </a:p>
          <a:p>
            <a:r>
              <a:rPr lang="fr-FR" sz="1800" dirty="0"/>
              <a:t>Eclipse (official plugin). </a:t>
            </a:r>
          </a:p>
          <a:p>
            <a:r>
              <a:rPr lang="fr-FR" sz="1800" dirty="0"/>
              <a:t>Azure Data Studio (official extension).</a:t>
            </a:r>
          </a:p>
          <a:p>
            <a:endParaRPr lang="fr-FR" sz="1800" dirty="0"/>
          </a:p>
          <a:p>
            <a:r>
              <a:rPr lang="fr-FR" sz="1800" b="1" dirty="0"/>
              <a:t>Public </a:t>
            </a:r>
            <a:r>
              <a:rPr lang="fr-FR" sz="1800" b="1" dirty="0" err="1"/>
              <a:t>preview</a:t>
            </a:r>
            <a:endParaRPr lang="fr-FR" sz="1800" b="1" dirty="0"/>
          </a:p>
          <a:p>
            <a:r>
              <a:rPr lang="fr-FR" sz="1800" dirty="0" err="1"/>
              <a:t>Xcode</a:t>
            </a:r>
            <a:r>
              <a:rPr lang="fr-FR" sz="1800" dirty="0"/>
              <a:t> (code </a:t>
            </a:r>
            <a:r>
              <a:rPr lang="fr-FR" sz="1800" dirty="0" err="1"/>
              <a:t>completion</a:t>
            </a:r>
            <a:r>
              <a:rPr lang="fr-FR" sz="1800" dirty="0"/>
              <a:t> + </a:t>
            </a:r>
            <a:r>
              <a:rPr lang="fr-FR" sz="1800" dirty="0" err="1"/>
              <a:t>Copilot</a:t>
            </a:r>
            <a:r>
              <a:rPr lang="fr-FR" sz="1800" dirty="0"/>
              <a:t> Chat in public </a:t>
            </a:r>
            <a:r>
              <a:rPr lang="fr-FR" sz="1800" dirty="0" err="1"/>
              <a:t>preview</a:t>
            </a:r>
            <a:r>
              <a:rPr lang="fr-FR" sz="1800" dirty="0"/>
              <a:t>). ([The GitHub Blog][7])</a:t>
            </a:r>
          </a:p>
          <a:p>
            <a:endParaRPr lang="fr-FR" sz="1800" dirty="0"/>
          </a:p>
          <a:p>
            <a:r>
              <a:rPr lang="fr-FR" sz="1800" b="1" dirty="0"/>
              <a:t>Notes on </a:t>
            </a:r>
            <a:r>
              <a:rPr lang="fr-FR" sz="1800" b="1" dirty="0" err="1"/>
              <a:t>Copilot</a:t>
            </a:r>
            <a:r>
              <a:rPr lang="fr-FR" sz="1800" b="1" dirty="0"/>
              <a:t> Chat</a:t>
            </a:r>
          </a:p>
          <a:p>
            <a:r>
              <a:rPr lang="fr-FR" sz="1800" dirty="0"/>
              <a:t>Chat </a:t>
            </a:r>
            <a:r>
              <a:rPr lang="fr-FR" sz="1800" dirty="0" err="1"/>
              <a:t>is</a:t>
            </a:r>
            <a:r>
              <a:rPr lang="fr-FR" sz="1800" dirty="0"/>
              <a:t> </a:t>
            </a:r>
            <a:r>
              <a:rPr lang="fr-FR" sz="1800" dirty="0" err="1"/>
              <a:t>officially</a:t>
            </a:r>
            <a:r>
              <a:rPr lang="fr-FR" sz="1800" dirty="0"/>
              <a:t> </a:t>
            </a:r>
            <a:r>
              <a:rPr lang="fr-FR" sz="1800" dirty="0" err="1"/>
              <a:t>available</a:t>
            </a:r>
            <a:r>
              <a:rPr lang="fr-FR" sz="1800" dirty="0"/>
              <a:t> in VS Code, Visual Studio, and </a:t>
            </a:r>
            <a:r>
              <a:rPr lang="fr-FR" sz="1800" dirty="0" err="1"/>
              <a:t>JetBrains</a:t>
            </a:r>
            <a:r>
              <a:rPr lang="fr-FR" sz="1800" dirty="0"/>
              <a:t> </a:t>
            </a:r>
            <a:r>
              <a:rPr lang="fr-FR" sz="1800" dirty="0" err="1"/>
              <a:t>IDEs</a:t>
            </a:r>
            <a:r>
              <a:rPr lang="fr-FR" sz="1800" dirty="0"/>
              <a:t>; </a:t>
            </a:r>
            <a:r>
              <a:rPr lang="fr-FR" sz="1800" dirty="0" err="1"/>
              <a:t>Neovim</a:t>
            </a:r>
            <a:r>
              <a:rPr lang="fr-FR" sz="1800" dirty="0"/>
              <a:t> chat </a:t>
            </a:r>
            <a:r>
              <a:rPr lang="fr-FR" sz="1800" dirty="0" err="1"/>
              <a:t>exists</a:t>
            </a:r>
            <a:r>
              <a:rPr lang="fr-FR" sz="1800" dirty="0"/>
              <a:t> via </a:t>
            </a:r>
            <a:r>
              <a:rPr lang="fr-FR" sz="1800" dirty="0" err="1"/>
              <a:t>community</a:t>
            </a:r>
            <a:r>
              <a:rPr lang="fr-FR" sz="1800" dirty="0"/>
              <a:t> plugins (e.g., </a:t>
            </a:r>
            <a:r>
              <a:rPr lang="fr-FR" sz="1800" dirty="0" err="1"/>
              <a:t>CopilotChat.nvim</a:t>
            </a:r>
            <a:r>
              <a:rPr lang="fr-FR" sz="18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0869298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ADC27-E73B-AF55-9E0A-CD0CE15C0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A997E-8B0A-5057-09A7-2763AB5AA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054" y="1447800"/>
            <a:ext cx="11210543" cy="3977640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BB526C-0B05-D0D7-8383-58A9B7CFC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859" y="1213261"/>
            <a:ext cx="10164278" cy="5487756"/>
          </a:xfrm>
          <a:prstGeom prst="rect">
            <a:avLst/>
          </a:prstGeom>
          <a:solidFill>
            <a:srgbClr val="FF9900"/>
          </a:solidFill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1E3CA7E-4185-ACEE-04E8-C12B59DBF1F9}"/>
              </a:ext>
            </a:extLst>
          </p:cNvPr>
          <p:cNvSpPr/>
          <p:nvPr/>
        </p:nvSpPr>
        <p:spPr>
          <a:xfrm>
            <a:off x="1904907" y="1447800"/>
            <a:ext cx="2233062" cy="5093368"/>
          </a:xfrm>
          <a:prstGeom prst="roundRect">
            <a:avLst>
              <a:gd name="adj" fmla="val 5460"/>
            </a:avLst>
          </a:prstGeom>
          <a:solidFill>
            <a:srgbClr val="CF3D1C">
              <a:alpha val="20000"/>
            </a:srgb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F016386-4745-F57E-6E3F-EBA977212766}"/>
              </a:ext>
            </a:extLst>
          </p:cNvPr>
          <p:cNvSpPr/>
          <p:nvPr/>
        </p:nvSpPr>
        <p:spPr>
          <a:xfrm>
            <a:off x="9951627" y="1432560"/>
            <a:ext cx="1870510" cy="5093368"/>
          </a:xfrm>
          <a:prstGeom prst="roundRect">
            <a:avLst>
              <a:gd name="adj" fmla="val 5460"/>
            </a:avLst>
          </a:prstGeom>
          <a:solidFill>
            <a:srgbClr val="FF9900">
              <a:alpha val="20000"/>
            </a:srgb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BD4E53F-11B2-7A9B-1949-03F8EB55C3AC}"/>
              </a:ext>
            </a:extLst>
          </p:cNvPr>
          <p:cNvSpPr/>
          <p:nvPr/>
        </p:nvSpPr>
        <p:spPr>
          <a:xfrm>
            <a:off x="4331749" y="3166711"/>
            <a:ext cx="3829580" cy="2144951"/>
          </a:xfrm>
          <a:prstGeom prst="roundRect">
            <a:avLst>
              <a:gd name="adj" fmla="val 3216"/>
            </a:avLst>
          </a:prstGeom>
          <a:solidFill>
            <a:schemeClr val="accent6">
              <a:lumMod val="40000"/>
              <a:lumOff val="60000"/>
              <a:alpha val="2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4D7E3ED-959C-695D-F822-E48422F07CDB}"/>
              </a:ext>
            </a:extLst>
          </p:cNvPr>
          <p:cNvSpPr/>
          <p:nvPr/>
        </p:nvSpPr>
        <p:spPr>
          <a:xfrm>
            <a:off x="4239033" y="5536530"/>
            <a:ext cx="4798194" cy="1004638"/>
          </a:xfrm>
          <a:prstGeom prst="roundRect">
            <a:avLst>
              <a:gd name="adj" fmla="val 12166"/>
            </a:avLst>
          </a:prstGeom>
          <a:solidFill>
            <a:schemeClr val="accent1">
              <a:lumMod val="60000"/>
              <a:lumOff val="40000"/>
              <a:alpha val="2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2D3F3DA-5A37-D0F2-B4C4-885DF475B5F2}"/>
              </a:ext>
            </a:extLst>
          </p:cNvPr>
          <p:cNvSpPr/>
          <p:nvPr/>
        </p:nvSpPr>
        <p:spPr>
          <a:xfrm>
            <a:off x="1789404" y="6541168"/>
            <a:ext cx="981777" cy="159849"/>
          </a:xfrm>
          <a:prstGeom prst="roundRect">
            <a:avLst>
              <a:gd name="adj" fmla="val 5460"/>
            </a:avLst>
          </a:prstGeom>
          <a:solidFill>
            <a:srgbClr val="FFFF00">
              <a:alpha val="20000"/>
            </a:srgb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C25D359-EB12-09DE-033C-595C1857FD2B}"/>
              </a:ext>
            </a:extLst>
          </p:cNvPr>
          <p:cNvSpPr/>
          <p:nvPr/>
        </p:nvSpPr>
        <p:spPr>
          <a:xfrm>
            <a:off x="10708815" y="6548788"/>
            <a:ext cx="981777" cy="159849"/>
          </a:xfrm>
          <a:prstGeom prst="roundRect">
            <a:avLst>
              <a:gd name="adj" fmla="val 5460"/>
            </a:avLst>
          </a:prstGeom>
          <a:solidFill>
            <a:srgbClr val="7030A0">
              <a:alpha val="20000"/>
            </a:srgb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E27F8A-DE98-5358-E6AC-30C2E041629B}"/>
              </a:ext>
            </a:extLst>
          </p:cNvPr>
          <p:cNvSpPr txBox="1"/>
          <p:nvPr/>
        </p:nvSpPr>
        <p:spPr>
          <a:xfrm>
            <a:off x="0" y="1559293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ChatGPT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174834-5726-B762-CB32-09B19110F504}"/>
              </a:ext>
            </a:extLst>
          </p:cNvPr>
          <p:cNvSpPr txBox="1"/>
          <p:nvPr/>
        </p:nvSpPr>
        <p:spPr>
          <a:xfrm>
            <a:off x="16565" y="1924871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FF9900"/>
                </a:solidFill>
              </a:rPr>
              <a:t>Copilot</a:t>
            </a:r>
            <a:endParaRPr lang="fr-FR" b="1" dirty="0">
              <a:solidFill>
                <a:srgbClr val="FF99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C673C4-2DF5-34E6-1301-DCE034673B12}"/>
              </a:ext>
            </a:extLst>
          </p:cNvPr>
          <p:cNvSpPr txBox="1"/>
          <p:nvPr/>
        </p:nvSpPr>
        <p:spPr>
          <a:xfrm>
            <a:off x="16564" y="2290449"/>
            <a:ext cx="1400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0070C0"/>
                </a:solidFill>
              </a:rPr>
              <a:t>Intellisense</a:t>
            </a: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D0487B-47CD-3309-DDF0-26A527425747}"/>
              </a:ext>
            </a:extLst>
          </p:cNvPr>
          <p:cNvSpPr txBox="1"/>
          <p:nvPr/>
        </p:nvSpPr>
        <p:spPr>
          <a:xfrm>
            <a:off x="4858" y="2675021"/>
            <a:ext cx="99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00B050"/>
                </a:solidFill>
              </a:rPr>
              <a:t>Autofill</a:t>
            </a:r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CCFACD-4323-7264-EE4C-DAA60DA7359E}"/>
              </a:ext>
            </a:extLst>
          </p:cNvPr>
          <p:cNvSpPr txBox="1"/>
          <p:nvPr/>
        </p:nvSpPr>
        <p:spPr>
          <a:xfrm>
            <a:off x="11920" y="3055839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GitHub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A2C14B-0EB1-92FD-B981-979A4A907F70}"/>
              </a:ext>
            </a:extLst>
          </p:cNvPr>
          <p:cNvSpPr txBox="1"/>
          <p:nvPr/>
        </p:nvSpPr>
        <p:spPr>
          <a:xfrm>
            <a:off x="22714" y="3406177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7030A0"/>
                </a:solidFill>
              </a:rPr>
              <a:t>Conda</a:t>
            </a:r>
            <a:endParaRPr lang="fr-FR" b="1" dirty="0">
              <a:solidFill>
                <a:srgbClr val="7030A0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7EBE4BF-F1E9-850F-35A6-2128AE17F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337" y="2501810"/>
            <a:ext cx="779409" cy="609356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73DF504-E1D6-F36D-66E8-497BAE3A5E78}"/>
              </a:ext>
            </a:extLst>
          </p:cNvPr>
          <p:cNvSpPr/>
          <p:nvPr/>
        </p:nvSpPr>
        <p:spPr>
          <a:xfrm>
            <a:off x="4349126" y="2501809"/>
            <a:ext cx="1030619" cy="664901"/>
          </a:xfrm>
          <a:prstGeom prst="roundRect">
            <a:avLst>
              <a:gd name="adj" fmla="val 17041"/>
            </a:avLst>
          </a:prstGeom>
          <a:solidFill>
            <a:srgbClr val="FF9900">
              <a:alpha val="20000"/>
            </a:srgb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8310268-ACA9-5D12-6AEB-32F81B2D2F86}"/>
              </a:ext>
            </a:extLst>
          </p:cNvPr>
          <p:cNvSpPr/>
          <p:nvPr/>
        </p:nvSpPr>
        <p:spPr>
          <a:xfrm>
            <a:off x="8385195" y="1198222"/>
            <a:ext cx="316044" cy="234338"/>
          </a:xfrm>
          <a:prstGeom prst="roundRect">
            <a:avLst>
              <a:gd name="adj" fmla="val 5460"/>
            </a:avLst>
          </a:prstGeom>
          <a:solidFill>
            <a:srgbClr val="FF9900">
              <a:alpha val="20000"/>
            </a:srgb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3D452C1-9C81-3B64-09E4-99CCCD386F99}"/>
              </a:ext>
            </a:extLst>
          </p:cNvPr>
          <p:cNvSpPr/>
          <p:nvPr/>
        </p:nvSpPr>
        <p:spPr>
          <a:xfrm>
            <a:off x="8686947" y="1562464"/>
            <a:ext cx="1264680" cy="218210"/>
          </a:xfrm>
          <a:prstGeom prst="roundRect">
            <a:avLst>
              <a:gd name="adj" fmla="val 5460"/>
            </a:avLst>
          </a:prstGeom>
          <a:solidFill>
            <a:srgbClr val="7030A0">
              <a:alpha val="20000"/>
            </a:srgb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1096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679DE8-9FEC-6105-5C1F-D11B4E34E0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5CC0F-E5DE-BB15-E3A4-7E908830569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7675" y="1447800"/>
            <a:ext cx="11210925" cy="39782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6. Agents</a:t>
            </a:r>
            <a:endParaRPr kumimoji="0" lang="fr-FR" sz="10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8968D93-52BC-56B3-3AB7-9574ECF17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065" y="3957638"/>
            <a:ext cx="5000625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0780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21F5C7-D011-3A3A-1F2E-C2348B55AC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0EB15-BA73-8F7D-1A1E-59700A4D0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4000" noProof="0" dirty="0"/>
              <a:t>Common Issues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09F9EADA-3F0E-DD3E-4339-722E919B13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398" y="1393371"/>
            <a:ext cx="11430001" cy="4953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2" anchorCtr="0" compatLnSpc="1">
            <a:prstTxWarp prst="textNoShape">
              <a:avLst/>
            </a:prstTxWarp>
            <a:noAutofit/>
          </a:bodyPr>
          <a:lstStyle/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800" b="1" u="sng" noProof="0" dirty="0"/>
              <a:t>Work Protection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800" noProof="0" dirty="0"/>
              <a:t>"My computer crashed and I lost all my changes from today!" 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800" noProof="0" dirty="0"/>
              <a:t>"I deleted something important last week but I can't find it in any of my backups...“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endParaRPr lang="en-US" sz="1800" noProof="0" dirty="0"/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800" b="1" u="sng" noProof="0" dirty="0"/>
              <a:t>Research Reproducibility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800" noProof="0" dirty="0"/>
              <a:t>"The reviewers want us to modify Figure 3, but I can't remember exactly how I generated it..." 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800" noProof="0" dirty="0"/>
              <a:t>"Can we reproduce the analysis we did 6 months ago?" 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800" noProof="0" dirty="0"/>
              <a:t>"Which version of the preprocessing script did we use for the published results?“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800" noProof="0" dirty="0"/>
              <a:t>“Can we test the new segmentation method they used in the micro-</a:t>
            </a:r>
            <a:r>
              <a:rPr lang="en-US" sz="1800" noProof="0" dirty="0" err="1"/>
              <a:t>sam</a:t>
            </a:r>
            <a:r>
              <a:rPr lang="en-US" sz="1800" noProof="0" dirty="0"/>
              <a:t> paper on our data?”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endParaRPr lang="en-US" sz="1800" noProof="0" dirty="0"/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800" b="1" u="sng" noProof="0" dirty="0"/>
              <a:t>Version Management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800" noProof="0" dirty="0"/>
              <a:t>"Which one of these is my latest version? script_v3_final_FINAL_tested.py or script_v3_final_FINAL_tested_new.py?" 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800" noProof="0" dirty="0"/>
              <a:t>"I know I have the working version somewhere in my Downloads folder...“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800" noProof="0" dirty="0"/>
              <a:t> "I need to try a different approach but I don't want to break the working code..."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800" b="1" u="sng" noProof="0" dirty="0"/>
              <a:t>Collaboration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800" noProof="0" dirty="0"/>
              <a:t>"I'll send you my version via email - just don't edit it until I'm done with my part!“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800" noProof="0" dirty="0"/>
              <a:t> "Wait, did you change the code? I was working on that same section...“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</a:pPr>
            <a:r>
              <a:rPr lang="en-US" sz="1800" noProof="0" dirty="0"/>
              <a:t>" Can you tell me what you modified? We're going to need to manually compare these two files to merge our work...“</a:t>
            </a:r>
          </a:p>
        </p:txBody>
      </p:sp>
    </p:spTree>
    <p:extLst>
      <p:ext uri="{BB962C8B-B14F-4D97-AF65-F5344CB8AC3E}">
        <p14:creationId xmlns:p14="http://schemas.microsoft.com/office/powerpoint/2010/main" val="3352897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29E01-BEAE-A4D6-C502-E480201A0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400" noProof="0" dirty="0"/>
              <a:t>Demo copilot and </a:t>
            </a:r>
            <a:r>
              <a:rPr lang="en-US" sz="4400" noProof="0" dirty="0" err="1"/>
              <a:t>VScode</a:t>
            </a:r>
            <a:endParaRPr lang="en-US" sz="4400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3F3609-5B3F-86D3-9864-EE337355E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123" y="1278910"/>
            <a:ext cx="3441507" cy="493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5193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0D62F-BD17-CFE7-6285-9B492FC02D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7675" y="1447800"/>
            <a:ext cx="11210925" cy="39782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Thank you for your attention!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presentation will be available on </a:t>
            </a:r>
          </a:p>
        </p:txBody>
      </p:sp>
    </p:spTree>
    <p:extLst>
      <p:ext uri="{BB962C8B-B14F-4D97-AF65-F5344CB8AC3E}">
        <p14:creationId xmlns:p14="http://schemas.microsoft.com/office/powerpoint/2010/main" val="3108897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FDBE3-BCC7-336D-1ABE-E2EB3782A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z="4000" noProof="0" dirty="0"/>
              <a:t>Common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8C753-6607-DE6A-9CA6-17D909B88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200" b="1" u="sng" noProof="0" dirty="0"/>
              <a:t>Work Protection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noProof="0" dirty="0"/>
              <a:t>Reliable backup system, Ability to recover changes, Safe space for experimentation</a:t>
            </a:r>
          </a:p>
          <a:p>
            <a:pPr marL="0" indent="0">
              <a:buNone/>
            </a:pPr>
            <a:r>
              <a:rPr lang="en-US" sz="2200" b="1" u="sng" noProof="0" dirty="0"/>
              <a:t>Research Reproducibility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noProof="0" dirty="0"/>
              <a:t>Ability to replicate experiments exactly, Documentation of analysis steps, Tracing which code produced which results</a:t>
            </a:r>
          </a:p>
          <a:p>
            <a:pPr marL="0" indent="0">
              <a:buNone/>
            </a:pPr>
            <a:r>
              <a:rPr lang="en-US" sz="2200" b="1" u="sng" noProof="0" dirty="0"/>
              <a:t>Version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noProof="0" dirty="0"/>
              <a:t>Keeping track of file versions, Managing code evolution</a:t>
            </a:r>
          </a:p>
          <a:p>
            <a:pPr marL="0" indent="0">
              <a:buNone/>
            </a:pPr>
            <a:r>
              <a:rPr lang="en-US" sz="2200" b="1" u="sng" noProof="0" dirty="0"/>
              <a:t>Collaboration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noProof="0" dirty="0"/>
              <a:t>Sharing code effectively, Integrating changes from multiple researchers, Keeping everyone's work synchronized</a:t>
            </a:r>
          </a:p>
          <a:p>
            <a:endParaRPr lang="en-US" sz="2200" noProof="0" dirty="0"/>
          </a:p>
        </p:txBody>
      </p:sp>
    </p:spTree>
    <p:extLst>
      <p:ext uri="{BB962C8B-B14F-4D97-AF65-F5344CB8AC3E}">
        <p14:creationId xmlns:p14="http://schemas.microsoft.com/office/powerpoint/2010/main" val="1854607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44373-FEA7-E87B-E3AF-04108941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z="4000" noProof="0" dirty="0"/>
              <a:t>What is Version Control? What is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53E4E-75D6-C819-08A2-1E4FB7A46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9786257" cy="425196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000" b="1" u="sng" noProof="0" dirty="0"/>
              <a:t>Version Control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noProof="0" dirty="0"/>
              <a:t>A system that records changes to files over time (incrementally)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noProof="0" dirty="0"/>
              <a:t>Acts like a "time machine" for your code and documents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noProof="0" dirty="0"/>
              <a:t>Keeps track of who changed what, when, and why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noProof="0" dirty="0"/>
          </a:p>
          <a:p>
            <a:pPr marL="0" indent="0">
              <a:buNone/>
            </a:pPr>
            <a:r>
              <a:rPr lang="en-US" sz="2000" b="1" u="sng" noProof="0" dirty="0"/>
              <a:t>Git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noProof="0" dirty="0"/>
              <a:t>The most widely used version control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noProof="0" dirty="0"/>
              <a:t>Free, open-source, and industry standard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noProof="0" dirty="0"/>
              <a:t>Keep tracking changes in the background while you work</a:t>
            </a:r>
          </a:p>
          <a:p>
            <a:endParaRPr lang="en-US" sz="2000" noProof="0" dirty="0"/>
          </a:p>
        </p:txBody>
      </p:sp>
    </p:spTree>
    <p:extLst>
      <p:ext uri="{BB962C8B-B14F-4D97-AF65-F5344CB8AC3E}">
        <p14:creationId xmlns:p14="http://schemas.microsoft.com/office/powerpoint/2010/main" val="142852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07A71A-3AD3-2853-AA80-AAFA126FF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10DE9EA-4A13-0FB5-E8BD-F28F2C3E209C}"/>
              </a:ext>
            </a:extLst>
          </p:cNvPr>
          <p:cNvSpPr/>
          <p:nvPr/>
        </p:nvSpPr>
        <p:spPr>
          <a:xfrm>
            <a:off x="6283150" y="3998980"/>
            <a:ext cx="3239911" cy="2689687"/>
          </a:xfrm>
          <a:prstGeom prst="roundRect">
            <a:avLst/>
          </a:prstGeom>
          <a:solidFill>
            <a:srgbClr val="FDFDFD"/>
          </a:solidFill>
          <a:ln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E5E4C08-20FF-BF19-A87F-D2F9227AC585}"/>
              </a:ext>
            </a:extLst>
          </p:cNvPr>
          <p:cNvSpPr/>
          <p:nvPr/>
        </p:nvSpPr>
        <p:spPr>
          <a:xfrm>
            <a:off x="6287911" y="169333"/>
            <a:ext cx="3239911" cy="3660537"/>
          </a:xfrm>
          <a:prstGeom prst="roundRect">
            <a:avLst/>
          </a:prstGeom>
          <a:solidFill>
            <a:srgbClr val="FDFDFD"/>
          </a:solidFill>
          <a:ln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F16A04-A044-E2DC-0996-36A9C2525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652" y="225225"/>
            <a:ext cx="4818888" cy="1060704"/>
          </a:xfr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z="4000" noProof="0" dirty="0"/>
              <a:t>How git works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87FDD22-3DFB-D4D7-D0C2-61813C351A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0935" y="2121408"/>
            <a:ext cx="5300255" cy="354787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noProof="0" dirty="0"/>
              <a:t>You save snapshots ("commits") of your files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noProof="0" dirty="0"/>
              <a:t>Each snapshot has a message explaining the changes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noProof="0" dirty="0"/>
              <a:t>You can go back to any previous snapshot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E7F7F5-AEB8-9914-552A-123413E5BC21}"/>
              </a:ext>
            </a:extLst>
          </p:cNvPr>
          <p:cNvSpPr txBox="1"/>
          <p:nvPr/>
        </p:nvSpPr>
        <p:spPr>
          <a:xfrm>
            <a:off x="6479822" y="1232233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/>
              <a:t>🤓 You at work : 	</a:t>
            </a:r>
            <a:r>
              <a:rPr lang="en-US" noProof="0" dirty="0">
                <a:solidFill>
                  <a:srgbClr val="00B050"/>
                </a:solidFill>
              </a:rPr>
              <a:t>File 1 V2</a:t>
            </a:r>
            <a:br>
              <a:rPr lang="en-US" noProof="0" dirty="0"/>
            </a:br>
            <a:r>
              <a:rPr lang="en-US" noProof="0" dirty="0"/>
              <a:t>		File 2 V1 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3DC3A9-14BC-9172-184E-D26C446B5B69}"/>
              </a:ext>
            </a:extLst>
          </p:cNvPr>
          <p:cNvSpPr txBox="1"/>
          <p:nvPr/>
        </p:nvSpPr>
        <p:spPr>
          <a:xfrm>
            <a:off x="7191584" y="1888357"/>
            <a:ext cx="136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noProof="0" dirty="0">
                <a:latin typeface="Amasis MT Pro Medium" panose="020F0502020204030204" pitchFamily="18" charset="0"/>
              </a:rPr>
              <a:t>Git commit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5A603E-2C0A-0481-DF51-19A11AA2D2C0}"/>
              </a:ext>
            </a:extLst>
          </p:cNvPr>
          <p:cNvSpPr txBox="1"/>
          <p:nvPr/>
        </p:nvSpPr>
        <p:spPr>
          <a:xfrm>
            <a:off x="6479822" y="432412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/>
              <a:t>🤓 You at work : 	File 1 V1</a:t>
            </a:r>
            <a:br>
              <a:rPr lang="en-US" noProof="0" dirty="0"/>
            </a:br>
            <a:r>
              <a:rPr lang="en-US" noProof="0" dirty="0"/>
              <a:t>		File 2 V1 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31569B-979C-E318-7625-F68E97EAA5D7}"/>
              </a:ext>
            </a:extLst>
          </p:cNvPr>
          <p:cNvSpPr txBox="1"/>
          <p:nvPr/>
        </p:nvSpPr>
        <p:spPr>
          <a:xfrm>
            <a:off x="6465637" y="2378822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/>
              <a:t>🤓 You at work : 	</a:t>
            </a:r>
            <a:r>
              <a:rPr lang="en-US" noProof="0" dirty="0">
                <a:solidFill>
                  <a:srgbClr val="00B050"/>
                </a:solidFill>
              </a:rPr>
              <a:t>File 1 V3</a:t>
            </a:r>
            <a:br>
              <a:rPr lang="en-US" noProof="0" dirty="0"/>
            </a:br>
            <a:r>
              <a:rPr lang="en-US" noProof="0" dirty="0"/>
              <a:t>		</a:t>
            </a:r>
            <a:r>
              <a:rPr lang="en-US" noProof="0" dirty="0">
                <a:solidFill>
                  <a:srgbClr val="00B050"/>
                </a:solidFill>
              </a:rPr>
              <a:t>File 2 V2 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8808EE-F88A-CE2E-0F11-1716569F05AC}"/>
              </a:ext>
            </a:extLst>
          </p:cNvPr>
          <p:cNvSpPr txBox="1"/>
          <p:nvPr/>
        </p:nvSpPr>
        <p:spPr>
          <a:xfrm>
            <a:off x="7162140" y="2939386"/>
            <a:ext cx="168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noProof="0" dirty="0">
                <a:latin typeface="Amasis MT Pro Medium" panose="020F0502020204030204" pitchFamily="18" charset="0"/>
              </a:rPr>
              <a:t>Git commit</a:t>
            </a:r>
          </a:p>
        </p:txBody>
      </p:sp>
      <p:pic>
        <p:nvPicPr>
          <p:cNvPr id="1026" name="Picture 2" descr="Internet Cloud Icons - Free SVG &amp; PNG Internet Cloud Images ...">
            <a:extLst>
              <a:ext uri="{FF2B5EF4-FFF2-40B4-BE49-F238E27FC236}">
                <a16:creationId xmlns:a16="http://schemas.microsoft.com/office/drawing/2014/main" id="{BB020E1C-4FAB-2167-0B9A-D0FF09681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619" y="2675939"/>
            <a:ext cx="1607723" cy="1607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99A9D284-6D62-CDF4-0ACF-666CD6E3A8F5}"/>
              </a:ext>
            </a:extLst>
          </p:cNvPr>
          <p:cNvSpPr/>
          <p:nvPr/>
        </p:nvSpPr>
        <p:spPr>
          <a:xfrm>
            <a:off x="8337791" y="3461356"/>
            <a:ext cx="1461940" cy="1699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DD214F-64B4-6AAD-4B97-E1E897187EF3}"/>
              </a:ext>
            </a:extLst>
          </p:cNvPr>
          <p:cNvSpPr txBox="1"/>
          <p:nvPr/>
        </p:nvSpPr>
        <p:spPr>
          <a:xfrm>
            <a:off x="6407714" y="4577202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/>
              <a:t>🦉 You at home : 	</a:t>
            </a:r>
            <a:r>
              <a:rPr lang="en-US" noProof="0" dirty="0">
                <a:solidFill>
                  <a:srgbClr val="00B050"/>
                </a:solidFill>
              </a:rPr>
              <a:t>File 1 V3</a:t>
            </a:r>
            <a:br>
              <a:rPr lang="en-US" noProof="0" dirty="0"/>
            </a:br>
            <a:r>
              <a:rPr lang="en-US" noProof="0" dirty="0"/>
              <a:t>		</a:t>
            </a:r>
            <a:r>
              <a:rPr lang="en-US" noProof="0" dirty="0">
                <a:solidFill>
                  <a:srgbClr val="00B050"/>
                </a:solidFill>
              </a:rPr>
              <a:t>File 2 V2 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783CE4-EE79-770D-94EC-86F8D58EDBBE}"/>
              </a:ext>
            </a:extLst>
          </p:cNvPr>
          <p:cNvSpPr txBox="1"/>
          <p:nvPr/>
        </p:nvSpPr>
        <p:spPr>
          <a:xfrm>
            <a:off x="7235699" y="3325428"/>
            <a:ext cx="168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noProof="0" dirty="0">
                <a:latin typeface="Amasis MT Pro Medium" panose="020F0502020204030204" pitchFamily="18" charset="0"/>
              </a:rPr>
              <a:t>Git push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DB936C-CEAB-F4B1-78F7-6B194AD4E032}"/>
              </a:ext>
            </a:extLst>
          </p:cNvPr>
          <p:cNvSpPr txBox="1"/>
          <p:nvPr/>
        </p:nvSpPr>
        <p:spPr>
          <a:xfrm>
            <a:off x="7306295" y="4260088"/>
            <a:ext cx="95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noProof="0" dirty="0">
                <a:latin typeface="Amasis MT Pro Medium" panose="020F0502020204030204" pitchFamily="18" charset="0"/>
              </a:rPr>
              <a:t>Git pull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F6D106-0685-0C80-90A4-E97BCFFE9FCF}"/>
              </a:ext>
            </a:extLst>
          </p:cNvPr>
          <p:cNvSpPr txBox="1"/>
          <p:nvPr/>
        </p:nvSpPr>
        <p:spPr>
          <a:xfrm>
            <a:off x="6400459" y="527814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/>
              <a:t>😱 You at home : 	</a:t>
            </a:r>
            <a:r>
              <a:rPr lang="en-US" noProof="0" dirty="0">
                <a:solidFill>
                  <a:srgbClr val="FF0000"/>
                </a:solidFill>
              </a:rPr>
              <a:t>File 1 V2</a:t>
            </a:r>
            <a:br>
              <a:rPr lang="en-US" noProof="0" dirty="0"/>
            </a:br>
            <a:r>
              <a:rPr lang="en-US" noProof="0" dirty="0"/>
              <a:t>		</a:t>
            </a:r>
            <a:r>
              <a:rPr lang="en-US" noProof="0" dirty="0">
                <a:solidFill>
                  <a:srgbClr val="00B050"/>
                </a:solidFill>
              </a:rPr>
              <a:t>File 2 V2 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506912-3118-0E79-8EAD-681855E77047}"/>
              </a:ext>
            </a:extLst>
          </p:cNvPr>
          <p:cNvSpPr txBox="1"/>
          <p:nvPr/>
        </p:nvSpPr>
        <p:spPr>
          <a:xfrm>
            <a:off x="7515952" y="5890791"/>
            <a:ext cx="132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noProof="0" dirty="0">
                <a:latin typeface="Amasis MT Pro Medium" panose="020F0502020204030204" pitchFamily="18" charset="0"/>
              </a:rPr>
              <a:t>Git commit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69F2CF-7396-30BF-3967-775D6AA0D5F6}"/>
              </a:ext>
            </a:extLst>
          </p:cNvPr>
          <p:cNvSpPr txBox="1"/>
          <p:nvPr/>
        </p:nvSpPr>
        <p:spPr>
          <a:xfrm>
            <a:off x="7634889" y="6226152"/>
            <a:ext cx="1075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noProof="0" dirty="0">
                <a:latin typeface="Amasis MT Pro Medium" panose="020F0502020204030204" pitchFamily="18" charset="0"/>
              </a:rPr>
              <a:t>Git push</a:t>
            </a:r>
          </a:p>
        </p:txBody>
      </p:sp>
      <p:sp>
        <p:nvSpPr>
          <p:cNvPr id="23" name="Arrow: Bent-Up 22">
            <a:extLst>
              <a:ext uri="{FF2B5EF4-FFF2-40B4-BE49-F238E27FC236}">
                <a16:creationId xmlns:a16="http://schemas.microsoft.com/office/drawing/2014/main" id="{A5F3142B-2225-03C1-5B5F-5AE987484B0B}"/>
              </a:ext>
            </a:extLst>
          </p:cNvPr>
          <p:cNvSpPr/>
          <p:nvPr/>
        </p:nvSpPr>
        <p:spPr>
          <a:xfrm>
            <a:off x="8784025" y="4195018"/>
            <a:ext cx="1952978" cy="2298942"/>
          </a:xfrm>
          <a:prstGeom prst="bentUpArrow">
            <a:avLst>
              <a:gd name="adj1" fmla="val 3035"/>
              <a:gd name="adj2" fmla="val 4025"/>
              <a:gd name="adj3" fmla="val 118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8A03C6-AAD2-4AB3-35B5-5856D22638E1}"/>
              </a:ext>
            </a:extLst>
          </p:cNvPr>
          <p:cNvSpPr txBox="1"/>
          <p:nvPr/>
        </p:nvSpPr>
        <p:spPr>
          <a:xfrm>
            <a:off x="7191584" y="29645"/>
            <a:ext cx="1369734" cy="369332"/>
          </a:xfrm>
          <a:prstGeom prst="rect">
            <a:avLst/>
          </a:prstGeom>
          <a:solidFill>
            <a:srgbClr val="FDFDFD"/>
          </a:solidFill>
        </p:spPr>
        <p:txBody>
          <a:bodyPr wrap="none" rtlCol="0">
            <a:spAutoFit/>
          </a:bodyPr>
          <a:lstStyle/>
          <a:p>
            <a:r>
              <a:rPr lang="en-US" noProof="0" dirty="0">
                <a:solidFill>
                  <a:schemeClr val="bg1">
                    <a:lumMod val="50000"/>
                  </a:schemeClr>
                </a:solidFill>
              </a:rPr>
              <a:t>Computer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13AC12-614C-3705-9DCA-4A8ACCF8B6AF}"/>
              </a:ext>
            </a:extLst>
          </p:cNvPr>
          <p:cNvSpPr txBox="1"/>
          <p:nvPr/>
        </p:nvSpPr>
        <p:spPr>
          <a:xfrm>
            <a:off x="7146977" y="3905780"/>
            <a:ext cx="1369734" cy="369332"/>
          </a:xfrm>
          <a:prstGeom prst="rect">
            <a:avLst/>
          </a:prstGeom>
          <a:solidFill>
            <a:srgbClr val="FDFDFD"/>
          </a:solidFill>
        </p:spPr>
        <p:txBody>
          <a:bodyPr wrap="none" rtlCol="0">
            <a:spAutoFit/>
          </a:bodyPr>
          <a:lstStyle/>
          <a:p>
            <a:r>
              <a:rPr lang="en-US" noProof="0" dirty="0">
                <a:solidFill>
                  <a:schemeClr val="bg1">
                    <a:lumMod val="50000"/>
                  </a:schemeClr>
                </a:solidFill>
              </a:rPr>
              <a:t>Computer 2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458A8DB7-AA7A-575D-0375-0EEF3B657E7F}"/>
              </a:ext>
            </a:extLst>
          </p:cNvPr>
          <p:cNvSpPr/>
          <p:nvPr/>
        </p:nvSpPr>
        <p:spPr>
          <a:xfrm rot="9297268">
            <a:off x="8226720" y="3942452"/>
            <a:ext cx="1589858" cy="1716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0FF8BD-1579-D8B9-A61C-9DE01C14DC33}"/>
              </a:ext>
            </a:extLst>
          </p:cNvPr>
          <p:cNvSpPr txBox="1"/>
          <p:nvPr/>
        </p:nvSpPr>
        <p:spPr>
          <a:xfrm>
            <a:off x="11388405" y="3244664"/>
            <a:ext cx="817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>
                <a:solidFill>
                  <a:schemeClr val="bg1">
                    <a:lumMod val="50000"/>
                  </a:schemeClr>
                </a:solidFill>
              </a:rPr>
              <a:t>Server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403021-8672-E211-850D-28E32E3BBE87}"/>
              </a:ext>
            </a:extLst>
          </p:cNvPr>
          <p:cNvSpPr txBox="1"/>
          <p:nvPr/>
        </p:nvSpPr>
        <p:spPr>
          <a:xfrm>
            <a:off x="4707673" y="391058"/>
            <a:ext cx="136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noProof="0" dirty="0">
                <a:latin typeface="Amasis MT Pro Medium" panose="020F0502020204030204" pitchFamily="18" charset="0"/>
              </a:rPr>
              <a:t>Git clone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C6D08FE-556C-5A7F-30C3-230B250A521E}"/>
              </a:ext>
            </a:extLst>
          </p:cNvPr>
          <p:cNvSpPr/>
          <p:nvPr/>
        </p:nvSpPr>
        <p:spPr>
          <a:xfrm>
            <a:off x="5770975" y="470970"/>
            <a:ext cx="612891" cy="26469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282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2" grpId="0"/>
      <p:bldP spid="13" grpId="0"/>
      <p:bldP spid="14" grpId="0" animBg="1"/>
      <p:bldP spid="15" grpId="0"/>
      <p:bldP spid="16" grpId="0"/>
      <p:bldP spid="18" grpId="0"/>
      <p:bldP spid="19" grpId="0"/>
      <p:bldP spid="20" grpId="0"/>
      <p:bldP spid="21" grpId="0"/>
      <p:bldP spid="23" grpId="0" animBg="1"/>
      <p:bldP spid="17" grpId="0" animBg="1"/>
      <p:bldP spid="8" grpId="0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40AE565-65E1-EAA1-4535-4D26FCD17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6187B674-970A-7495-C7B7-3DE728A9418E}"/>
              </a:ext>
            </a:extLst>
          </p:cNvPr>
          <p:cNvGrpSpPr/>
          <p:nvPr/>
        </p:nvGrpSpPr>
        <p:grpSpPr>
          <a:xfrm>
            <a:off x="4707673" y="29645"/>
            <a:ext cx="7498200" cy="6659022"/>
            <a:chOff x="4707673" y="29645"/>
            <a:chExt cx="7498200" cy="6659022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BF813981-8A0A-D15E-A925-75BC99637865}"/>
                </a:ext>
              </a:extLst>
            </p:cNvPr>
            <p:cNvSpPr/>
            <p:nvPr/>
          </p:nvSpPr>
          <p:spPr>
            <a:xfrm>
              <a:off x="6283150" y="3998980"/>
              <a:ext cx="3239911" cy="2689687"/>
            </a:xfrm>
            <a:prstGeom prst="roundRect">
              <a:avLst/>
            </a:prstGeom>
            <a:solidFill>
              <a:srgbClr val="FDFDFD"/>
            </a:solidFill>
            <a:ln>
              <a:solidFill>
                <a:schemeClr val="bg2">
                  <a:lumMod val="9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C90B7CBE-050D-FD36-BA0A-A777D4ADDFD6}"/>
                </a:ext>
              </a:extLst>
            </p:cNvPr>
            <p:cNvSpPr/>
            <p:nvPr/>
          </p:nvSpPr>
          <p:spPr>
            <a:xfrm>
              <a:off x="6287911" y="169333"/>
              <a:ext cx="3239911" cy="3660537"/>
            </a:xfrm>
            <a:prstGeom prst="roundRect">
              <a:avLst/>
            </a:prstGeom>
            <a:solidFill>
              <a:srgbClr val="FDFDFD"/>
            </a:solidFill>
            <a:ln>
              <a:solidFill>
                <a:schemeClr val="bg2">
                  <a:lumMod val="9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3A86598-9A13-D322-B4B0-3B35E87D8AB7}"/>
                </a:ext>
              </a:extLst>
            </p:cNvPr>
            <p:cNvSpPr txBox="1"/>
            <p:nvPr/>
          </p:nvSpPr>
          <p:spPr>
            <a:xfrm>
              <a:off x="6479822" y="1232233"/>
              <a:ext cx="3352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noProof="0" dirty="0"/>
                <a:t>🤓 You at work : 	</a:t>
              </a:r>
              <a:r>
                <a:rPr lang="en-US" noProof="0" dirty="0">
                  <a:solidFill>
                    <a:srgbClr val="00B050"/>
                  </a:solidFill>
                </a:rPr>
                <a:t>File 1 V2</a:t>
              </a:r>
              <a:br>
                <a:rPr lang="en-US" noProof="0" dirty="0"/>
              </a:br>
              <a:r>
                <a:rPr lang="en-US" noProof="0" dirty="0"/>
                <a:t>		File 2 V1 …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7EFBF12-3B06-21FF-16BC-65C527AC7DF3}"/>
                </a:ext>
              </a:extLst>
            </p:cNvPr>
            <p:cNvSpPr txBox="1"/>
            <p:nvPr/>
          </p:nvSpPr>
          <p:spPr>
            <a:xfrm>
              <a:off x="7191584" y="1888357"/>
              <a:ext cx="13697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noProof="0" dirty="0">
                  <a:latin typeface="Amasis MT Pro Medium" panose="020F0502020204030204" pitchFamily="18" charset="0"/>
                </a:rPr>
                <a:t>Git commit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78155F5-181D-5E36-D85F-E2B47B95A1DF}"/>
                </a:ext>
              </a:extLst>
            </p:cNvPr>
            <p:cNvSpPr txBox="1"/>
            <p:nvPr/>
          </p:nvSpPr>
          <p:spPr>
            <a:xfrm>
              <a:off x="6479822" y="432412"/>
              <a:ext cx="3352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noProof="0" dirty="0"/>
                <a:t>🤓 You at work : 	File 1 V1</a:t>
              </a:r>
              <a:br>
                <a:rPr lang="en-US" noProof="0" dirty="0"/>
              </a:br>
              <a:r>
                <a:rPr lang="en-US" noProof="0" dirty="0"/>
                <a:t>		File 2 V1 …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F193E52-5317-DD2F-0D3B-7DB8B882016F}"/>
                </a:ext>
              </a:extLst>
            </p:cNvPr>
            <p:cNvSpPr txBox="1"/>
            <p:nvPr/>
          </p:nvSpPr>
          <p:spPr>
            <a:xfrm>
              <a:off x="6465637" y="2378822"/>
              <a:ext cx="3352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noProof="0" dirty="0"/>
                <a:t>🤓 You at work : 	</a:t>
              </a:r>
              <a:r>
                <a:rPr lang="en-US" noProof="0" dirty="0">
                  <a:solidFill>
                    <a:srgbClr val="00B050"/>
                  </a:solidFill>
                </a:rPr>
                <a:t>File 1 V3</a:t>
              </a:r>
              <a:br>
                <a:rPr lang="en-US" noProof="0" dirty="0"/>
              </a:br>
              <a:r>
                <a:rPr lang="en-US" noProof="0" dirty="0"/>
                <a:t>		</a:t>
              </a:r>
              <a:r>
                <a:rPr lang="en-US" noProof="0" dirty="0">
                  <a:solidFill>
                    <a:srgbClr val="00B050"/>
                  </a:solidFill>
                </a:rPr>
                <a:t>File 2 V2 …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C1A12BB-B08C-4DE0-2317-FCBCBB203BCD}"/>
                </a:ext>
              </a:extLst>
            </p:cNvPr>
            <p:cNvSpPr txBox="1"/>
            <p:nvPr/>
          </p:nvSpPr>
          <p:spPr>
            <a:xfrm>
              <a:off x="7162140" y="2939386"/>
              <a:ext cx="1682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noProof="0" dirty="0">
                  <a:latin typeface="Amasis MT Pro Medium" panose="020F0502020204030204" pitchFamily="18" charset="0"/>
                </a:rPr>
                <a:t>Git commit</a:t>
              </a:r>
            </a:p>
          </p:txBody>
        </p:sp>
        <p:pic>
          <p:nvPicPr>
            <p:cNvPr id="1026" name="Picture 2" descr="Internet Cloud Icons - Free SVG &amp; PNG Internet Cloud Images ...">
              <a:extLst>
                <a:ext uri="{FF2B5EF4-FFF2-40B4-BE49-F238E27FC236}">
                  <a16:creationId xmlns:a16="http://schemas.microsoft.com/office/drawing/2014/main" id="{308FE711-8D0F-12EA-46A4-D1B92042CE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58619" y="2675939"/>
              <a:ext cx="1607723" cy="16077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24856F61-1FFA-48F6-AFCB-AACE9CCBE440}"/>
                </a:ext>
              </a:extLst>
            </p:cNvPr>
            <p:cNvSpPr/>
            <p:nvPr/>
          </p:nvSpPr>
          <p:spPr>
            <a:xfrm>
              <a:off x="8337791" y="3461356"/>
              <a:ext cx="1461940" cy="169937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DBC11AF-33E4-F4C6-7BD2-12C31A376911}"/>
                </a:ext>
              </a:extLst>
            </p:cNvPr>
            <p:cNvSpPr txBox="1"/>
            <p:nvPr/>
          </p:nvSpPr>
          <p:spPr>
            <a:xfrm>
              <a:off x="6407714" y="4577202"/>
              <a:ext cx="3352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noProof="0" dirty="0"/>
                <a:t>🦉 You at home : 	</a:t>
              </a:r>
              <a:r>
                <a:rPr lang="en-US" noProof="0" dirty="0">
                  <a:solidFill>
                    <a:srgbClr val="00B050"/>
                  </a:solidFill>
                </a:rPr>
                <a:t>File 1 V3</a:t>
              </a:r>
              <a:br>
                <a:rPr lang="en-US" noProof="0" dirty="0"/>
              </a:br>
              <a:r>
                <a:rPr lang="en-US" noProof="0" dirty="0"/>
                <a:t>		</a:t>
              </a:r>
              <a:r>
                <a:rPr lang="en-US" noProof="0" dirty="0">
                  <a:solidFill>
                    <a:srgbClr val="00B050"/>
                  </a:solidFill>
                </a:rPr>
                <a:t>File 2 V2 …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2DEF030-DDA5-A1B6-8D7D-B82EBE7A3464}"/>
                </a:ext>
              </a:extLst>
            </p:cNvPr>
            <p:cNvSpPr txBox="1"/>
            <p:nvPr/>
          </p:nvSpPr>
          <p:spPr>
            <a:xfrm>
              <a:off x="7235699" y="3325428"/>
              <a:ext cx="1682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noProof="0" dirty="0">
                  <a:latin typeface="Amasis MT Pro Medium" panose="020F0502020204030204" pitchFamily="18" charset="0"/>
                </a:rPr>
                <a:t>Git push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435630E-BD8B-4808-A84F-929F8ACF8EA9}"/>
                </a:ext>
              </a:extLst>
            </p:cNvPr>
            <p:cNvSpPr txBox="1"/>
            <p:nvPr/>
          </p:nvSpPr>
          <p:spPr>
            <a:xfrm>
              <a:off x="7306295" y="4260088"/>
              <a:ext cx="9588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noProof="0" dirty="0">
                  <a:latin typeface="Amasis MT Pro Medium" panose="020F0502020204030204" pitchFamily="18" charset="0"/>
                </a:rPr>
                <a:t>Git pull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4890979-ADBB-0685-1FBB-85154CBA94CE}"/>
                </a:ext>
              </a:extLst>
            </p:cNvPr>
            <p:cNvSpPr txBox="1"/>
            <p:nvPr/>
          </p:nvSpPr>
          <p:spPr>
            <a:xfrm>
              <a:off x="6400459" y="5278140"/>
              <a:ext cx="3352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noProof="0" dirty="0"/>
                <a:t>😱 You at home : 	</a:t>
              </a:r>
              <a:r>
                <a:rPr lang="en-US" noProof="0" dirty="0">
                  <a:solidFill>
                    <a:srgbClr val="FF0000"/>
                  </a:solidFill>
                </a:rPr>
                <a:t>File 1 V2</a:t>
              </a:r>
              <a:br>
                <a:rPr lang="en-US" noProof="0" dirty="0"/>
              </a:br>
              <a:r>
                <a:rPr lang="en-US" noProof="0" dirty="0"/>
                <a:t>		</a:t>
              </a:r>
              <a:r>
                <a:rPr lang="en-US" noProof="0" dirty="0">
                  <a:solidFill>
                    <a:srgbClr val="00B050"/>
                  </a:solidFill>
                </a:rPr>
                <a:t>File 2 V2 …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A29A577-06C3-9D14-DC5B-C532E558CAEB}"/>
                </a:ext>
              </a:extLst>
            </p:cNvPr>
            <p:cNvSpPr txBox="1"/>
            <p:nvPr/>
          </p:nvSpPr>
          <p:spPr>
            <a:xfrm>
              <a:off x="7515952" y="5890791"/>
              <a:ext cx="13285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noProof="0" dirty="0">
                  <a:latin typeface="Amasis MT Pro Medium" panose="020F0502020204030204" pitchFamily="18" charset="0"/>
                </a:rPr>
                <a:t>Git commit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C41454C-305F-DA27-3FAB-9537B72DF79D}"/>
                </a:ext>
              </a:extLst>
            </p:cNvPr>
            <p:cNvSpPr txBox="1"/>
            <p:nvPr/>
          </p:nvSpPr>
          <p:spPr>
            <a:xfrm>
              <a:off x="7634889" y="6226152"/>
              <a:ext cx="10759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noProof="0" dirty="0">
                  <a:latin typeface="Amasis MT Pro Medium" panose="020F0502020204030204" pitchFamily="18" charset="0"/>
                </a:rPr>
                <a:t>Git push</a:t>
              </a:r>
            </a:p>
          </p:txBody>
        </p:sp>
        <p:sp>
          <p:nvSpPr>
            <p:cNvPr id="23" name="Arrow: Bent-Up 22">
              <a:extLst>
                <a:ext uri="{FF2B5EF4-FFF2-40B4-BE49-F238E27FC236}">
                  <a16:creationId xmlns:a16="http://schemas.microsoft.com/office/drawing/2014/main" id="{D9BA5C6B-56FB-0885-A039-EA38B5E66F28}"/>
                </a:ext>
              </a:extLst>
            </p:cNvPr>
            <p:cNvSpPr/>
            <p:nvPr/>
          </p:nvSpPr>
          <p:spPr>
            <a:xfrm>
              <a:off x="8784025" y="4195018"/>
              <a:ext cx="1952978" cy="2298942"/>
            </a:xfrm>
            <a:prstGeom prst="bentUpArrow">
              <a:avLst>
                <a:gd name="adj1" fmla="val 3035"/>
                <a:gd name="adj2" fmla="val 4025"/>
                <a:gd name="adj3" fmla="val 1185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F6F1814-2B8A-8B85-AAD1-65B22AE56004}"/>
                </a:ext>
              </a:extLst>
            </p:cNvPr>
            <p:cNvSpPr txBox="1"/>
            <p:nvPr/>
          </p:nvSpPr>
          <p:spPr>
            <a:xfrm>
              <a:off x="7191584" y="29645"/>
              <a:ext cx="1369734" cy="369332"/>
            </a:xfrm>
            <a:prstGeom prst="rect">
              <a:avLst/>
            </a:prstGeom>
            <a:solidFill>
              <a:srgbClr val="FDFDFD"/>
            </a:solidFill>
          </p:spPr>
          <p:txBody>
            <a:bodyPr wrap="none" rtlCol="0">
              <a:spAutoFit/>
            </a:bodyPr>
            <a:lstStyle/>
            <a:p>
              <a:r>
                <a:rPr lang="en-US" noProof="0" dirty="0">
                  <a:solidFill>
                    <a:schemeClr val="bg1">
                      <a:lumMod val="50000"/>
                    </a:schemeClr>
                  </a:solidFill>
                </a:rPr>
                <a:t>Computer 1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7B2AA95-D256-CABE-8D1D-3A4F9021F1C3}"/>
                </a:ext>
              </a:extLst>
            </p:cNvPr>
            <p:cNvSpPr txBox="1"/>
            <p:nvPr/>
          </p:nvSpPr>
          <p:spPr>
            <a:xfrm>
              <a:off x="7146977" y="3905780"/>
              <a:ext cx="1369734" cy="369332"/>
            </a:xfrm>
            <a:prstGeom prst="rect">
              <a:avLst/>
            </a:prstGeom>
            <a:solidFill>
              <a:srgbClr val="FDFDFD"/>
            </a:solidFill>
          </p:spPr>
          <p:txBody>
            <a:bodyPr wrap="none" rtlCol="0">
              <a:spAutoFit/>
            </a:bodyPr>
            <a:lstStyle/>
            <a:p>
              <a:r>
                <a:rPr lang="en-US" noProof="0" dirty="0">
                  <a:solidFill>
                    <a:schemeClr val="bg1">
                      <a:lumMod val="50000"/>
                    </a:schemeClr>
                  </a:solidFill>
                </a:rPr>
                <a:t>Computer 2</a:t>
              </a:r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4D676274-F54C-5646-E5CD-63BDF0ECECA0}"/>
                </a:ext>
              </a:extLst>
            </p:cNvPr>
            <p:cNvSpPr/>
            <p:nvPr/>
          </p:nvSpPr>
          <p:spPr>
            <a:xfrm rot="9297268">
              <a:off x="8226720" y="3942452"/>
              <a:ext cx="1589858" cy="17161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1273EEE-0BE0-9F84-7EAE-EB7E3190881C}"/>
                </a:ext>
              </a:extLst>
            </p:cNvPr>
            <p:cNvSpPr txBox="1"/>
            <p:nvPr/>
          </p:nvSpPr>
          <p:spPr>
            <a:xfrm>
              <a:off x="11388405" y="3244664"/>
              <a:ext cx="817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noProof="0" dirty="0">
                  <a:solidFill>
                    <a:schemeClr val="bg1">
                      <a:lumMod val="50000"/>
                    </a:schemeClr>
                  </a:solidFill>
                </a:rPr>
                <a:t>Server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7737D88-0343-3371-EF47-5FA10A510357}"/>
                </a:ext>
              </a:extLst>
            </p:cNvPr>
            <p:cNvSpPr txBox="1"/>
            <p:nvPr/>
          </p:nvSpPr>
          <p:spPr>
            <a:xfrm>
              <a:off x="4707673" y="391058"/>
              <a:ext cx="13697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noProof="0" dirty="0">
                  <a:latin typeface="Amasis MT Pro Medium" panose="020F0502020204030204" pitchFamily="18" charset="0"/>
                </a:rPr>
                <a:t>Git clone</a:t>
              </a:r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C0E7BC68-C80C-EF0A-AA53-E32DD2D78E68}"/>
                </a:ext>
              </a:extLst>
            </p:cNvPr>
            <p:cNvSpPr/>
            <p:nvPr/>
          </p:nvSpPr>
          <p:spPr>
            <a:xfrm>
              <a:off x="5770975" y="470970"/>
              <a:ext cx="612891" cy="264695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B28F6A4-3BFE-1F89-8529-5C3573CE5542}"/>
              </a:ext>
            </a:extLst>
          </p:cNvPr>
          <p:cNvGrpSpPr/>
          <p:nvPr/>
        </p:nvGrpSpPr>
        <p:grpSpPr>
          <a:xfrm>
            <a:off x="704547" y="39270"/>
            <a:ext cx="5917962" cy="4254017"/>
            <a:chOff x="6287911" y="29645"/>
            <a:chExt cx="5917962" cy="4254017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6E15C244-D145-CBD3-0C05-76BC31EF490C}"/>
                </a:ext>
              </a:extLst>
            </p:cNvPr>
            <p:cNvSpPr/>
            <p:nvPr/>
          </p:nvSpPr>
          <p:spPr>
            <a:xfrm>
              <a:off x="6287911" y="169333"/>
              <a:ext cx="3239911" cy="3660537"/>
            </a:xfrm>
            <a:prstGeom prst="roundRect">
              <a:avLst/>
            </a:prstGeom>
            <a:solidFill>
              <a:srgbClr val="FDFDFD"/>
            </a:solidFill>
            <a:ln>
              <a:solidFill>
                <a:schemeClr val="bg2">
                  <a:lumMod val="9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27" name="TextBox 1026">
              <a:extLst>
                <a:ext uri="{FF2B5EF4-FFF2-40B4-BE49-F238E27FC236}">
                  <a16:creationId xmlns:a16="http://schemas.microsoft.com/office/drawing/2014/main" id="{4207256D-8795-4A46-5A6B-E274D002489D}"/>
                </a:ext>
              </a:extLst>
            </p:cNvPr>
            <p:cNvSpPr txBox="1"/>
            <p:nvPr/>
          </p:nvSpPr>
          <p:spPr>
            <a:xfrm>
              <a:off x="6479822" y="432412"/>
              <a:ext cx="3352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noProof="0" dirty="0"/>
                <a:t>🤓 You at work : 	</a:t>
              </a:r>
              <a:r>
                <a:rPr lang="en-US" noProof="0" dirty="0">
                  <a:solidFill>
                    <a:srgbClr val="00B050"/>
                  </a:solidFill>
                </a:rPr>
                <a:t>File 1 V2</a:t>
              </a:r>
              <a:br>
                <a:rPr lang="en-US" noProof="0" dirty="0"/>
              </a:br>
              <a:r>
                <a:rPr lang="en-US" noProof="0" dirty="0"/>
                <a:t>		</a:t>
              </a:r>
              <a:r>
                <a:rPr lang="en-US" noProof="0" dirty="0">
                  <a:solidFill>
                    <a:srgbClr val="00B050"/>
                  </a:solidFill>
                </a:rPr>
                <a:t>File 2 V2 …</a:t>
              </a:r>
            </a:p>
          </p:txBody>
        </p:sp>
        <p:pic>
          <p:nvPicPr>
            <p:cNvPr id="1030" name="Picture 2" descr="Internet Cloud Icons - Free SVG &amp; PNG Internet Cloud Images ...">
              <a:extLst>
                <a:ext uri="{FF2B5EF4-FFF2-40B4-BE49-F238E27FC236}">
                  <a16:creationId xmlns:a16="http://schemas.microsoft.com/office/drawing/2014/main" id="{2649D21B-8C53-1385-7D67-4BE89DB7B2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58619" y="2675939"/>
              <a:ext cx="1607723" cy="16077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9" name="TextBox 1038">
              <a:extLst>
                <a:ext uri="{FF2B5EF4-FFF2-40B4-BE49-F238E27FC236}">
                  <a16:creationId xmlns:a16="http://schemas.microsoft.com/office/drawing/2014/main" id="{E5A482F6-25FA-C7E2-518C-F74A2D4C27E4}"/>
                </a:ext>
              </a:extLst>
            </p:cNvPr>
            <p:cNvSpPr txBox="1"/>
            <p:nvPr/>
          </p:nvSpPr>
          <p:spPr>
            <a:xfrm>
              <a:off x="7191584" y="29645"/>
              <a:ext cx="1369734" cy="369332"/>
            </a:xfrm>
            <a:prstGeom prst="rect">
              <a:avLst/>
            </a:prstGeom>
            <a:solidFill>
              <a:srgbClr val="FDFDFD"/>
            </a:solidFill>
          </p:spPr>
          <p:txBody>
            <a:bodyPr wrap="none" rtlCol="0">
              <a:spAutoFit/>
            </a:bodyPr>
            <a:lstStyle/>
            <a:p>
              <a:r>
                <a:rPr lang="en-US" noProof="0" dirty="0">
                  <a:solidFill>
                    <a:schemeClr val="bg1">
                      <a:lumMod val="50000"/>
                    </a:schemeClr>
                  </a:solidFill>
                </a:rPr>
                <a:t>Computer 1</a:t>
              </a:r>
            </a:p>
          </p:txBody>
        </p:sp>
        <p:sp>
          <p:nvSpPr>
            <p:cNvPr id="1042" name="TextBox 1041">
              <a:extLst>
                <a:ext uri="{FF2B5EF4-FFF2-40B4-BE49-F238E27FC236}">
                  <a16:creationId xmlns:a16="http://schemas.microsoft.com/office/drawing/2014/main" id="{DC85A1DF-9912-23A8-CC2A-82C203DCAE32}"/>
                </a:ext>
              </a:extLst>
            </p:cNvPr>
            <p:cNvSpPr txBox="1"/>
            <p:nvPr/>
          </p:nvSpPr>
          <p:spPr>
            <a:xfrm>
              <a:off x="11388405" y="3244664"/>
              <a:ext cx="817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noProof="0" dirty="0">
                  <a:solidFill>
                    <a:schemeClr val="bg1">
                      <a:lumMod val="50000"/>
                    </a:schemeClr>
                  </a:solidFill>
                </a:rPr>
                <a:t>Server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4E1049A-C56A-95A8-5EF2-C7BDC069D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-557784"/>
            <a:ext cx="11210544" cy="557784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fr-FR" dirty="0"/>
              <a:t>GitHub workflow</a:t>
            </a:r>
          </a:p>
        </p:txBody>
      </p:sp>
    </p:spTree>
    <p:extLst>
      <p:ext uri="{BB962C8B-B14F-4D97-AF65-F5344CB8AC3E}">
        <p14:creationId xmlns:p14="http://schemas.microsoft.com/office/powerpoint/2010/main" val="30680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4.81481E-6 L -0.45833 0.003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917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E82506F-54A2-7185-3761-A479749463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87C7D106-4FAF-892D-4751-E3506F56E244}"/>
              </a:ext>
            </a:extLst>
          </p:cNvPr>
          <p:cNvGrpSpPr/>
          <p:nvPr/>
        </p:nvGrpSpPr>
        <p:grpSpPr>
          <a:xfrm>
            <a:off x="704547" y="39270"/>
            <a:ext cx="5917962" cy="4254017"/>
            <a:chOff x="6287911" y="29645"/>
            <a:chExt cx="5917962" cy="4254017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E3924BD6-790D-98A2-1E48-976A04855CA6}"/>
                </a:ext>
              </a:extLst>
            </p:cNvPr>
            <p:cNvSpPr/>
            <p:nvPr/>
          </p:nvSpPr>
          <p:spPr>
            <a:xfrm>
              <a:off x="6287911" y="169333"/>
              <a:ext cx="3239911" cy="3660537"/>
            </a:xfrm>
            <a:prstGeom prst="roundRect">
              <a:avLst/>
            </a:prstGeom>
            <a:solidFill>
              <a:srgbClr val="FDFDFD"/>
            </a:solidFill>
            <a:ln>
              <a:solidFill>
                <a:schemeClr val="bg2">
                  <a:lumMod val="9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27" name="TextBox 1026">
              <a:extLst>
                <a:ext uri="{FF2B5EF4-FFF2-40B4-BE49-F238E27FC236}">
                  <a16:creationId xmlns:a16="http://schemas.microsoft.com/office/drawing/2014/main" id="{881B09AA-F38E-0226-8023-3C2522EF80ED}"/>
                </a:ext>
              </a:extLst>
            </p:cNvPr>
            <p:cNvSpPr txBox="1"/>
            <p:nvPr/>
          </p:nvSpPr>
          <p:spPr>
            <a:xfrm>
              <a:off x="6479822" y="432412"/>
              <a:ext cx="3352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noProof="0" dirty="0"/>
                <a:t>🤓 You at work : 	</a:t>
              </a:r>
              <a:r>
                <a:rPr lang="en-US" noProof="0" dirty="0">
                  <a:solidFill>
                    <a:srgbClr val="00B050"/>
                  </a:solidFill>
                </a:rPr>
                <a:t>File 1 V2</a:t>
              </a:r>
              <a:br>
                <a:rPr lang="en-US" noProof="0" dirty="0"/>
              </a:br>
              <a:r>
                <a:rPr lang="en-US" noProof="0" dirty="0"/>
                <a:t>		</a:t>
              </a:r>
              <a:r>
                <a:rPr lang="en-US" noProof="0" dirty="0">
                  <a:solidFill>
                    <a:srgbClr val="00B050"/>
                  </a:solidFill>
                </a:rPr>
                <a:t>File 2 V2 …</a:t>
              </a:r>
            </a:p>
          </p:txBody>
        </p:sp>
        <p:pic>
          <p:nvPicPr>
            <p:cNvPr id="1030" name="Picture 2" descr="Internet Cloud Icons - Free SVG &amp; PNG Internet Cloud Images ...">
              <a:extLst>
                <a:ext uri="{FF2B5EF4-FFF2-40B4-BE49-F238E27FC236}">
                  <a16:creationId xmlns:a16="http://schemas.microsoft.com/office/drawing/2014/main" id="{F833E9E4-B612-EF39-7246-85BFCA7B7C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58619" y="2675939"/>
              <a:ext cx="1607723" cy="16077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9" name="TextBox 1038">
              <a:extLst>
                <a:ext uri="{FF2B5EF4-FFF2-40B4-BE49-F238E27FC236}">
                  <a16:creationId xmlns:a16="http://schemas.microsoft.com/office/drawing/2014/main" id="{2B4D350F-BA09-1AF7-098F-F11CCC8B6BCE}"/>
                </a:ext>
              </a:extLst>
            </p:cNvPr>
            <p:cNvSpPr txBox="1"/>
            <p:nvPr/>
          </p:nvSpPr>
          <p:spPr>
            <a:xfrm>
              <a:off x="7191584" y="29645"/>
              <a:ext cx="1369734" cy="369332"/>
            </a:xfrm>
            <a:prstGeom prst="rect">
              <a:avLst/>
            </a:prstGeom>
            <a:solidFill>
              <a:srgbClr val="FDFDFD"/>
            </a:solidFill>
          </p:spPr>
          <p:txBody>
            <a:bodyPr wrap="none" rtlCol="0">
              <a:spAutoFit/>
            </a:bodyPr>
            <a:lstStyle/>
            <a:p>
              <a:r>
                <a:rPr lang="en-US" noProof="0" dirty="0">
                  <a:solidFill>
                    <a:schemeClr val="bg1">
                      <a:lumMod val="50000"/>
                    </a:schemeClr>
                  </a:solidFill>
                </a:rPr>
                <a:t>Computer 1</a:t>
              </a:r>
            </a:p>
          </p:txBody>
        </p:sp>
        <p:sp>
          <p:nvSpPr>
            <p:cNvPr id="1042" name="TextBox 1041">
              <a:extLst>
                <a:ext uri="{FF2B5EF4-FFF2-40B4-BE49-F238E27FC236}">
                  <a16:creationId xmlns:a16="http://schemas.microsoft.com/office/drawing/2014/main" id="{C72F9979-A7ED-0B29-FB8C-C93195AF886B}"/>
                </a:ext>
              </a:extLst>
            </p:cNvPr>
            <p:cNvSpPr txBox="1"/>
            <p:nvPr/>
          </p:nvSpPr>
          <p:spPr>
            <a:xfrm>
              <a:off x="11388405" y="3244664"/>
              <a:ext cx="817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noProof="0" dirty="0">
                  <a:solidFill>
                    <a:schemeClr val="bg1">
                      <a:lumMod val="50000"/>
                    </a:schemeClr>
                  </a:solidFill>
                </a:rPr>
                <a:t>Server</a:t>
              </a:r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327804B-4A3F-A56B-E571-139683D00AD3}"/>
              </a:ext>
            </a:extLst>
          </p:cNvPr>
          <p:cNvSpPr/>
          <p:nvPr/>
        </p:nvSpPr>
        <p:spPr>
          <a:xfrm>
            <a:off x="7104235" y="311615"/>
            <a:ext cx="4383218" cy="3660537"/>
          </a:xfrm>
          <a:prstGeom prst="roundRect">
            <a:avLst/>
          </a:prstGeom>
          <a:solidFill>
            <a:srgbClr val="FDFDFD"/>
          </a:solidFill>
          <a:ln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C07261-DA38-B5FF-DFE9-3D2D124DA0DC}"/>
              </a:ext>
            </a:extLst>
          </p:cNvPr>
          <p:cNvSpPr txBox="1"/>
          <p:nvPr/>
        </p:nvSpPr>
        <p:spPr>
          <a:xfrm>
            <a:off x="7296145" y="541259"/>
            <a:ext cx="4003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/>
              <a:t>👶Your collaborator : 	</a:t>
            </a:r>
            <a:r>
              <a:rPr lang="en-US" noProof="0" dirty="0">
                <a:solidFill>
                  <a:srgbClr val="00B050"/>
                </a:solidFill>
              </a:rPr>
              <a:t>File 1 V2</a:t>
            </a:r>
            <a:br>
              <a:rPr lang="en-US" noProof="0" dirty="0"/>
            </a:br>
            <a:r>
              <a:rPr lang="en-US" noProof="0" dirty="0"/>
              <a:t>			</a:t>
            </a:r>
            <a:r>
              <a:rPr lang="en-US" noProof="0" dirty="0">
                <a:solidFill>
                  <a:srgbClr val="00B050"/>
                </a:solidFill>
              </a:rPr>
              <a:t>File 2 V2 …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66064B-A160-BC7E-FEAD-FFD4C7EFCCA4}"/>
              </a:ext>
            </a:extLst>
          </p:cNvPr>
          <p:cNvSpPr txBox="1"/>
          <p:nvPr/>
        </p:nvSpPr>
        <p:spPr>
          <a:xfrm>
            <a:off x="8007908" y="171927"/>
            <a:ext cx="1369734" cy="369332"/>
          </a:xfrm>
          <a:prstGeom prst="rect">
            <a:avLst/>
          </a:prstGeom>
          <a:solidFill>
            <a:srgbClr val="FDFDFD"/>
          </a:solidFill>
        </p:spPr>
        <p:txBody>
          <a:bodyPr wrap="none" rtlCol="0">
            <a:spAutoFit/>
          </a:bodyPr>
          <a:lstStyle/>
          <a:p>
            <a:r>
              <a:rPr lang="en-US" noProof="0" dirty="0">
                <a:solidFill>
                  <a:schemeClr val="bg1">
                    <a:lumMod val="50000"/>
                  </a:schemeClr>
                </a:solidFill>
              </a:rPr>
              <a:t>Computer 3</a:t>
            </a: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05FFEFB8-B3DC-B42B-A016-CE5883BBCB1F}"/>
              </a:ext>
            </a:extLst>
          </p:cNvPr>
          <p:cNvSpPr txBox="1"/>
          <p:nvPr/>
        </p:nvSpPr>
        <p:spPr>
          <a:xfrm>
            <a:off x="6317708" y="621846"/>
            <a:ext cx="306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noProof="0" dirty="0">
                <a:latin typeface="Amasis MT Pro Medium" panose="020F0502020204030204" pitchFamily="18" charset="0"/>
              </a:rPr>
              <a:t>Git clone</a:t>
            </a:r>
          </a:p>
        </p:txBody>
      </p:sp>
      <p:sp>
        <p:nvSpPr>
          <p:cNvPr id="1046" name="Arrow: Right 1045">
            <a:extLst>
              <a:ext uri="{FF2B5EF4-FFF2-40B4-BE49-F238E27FC236}">
                <a16:creationId xmlns:a16="http://schemas.microsoft.com/office/drawing/2014/main" id="{B88D8C95-6A1F-51B1-D1CC-8256FD71DBEB}"/>
              </a:ext>
            </a:extLst>
          </p:cNvPr>
          <p:cNvSpPr/>
          <p:nvPr/>
        </p:nvSpPr>
        <p:spPr>
          <a:xfrm rot="17051203">
            <a:off x="5007395" y="1965875"/>
            <a:ext cx="2381726" cy="21503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85C5D8-0472-3D2C-6256-D21A55315802}"/>
              </a:ext>
            </a:extLst>
          </p:cNvPr>
          <p:cNvSpPr txBox="1"/>
          <p:nvPr/>
        </p:nvSpPr>
        <p:spPr>
          <a:xfrm>
            <a:off x="7293887" y="1537918"/>
            <a:ext cx="4003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/>
              <a:t>👶Your collaborator : 	</a:t>
            </a:r>
            <a:r>
              <a:rPr lang="en-US" noProof="0" dirty="0">
                <a:solidFill>
                  <a:srgbClr val="FF0000"/>
                </a:solidFill>
              </a:rPr>
              <a:t>File 1 V4</a:t>
            </a:r>
            <a:br>
              <a:rPr lang="en-US" noProof="0" dirty="0"/>
            </a:br>
            <a:r>
              <a:rPr lang="en-US" noProof="0" dirty="0"/>
              <a:t>			</a:t>
            </a:r>
            <a:r>
              <a:rPr lang="en-US" noProof="0" dirty="0">
                <a:solidFill>
                  <a:srgbClr val="00B050"/>
                </a:solidFill>
              </a:rPr>
              <a:t>File 2 V2 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F593D3-97FE-E71B-258E-CF2D6430453D}"/>
              </a:ext>
            </a:extLst>
          </p:cNvPr>
          <p:cNvSpPr txBox="1"/>
          <p:nvPr/>
        </p:nvSpPr>
        <p:spPr>
          <a:xfrm>
            <a:off x="871518" y="1494435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/>
              <a:t>🤓 You at work : 	</a:t>
            </a:r>
            <a:r>
              <a:rPr lang="en-US" noProof="0" dirty="0">
                <a:solidFill>
                  <a:srgbClr val="00B050"/>
                </a:solidFill>
              </a:rPr>
              <a:t>File 1 V2</a:t>
            </a:r>
            <a:br>
              <a:rPr lang="en-US" noProof="0" dirty="0"/>
            </a:br>
            <a:r>
              <a:rPr lang="en-US" noProof="0" dirty="0"/>
              <a:t>		</a:t>
            </a:r>
            <a:r>
              <a:rPr lang="en-US" noProof="0" dirty="0">
                <a:solidFill>
                  <a:srgbClr val="FF0000"/>
                </a:solidFill>
              </a:rPr>
              <a:t>File 2 V4 …</a:t>
            </a: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6C383CAF-B35A-1915-5CA1-57A61B73228B}"/>
              </a:ext>
            </a:extLst>
          </p:cNvPr>
          <p:cNvSpPr txBox="1"/>
          <p:nvPr/>
        </p:nvSpPr>
        <p:spPr>
          <a:xfrm>
            <a:off x="8764468" y="2103000"/>
            <a:ext cx="136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noProof="0" dirty="0">
                <a:latin typeface="Amasis MT Pro Medium" panose="020F0502020204030204" pitchFamily="18" charset="0"/>
              </a:rPr>
              <a:t>Git commit</a:t>
            </a:r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7AFE7CA6-5FD2-1309-8341-C905886C9986}"/>
              </a:ext>
            </a:extLst>
          </p:cNvPr>
          <p:cNvSpPr txBox="1"/>
          <p:nvPr/>
        </p:nvSpPr>
        <p:spPr>
          <a:xfrm>
            <a:off x="1707424" y="2087921"/>
            <a:ext cx="136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noProof="0" dirty="0">
                <a:latin typeface="Amasis MT Pro Medium" panose="020F0502020204030204" pitchFamily="18" charset="0"/>
              </a:rPr>
              <a:t>Git commit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C5C9397C-B671-3BEF-48AC-6E2769B28BA0}"/>
              </a:ext>
            </a:extLst>
          </p:cNvPr>
          <p:cNvSpPr txBox="1"/>
          <p:nvPr/>
        </p:nvSpPr>
        <p:spPr>
          <a:xfrm>
            <a:off x="7382819" y="2837854"/>
            <a:ext cx="4003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/>
              <a:t>👶Your collaborator : 	</a:t>
            </a:r>
            <a:r>
              <a:rPr lang="en-US" noProof="0" dirty="0">
                <a:solidFill>
                  <a:srgbClr val="00B050"/>
                </a:solidFill>
              </a:rPr>
              <a:t>File 1 V4</a:t>
            </a:r>
            <a:br>
              <a:rPr lang="en-US" noProof="0" dirty="0"/>
            </a:br>
            <a:r>
              <a:rPr lang="en-US" noProof="0" dirty="0"/>
              <a:t>			</a:t>
            </a:r>
            <a:r>
              <a:rPr lang="en-US" noProof="0" dirty="0">
                <a:solidFill>
                  <a:srgbClr val="00B050"/>
                </a:solidFill>
              </a:rPr>
              <a:t>File 2 V4 …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23240626-9CB8-9020-F1AD-F293840C4F0B}"/>
              </a:ext>
            </a:extLst>
          </p:cNvPr>
          <p:cNvSpPr txBox="1"/>
          <p:nvPr/>
        </p:nvSpPr>
        <p:spPr>
          <a:xfrm>
            <a:off x="960450" y="2794371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/>
              <a:t>🤓 You at work : 	</a:t>
            </a:r>
            <a:r>
              <a:rPr lang="en-US" noProof="0" dirty="0">
                <a:solidFill>
                  <a:srgbClr val="00B050"/>
                </a:solidFill>
              </a:rPr>
              <a:t>File 1 V4</a:t>
            </a:r>
            <a:br>
              <a:rPr lang="en-US" noProof="0" dirty="0"/>
            </a:br>
            <a:r>
              <a:rPr lang="en-US" noProof="0" dirty="0"/>
              <a:t>		</a:t>
            </a:r>
            <a:r>
              <a:rPr lang="en-US" noProof="0" dirty="0">
                <a:solidFill>
                  <a:srgbClr val="00B050"/>
                </a:solidFill>
              </a:rPr>
              <a:t>File 2 V4 …</a:t>
            </a:r>
          </a:p>
        </p:txBody>
      </p:sp>
      <p:sp>
        <p:nvSpPr>
          <p:cNvPr id="1033" name="Arrow: Up-Down 1032">
            <a:extLst>
              <a:ext uri="{FF2B5EF4-FFF2-40B4-BE49-F238E27FC236}">
                <a16:creationId xmlns:a16="http://schemas.microsoft.com/office/drawing/2014/main" id="{BBC15034-9C39-884B-6D17-A87D063F849F}"/>
              </a:ext>
            </a:extLst>
          </p:cNvPr>
          <p:cNvSpPr/>
          <p:nvPr/>
        </p:nvSpPr>
        <p:spPr>
          <a:xfrm rot="6708830">
            <a:off x="4035498" y="2455380"/>
            <a:ext cx="221708" cy="764947"/>
          </a:xfrm>
          <a:prstGeom prst="upDownArrow">
            <a:avLst>
              <a:gd name="adj1" fmla="val 39677"/>
              <a:gd name="adj2" fmla="val 6582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8E4C1232-6FD3-9BB8-3FD1-57D2E745CD02}"/>
              </a:ext>
            </a:extLst>
          </p:cNvPr>
          <p:cNvSpPr txBox="1"/>
          <p:nvPr/>
        </p:nvSpPr>
        <p:spPr>
          <a:xfrm>
            <a:off x="1444896" y="2456726"/>
            <a:ext cx="2090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noProof="0" dirty="0">
                <a:latin typeface="Amasis MT Pro Medium" panose="020F0502020204030204" pitchFamily="18" charset="0"/>
              </a:rPr>
              <a:t>Git push / Git pull</a:t>
            </a: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B748F879-031D-556B-F580-2737569F1C0A}"/>
              </a:ext>
            </a:extLst>
          </p:cNvPr>
          <p:cNvSpPr txBox="1"/>
          <p:nvPr/>
        </p:nvSpPr>
        <p:spPr>
          <a:xfrm>
            <a:off x="8452058" y="2445221"/>
            <a:ext cx="2090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noProof="0" dirty="0">
                <a:latin typeface="Amasis MT Pro Medium" panose="020F0502020204030204" pitchFamily="18" charset="0"/>
              </a:rPr>
              <a:t>Git push / Git pull</a:t>
            </a:r>
          </a:p>
        </p:txBody>
      </p:sp>
      <p:sp>
        <p:nvSpPr>
          <p:cNvPr id="1037" name="Arrow: Up-Down 1036">
            <a:extLst>
              <a:ext uri="{FF2B5EF4-FFF2-40B4-BE49-F238E27FC236}">
                <a16:creationId xmlns:a16="http://schemas.microsoft.com/office/drawing/2014/main" id="{C14121F2-D72C-1FBC-5E8F-D6642A906A42}"/>
              </a:ext>
            </a:extLst>
          </p:cNvPr>
          <p:cNvSpPr/>
          <p:nvPr/>
        </p:nvSpPr>
        <p:spPr>
          <a:xfrm rot="3776287">
            <a:off x="6833712" y="2531643"/>
            <a:ext cx="221708" cy="764947"/>
          </a:xfrm>
          <a:prstGeom prst="upDownArrow">
            <a:avLst>
              <a:gd name="adj1" fmla="val 39677"/>
              <a:gd name="adj2" fmla="val 6582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6E779C9E-983A-A85F-C234-F194E16D71A2}"/>
              </a:ext>
            </a:extLst>
          </p:cNvPr>
          <p:cNvSpPr txBox="1"/>
          <p:nvPr/>
        </p:nvSpPr>
        <p:spPr>
          <a:xfrm>
            <a:off x="2806601" y="5089169"/>
            <a:ext cx="64144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Multiple people can work on the same project safely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Multiple people can work on the same file simultaneously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Git includes system to resolve merging conflicts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r>
              <a:rPr lang="en-US" noProof="0" dirty="0">
                <a:sym typeface="Wingdings" panose="05000000000000000000" pitchFamily="2" charset="2"/>
              </a:rPr>
              <a:t> For more complex scenario, we can use “branches”</a:t>
            </a:r>
            <a:endParaRPr lang="en-US" noProof="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8962FF8-C76F-3012-F0B1-4A241AA76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-557784"/>
            <a:ext cx="11210544" cy="557784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fr-FR" dirty="0"/>
              <a:t>GitHub workflow</a:t>
            </a:r>
          </a:p>
        </p:txBody>
      </p:sp>
    </p:spTree>
    <p:extLst>
      <p:ext uri="{BB962C8B-B14F-4D97-AF65-F5344CB8AC3E}">
        <p14:creationId xmlns:p14="http://schemas.microsoft.com/office/powerpoint/2010/main" val="215276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45" grpId="0"/>
      <p:bldP spid="1046" grpId="0" animBg="1"/>
      <p:bldP spid="26" grpId="0"/>
      <p:bldP spid="27" grpId="0"/>
      <p:bldP spid="1024" grpId="0"/>
      <p:bldP spid="1028" grpId="0"/>
      <p:bldP spid="1029" grpId="0"/>
      <p:bldP spid="1031" grpId="0"/>
      <p:bldP spid="1033" grpId="0" animBg="1"/>
      <p:bldP spid="1035" grpId="0"/>
      <p:bldP spid="1036" grpId="0"/>
      <p:bldP spid="1037" grpId="0" animBg="1"/>
      <p:bldP spid="1041" grpId="0"/>
    </p:bldLst>
  </p:timing>
</p:sld>
</file>

<file path=ppt/theme/theme1.xml><?xml version="1.0" encoding="utf-8"?>
<a:theme xmlns:a="http://schemas.openxmlformats.org/drawingml/2006/main" name="WelcomeDoc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CF3D1C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889724_Win32" id="{A47D2243-58B7-4EA1-AC61-F4DDB07AC155}" vid="{5B84BEAD-BCA6-42F5-9270-6ECA397995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Online presentation tips (1)</Template>
  <TotalTime>5402</TotalTime>
  <Words>4052</Words>
  <Application>Microsoft Office PowerPoint</Application>
  <PresentationFormat>Widescreen</PresentationFormat>
  <Paragraphs>521</Paragraphs>
  <Slides>41</Slides>
  <Notes>16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Amasis MT Pro Medium</vt:lpstr>
      <vt:lpstr>-apple-system</vt:lpstr>
      <vt:lpstr>Aptos</vt:lpstr>
      <vt:lpstr>Arial</vt:lpstr>
      <vt:lpstr>Consolas</vt:lpstr>
      <vt:lpstr>Harding</vt:lpstr>
      <vt:lpstr>Segoe UI</vt:lpstr>
      <vt:lpstr>Wingdings</vt:lpstr>
      <vt:lpstr>WelcomeDoc</vt:lpstr>
      <vt:lpstr>AI and Data Management tools for Research</vt:lpstr>
      <vt:lpstr>Program</vt:lpstr>
      <vt:lpstr>1. GitHub</vt:lpstr>
      <vt:lpstr>Common Issues</vt:lpstr>
      <vt:lpstr>Common Issues</vt:lpstr>
      <vt:lpstr>What is Version Control? What is Git?</vt:lpstr>
      <vt:lpstr>How git works</vt:lpstr>
      <vt:lpstr>GitHub workflow</vt:lpstr>
      <vt:lpstr>GitHub workflow</vt:lpstr>
      <vt:lpstr>Common Issues</vt:lpstr>
      <vt:lpstr>GitHub workflow</vt:lpstr>
      <vt:lpstr>Branches</vt:lpstr>
      <vt:lpstr>Git vs. GitHub/GitLab</vt:lpstr>
      <vt:lpstr>Important Note: GitHub ≠ Backup System </vt:lpstr>
      <vt:lpstr>GitHub Structure</vt:lpstr>
      <vt:lpstr>What does GitHub look like</vt:lpstr>
      <vt:lpstr>What does GitHub look like</vt:lpstr>
      <vt:lpstr>GitHub Repository Structure</vt:lpstr>
      <vt:lpstr>How do I use Github? </vt:lpstr>
      <vt:lpstr>How do I use Github? </vt:lpstr>
      <vt:lpstr>Github Desktop - demo</vt:lpstr>
      <vt:lpstr>GitHub Benefits for Academia</vt:lpstr>
      <vt:lpstr>2. LLM</vt:lpstr>
      <vt:lpstr>Defintion</vt:lpstr>
      <vt:lpstr>Tokens</vt:lpstr>
      <vt:lpstr>Why Using LLM’s (in science)</vt:lpstr>
      <vt:lpstr>Limitations</vt:lpstr>
      <vt:lpstr>Limitations</vt:lpstr>
      <vt:lpstr>3. ChatGPT (and claude, gemini etc…)</vt:lpstr>
      <vt:lpstr>Find ideas</vt:lpstr>
      <vt:lpstr>Regular prompt</vt:lpstr>
      <vt:lpstr>Code output</vt:lpstr>
      <vt:lpstr>PowerPoint Presentation</vt:lpstr>
      <vt:lpstr>4. Copilot</vt:lpstr>
      <vt:lpstr>GitHub Copilot on Github.com</vt:lpstr>
      <vt:lpstr>5. IDE Integration</vt:lpstr>
      <vt:lpstr>In your IDE</vt:lpstr>
      <vt:lpstr>VS Code</vt:lpstr>
      <vt:lpstr>6. Agents</vt:lpstr>
      <vt:lpstr>Demo copilot and VScode</vt:lpstr>
      <vt:lpstr>Thank you for your attention!  The presentation will be available 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Antoine Valera</dc:creator>
  <cp:lastModifiedBy>Antoine VALERA</cp:lastModifiedBy>
  <cp:revision>46</cp:revision>
  <dcterms:created xsi:type="dcterms:W3CDTF">2025-02-22T20:06:31Z</dcterms:created>
  <dcterms:modified xsi:type="dcterms:W3CDTF">2025-09-18T11:29:19Z</dcterms:modified>
</cp:coreProperties>
</file>