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75" r:id="rId4"/>
    <p:sldId id="279" r:id="rId5"/>
    <p:sldId id="276" r:id="rId6"/>
    <p:sldId id="277" r:id="rId7"/>
    <p:sldId id="280" r:id="rId8"/>
    <p:sldId id="278" r:id="rId9"/>
    <p:sldId id="28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me5\Desktop\Langages_popular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5577148601105718E-2"/>
          <c:y val="5.5555555555555552E-2"/>
          <c:w val="0.77185647248639377"/>
          <c:h val="0.8416746864975212"/>
        </c:manualLayout>
      </c:layout>
      <c:scatterChart>
        <c:scatterStyle val="lineMarker"/>
        <c:varyColors val="0"/>
        <c:ser>
          <c:idx val="0"/>
          <c:order val="0"/>
          <c:tx>
            <c:strRef>
              <c:f>Feuil2!$L$3</c:f>
              <c:strCache>
                <c:ptCount val="1"/>
                <c:pt idx="0">
                  <c:v>JavaScript</c:v>
                </c:pt>
              </c:strCache>
            </c:strRef>
          </c:tx>
          <c:spPr>
            <a:ln w="25400" cap="rnd">
              <a:solidFill>
                <a:schemeClr val="accent1">
                  <a:shade val="42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01-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02-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03-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04-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05-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06-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07-E69E-47EE-9E21-140EDF05FBB8}"/>
                </c:ext>
              </c:extLst>
            </c:dLbl>
            <c:dLbl>
              <c:idx val="8"/>
              <c:layout>
                <c:manualLayout>
                  <c:x val="-1.0185067526415994E-16"/>
                  <c:y val="-4.62962962962963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E69E-47EE-9E21-140EDF05FBB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Feuil2!$C$3:$K$3</c:f>
              <c:numCache>
                <c:formatCode>General</c:formatCode>
                <c:ptCount val="9"/>
                <c:pt idx="0">
                  <c:v>1</c:v>
                </c:pt>
                <c:pt idx="1">
                  <c:v>1</c:v>
                </c:pt>
                <c:pt idx="2">
                  <c:v>1</c:v>
                </c:pt>
                <c:pt idx="3">
                  <c:v>1</c:v>
                </c:pt>
                <c:pt idx="4">
                  <c:v>1</c:v>
                </c:pt>
                <c:pt idx="5">
                  <c:v>1</c:v>
                </c:pt>
                <c:pt idx="6">
                  <c:v>1</c:v>
                </c:pt>
                <c:pt idx="7">
                  <c:v>1</c:v>
                </c:pt>
                <c:pt idx="8">
                  <c:v>1</c:v>
                </c:pt>
              </c:numCache>
            </c:numRef>
          </c:yVal>
          <c:smooth val="0"/>
          <c:extLst>
            <c:ext xmlns:c16="http://schemas.microsoft.com/office/drawing/2014/chart" uri="{C3380CC4-5D6E-409C-BE32-E72D297353CC}">
              <c16:uniqueId val="{00000009-E69E-47EE-9E21-140EDF05FBB8}"/>
            </c:ext>
          </c:extLst>
        </c:ser>
        <c:ser>
          <c:idx val="1"/>
          <c:order val="1"/>
          <c:tx>
            <c:strRef>
              <c:f>Feuil2!$L$4</c:f>
              <c:strCache>
                <c:ptCount val="1"/>
                <c:pt idx="0">
                  <c:v>Python</c:v>
                </c:pt>
              </c:strCache>
            </c:strRef>
          </c:tx>
          <c:spPr>
            <a:ln w="25400" cap="rnd">
              <a:solidFill>
                <a:srgbClr val="C0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A-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0B-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0C-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0D-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0E-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0F-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10-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11-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12-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Feuil2!$C$4:$K$4</c:f>
              <c:numCache>
                <c:formatCode>General</c:formatCode>
                <c:ptCount val="9"/>
                <c:pt idx="0">
                  <c:v>4</c:v>
                </c:pt>
                <c:pt idx="1">
                  <c:v>3</c:v>
                </c:pt>
                <c:pt idx="2">
                  <c:v>3</c:v>
                </c:pt>
                <c:pt idx="3">
                  <c:v>3</c:v>
                </c:pt>
                <c:pt idx="4">
                  <c:v>3</c:v>
                </c:pt>
                <c:pt idx="5">
                  <c:v>2</c:v>
                </c:pt>
                <c:pt idx="6">
                  <c:v>2</c:v>
                </c:pt>
                <c:pt idx="7">
                  <c:v>2</c:v>
                </c:pt>
                <c:pt idx="8">
                  <c:v>2</c:v>
                </c:pt>
              </c:numCache>
            </c:numRef>
          </c:yVal>
          <c:smooth val="0"/>
          <c:extLst>
            <c:ext xmlns:c16="http://schemas.microsoft.com/office/drawing/2014/chart" uri="{C3380CC4-5D6E-409C-BE32-E72D297353CC}">
              <c16:uniqueId val="{00000013-E69E-47EE-9E21-140EDF05FBB8}"/>
            </c:ext>
          </c:extLst>
        </c:ser>
        <c:ser>
          <c:idx val="2"/>
          <c:order val="2"/>
          <c:tx>
            <c:strRef>
              <c:f>Feuil2!$L$5</c:f>
              <c:strCache>
                <c:ptCount val="1"/>
                <c:pt idx="0">
                  <c:v>Java</c:v>
                </c:pt>
              </c:strCache>
            </c:strRef>
          </c:tx>
          <c:spPr>
            <a:ln w="19050" cap="rnd">
              <a:solidFill>
                <a:schemeClr val="accent1">
                  <a:shade val="68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4-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15-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16-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17-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18-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19-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1A-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1B-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1C-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Feuil2!$C$5:$K$5</c:f>
              <c:numCache>
                <c:formatCode>General</c:formatCode>
                <c:ptCount val="9"/>
                <c:pt idx="0">
                  <c:v>2</c:v>
                </c:pt>
                <c:pt idx="1">
                  <c:v>2</c:v>
                </c:pt>
                <c:pt idx="2">
                  <c:v>2</c:v>
                </c:pt>
                <c:pt idx="3">
                  <c:v>2</c:v>
                </c:pt>
                <c:pt idx="4">
                  <c:v>2</c:v>
                </c:pt>
                <c:pt idx="5">
                  <c:v>3</c:v>
                </c:pt>
                <c:pt idx="6">
                  <c:v>3</c:v>
                </c:pt>
                <c:pt idx="7">
                  <c:v>3</c:v>
                </c:pt>
                <c:pt idx="8">
                  <c:v>3</c:v>
                </c:pt>
              </c:numCache>
            </c:numRef>
          </c:yVal>
          <c:smooth val="0"/>
          <c:extLst>
            <c:ext xmlns:c16="http://schemas.microsoft.com/office/drawing/2014/chart" uri="{C3380CC4-5D6E-409C-BE32-E72D297353CC}">
              <c16:uniqueId val="{0000001D-E69E-47EE-9E21-140EDF05FBB8}"/>
            </c:ext>
          </c:extLst>
        </c:ser>
        <c:ser>
          <c:idx val="3"/>
          <c:order val="3"/>
          <c:tx>
            <c:strRef>
              <c:f>Feuil2!$L$6</c:f>
              <c:strCache>
                <c:ptCount val="1"/>
                <c:pt idx="0">
                  <c:v>TypeScript</c:v>
                </c:pt>
              </c:strCache>
            </c:strRef>
          </c:tx>
          <c:spPr>
            <a:ln w="19050" cap="rnd">
              <a:solidFill>
                <a:schemeClr val="accent1">
                  <a:shade val="80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E-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1F-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20-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21-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22-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23-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24-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25-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26-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Feuil2!$C$6:$K$6</c:f>
              <c:numCache>
                <c:formatCode>General</c:formatCode>
                <c:ptCount val="9"/>
                <c:pt idx="0">
                  <c:v>10</c:v>
                </c:pt>
                <c:pt idx="1">
                  <c:v>10</c:v>
                </c:pt>
                <c:pt idx="2">
                  <c:v>10</c:v>
                </c:pt>
                <c:pt idx="3">
                  <c:v>10</c:v>
                </c:pt>
                <c:pt idx="4">
                  <c:v>7</c:v>
                </c:pt>
                <c:pt idx="5">
                  <c:v>5</c:v>
                </c:pt>
                <c:pt idx="6">
                  <c:v>4</c:v>
                </c:pt>
                <c:pt idx="7">
                  <c:v>4</c:v>
                </c:pt>
                <c:pt idx="8">
                  <c:v>4</c:v>
                </c:pt>
              </c:numCache>
            </c:numRef>
          </c:yVal>
          <c:smooth val="0"/>
          <c:extLst>
            <c:ext xmlns:c16="http://schemas.microsoft.com/office/drawing/2014/chart" uri="{C3380CC4-5D6E-409C-BE32-E72D297353CC}">
              <c16:uniqueId val="{00000027-E69E-47EE-9E21-140EDF05FBB8}"/>
            </c:ext>
          </c:extLst>
        </c:ser>
        <c:ser>
          <c:idx val="4"/>
          <c:order val="4"/>
          <c:tx>
            <c:strRef>
              <c:f>Feuil2!$L$7</c:f>
              <c:strCache>
                <c:ptCount val="1"/>
                <c:pt idx="0">
                  <c:v>C#</c:v>
                </c:pt>
              </c:strCache>
            </c:strRef>
          </c:tx>
          <c:spPr>
            <a:ln w="19050" cap="rnd">
              <a:solidFill>
                <a:schemeClr val="accent1">
                  <a:shade val="9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28-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29-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2A-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2B-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2C-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2D-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2E-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2F-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30-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Feuil2!$C$7:$K$7</c:f>
              <c:numCache>
                <c:formatCode>General</c:formatCode>
                <c:ptCount val="9"/>
                <c:pt idx="0">
                  <c:v>8</c:v>
                </c:pt>
                <c:pt idx="1">
                  <c:v>7</c:v>
                </c:pt>
                <c:pt idx="2">
                  <c:v>6</c:v>
                </c:pt>
                <c:pt idx="3">
                  <c:v>6</c:v>
                </c:pt>
                <c:pt idx="4">
                  <c:v>6</c:v>
                </c:pt>
                <c:pt idx="5">
                  <c:v>7</c:v>
                </c:pt>
                <c:pt idx="6">
                  <c:v>5</c:v>
                </c:pt>
                <c:pt idx="7">
                  <c:v>5</c:v>
                </c:pt>
                <c:pt idx="8">
                  <c:v>5</c:v>
                </c:pt>
              </c:numCache>
            </c:numRef>
          </c:yVal>
          <c:smooth val="0"/>
          <c:extLst>
            <c:ext xmlns:c16="http://schemas.microsoft.com/office/drawing/2014/chart" uri="{C3380CC4-5D6E-409C-BE32-E72D297353CC}">
              <c16:uniqueId val="{00000031-E69E-47EE-9E21-140EDF05FBB8}"/>
            </c:ext>
          </c:extLst>
        </c:ser>
        <c:ser>
          <c:idx val="5"/>
          <c:order val="5"/>
          <c:tx>
            <c:strRef>
              <c:f>Feuil2!$L$8</c:f>
              <c:strCache>
                <c:ptCount val="1"/>
                <c:pt idx="0">
                  <c:v>C++</c:v>
                </c:pt>
              </c:strCache>
            </c:strRef>
          </c:tx>
          <c:spPr>
            <a:ln w="19050" cap="rnd">
              <a:solidFill>
                <a:schemeClr val="accent1">
                  <a:tint val="94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2-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33-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34-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35-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36-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37-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38-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39-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3A-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Feuil2!$C$8:$K$8</c:f>
              <c:numCache>
                <c:formatCode>General</c:formatCode>
                <c:ptCount val="9"/>
                <c:pt idx="0">
                  <c:v>6</c:v>
                </c:pt>
                <c:pt idx="1">
                  <c:v>6</c:v>
                </c:pt>
                <c:pt idx="2">
                  <c:v>5</c:v>
                </c:pt>
                <c:pt idx="3">
                  <c:v>5</c:v>
                </c:pt>
                <c:pt idx="4">
                  <c:v>5</c:v>
                </c:pt>
                <c:pt idx="5">
                  <c:v>6</c:v>
                </c:pt>
                <c:pt idx="6">
                  <c:v>7</c:v>
                </c:pt>
                <c:pt idx="7">
                  <c:v>7</c:v>
                </c:pt>
                <c:pt idx="8">
                  <c:v>6</c:v>
                </c:pt>
              </c:numCache>
            </c:numRef>
          </c:yVal>
          <c:smooth val="0"/>
          <c:extLst>
            <c:ext xmlns:c16="http://schemas.microsoft.com/office/drawing/2014/chart" uri="{C3380CC4-5D6E-409C-BE32-E72D297353CC}">
              <c16:uniqueId val="{0000003B-E69E-47EE-9E21-140EDF05FBB8}"/>
            </c:ext>
          </c:extLst>
        </c:ser>
        <c:ser>
          <c:idx val="6"/>
          <c:order val="6"/>
          <c:tx>
            <c:strRef>
              <c:f>Feuil2!$L$9</c:f>
              <c:strCache>
                <c:ptCount val="1"/>
                <c:pt idx="0">
                  <c:v>PHP</c:v>
                </c:pt>
              </c:strCache>
            </c:strRef>
          </c:tx>
          <c:spPr>
            <a:ln w="19050" cap="rnd">
              <a:solidFill>
                <a:schemeClr val="accent1">
                  <a:tint val="81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C-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3D-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3E-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3F-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40-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41-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42-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43-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44-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Feuil2!$C$9:$K$9</c:f>
              <c:numCache>
                <c:formatCode>General</c:formatCode>
                <c:ptCount val="9"/>
                <c:pt idx="0">
                  <c:v>3</c:v>
                </c:pt>
                <c:pt idx="1">
                  <c:v>4</c:v>
                </c:pt>
                <c:pt idx="2">
                  <c:v>4</c:v>
                </c:pt>
                <c:pt idx="3">
                  <c:v>4</c:v>
                </c:pt>
                <c:pt idx="4">
                  <c:v>4</c:v>
                </c:pt>
                <c:pt idx="5">
                  <c:v>4</c:v>
                </c:pt>
                <c:pt idx="6">
                  <c:v>6</c:v>
                </c:pt>
                <c:pt idx="7">
                  <c:v>6</c:v>
                </c:pt>
                <c:pt idx="8">
                  <c:v>7</c:v>
                </c:pt>
              </c:numCache>
            </c:numRef>
          </c:yVal>
          <c:smooth val="0"/>
          <c:extLst>
            <c:ext xmlns:c16="http://schemas.microsoft.com/office/drawing/2014/chart" uri="{C3380CC4-5D6E-409C-BE32-E72D297353CC}">
              <c16:uniqueId val="{00000045-E69E-47EE-9E21-140EDF05FBB8}"/>
            </c:ext>
          </c:extLst>
        </c:ser>
        <c:ser>
          <c:idx val="7"/>
          <c:order val="7"/>
          <c:tx>
            <c:strRef>
              <c:f>Feuil2!$L$10</c:f>
              <c:strCache>
                <c:ptCount val="1"/>
                <c:pt idx="0">
                  <c:v>Shell</c:v>
                </c:pt>
              </c:strCache>
            </c:strRef>
          </c:tx>
          <c:spPr>
            <a:ln w="19050" cap="rnd">
              <a:solidFill>
                <a:schemeClr val="accent1">
                  <a:tint val="69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46-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47-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48-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49-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4A-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4B-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4C-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4D-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4E-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Feuil2!$C$10:$K$10</c:f>
              <c:numCache>
                <c:formatCode>General</c:formatCode>
                <c:ptCount val="9"/>
                <c:pt idx="0">
                  <c:v>9</c:v>
                </c:pt>
                <c:pt idx="1">
                  <c:v>9</c:v>
                </c:pt>
                <c:pt idx="2">
                  <c:v>9</c:v>
                </c:pt>
                <c:pt idx="3">
                  <c:v>8</c:v>
                </c:pt>
                <c:pt idx="4">
                  <c:v>9</c:v>
                </c:pt>
                <c:pt idx="5">
                  <c:v>9</c:v>
                </c:pt>
                <c:pt idx="6">
                  <c:v>9</c:v>
                </c:pt>
                <c:pt idx="7">
                  <c:v>8</c:v>
                </c:pt>
                <c:pt idx="8">
                  <c:v>8</c:v>
                </c:pt>
              </c:numCache>
            </c:numRef>
          </c:yVal>
          <c:smooth val="0"/>
          <c:extLst>
            <c:ext xmlns:c16="http://schemas.microsoft.com/office/drawing/2014/chart" uri="{C3380CC4-5D6E-409C-BE32-E72D297353CC}">
              <c16:uniqueId val="{0000004F-E69E-47EE-9E21-140EDF05FBB8}"/>
            </c:ext>
          </c:extLst>
        </c:ser>
        <c:ser>
          <c:idx val="8"/>
          <c:order val="8"/>
          <c:tx>
            <c:strRef>
              <c:f>Feuil2!$L$11</c:f>
              <c:strCache>
                <c:ptCount val="1"/>
                <c:pt idx="0">
                  <c:v>C</c:v>
                </c:pt>
              </c:strCache>
            </c:strRef>
          </c:tx>
          <c:spPr>
            <a:ln w="19050" cap="rnd">
              <a:solidFill>
                <a:schemeClr val="accent1">
                  <a:tint val="56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50-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51-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52-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53-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54-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55-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56-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57-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58-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Feuil2!$C$11:$K$11</c:f>
              <c:numCache>
                <c:formatCode>General</c:formatCode>
                <c:ptCount val="9"/>
                <c:pt idx="0">
                  <c:v>7</c:v>
                </c:pt>
                <c:pt idx="1">
                  <c:v>8</c:v>
                </c:pt>
                <c:pt idx="2">
                  <c:v>8</c:v>
                </c:pt>
                <c:pt idx="3">
                  <c:v>7</c:v>
                </c:pt>
                <c:pt idx="4">
                  <c:v>8</c:v>
                </c:pt>
                <c:pt idx="5">
                  <c:v>8</c:v>
                </c:pt>
                <c:pt idx="6">
                  <c:v>8</c:v>
                </c:pt>
                <c:pt idx="7">
                  <c:v>9</c:v>
                </c:pt>
                <c:pt idx="8">
                  <c:v>9</c:v>
                </c:pt>
              </c:numCache>
            </c:numRef>
          </c:yVal>
          <c:smooth val="0"/>
          <c:extLst>
            <c:ext xmlns:c16="http://schemas.microsoft.com/office/drawing/2014/chart" uri="{C3380CC4-5D6E-409C-BE32-E72D297353CC}">
              <c16:uniqueId val="{00000059-E69E-47EE-9E21-140EDF05FBB8}"/>
            </c:ext>
          </c:extLst>
        </c:ser>
        <c:ser>
          <c:idx val="9"/>
          <c:order val="9"/>
          <c:tx>
            <c:strRef>
              <c:f>Feuil2!$L$12</c:f>
              <c:strCache>
                <c:ptCount val="1"/>
                <c:pt idx="0">
                  <c:v>Ruby</c:v>
                </c:pt>
              </c:strCache>
            </c:strRef>
          </c:tx>
          <c:spPr>
            <a:ln w="19050" cap="rnd">
              <a:solidFill>
                <a:schemeClr val="accent1">
                  <a:tint val="4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5A-E69E-47EE-9E21-140EDF05FBB8}"/>
                </c:ext>
              </c:extLst>
            </c:dLbl>
            <c:dLbl>
              <c:idx val="1"/>
              <c:delete val="1"/>
              <c:extLst>
                <c:ext xmlns:c15="http://schemas.microsoft.com/office/drawing/2012/chart" uri="{CE6537A1-D6FC-4f65-9D91-7224C49458BB}"/>
                <c:ext xmlns:c16="http://schemas.microsoft.com/office/drawing/2014/chart" uri="{C3380CC4-5D6E-409C-BE32-E72D297353CC}">
                  <c16:uniqueId val="{0000005B-E69E-47EE-9E21-140EDF05FBB8}"/>
                </c:ext>
              </c:extLst>
            </c:dLbl>
            <c:dLbl>
              <c:idx val="2"/>
              <c:delete val="1"/>
              <c:extLst>
                <c:ext xmlns:c15="http://schemas.microsoft.com/office/drawing/2012/chart" uri="{CE6537A1-D6FC-4f65-9D91-7224C49458BB}"/>
                <c:ext xmlns:c16="http://schemas.microsoft.com/office/drawing/2014/chart" uri="{C3380CC4-5D6E-409C-BE32-E72D297353CC}">
                  <c16:uniqueId val="{0000005C-E69E-47EE-9E21-140EDF05FBB8}"/>
                </c:ext>
              </c:extLst>
            </c:dLbl>
            <c:dLbl>
              <c:idx val="3"/>
              <c:delete val="1"/>
              <c:extLst>
                <c:ext xmlns:c15="http://schemas.microsoft.com/office/drawing/2012/chart" uri="{CE6537A1-D6FC-4f65-9D91-7224C49458BB}"/>
                <c:ext xmlns:c16="http://schemas.microsoft.com/office/drawing/2014/chart" uri="{C3380CC4-5D6E-409C-BE32-E72D297353CC}">
                  <c16:uniqueId val="{0000005D-E69E-47EE-9E21-140EDF05FBB8}"/>
                </c:ext>
              </c:extLst>
            </c:dLbl>
            <c:dLbl>
              <c:idx val="4"/>
              <c:delete val="1"/>
              <c:extLst>
                <c:ext xmlns:c15="http://schemas.microsoft.com/office/drawing/2012/chart" uri="{CE6537A1-D6FC-4f65-9D91-7224C49458BB}"/>
                <c:ext xmlns:c16="http://schemas.microsoft.com/office/drawing/2014/chart" uri="{C3380CC4-5D6E-409C-BE32-E72D297353CC}">
                  <c16:uniqueId val="{0000005E-E69E-47EE-9E21-140EDF05FBB8}"/>
                </c:ext>
              </c:extLst>
            </c:dLbl>
            <c:dLbl>
              <c:idx val="5"/>
              <c:delete val="1"/>
              <c:extLst>
                <c:ext xmlns:c15="http://schemas.microsoft.com/office/drawing/2012/chart" uri="{CE6537A1-D6FC-4f65-9D91-7224C49458BB}"/>
                <c:ext xmlns:c16="http://schemas.microsoft.com/office/drawing/2014/chart" uri="{C3380CC4-5D6E-409C-BE32-E72D297353CC}">
                  <c16:uniqueId val="{0000005F-E69E-47EE-9E21-140EDF05FBB8}"/>
                </c:ext>
              </c:extLst>
            </c:dLbl>
            <c:dLbl>
              <c:idx val="6"/>
              <c:delete val="1"/>
              <c:extLst>
                <c:ext xmlns:c15="http://schemas.microsoft.com/office/drawing/2012/chart" uri="{CE6537A1-D6FC-4f65-9D91-7224C49458BB}"/>
                <c:ext xmlns:c16="http://schemas.microsoft.com/office/drawing/2014/chart" uri="{C3380CC4-5D6E-409C-BE32-E72D297353CC}">
                  <c16:uniqueId val="{00000060-E69E-47EE-9E21-140EDF05FBB8}"/>
                </c:ext>
              </c:extLst>
            </c:dLbl>
            <c:dLbl>
              <c:idx val="7"/>
              <c:delete val="1"/>
              <c:extLst>
                <c:ext xmlns:c15="http://schemas.microsoft.com/office/drawing/2012/chart" uri="{CE6537A1-D6FC-4f65-9D91-7224C49458BB}"/>
                <c:ext xmlns:c16="http://schemas.microsoft.com/office/drawing/2014/chart" uri="{C3380CC4-5D6E-409C-BE32-E72D297353CC}">
                  <c16:uniqueId val="{00000061-E69E-47EE-9E21-140EDF05FBB8}"/>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extLst>
                <c:ext xmlns:c16="http://schemas.microsoft.com/office/drawing/2014/chart" uri="{C3380CC4-5D6E-409C-BE32-E72D297353CC}">
                  <c16:uniqueId val="{00000062-E69E-47EE-9E21-140EDF05F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Feuil2!$C$2:$K$2</c:f>
              <c:numCache>
                <c:formatCode>General</c:formatCode>
                <c:ptCount val="9"/>
                <c:pt idx="0">
                  <c:v>2014</c:v>
                </c:pt>
                <c:pt idx="1">
                  <c:v>2015</c:v>
                </c:pt>
                <c:pt idx="2">
                  <c:v>2016</c:v>
                </c:pt>
                <c:pt idx="3">
                  <c:v>2017</c:v>
                </c:pt>
                <c:pt idx="4">
                  <c:v>2018</c:v>
                </c:pt>
                <c:pt idx="5">
                  <c:v>2019</c:v>
                </c:pt>
                <c:pt idx="6">
                  <c:v>2020</c:v>
                </c:pt>
                <c:pt idx="7">
                  <c:v>2021</c:v>
                </c:pt>
                <c:pt idx="8">
                  <c:v>2022</c:v>
                </c:pt>
              </c:numCache>
            </c:numRef>
          </c:xVal>
          <c:yVal>
            <c:numRef>
              <c:f>Feuil2!$C$12:$K$12</c:f>
              <c:numCache>
                <c:formatCode>General</c:formatCode>
                <c:ptCount val="9"/>
                <c:pt idx="0">
                  <c:v>5</c:v>
                </c:pt>
                <c:pt idx="1">
                  <c:v>5</c:v>
                </c:pt>
                <c:pt idx="2">
                  <c:v>7</c:v>
                </c:pt>
                <c:pt idx="3">
                  <c:v>9</c:v>
                </c:pt>
                <c:pt idx="4">
                  <c:v>10</c:v>
                </c:pt>
                <c:pt idx="5">
                  <c:v>10</c:v>
                </c:pt>
                <c:pt idx="6">
                  <c:v>10</c:v>
                </c:pt>
                <c:pt idx="7">
                  <c:v>10</c:v>
                </c:pt>
                <c:pt idx="8">
                  <c:v>10</c:v>
                </c:pt>
              </c:numCache>
            </c:numRef>
          </c:yVal>
          <c:smooth val="0"/>
          <c:extLst>
            <c:ext xmlns:c16="http://schemas.microsoft.com/office/drawing/2014/chart" uri="{C3380CC4-5D6E-409C-BE32-E72D297353CC}">
              <c16:uniqueId val="{00000063-E69E-47EE-9E21-140EDF05FBB8}"/>
            </c:ext>
          </c:extLst>
        </c:ser>
        <c:dLbls>
          <c:showLegendKey val="0"/>
          <c:showVal val="0"/>
          <c:showCatName val="0"/>
          <c:showSerName val="0"/>
          <c:showPercent val="0"/>
          <c:showBubbleSize val="0"/>
        </c:dLbls>
        <c:axId val="18679071"/>
        <c:axId val="18680319"/>
      </c:scatterChart>
      <c:valAx>
        <c:axId val="18679071"/>
        <c:scaling>
          <c:orientation val="minMax"/>
          <c:max val="2022"/>
          <c:min val="2014"/>
        </c:scaling>
        <c:delete val="0"/>
        <c:axPos val="t"/>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high"/>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80319"/>
        <c:crosses val="autoZero"/>
        <c:crossBetween val="midCat"/>
        <c:majorUnit val="1"/>
      </c:valAx>
      <c:valAx>
        <c:axId val="18680319"/>
        <c:scaling>
          <c:orientation val="maxMin"/>
          <c:max val="10"/>
          <c:min val="1"/>
        </c:scaling>
        <c:delete val="0"/>
        <c:axPos val="l"/>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7907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C2AD2-8CBD-4182-8CA1-DEF27A77D36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B12F4-4309-44FD-8F95-83951AFECB9E}" type="slidenum">
              <a:rPr lang="fr-FR" smtClean="0"/>
              <a:t>‹N°›</a:t>
            </a:fld>
            <a:endParaRPr lang="fr-FR"/>
          </a:p>
        </p:txBody>
      </p:sp>
    </p:spTree>
    <p:extLst>
      <p:ext uri="{BB962C8B-B14F-4D97-AF65-F5344CB8AC3E}">
        <p14:creationId xmlns:p14="http://schemas.microsoft.com/office/powerpoint/2010/main" val="325349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9881B-87B9-2C06-9452-B56B122881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85C63F-0950-F5A4-8F01-92E292B33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78EB83-4703-439E-F82B-BE2CAE351754}"/>
              </a:ext>
            </a:extLst>
          </p:cNvPr>
          <p:cNvSpPr>
            <a:spLocks noGrp="1"/>
          </p:cNvSpPr>
          <p:nvPr>
            <p:ph type="dt" sz="half" idx="10"/>
          </p:nvPr>
        </p:nvSpPr>
        <p:spPr/>
        <p:txBody>
          <a:bodyPr/>
          <a:lstStyle/>
          <a:p>
            <a:fld id="{D963D606-E0BC-4447-B879-B42B3EE9F074}" type="datetime1">
              <a:rPr lang="fr-FR" smtClean="0"/>
              <a:t>12/11/2023</a:t>
            </a:fld>
            <a:endParaRPr lang="fr-FR"/>
          </a:p>
        </p:txBody>
      </p:sp>
      <p:sp>
        <p:nvSpPr>
          <p:cNvPr id="5" name="Espace réservé du pied de page 4">
            <a:extLst>
              <a:ext uri="{FF2B5EF4-FFF2-40B4-BE49-F238E27FC236}">
                <a16:creationId xmlns:a16="http://schemas.microsoft.com/office/drawing/2014/main" id="{EFC8129C-D9C4-AE7D-743A-17E695FE2587}"/>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AC76EBEE-8EEB-87D6-C0E6-7FA67A5A56ED}"/>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933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BE6F4-1A1A-B27E-9B0B-55023D1B467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DD7F92-DF84-7A00-D38A-29A6A14427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174A56-F6D1-CAAE-1584-7CF693437C44}"/>
              </a:ext>
            </a:extLst>
          </p:cNvPr>
          <p:cNvSpPr>
            <a:spLocks noGrp="1"/>
          </p:cNvSpPr>
          <p:nvPr>
            <p:ph type="dt" sz="half" idx="10"/>
          </p:nvPr>
        </p:nvSpPr>
        <p:spPr/>
        <p:txBody>
          <a:bodyPr/>
          <a:lstStyle/>
          <a:p>
            <a:fld id="{E4EE43C7-B4C7-4D2E-A1AA-7F22FA2BA0AA}" type="datetime1">
              <a:rPr lang="fr-FR" smtClean="0"/>
              <a:t>12/11/2023</a:t>
            </a:fld>
            <a:endParaRPr lang="fr-FR"/>
          </a:p>
        </p:txBody>
      </p:sp>
      <p:sp>
        <p:nvSpPr>
          <p:cNvPr id="5" name="Espace réservé du pied de page 4">
            <a:extLst>
              <a:ext uri="{FF2B5EF4-FFF2-40B4-BE49-F238E27FC236}">
                <a16:creationId xmlns:a16="http://schemas.microsoft.com/office/drawing/2014/main" id="{6DD101AB-3B0C-8938-503C-D21E7E68EE5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DDBEFBAB-6353-5C2F-2081-11A2AF5682A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0791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178DA3-722E-072C-5591-95AB60C63B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7DF21AB-225A-B327-73D2-D00341E0A46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862CB3-11C2-0703-CCE8-27EFD69A8D0D}"/>
              </a:ext>
            </a:extLst>
          </p:cNvPr>
          <p:cNvSpPr>
            <a:spLocks noGrp="1"/>
          </p:cNvSpPr>
          <p:nvPr>
            <p:ph type="dt" sz="half" idx="10"/>
          </p:nvPr>
        </p:nvSpPr>
        <p:spPr/>
        <p:txBody>
          <a:bodyPr/>
          <a:lstStyle/>
          <a:p>
            <a:fld id="{C78AC236-84B7-4185-8C71-20093CD83A90}" type="datetime1">
              <a:rPr lang="fr-FR" smtClean="0"/>
              <a:t>12/11/2023</a:t>
            </a:fld>
            <a:endParaRPr lang="fr-FR"/>
          </a:p>
        </p:txBody>
      </p:sp>
      <p:sp>
        <p:nvSpPr>
          <p:cNvPr id="5" name="Espace réservé du pied de page 4">
            <a:extLst>
              <a:ext uri="{FF2B5EF4-FFF2-40B4-BE49-F238E27FC236}">
                <a16:creationId xmlns:a16="http://schemas.microsoft.com/office/drawing/2014/main" id="{12295A7A-DBC3-1020-4754-113C7DE5E61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20B83C89-7F20-3A9E-36E2-B8650D8D8261}"/>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5746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577F8-7419-4AC9-5F4F-BF0CBCE881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BEF9B2-74D6-E6C5-E9DB-3F438F5F5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A73401-4E64-8EA4-6A79-2596EBE8B66D}"/>
              </a:ext>
            </a:extLst>
          </p:cNvPr>
          <p:cNvSpPr>
            <a:spLocks noGrp="1"/>
          </p:cNvSpPr>
          <p:nvPr>
            <p:ph type="dt" sz="half" idx="10"/>
          </p:nvPr>
        </p:nvSpPr>
        <p:spPr/>
        <p:txBody>
          <a:bodyPr/>
          <a:lstStyle/>
          <a:p>
            <a:fld id="{9CF3375D-ECED-476F-B046-A179287B5176}" type="datetime1">
              <a:rPr lang="fr-FR" smtClean="0"/>
              <a:t>12/11/2023</a:t>
            </a:fld>
            <a:endParaRPr lang="fr-FR"/>
          </a:p>
        </p:txBody>
      </p:sp>
      <p:sp>
        <p:nvSpPr>
          <p:cNvPr id="5" name="Espace réservé du pied de page 4">
            <a:extLst>
              <a:ext uri="{FF2B5EF4-FFF2-40B4-BE49-F238E27FC236}">
                <a16:creationId xmlns:a16="http://schemas.microsoft.com/office/drawing/2014/main" id="{E4850E20-7BC2-EF44-62FE-6E4BFE26522D}"/>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499BE2F4-8979-0B03-5D71-9AF8E37CC7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403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2A584-0D7C-1A3D-0E6F-42251509D8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6A455D2-37C9-1AFA-34B3-1AA161466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A26CD5-E01B-CF5D-E093-E299230C85A7}"/>
              </a:ext>
            </a:extLst>
          </p:cNvPr>
          <p:cNvSpPr>
            <a:spLocks noGrp="1"/>
          </p:cNvSpPr>
          <p:nvPr>
            <p:ph type="dt" sz="half" idx="10"/>
          </p:nvPr>
        </p:nvSpPr>
        <p:spPr/>
        <p:txBody>
          <a:bodyPr/>
          <a:lstStyle/>
          <a:p>
            <a:fld id="{76F17517-7255-4044-9DBA-00C676250DA1}" type="datetime1">
              <a:rPr lang="fr-FR" smtClean="0"/>
              <a:t>12/11/2023</a:t>
            </a:fld>
            <a:endParaRPr lang="fr-FR"/>
          </a:p>
        </p:txBody>
      </p:sp>
      <p:sp>
        <p:nvSpPr>
          <p:cNvPr id="5" name="Espace réservé du pied de page 4">
            <a:extLst>
              <a:ext uri="{FF2B5EF4-FFF2-40B4-BE49-F238E27FC236}">
                <a16:creationId xmlns:a16="http://schemas.microsoft.com/office/drawing/2014/main" id="{082128C0-D610-919B-A75E-74E2F6C488C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CB2CFC59-980A-C8E7-B088-7A9C7B9609D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48383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77BA0-7777-9378-6F5B-85B4E56094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2669A4-F9B4-A976-654F-A3B38361A0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0CD23F6-BE92-CB94-CCC1-6BD152B1029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9DC3737-BA97-00EF-645B-B89234C57223}"/>
              </a:ext>
            </a:extLst>
          </p:cNvPr>
          <p:cNvSpPr>
            <a:spLocks noGrp="1"/>
          </p:cNvSpPr>
          <p:nvPr>
            <p:ph type="dt" sz="half" idx="10"/>
          </p:nvPr>
        </p:nvSpPr>
        <p:spPr/>
        <p:txBody>
          <a:bodyPr/>
          <a:lstStyle/>
          <a:p>
            <a:fld id="{5EFCC30B-F3A4-432D-9830-01393541CB94}" type="datetime1">
              <a:rPr lang="fr-FR" smtClean="0"/>
              <a:t>12/11/2023</a:t>
            </a:fld>
            <a:endParaRPr lang="fr-FR"/>
          </a:p>
        </p:txBody>
      </p:sp>
      <p:sp>
        <p:nvSpPr>
          <p:cNvPr id="6" name="Espace réservé du pied de page 5">
            <a:extLst>
              <a:ext uri="{FF2B5EF4-FFF2-40B4-BE49-F238E27FC236}">
                <a16:creationId xmlns:a16="http://schemas.microsoft.com/office/drawing/2014/main" id="{50798C95-8734-7AB2-1AD0-CA8A61E1F29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77578542-E745-F99A-1D23-B8EC79B55229}"/>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16862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41317-A550-FC6E-15D6-CA1E9C2385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F685BC-420D-56BE-272E-3F28CEDD0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E947B83-2716-E060-F15B-3CB4224B58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2205D9-1106-55B4-7ADD-7DFEB8007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E4A1E3-4408-441B-F117-0DACB7CF75D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B1E3CE-2F9B-F0D5-AD19-CE903D7BE90A}"/>
              </a:ext>
            </a:extLst>
          </p:cNvPr>
          <p:cNvSpPr>
            <a:spLocks noGrp="1"/>
          </p:cNvSpPr>
          <p:nvPr>
            <p:ph type="dt" sz="half" idx="10"/>
          </p:nvPr>
        </p:nvSpPr>
        <p:spPr/>
        <p:txBody>
          <a:bodyPr/>
          <a:lstStyle/>
          <a:p>
            <a:fld id="{F85F8156-FC39-48D8-9A79-22A80AC630CE}" type="datetime1">
              <a:rPr lang="fr-FR" smtClean="0"/>
              <a:t>12/11/2023</a:t>
            </a:fld>
            <a:endParaRPr lang="fr-FR"/>
          </a:p>
        </p:txBody>
      </p:sp>
      <p:sp>
        <p:nvSpPr>
          <p:cNvPr id="8" name="Espace réservé du pied de page 7">
            <a:extLst>
              <a:ext uri="{FF2B5EF4-FFF2-40B4-BE49-F238E27FC236}">
                <a16:creationId xmlns:a16="http://schemas.microsoft.com/office/drawing/2014/main" id="{6B7E26B2-88D5-20AC-E77C-CB6FC0B1A411}"/>
              </a:ext>
            </a:extLst>
          </p:cNvPr>
          <p:cNvSpPr>
            <a:spLocks noGrp="1"/>
          </p:cNvSpPr>
          <p:nvPr>
            <p:ph type="ftr" sz="quarter" idx="11"/>
          </p:nvPr>
        </p:nvSpPr>
        <p:spPr/>
        <p:txBody>
          <a:bodyPr/>
          <a:lstStyle/>
          <a:p>
            <a:r>
              <a:rPr lang="fr-FR"/>
              <a:t>Python appliqué à la finance - Antoine Verley - 2023</a:t>
            </a:r>
          </a:p>
        </p:txBody>
      </p:sp>
      <p:sp>
        <p:nvSpPr>
          <p:cNvPr id="9" name="Espace réservé du numéro de diapositive 8">
            <a:extLst>
              <a:ext uri="{FF2B5EF4-FFF2-40B4-BE49-F238E27FC236}">
                <a16:creationId xmlns:a16="http://schemas.microsoft.com/office/drawing/2014/main" id="{49C8A8D4-D1C1-D8DF-D186-E62FA49B3B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01779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27626-5CFF-F31B-131F-5E63AF2882A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DFAEC3-EDA1-064A-F004-F58B808491C8}"/>
              </a:ext>
            </a:extLst>
          </p:cNvPr>
          <p:cNvSpPr>
            <a:spLocks noGrp="1"/>
          </p:cNvSpPr>
          <p:nvPr>
            <p:ph type="dt" sz="half" idx="10"/>
          </p:nvPr>
        </p:nvSpPr>
        <p:spPr/>
        <p:txBody>
          <a:bodyPr/>
          <a:lstStyle/>
          <a:p>
            <a:fld id="{DB6229DA-ADF0-46FD-B275-EC7B1BA85930}" type="datetime1">
              <a:rPr lang="fr-FR" smtClean="0"/>
              <a:t>12/11/2023</a:t>
            </a:fld>
            <a:endParaRPr lang="fr-FR"/>
          </a:p>
        </p:txBody>
      </p:sp>
      <p:sp>
        <p:nvSpPr>
          <p:cNvPr id="4" name="Espace réservé du pied de page 3">
            <a:extLst>
              <a:ext uri="{FF2B5EF4-FFF2-40B4-BE49-F238E27FC236}">
                <a16:creationId xmlns:a16="http://schemas.microsoft.com/office/drawing/2014/main" id="{4C0C7B49-0175-8621-9C26-EBC50F54487C}"/>
              </a:ext>
            </a:extLst>
          </p:cNvPr>
          <p:cNvSpPr>
            <a:spLocks noGrp="1"/>
          </p:cNvSpPr>
          <p:nvPr>
            <p:ph type="ftr" sz="quarter" idx="11"/>
          </p:nvPr>
        </p:nvSpPr>
        <p:spPr/>
        <p:txBody>
          <a:bodyPr/>
          <a:lstStyle/>
          <a:p>
            <a:r>
              <a:rPr lang="fr-FR"/>
              <a:t>Python appliqué à la finance - Antoine Verley - 2023</a:t>
            </a:r>
          </a:p>
        </p:txBody>
      </p:sp>
      <p:sp>
        <p:nvSpPr>
          <p:cNvPr id="5" name="Espace réservé du numéro de diapositive 4">
            <a:extLst>
              <a:ext uri="{FF2B5EF4-FFF2-40B4-BE49-F238E27FC236}">
                <a16:creationId xmlns:a16="http://schemas.microsoft.com/office/drawing/2014/main" id="{A3C8B6A8-98CF-DD1D-7C6B-3C81A5C2B872}"/>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6991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1A9411-1ADC-11F1-B005-A11AF5B087E6}"/>
              </a:ext>
            </a:extLst>
          </p:cNvPr>
          <p:cNvSpPr>
            <a:spLocks noGrp="1"/>
          </p:cNvSpPr>
          <p:nvPr>
            <p:ph type="dt" sz="half" idx="10"/>
          </p:nvPr>
        </p:nvSpPr>
        <p:spPr/>
        <p:txBody>
          <a:bodyPr/>
          <a:lstStyle/>
          <a:p>
            <a:fld id="{C159F84F-120B-4FF7-976B-EF517173DA06}" type="datetime1">
              <a:rPr lang="fr-FR" smtClean="0"/>
              <a:t>12/11/2023</a:t>
            </a:fld>
            <a:endParaRPr lang="fr-FR"/>
          </a:p>
        </p:txBody>
      </p:sp>
      <p:sp>
        <p:nvSpPr>
          <p:cNvPr id="3" name="Espace réservé du pied de page 2">
            <a:extLst>
              <a:ext uri="{FF2B5EF4-FFF2-40B4-BE49-F238E27FC236}">
                <a16:creationId xmlns:a16="http://schemas.microsoft.com/office/drawing/2014/main" id="{59BF5CB2-EFA9-590A-2FBA-DB6CC3F8DBF8}"/>
              </a:ext>
            </a:extLst>
          </p:cNvPr>
          <p:cNvSpPr>
            <a:spLocks noGrp="1"/>
          </p:cNvSpPr>
          <p:nvPr>
            <p:ph type="ftr" sz="quarter" idx="11"/>
          </p:nvPr>
        </p:nvSpPr>
        <p:spPr/>
        <p:txBody>
          <a:bodyPr/>
          <a:lstStyle/>
          <a:p>
            <a:r>
              <a:rPr lang="fr-FR"/>
              <a:t>Python appliqué à la finance - Antoine Verley - 2023</a:t>
            </a:r>
          </a:p>
        </p:txBody>
      </p:sp>
      <p:sp>
        <p:nvSpPr>
          <p:cNvPr id="4" name="Espace réservé du numéro de diapositive 3">
            <a:extLst>
              <a:ext uri="{FF2B5EF4-FFF2-40B4-BE49-F238E27FC236}">
                <a16:creationId xmlns:a16="http://schemas.microsoft.com/office/drawing/2014/main" id="{8D07DE1A-250F-426C-1222-CF84475CA357}"/>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8634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504DA-322F-1501-E96D-8B215292E1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D54530-AC95-D88A-778B-2BAB6FA87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5C9B80-019B-C17B-EC99-EE81C1BE4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5B383D-7A4A-29B7-B23C-CF181C43081D}"/>
              </a:ext>
            </a:extLst>
          </p:cNvPr>
          <p:cNvSpPr>
            <a:spLocks noGrp="1"/>
          </p:cNvSpPr>
          <p:nvPr>
            <p:ph type="dt" sz="half" idx="10"/>
          </p:nvPr>
        </p:nvSpPr>
        <p:spPr/>
        <p:txBody>
          <a:bodyPr/>
          <a:lstStyle/>
          <a:p>
            <a:fld id="{5EC56654-BD0C-4CF9-B7B4-775013054CCF}" type="datetime1">
              <a:rPr lang="fr-FR" smtClean="0"/>
              <a:t>12/11/2023</a:t>
            </a:fld>
            <a:endParaRPr lang="fr-FR"/>
          </a:p>
        </p:txBody>
      </p:sp>
      <p:sp>
        <p:nvSpPr>
          <p:cNvPr id="6" name="Espace réservé du pied de page 5">
            <a:extLst>
              <a:ext uri="{FF2B5EF4-FFF2-40B4-BE49-F238E27FC236}">
                <a16:creationId xmlns:a16="http://schemas.microsoft.com/office/drawing/2014/main" id="{16BABA16-B0B6-023B-F327-46A0E76D412F}"/>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81555F6B-AA0C-5C10-E1CE-57AC60C84CF5}"/>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63317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A1598-839A-62C1-80E0-B861C35B5D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2C60D39-B666-FB75-BE87-0459D6BED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2B67B3-0EC0-F991-0A71-FCCD00A9E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618E91-6C02-23EA-DA6A-62979DA7F9F6}"/>
              </a:ext>
            </a:extLst>
          </p:cNvPr>
          <p:cNvSpPr>
            <a:spLocks noGrp="1"/>
          </p:cNvSpPr>
          <p:nvPr>
            <p:ph type="dt" sz="half" idx="10"/>
          </p:nvPr>
        </p:nvSpPr>
        <p:spPr/>
        <p:txBody>
          <a:bodyPr/>
          <a:lstStyle/>
          <a:p>
            <a:fld id="{08A1F5FA-DE9C-463E-86C6-5C19AD051958}" type="datetime1">
              <a:rPr lang="fr-FR" smtClean="0"/>
              <a:t>12/11/2023</a:t>
            </a:fld>
            <a:endParaRPr lang="fr-FR"/>
          </a:p>
        </p:txBody>
      </p:sp>
      <p:sp>
        <p:nvSpPr>
          <p:cNvPr id="6" name="Espace réservé du pied de page 5">
            <a:extLst>
              <a:ext uri="{FF2B5EF4-FFF2-40B4-BE49-F238E27FC236}">
                <a16:creationId xmlns:a16="http://schemas.microsoft.com/office/drawing/2014/main" id="{D20B9221-21D8-46D8-D33F-49CC49C0AF5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ED07F81C-ECA3-C833-29FB-121F047680FE}"/>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930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F99D854-E224-B0EF-E4DF-BED868D89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8807CA6-CE9D-14EB-27E7-8D109244E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5C0CE4-2F60-1158-C4DF-DC490928E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FFB8-1436-4394-8082-3FF80E9D2730}" type="datetime1">
              <a:rPr lang="fr-FR" smtClean="0"/>
              <a:t>12/11/2023</a:t>
            </a:fld>
            <a:endParaRPr lang="fr-FR"/>
          </a:p>
        </p:txBody>
      </p:sp>
      <p:sp>
        <p:nvSpPr>
          <p:cNvPr id="5" name="Espace réservé du pied de page 4">
            <a:extLst>
              <a:ext uri="{FF2B5EF4-FFF2-40B4-BE49-F238E27FC236}">
                <a16:creationId xmlns:a16="http://schemas.microsoft.com/office/drawing/2014/main" id="{6B816ABD-6AA6-0160-7A67-C8C6CD32C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96F68767-BB84-32C0-1DFE-DD2134F69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E6D59-43E7-49BC-A982-B8506313D7E4}" type="slidenum">
              <a:rPr lang="fr-FR" smtClean="0"/>
              <a:t>‹N°›</a:t>
            </a:fld>
            <a:endParaRPr lang="fr-FR"/>
          </a:p>
        </p:txBody>
      </p:sp>
    </p:spTree>
    <p:extLst>
      <p:ext uri="{BB962C8B-B14F-4D97-AF65-F5344CB8AC3E}">
        <p14:creationId xmlns:p14="http://schemas.microsoft.com/office/powerpoint/2010/main" val="65088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B3255-E6BE-CC5B-2454-80FBC8D808B7}"/>
              </a:ext>
            </a:extLst>
          </p:cNvPr>
          <p:cNvSpPr>
            <a:spLocks noGrp="1"/>
          </p:cNvSpPr>
          <p:nvPr>
            <p:ph type="ctrTitle"/>
          </p:nvPr>
        </p:nvSpPr>
        <p:spPr>
          <a:xfrm>
            <a:off x="1612231" y="1786370"/>
            <a:ext cx="9144000" cy="1048182"/>
          </a:xfrm>
        </p:spPr>
        <p:txBody>
          <a:bodyPr/>
          <a:lstStyle/>
          <a:p>
            <a:r>
              <a:rPr lang="fr-FR" dirty="0">
                <a:latin typeface="Gill Sans MT" panose="020B0502020104020203" pitchFamily="34" charset="0"/>
                <a:cs typeface="Times New Roman" panose="02020603050405020304" pitchFamily="18" charset="0"/>
              </a:rPr>
              <a:t>Python appliqué à la finance</a:t>
            </a:r>
          </a:p>
        </p:txBody>
      </p:sp>
      <p:pic>
        <p:nvPicPr>
          <p:cNvPr id="11" name="Image 10">
            <a:extLst>
              <a:ext uri="{FF2B5EF4-FFF2-40B4-BE49-F238E27FC236}">
                <a16:creationId xmlns:a16="http://schemas.microsoft.com/office/drawing/2014/main" id="{7A98D85F-AB61-C3AC-F547-4AED1407F99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48622" y="384801"/>
            <a:ext cx="4094755" cy="4094755"/>
          </a:xfrm>
          <a:prstGeom prst="rect">
            <a:avLst/>
          </a:prstGeom>
        </p:spPr>
      </p:pic>
      <p:grpSp>
        <p:nvGrpSpPr>
          <p:cNvPr id="14" name="Groupe 13">
            <a:extLst>
              <a:ext uri="{FF2B5EF4-FFF2-40B4-BE49-F238E27FC236}">
                <a16:creationId xmlns:a16="http://schemas.microsoft.com/office/drawing/2014/main" id="{06217161-B96B-B3A4-75AA-6A045EAB68BD}"/>
              </a:ext>
            </a:extLst>
          </p:cNvPr>
          <p:cNvGrpSpPr/>
          <p:nvPr/>
        </p:nvGrpSpPr>
        <p:grpSpPr>
          <a:xfrm>
            <a:off x="3563801" y="4486822"/>
            <a:ext cx="2505075" cy="1649516"/>
            <a:chOff x="1021856" y="3612527"/>
            <a:chExt cx="2505075" cy="1649516"/>
          </a:xfrm>
        </p:grpSpPr>
        <p:pic>
          <p:nvPicPr>
            <p:cNvPr id="5" name="Image 4">
              <a:extLst>
                <a:ext uri="{FF2B5EF4-FFF2-40B4-BE49-F238E27FC236}">
                  <a16:creationId xmlns:a16="http://schemas.microsoft.com/office/drawing/2014/main" id="{5273A594-FD03-600E-8AF6-E9E2AAF9D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31" y="3990456"/>
              <a:ext cx="1324326" cy="1271587"/>
            </a:xfrm>
            <a:prstGeom prst="rect">
              <a:avLst/>
            </a:prstGeom>
          </p:spPr>
        </p:pic>
        <p:sp>
          <p:nvSpPr>
            <p:cNvPr id="12" name="ZoneTexte 11">
              <a:extLst>
                <a:ext uri="{FF2B5EF4-FFF2-40B4-BE49-F238E27FC236}">
                  <a16:creationId xmlns:a16="http://schemas.microsoft.com/office/drawing/2014/main" id="{973E8A25-D8AE-C0A7-0505-7D7AABE7044D}"/>
                </a:ext>
              </a:extLst>
            </p:cNvPr>
            <p:cNvSpPr txBox="1"/>
            <p:nvPr/>
          </p:nvSpPr>
          <p:spPr>
            <a:xfrm>
              <a:off x="1021856" y="3612527"/>
              <a:ext cx="2505075" cy="369332"/>
            </a:xfrm>
            <a:prstGeom prst="rect">
              <a:avLst/>
            </a:prstGeom>
            <a:noFill/>
          </p:spPr>
          <p:txBody>
            <a:bodyPr wrap="square" rtlCol="0">
              <a:spAutoFit/>
            </a:bodyPr>
            <a:lstStyle/>
            <a:p>
              <a:pPr algn="ctr"/>
              <a:r>
                <a:rPr lang="fr-FR" dirty="0">
                  <a:latin typeface="Gill Sans MT" panose="020B0502020104020203" pitchFamily="34" charset="0"/>
                </a:rPr>
                <a:t>Antoine Verley</a:t>
              </a:r>
            </a:p>
          </p:txBody>
        </p:sp>
      </p:grpSp>
      <p:grpSp>
        <p:nvGrpSpPr>
          <p:cNvPr id="15" name="Groupe 14">
            <a:extLst>
              <a:ext uri="{FF2B5EF4-FFF2-40B4-BE49-F238E27FC236}">
                <a16:creationId xmlns:a16="http://schemas.microsoft.com/office/drawing/2014/main" id="{829A5BE6-0FCE-AEDA-F784-ACF275A05F59}"/>
              </a:ext>
            </a:extLst>
          </p:cNvPr>
          <p:cNvGrpSpPr/>
          <p:nvPr/>
        </p:nvGrpSpPr>
        <p:grpSpPr>
          <a:xfrm>
            <a:off x="6129542" y="4487106"/>
            <a:ext cx="2604655" cy="1649232"/>
            <a:chOff x="8151576" y="3395538"/>
            <a:chExt cx="2604655" cy="1649232"/>
          </a:xfrm>
        </p:grpSpPr>
        <p:pic>
          <p:nvPicPr>
            <p:cNvPr id="7" name="Image 6">
              <a:extLst>
                <a:ext uri="{FF2B5EF4-FFF2-40B4-BE49-F238E27FC236}">
                  <a16:creationId xmlns:a16="http://schemas.microsoft.com/office/drawing/2014/main" id="{B011D3CD-211C-10F7-08F2-76F1284EA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576" y="4207727"/>
              <a:ext cx="2604655" cy="837043"/>
            </a:xfrm>
            <a:prstGeom prst="rect">
              <a:avLst/>
            </a:prstGeom>
          </p:spPr>
        </p:pic>
        <p:sp>
          <p:nvSpPr>
            <p:cNvPr id="13" name="ZoneTexte 12">
              <a:extLst>
                <a:ext uri="{FF2B5EF4-FFF2-40B4-BE49-F238E27FC236}">
                  <a16:creationId xmlns:a16="http://schemas.microsoft.com/office/drawing/2014/main" id="{DCF6C6F2-3180-BEE8-A1AA-2027335D3551}"/>
                </a:ext>
              </a:extLst>
            </p:cNvPr>
            <p:cNvSpPr txBox="1"/>
            <p:nvPr/>
          </p:nvSpPr>
          <p:spPr>
            <a:xfrm>
              <a:off x="8151576" y="3395538"/>
              <a:ext cx="2505075" cy="369332"/>
            </a:xfrm>
            <a:prstGeom prst="rect">
              <a:avLst/>
            </a:prstGeom>
            <a:noFill/>
          </p:spPr>
          <p:txBody>
            <a:bodyPr wrap="square" rtlCol="0">
              <a:spAutoFit/>
            </a:bodyPr>
            <a:lstStyle/>
            <a:p>
              <a:pPr algn="ctr"/>
              <a:r>
                <a:rPr lang="fr-FR" dirty="0">
                  <a:latin typeface="Gill Sans MT" panose="020B0502020104020203" pitchFamily="34" charset="0"/>
                </a:rPr>
                <a:t>M2 BFA</a:t>
              </a:r>
            </a:p>
          </p:txBody>
        </p:sp>
      </p:grpSp>
    </p:spTree>
    <p:extLst>
      <p:ext uri="{BB962C8B-B14F-4D97-AF65-F5344CB8AC3E}">
        <p14:creationId xmlns:p14="http://schemas.microsoft.com/office/powerpoint/2010/main" val="9843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lstStyle/>
          <a:p>
            <a:r>
              <a:rPr lang="fr-FR" b="1" dirty="0">
                <a:latin typeface="Gill Sans MT" panose="020B0502020104020203" pitchFamily="34" charset="0"/>
              </a:rPr>
              <a:t>Plan</a:t>
            </a:r>
          </a:p>
        </p:txBody>
      </p:sp>
      <p:sp>
        <p:nvSpPr>
          <p:cNvPr id="3" name="Espace réservé du contenu 2">
            <a:extLst>
              <a:ext uri="{FF2B5EF4-FFF2-40B4-BE49-F238E27FC236}">
                <a16:creationId xmlns:a16="http://schemas.microsoft.com/office/drawing/2014/main" id="{E13FCE92-31DB-6270-03F0-9013BEE874AA}"/>
              </a:ext>
            </a:extLst>
          </p:cNvPr>
          <p:cNvSpPr>
            <a:spLocks noGrp="1"/>
          </p:cNvSpPr>
          <p:nvPr>
            <p:ph idx="1"/>
          </p:nvPr>
        </p:nvSpPr>
        <p:spPr/>
        <p:txBody>
          <a:bodyPr>
            <a:normAutofit fontScale="92500" lnSpcReduction="10000"/>
          </a:bodyPr>
          <a:lstStyle/>
          <a:p>
            <a:pPr marL="0" indent="0">
              <a:buNone/>
            </a:pPr>
            <a:r>
              <a:rPr lang="fr-FR" b="1" dirty="0">
                <a:latin typeface="Gill Sans MT" panose="020B0502020104020203" pitchFamily="34" charset="0"/>
              </a:rPr>
              <a:t>Présentation Générale</a:t>
            </a:r>
          </a:p>
          <a:p>
            <a:pPr lvl="1"/>
            <a:r>
              <a:rPr lang="fr-FR" dirty="0">
                <a:latin typeface="Gill Sans MT" panose="020B0502020104020203" pitchFamily="34" charset="0"/>
              </a:rPr>
              <a:t>Grands principes du langage</a:t>
            </a:r>
          </a:p>
          <a:p>
            <a:pPr lvl="1"/>
            <a:r>
              <a:rPr lang="fr-FR" dirty="0">
                <a:latin typeface="Gill Sans MT" panose="020B0502020104020203" pitchFamily="34" charset="0"/>
              </a:rPr>
              <a:t>Pourquoi choisir python ?</a:t>
            </a:r>
          </a:p>
          <a:p>
            <a:pPr lvl="1"/>
            <a:r>
              <a:rPr lang="fr-FR" dirty="0">
                <a:latin typeface="Gill Sans MT" panose="020B0502020104020203" pitchFamily="34" charset="0"/>
              </a:rPr>
              <a:t>Python dans la tech</a:t>
            </a:r>
          </a:p>
          <a:p>
            <a:pPr lvl="1"/>
            <a:r>
              <a:rPr lang="fr-FR" dirty="0">
                <a:latin typeface="Gill Sans MT" panose="020B0502020104020203" pitchFamily="34" charset="0"/>
              </a:rPr>
              <a:t>Python dans la finance</a:t>
            </a:r>
          </a:p>
          <a:p>
            <a:pPr lvl="1"/>
            <a:r>
              <a:rPr lang="fr-FR" dirty="0">
                <a:latin typeface="Gill Sans MT" panose="020B0502020104020203" pitchFamily="34" charset="0"/>
              </a:rPr>
              <a:t>Utilisation dans la finance</a:t>
            </a:r>
          </a:p>
          <a:p>
            <a:pPr lvl="1"/>
            <a:r>
              <a:rPr lang="fr-FR" dirty="0">
                <a:latin typeface="Gill Sans MT" panose="020B0502020104020203" pitchFamily="34" charset="0"/>
              </a:rPr>
              <a:t>Forces &amp; Faiblesses du langage</a:t>
            </a:r>
          </a:p>
          <a:p>
            <a:pPr marL="0" indent="0">
              <a:buNone/>
            </a:pPr>
            <a:endParaRPr lang="fr-FR" sz="2300" dirty="0">
              <a:latin typeface="Gill Sans MT" panose="020B0502020104020203" pitchFamily="34" charset="0"/>
            </a:endParaRPr>
          </a:p>
          <a:p>
            <a:pPr marL="0" indent="0">
              <a:buNone/>
            </a:pPr>
            <a:r>
              <a:rPr lang="fr-FR" b="1" dirty="0">
                <a:latin typeface="Gill Sans MT" panose="020B0502020104020203" pitchFamily="34" charset="0"/>
              </a:rPr>
              <a:t>Cas pratiques avec Notebook</a:t>
            </a:r>
          </a:p>
          <a:p>
            <a:pPr lvl="1"/>
            <a:r>
              <a:rPr lang="fr-FR" dirty="0">
                <a:latin typeface="Gill Sans MT" panose="020B0502020104020203" pitchFamily="34" charset="0"/>
              </a:rPr>
              <a:t>Analyse de données en masse</a:t>
            </a:r>
          </a:p>
          <a:p>
            <a:pPr lvl="1"/>
            <a:r>
              <a:rPr lang="fr-FR" dirty="0">
                <a:latin typeface="Gill Sans MT" panose="020B0502020104020203" pitchFamily="34" charset="0"/>
              </a:rPr>
              <a:t>Construction et </a:t>
            </a:r>
            <a:r>
              <a:rPr lang="fr-FR" dirty="0" err="1">
                <a:latin typeface="Gill Sans MT" panose="020B0502020104020203" pitchFamily="34" charset="0"/>
              </a:rPr>
              <a:t>Backtest</a:t>
            </a:r>
            <a:r>
              <a:rPr lang="fr-FR" dirty="0">
                <a:latin typeface="Gill Sans MT" panose="020B0502020104020203" pitchFamily="34" charset="0"/>
              </a:rPr>
              <a:t> d’une stratégie de portefeuille</a:t>
            </a:r>
          </a:p>
          <a:p>
            <a:pPr lvl="1"/>
            <a:r>
              <a:rPr lang="fr-FR" dirty="0">
                <a:latin typeface="Gill Sans MT" panose="020B0502020104020203" pitchFamily="34" charset="0"/>
              </a:rPr>
              <a:t>Estimation de la </a:t>
            </a:r>
            <a:r>
              <a:rPr lang="fr-FR" dirty="0" err="1">
                <a:latin typeface="Gill Sans MT" panose="020B0502020104020203" pitchFamily="34" charset="0"/>
              </a:rPr>
              <a:t>VaR</a:t>
            </a:r>
            <a:r>
              <a:rPr lang="fr-FR" dirty="0">
                <a:latin typeface="Gill Sans MT" panose="020B0502020104020203" pitchFamily="34" charset="0"/>
              </a:rPr>
              <a:t> d’un portefeuille</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2</a:t>
            </a:fld>
            <a:endParaRPr lang="fr-FR"/>
          </a:p>
        </p:txBody>
      </p:sp>
    </p:spTree>
    <p:extLst>
      <p:ext uri="{BB962C8B-B14F-4D97-AF65-F5344CB8AC3E}">
        <p14:creationId xmlns:p14="http://schemas.microsoft.com/office/powerpoint/2010/main" val="200079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grands principes du langage</a:t>
            </a:r>
            <a:br>
              <a:rPr lang="fr-FR" sz="2400" dirty="0">
                <a:latin typeface="Gill Sans MT" panose="020B0502020104020203" pitchFamily="34" charset="0"/>
              </a:rPr>
            </a:br>
            <a:r>
              <a:rPr lang="fr-FR" sz="2000" dirty="0">
                <a:latin typeface="Gill Sans MT" panose="020B0502020104020203" pitchFamily="34" charset="0"/>
              </a:rPr>
              <a:t>Qui en font un outil versatile et agile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3</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Groupe 111">
            <a:extLst>
              <a:ext uri="{FF2B5EF4-FFF2-40B4-BE49-F238E27FC236}">
                <a16:creationId xmlns:a16="http://schemas.microsoft.com/office/drawing/2014/main" id="{CECD9B3C-186A-7E0C-08F2-86B7ECA4B579}"/>
              </a:ext>
            </a:extLst>
          </p:cNvPr>
          <p:cNvGrpSpPr/>
          <p:nvPr/>
        </p:nvGrpSpPr>
        <p:grpSpPr>
          <a:xfrm>
            <a:off x="838200" y="1685118"/>
            <a:ext cx="6960079" cy="738830"/>
            <a:chOff x="838200" y="1685118"/>
            <a:chExt cx="6960079" cy="738830"/>
          </a:xfrm>
        </p:grpSpPr>
        <p:sp>
          <p:nvSpPr>
            <p:cNvPr id="61" name="ZoneTexte 60">
              <a:extLst>
                <a:ext uri="{FF2B5EF4-FFF2-40B4-BE49-F238E27FC236}">
                  <a16:creationId xmlns:a16="http://schemas.microsoft.com/office/drawing/2014/main" id="{A0625F85-0B3C-6821-BD97-E2A66964AFB8}"/>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langage haut niveau est un langage indépendant de la machine, donc plus facile à lire et à écrire. En revanche il ne communique pas directement avec cette dernière ou une puce, et par conséquent, il est plus lent.</a:t>
              </a:r>
            </a:p>
          </p:txBody>
        </p:sp>
        <p:sp>
          <p:nvSpPr>
            <p:cNvPr id="62" name="ZoneTexte 61">
              <a:extLst>
                <a:ext uri="{FF2B5EF4-FFF2-40B4-BE49-F238E27FC236}">
                  <a16:creationId xmlns:a16="http://schemas.microsoft.com/office/drawing/2014/main" id="{69A8E67D-4723-3F76-D67C-4F97ADD51C86}"/>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Haut niveau</a:t>
              </a:r>
            </a:p>
          </p:txBody>
        </p:sp>
        <p:cxnSp>
          <p:nvCxnSpPr>
            <p:cNvPr id="111" name="Connecteur droit 110">
              <a:extLst>
                <a:ext uri="{FF2B5EF4-FFF2-40B4-BE49-F238E27FC236}">
                  <a16:creationId xmlns:a16="http://schemas.microsoft.com/office/drawing/2014/main" id="{41CA984F-2FA3-9290-4D3E-3601507A102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C7BEC2EE-CCAE-BCA5-69AC-23B65B355EF3}"/>
              </a:ext>
            </a:extLst>
          </p:cNvPr>
          <p:cNvGrpSpPr/>
          <p:nvPr/>
        </p:nvGrpSpPr>
        <p:grpSpPr>
          <a:xfrm>
            <a:off x="838200" y="2496237"/>
            <a:ext cx="6960079" cy="738830"/>
            <a:chOff x="838200" y="1685118"/>
            <a:chExt cx="6960079" cy="738830"/>
          </a:xfrm>
        </p:grpSpPr>
        <p:sp>
          <p:nvSpPr>
            <p:cNvPr id="114" name="ZoneTexte 113">
              <a:extLst>
                <a:ext uri="{FF2B5EF4-FFF2-40B4-BE49-F238E27FC236}">
                  <a16:creationId xmlns:a16="http://schemas.microsoft.com/office/drawing/2014/main" id="{DA92B763-76FC-1CAA-B4DA-EB1B64EAB1A7}"/>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Chaque ligne du code est « traduite » en langage machine par un interpréteur. Cela permet un développement et des prototypages rapides.</a:t>
              </a:r>
            </a:p>
          </p:txBody>
        </p:sp>
        <p:sp>
          <p:nvSpPr>
            <p:cNvPr id="115" name="ZoneTexte 114">
              <a:extLst>
                <a:ext uri="{FF2B5EF4-FFF2-40B4-BE49-F238E27FC236}">
                  <a16:creationId xmlns:a16="http://schemas.microsoft.com/office/drawing/2014/main" id="{83CE02F8-A2D0-7BDB-DADF-B53129A3D15C}"/>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Interprété</a:t>
              </a:r>
            </a:p>
          </p:txBody>
        </p:sp>
        <p:cxnSp>
          <p:nvCxnSpPr>
            <p:cNvPr id="116" name="Connecteur droit 115">
              <a:extLst>
                <a:ext uri="{FF2B5EF4-FFF2-40B4-BE49-F238E27FC236}">
                  <a16:creationId xmlns:a16="http://schemas.microsoft.com/office/drawing/2014/main" id="{675A1A0C-A2B5-BD5B-D338-B3EA9A12EF7D}"/>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78BCBB59-9EB5-E0E3-8D91-E68FC48B3E82}"/>
              </a:ext>
            </a:extLst>
          </p:cNvPr>
          <p:cNvGrpSpPr/>
          <p:nvPr/>
        </p:nvGrpSpPr>
        <p:grpSpPr>
          <a:xfrm>
            <a:off x="838200" y="3307356"/>
            <a:ext cx="6960079" cy="738830"/>
            <a:chOff x="838200" y="1685118"/>
            <a:chExt cx="6960079" cy="738830"/>
          </a:xfrm>
        </p:grpSpPr>
        <p:sp>
          <p:nvSpPr>
            <p:cNvPr id="118" name="ZoneTexte 117">
              <a:extLst>
                <a:ext uri="{FF2B5EF4-FFF2-40B4-BE49-F238E27FC236}">
                  <a16:creationId xmlns:a16="http://schemas.microsoft.com/office/drawing/2014/main" id="{B3F1CB36-F083-4A58-4968-7FB0AD1B6886}"/>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Il est possible d’interagir avec un environnement python en temps réel (créer des variables, les modifier, les renvoyer dans l’invite de commande, </a:t>
              </a:r>
              <a:r>
                <a:rPr lang="fr-FR" sz="1200" i="1" dirty="0" err="1">
                  <a:solidFill>
                    <a:schemeClr val="tx1">
                      <a:lumMod val="65000"/>
                      <a:lumOff val="35000"/>
                    </a:schemeClr>
                  </a:solidFill>
                  <a:latin typeface="Gill Sans MT" panose="020B0502020104020203" pitchFamily="34" charset="0"/>
                </a:rPr>
                <a:t>etc</a:t>
              </a:r>
              <a:r>
                <a:rPr lang="fr-FR" sz="1200" i="1" dirty="0">
                  <a:solidFill>
                    <a:schemeClr val="tx1">
                      <a:lumMod val="65000"/>
                      <a:lumOff val="35000"/>
                    </a:schemeClr>
                  </a:solidFill>
                  <a:latin typeface="Gill Sans MT" panose="020B0502020104020203" pitchFamily="34" charset="0"/>
                </a:rPr>
                <a:t>).</a:t>
              </a:r>
            </a:p>
          </p:txBody>
        </p:sp>
        <p:sp>
          <p:nvSpPr>
            <p:cNvPr id="119" name="ZoneTexte 118">
              <a:extLst>
                <a:ext uri="{FF2B5EF4-FFF2-40B4-BE49-F238E27FC236}">
                  <a16:creationId xmlns:a16="http://schemas.microsoft.com/office/drawing/2014/main" id="{43DBF068-06A6-D9E8-10A5-317456D8DF3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Interactif</a:t>
              </a:r>
            </a:p>
          </p:txBody>
        </p:sp>
        <p:cxnSp>
          <p:nvCxnSpPr>
            <p:cNvPr id="120" name="Connecteur droit 119">
              <a:extLst>
                <a:ext uri="{FF2B5EF4-FFF2-40B4-BE49-F238E27FC236}">
                  <a16:creationId xmlns:a16="http://schemas.microsoft.com/office/drawing/2014/main" id="{F7E581F8-DCE8-C89F-C9CB-FC4A2FA7421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e 120">
            <a:extLst>
              <a:ext uri="{FF2B5EF4-FFF2-40B4-BE49-F238E27FC236}">
                <a16:creationId xmlns:a16="http://schemas.microsoft.com/office/drawing/2014/main" id="{30E81003-BBDB-583C-5EA0-E679EF9CEEA2}"/>
              </a:ext>
            </a:extLst>
          </p:cNvPr>
          <p:cNvGrpSpPr/>
          <p:nvPr/>
        </p:nvGrpSpPr>
        <p:grpSpPr>
          <a:xfrm>
            <a:off x="838200" y="4118475"/>
            <a:ext cx="6960079" cy="923496"/>
            <a:chOff x="838200" y="1685118"/>
            <a:chExt cx="6960079" cy="923496"/>
          </a:xfrm>
        </p:grpSpPr>
        <p:sp>
          <p:nvSpPr>
            <p:cNvPr id="122" name="ZoneTexte 121">
              <a:extLst>
                <a:ext uri="{FF2B5EF4-FFF2-40B4-BE49-F238E27FC236}">
                  <a16:creationId xmlns:a16="http://schemas.microsoft.com/office/drawing/2014/main" id="{B617D1C2-9F94-22F3-6F51-860BAC3E6F24}"/>
                </a:ext>
              </a:extLst>
            </p:cNvPr>
            <p:cNvSpPr txBox="1"/>
            <p:nvPr/>
          </p:nvSpPr>
          <p:spPr>
            <a:xfrm>
              <a:off x="838200" y="1962283"/>
              <a:ext cx="6960079" cy="646331"/>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Paradigme de programmation dans lequel un objet représente un concept, une idée ou toute entité du monde physique. L’objectif sera de définir les objets et leurs relations. Cela permet de créer du code modulable, facile à debugger et à entretenir.</a:t>
              </a:r>
            </a:p>
          </p:txBody>
        </p:sp>
        <p:sp>
          <p:nvSpPr>
            <p:cNvPr id="123" name="ZoneTexte 122">
              <a:extLst>
                <a:ext uri="{FF2B5EF4-FFF2-40B4-BE49-F238E27FC236}">
                  <a16:creationId xmlns:a16="http://schemas.microsoft.com/office/drawing/2014/main" id="{7AD219F4-1585-5ECE-C8E9-4C8FF97F498B}"/>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Orienté Objet</a:t>
              </a:r>
            </a:p>
          </p:txBody>
        </p:sp>
        <p:cxnSp>
          <p:nvCxnSpPr>
            <p:cNvPr id="124" name="Connecteur droit 123">
              <a:extLst>
                <a:ext uri="{FF2B5EF4-FFF2-40B4-BE49-F238E27FC236}">
                  <a16:creationId xmlns:a16="http://schemas.microsoft.com/office/drawing/2014/main" id="{CF1B5A7C-F322-E45F-DD8C-B7C1FA45F17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e 126">
            <a:extLst>
              <a:ext uri="{FF2B5EF4-FFF2-40B4-BE49-F238E27FC236}">
                <a16:creationId xmlns:a16="http://schemas.microsoft.com/office/drawing/2014/main" id="{F5C8D08E-E342-F321-1D08-B35701267B28}"/>
              </a:ext>
            </a:extLst>
          </p:cNvPr>
          <p:cNvGrpSpPr/>
          <p:nvPr/>
        </p:nvGrpSpPr>
        <p:grpSpPr>
          <a:xfrm>
            <a:off x="838200" y="5114258"/>
            <a:ext cx="6960079" cy="1108162"/>
            <a:chOff x="838200" y="1685118"/>
            <a:chExt cx="6960079" cy="1108162"/>
          </a:xfrm>
        </p:grpSpPr>
        <p:sp>
          <p:nvSpPr>
            <p:cNvPr id="128" name="ZoneTexte 127">
              <a:extLst>
                <a:ext uri="{FF2B5EF4-FFF2-40B4-BE49-F238E27FC236}">
                  <a16:creationId xmlns:a16="http://schemas.microsoft.com/office/drawing/2014/main" id="{AFF4C477-9C4B-8AFF-CFE0-798E21BA1F8F}"/>
                </a:ext>
              </a:extLst>
            </p:cNvPr>
            <p:cNvSpPr txBox="1"/>
            <p:nvPr/>
          </p:nvSpPr>
          <p:spPr>
            <a:xfrm>
              <a:off x="838200" y="1962283"/>
              <a:ext cx="6960079" cy="830997"/>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programme développé en Python peut tourner sur les principaux OS du marché (Windows, Mac OS, Linux,  Android) sans « </a:t>
              </a:r>
              <a:r>
                <a:rPr lang="fr-FR" sz="1200" i="1" dirty="0" err="1">
                  <a:solidFill>
                    <a:schemeClr val="tx1">
                      <a:lumMod val="65000"/>
                      <a:lumOff val="35000"/>
                    </a:schemeClr>
                  </a:solidFill>
                  <a:latin typeface="Gill Sans MT" panose="020B0502020104020203" pitchFamily="34" charset="0"/>
                </a:rPr>
                <a:t>refactoring</a:t>
              </a:r>
              <a:r>
                <a:rPr lang="fr-FR" sz="1200" i="1" dirty="0">
                  <a:solidFill>
                    <a:schemeClr val="tx1">
                      <a:lumMod val="65000"/>
                      <a:lumOff val="35000"/>
                    </a:schemeClr>
                  </a:solidFill>
                  <a:latin typeface="Gill Sans MT" panose="020B0502020104020203" pitchFamily="34" charset="0"/>
                </a:rPr>
                <a:t> ». Cela explique d’ailleurs le fort engouement pour ce langage. De nombreux modules développés en licence open-source, accessibles à moindre coût qui n’obligent pas à produire des équivalents pour chaque OS.</a:t>
              </a:r>
            </a:p>
          </p:txBody>
        </p:sp>
        <p:sp>
          <p:nvSpPr>
            <p:cNvPr id="129" name="ZoneTexte 128">
              <a:extLst>
                <a:ext uri="{FF2B5EF4-FFF2-40B4-BE49-F238E27FC236}">
                  <a16:creationId xmlns:a16="http://schemas.microsoft.com/office/drawing/2014/main" id="{F4454D55-D8EA-8931-3E39-DA8D6F5B0B6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Multi-Plateforme</a:t>
              </a:r>
            </a:p>
          </p:txBody>
        </p:sp>
        <p:cxnSp>
          <p:nvCxnSpPr>
            <p:cNvPr id="130" name="Connecteur droit 129">
              <a:extLst>
                <a:ext uri="{FF2B5EF4-FFF2-40B4-BE49-F238E27FC236}">
                  <a16:creationId xmlns:a16="http://schemas.microsoft.com/office/drawing/2014/main" id="{A4AE4B12-1EBC-12AB-343F-4101E5D030A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e 135">
            <a:extLst>
              <a:ext uri="{FF2B5EF4-FFF2-40B4-BE49-F238E27FC236}">
                <a16:creationId xmlns:a16="http://schemas.microsoft.com/office/drawing/2014/main" id="{AB47FEF1-D310-48F5-9094-027F9356E75D}"/>
              </a:ext>
            </a:extLst>
          </p:cNvPr>
          <p:cNvGrpSpPr/>
          <p:nvPr/>
        </p:nvGrpSpPr>
        <p:grpSpPr>
          <a:xfrm>
            <a:off x="8240485" y="2257200"/>
            <a:ext cx="3503017" cy="3159338"/>
            <a:chOff x="8379829" y="2257200"/>
            <a:chExt cx="3503017" cy="3159338"/>
          </a:xfrm>
        </p:grpSpPr>
        <p:sp>
          <p:nvSpPr>
            <p:cNvPr id="132" name="ZoneTexte 131">
              <a:extLst>
                <a:ext uri="{FF2B5EF4-FFF2-40B4-BE49-F238E27FC236}">
                  <a16:creationId xmlns:a16="http://schemas.microsoft.com/office/drawing/2014/main" id="{E6519D05-4E28-F3C5-F4A6-06643D1A1B31}"/>
                </a:ext>
              </a:extLst>
            </p:cNvPr>
            <p:cNvSpPr txBox="1"/>
            <p:nvPr/>
          </p:nvSpPr>
          <p:spPr>
            <a:xfrm>
              <a:off x="8379829" y="2257200"/>
              <a:ext cx="705394" cy="1200329"/>
            </a:xfrm>
            <a:prstGeom prst="rect">
              <a:avLst/>
            </a:prstGeom>
            <a:noFill/>
          </p:spPr>
          <p:txBody>
            <a:bodyPr wrap="square">
              <a:spAutoFit/>
            </a:bodyPr>
            <a:lstStyle/>
            <a:p>
              <a:r>
                <a:rPr lang="en" sz="7200" dirty="0"/>
                <a:t>“</a:t>
              </a:r>
              <a:endParaRPr lang="fr-FR" sz="7200" dirty="0"/>
            </a:p>
          </p:txBody>
        </p:sp>
        <p:sp>
          <p:nvSpPr>
            <p:cNvPr id="133" name="ZoneTexte 132">
              <a:extLst>
                <a:ext uri="{FF2B5EF4-FFF2-40B4-BE49-F238E27FC236}">
                  <a16:creationId xmlns:a16="http://schemas.microsoft.com/office/drawing/2014/main" id="{2C60F027-1730-D7CD-AF4E-C038BB338726}"/>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134" name="ZoneTexte 133">
              <a:extLst>
                <a:ext uri="{FF2B5EF4-FFF2-40B4-BE49-F238E27FC236}">
                  <a16:creationId xmlns:a16="http://schemas.microsoft.com/office/drawing/2014/main" id="{80795675-317A-2209-3F58-DBB6238308CD}"/>
                </a:ext>
              </a:extLst>
            </p:cNvPr>
            <p:cNvSpPr txBox="1"/>
            <p:nvPr/>
          </p:nvSpPr>
          <p:spPr>
            <a:xfrm>
              <a:off x="8858794" y="2738452"/>
              <a:ext cx="2671355" cy="2031325"/>
            </a:xfrm>
            <a:prstGeom prst="rect">
              <a:avLst/>
            </a:prstGeom>
            <a:noFill/>
          </p:spPr>
          <p:txBody>
            <a:bodyPr wrap="square" rtlCol="0">
              <a:spAutoFit/>
            </a:bodyPr>
            <a:lstStyle/>
            <a:p>
              <a:r>
                <a:rPr lang="fr-FR" i="1" dirty="0" err="1">
                  <a:latin typeface="Gill Sans MT" panose="020B0502020104020203" pitchFamily="34" charset="0"/>
                </a:rPr>
                <a:t>Whether</a:t>
              </a:r>
              <a:r>
                <a:rPr lang="fr-FR" i="1" dirty="0">
                  <a:latin typeface="Gill Sans MT" panose="020B0502020104020203" pitchFamily="34" charset="0"/>
                </a:rPr>
                <a:t>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uncover</a:t>
              </a:r>
              <a:r>
                <a:rPr lang="fr-FR" i="1" dirty="0">
                  <a:latin typeface="Gill Sans MT" panose="020B0502020104020203" pitchFamily="34" charset="0"/>
                </a:rPr>
                <a:t> the secrets of the </a:t>
              </a:r>
              <a:r>
                <a:rPr lang="fr-FR" i="1" dirty="0" err="1">
                  <a:latin typeface="Gill Sans MT" panose="020B0502020104020203" pitchFamily="34" charset="0"/>
                </a:rPr>
                <a:t>universe</a:t>
              </a:r>
              <a:r>
                <a:rPr lang="fr-FR" i="1" dirty="0">
                  <a:latin typeface="Gill Sans MT" panose="020B0502020104020203" pitchFamily="34" charset="0"/>
                </a:rPr>
                <a:t>, or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pursue</a:t>
              </a:r>
              <a:r>
                <a:rPr lang="fr-FR" i="1" dirty="0">
                  <a:latin typeface="Gill Sans MT" panose="020B0502020104020203" pitchFamily="34" charset="0"/>
                </a:rPr>
                <a:t> a </a:t>
              </a:r>
              <a:r>
                <a:rPr lang="fr-FR" i="1" dirty="0" err="1">
                  <a:latin typeface="Gill Sans MT" panose="020B0502020104020203" pitchFamily="34" charset="0"/>
                </a:rPr>
                <a:t>career</a:t>
              </a:r>
              <a:r>
                <a:rPr lang="fr-FR" i="1" dirty="0">
                  <a:latin typeface="Gill Sans MT" panose="020B0502020104020203" pitchFamily="34" charset="0"/>
                </a:rPr>
                <a:t> in the 21st century, basic computer </a:t>
              </a:r>
              <a:r>
                <a:rPr lang="fr-FR" i="1" dirty="0" err="1">
                  <a:latin typeface="Gill Sans MT" panose="020B0502020104020203" pitchFamily="34" charset="0"/>
                </a:rPr>
                <a:t>programming</a:t>
              </a:r>
              <a:r>
                <a:rPr lang="fr-FR" i="1" dirty="0">
                  <a:latin typeface="Gill Sans MT" panose="020B0502020104020203" pitchFamily="34" charset="0"/>
                </a:rPr>
                <a:t> </a:t>
              </a:r>
              <a:r>
                <a:rPr lang="fr-FR" i="1" dirty="0" err="1">
                  <a:latin typeface="Gill Sans MT" panose="020B0502020104020203" pitchFamily="34" charset="0"/>
                </a:rPr>
                <a:t>is</a:t>
              </a:r>
              <a:r>
                <a:rPr lang="fr-FR" i="1" dirty="0">
                  <a:latin typeface="Gill Sans MT" panose="020B0502020104020203" pitchFamily="34" charset="0"/>
                </a:rPr>
                <a:t> an essential </a:t>
              </a:r>
              <a:r>
                <a:rPr lang="fr-FR" i="1" dirty="0" err="1">
                  <a:latin typeface="Gill Sans MT" panose="020B0502020104020203" pitchFamily="34" charset="0"/>
                </a:rPr>
                <a:t>skill</a:t>
              </a:r>
              <a:r>
                <a:rPr lang="fr-FR" i="1" dirty="0">
                  <a:latin typeface="Gill Sans MT" panose="020B0502020104020203" pitchFamily="34" charset="0"/>
                </a:rPr>
                <a:t> to </a:t>
              </a:r>
              <a:r>
                <a:rPr lang="fr-FR" i="1" dirty="0" err="1">
                  <a:latin typeface="Gill Sans MT" panose="020B0502020104020203" pitchFamily="34" charset="0"/>
                </a:rPr>
                <a:t>learn</a:t>
              </a:r>
              <a:endParaRPr lang="fr-FR" i="1" dirty="0">
                <a:latin typeface="Gill Sans MT" panose="020B0502020104020203" pitchFamily="34" charset="0"/>
              </a:endParaRPr>
            </a:p>
          </p:txBody>
        </p:sp>
        <p:sp>
          <p:nvSpPr>
            <p:cNvPr id="135" name="ZoneTexte 134">
              <a:extLst>
                <a:ext uri="{FF2B5EF4-FFF2-40B4-BE49-F238E27FC236}">
                  <a16:creationId xmlns:a16="http://schemas.microsoft.com/office/drawing/2014/main" id="{FFF78CAA-4A38-09FE-29B0-2A1664FDFA03}"/>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Stephen Hawking</a:t>
              </a:r>
            </a:p>
            <a:p>
              <a:r>
                <a:rPr lang="fr-FR" sz="1000" i="1" dirty="0">
                  <a:solidFill>
                    <a:schemeClr val="tx1">
                      <a:lumMod val="65000"/>
                      <a:lumOff val="35000"/>
                    </a:schemeClr>
                  </a:solidFill>
                  <a:latin typeface="Gill Sans MT" panose="020B0502020104020203" pitchFamily="34" charset="0"/>
                </a:rPr>
                <a:t>Physicien théoricien, Cosmologiste et Auteur</a:t>
              </a:r>
            </a:p>
          </p:txBody>
        </p:sp>
      </p:grpSp>
    </p:spTree>
    <p:extLst>
      <p:ext uri="{BB962C8B-B14F-4D97-AF65-F5344CB8AC3E}">
        <p14:creationId xmlns:p14="http://schemas.microsoft.com/office/powerpoint/2010/main" val="89492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Un langage de plus en plus populaire</a:t>
            </a:r>
            <a:br>
              <a:rPr lang="fr-FR" sz="2400" dirty="0">
                <a:latin typeface="Gill Sans MT" panose="020B0502020104020203" pitchFamily="34" charset="0"/>
              </a:rPr>
            </a:br>
            <a:r>
              <a:rPr lang="fr-FR" sz="2000" dirty="0">
                <a:latin typeface="Gill Sans MT" panose="020B0502020104020203" pitchFamily="34" charset="0"/>
              </a:rPr>
              <a:t>En plus d’être open-source, il a des qualités indéniables…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4</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10A5CDB-FB34-0BED-9E2E-57491D5E7D8D}"/>
              </a:ext>
            </a:extLst>
          </p:cNvPr>
          <p:cNvSpPr txBox="1"/>
          <p:nvPr/>
        </p:nvSpPr>
        <p:spPr>
          <a:xfrm>
            <a:off x="751936" y="1688487"/>
            <a:ext cx="4415287" cy="461665"/>
          </a:xfrm>
          <a:prstGeom prst="rect">
            <a:avLst/>
          </a:prstGeom>
          <a:noFill/>
        </p:spPr>
        <p:txBody>
          <a:bodyPr wrap="square" rtlCol="0">
            <a:spAutoFit/>
          </a:bodyPr>
          <a:lstStyle/>
          <a:p>
            <a:r>
              <a:rPr lang="fr-FR" sz="1200" b="1" dirty="0">
                <a:latin typeface="Gill Sans MT" panose="020B0502020104020203" pitchFamily="34" charset="0"/>
              </a:rPr>
              <a:t>Popularité et progression des 10 principaux langages de programmation</a:t>
            </a:r>
          </a:p>
        </p:txBody>
      </p:sp>
      <p:sp>
        <p:nvSpPr>
          <p:cNvPr id="6" name="ZoneTexte 5">
            <a:extLst>
              <a:ext uri="{FF2B5EF4-FFF2-40B4-BE49-F238E27FC236}">
                <a16:creationId xmlns:a16="http://schemas.microsoft.com/office/drawing/2014/main" id="{05BFB9F6-C58B-24D0-B0D4-909460392F3E}"/>
              </a:ext>
            </a:extLst>
          </p:cNvPr>
          <p:cNvSpPr txBox="1"/>
          <p:nvPr/>
        </p:nvSpPr>
        <p:spPr>
          <a:xfrm>
            <a:off x="751936" y="5621441"/>
            <a:ext cx="4415287" cy="400110"/>
          </a:xfrm>
          <a:prstGeom prst="rect">
            <a:avLst/>
          </a:prstGeom>
          <a:noFill/>
        </p:spPr>
        <p:txBody>
          <a:bodyPr wrap="square" rtlCol="0">
            <a:spAutoFit/>
          </a:bodyPr>
          <a:lstStyle/>
          <a:p>
            <a:r>
              <a:rPr lang="fr-FR" sz="1000" i="1" dirty="0">
                <a:solidFill>
                  <a:schemeClr val="tx1">
                    <a:lumMod val="50000"/>
                    <a:lumOff val="50000"/>
                  </a:schemeClr>
                </a:solidFill>
              </a:rPr>
              <a:t>Source : </a:t>
            </a:r>
            <a:r>
              <a:rPr lang="fr-FR" sz="1000" i="1" dirty="0" err="1">
                <a:solidFill>
                  <a:schemeClr val="tx1">
                    <a:lumMod val="50000"/>
                    <a:lumOff val="50000"/>
                  </a:schemeClr>
                </a:solidFill>
              </a:rPr>
              <a:t>Octoverse</a:t>
            </a:r>
            <a:r>
              <a:rPr lang="fr-FR" sz="1000" i="1" dirty="0">
                <a:solidFill>
                  <a:schemeClr val="tx1">
                    <a:lumMod val="50000"/>
                    <a:lumOff val="50000"/>
                  </a:schemeClr>
                </a:solidFill>
              </a:rPr>
              <a:t> 2023. Etude annuelle de </a:t>
            </a:r>
            <a:r>
              <a:rPr lang="fr-FR" sz="1000" i="1" dirty="0" err="1">
                <a:solidFill>
                  <a:schemeClr val="tx1">
                    <a:lumMod val="50000"/>
                    <a:lumOff val="50000"/>
                  </a:schemeClr>
                </a:solidFill>
              </a:rPr>
              <a:t>Github</a:t>
            </a:r>
            <a:r>
              <a:rPr lang="fr-FR" sz="1000" i="1" dirty="0">
                <a:solidFill>
                  <a:schemeClr val="tx1">
                    <a:lumMod val="50000"/>
                    <a:lumOff val="50000"/>
                  </a:schemeClr>
                </a:solidFill>
              </a:rPr>
              <a:t> sur l’univers open source.</a:t>
            </a:r>
          </a:p>
          <a:p>
            <a:r>
              <a:rPr lang="fr-FR" sz="1000" i="1" dirty="0">
                <a:solidFill>
                  <a:schemeClr val="tx1">
                    <a:lumMod val="50000"/>
                    <a:lumOff val="50000"/>
                  </a:schemeClr>
                </a:solidFill>
              </a:rPr>
              <a:t>https://octoverse.github.com/</a:t>
            </a:r>
          </a:p>
        </p:txBody>
      </p:sp>
      <p:sp>
        <p:nvSpPr>
          <p:cNvPr id="10" name="ZoneTexte 9">
            <a:extLst>
              <a:ext uri="{FF2B5EF4-FFF2-40B4-BE49-F238E27FC236}">
                <a16:creationId xmlns:a16="http://schemas.microsoft.com/office/drawing/2014/main" id="{707AE2FC-BA1B-CFD2-0F54-BC9076E81F89}"/>
              </a:ext>
            </a:extLst>
          </p:cNvPr>
          <p:cNvSpPr txBox="1"/>
          <p:nvPr/>
        </p:nvSpPr>
        <p:spPr>
          <a:xfrm>
            <a:off x="751936" y="2178281"/>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Python ne cesse de gagner des parts de marché dans le développement informatique, si bien que c’est le deuxième langage le plus utilisé sur la plateforme </a:t>
            </a:r>
            <a:r>
              <a:rPr lang="fr-FR" sz="1100" i="1" dirty="0" err="1">
                <a:solidFill>
                  <a:schemeClr val="tx1">
                    <a:lumMod val="65000"/>
                    <a:lumOff val="35000"/>
                  </a:schemeClr>
                </a:solidFill>
                <a:latin typeface="Gill Sans MT" panose="020B0502020104020203" pitchFamily="34" charset="0"/>
              </a:rPr>
              <a:t>Github</a:t>
            </a:r>
            <a:r>
              <a:rPr lang="fr-FR" sz="1100" i="1" dirty="0">
                <a:solidFill>
                  <a:schemeClr val="tx1">
                    <a:lumMod val="65000"/>
                    <a:lumOff val="35000"/>
                  </a:schemeClr>
                </a:solidFill>
                <a:latin typeface="Gill Sans MT" panose="020B0502020104020203" pitchFamily="34" charset="0"/>
              </a:rPr>
              <a:t> (devant Java et PHP).</a:t>
            </a:r>
          </a:p>
        </p:txBody>
      </p:sp>
      <p:sp>
        <p:nvSpPr>
          <p:cNvPr id="12" name="ZoneTexte 11">
            <a:extLst>
              <a:ext uri="{FF2B5EF4-FFF2-40B4-BE49-F238E27FC236}">
                <a16:creationId xmlns:a16="http://schemas.microsoft.com/office/drawing/2014/main" id="{00144016-7853-66CA-A076-79C8836D4602}"/>
              </a:ext>
            </a:extLst>
          </p:cNvPr>
          <p:cNvSpPr txBox="1"/>
          <p:nvPr/>
        </p:nvSpPr>
        <p:spPr>
          <a:xfrm>
            <a:off x="6833559" y="1688487"/>
            <a:ext cx="4415287" cy="276999"/>
          </a:xfrm>
          <a:prstGeom prst="rect">
            <a:avLst/>
          </a:prstGeom>
          <a:noFill/>
        </p:spPr>
        <p:txBody>
          <a:bodyPr wrap="square" rtlCol="0">
            <a:spAutoFit/>
          </a:bodyPr>
          <a:lstStyle/>
          <a:p>
            <a:r>
              <a:rPr lang="fr-FR" sz="1200" b="1" dirty="0">
                <a:latin typeface="Gill Sans MT" panose="020B0502020104020203" pitchFamily="34" charset="0"/>
              </a:rPr>
              <a:t>Les raisons qui expliquent cette adoption</a:t>
            </a:r>
          </a:p>
        </p:txBody>
      </p:sp>
      <p:grpSp>
        <p:nvGrpSpPr>
          <p:cNvPr id="53" name="Groupe 52">
            <a:extLst>
              <a:ext uri="{FF2B5EF4-FFF2-40B4-BE49-F238E27FC236}">
                <a16:creationId xmlns:a16="http://schemas.microsoft.com/office/drawing/2014/main" id="{3A66FF39-C4F8-25BD-79AE-70D484F2E940}"/>
              </a:ext>
            </a:extLst>
          </p:cNvPr>
          <p:cNvGrpSpPr/>
          <p:nvPr/>
        </p:nvGrpSpPr>
        <p:grpSpPr>
          <a:xfrm>
            <a:off x="6833559" y="2138255"/>
            <a:ext cx="4554875" cy="663418"/>
            <a:chOff x="6833559" y="2207263"/>
            <a:chExt cx="4554875" cy="663418"/>
          </a:xfrm>
        </p:grpSpPr>
        <p:sp>
          <p:nvSpPr>
            <p:cNvPr id="16" name="ZoneTexte 15">
              <a:extLst>
                <a:ext uri="{FF2B5EF4-FFF2-40B4-BE49-F238E27FC236}">
                  <a16:creationId xmlns:a16="http://schemas.microsoft.com/office/drawing/2014/main" id="{D9616379-27C6-9581-394F-B87D61A7CDF0}"/>
                </a:ext>
              </a:extLst>
            </p:cNvPr>
            <p:cNvSpPr txBox="1"/>
            <p:nvPr/>
          </p:nvSpPr>
          <p:spPr>
            <a:xfrm>
              <a:off x="6833559" y="2369242"/>
              <a:ext cx="610949" cy="400110"/>
            </a:xfrm>
            <a:prstGeom prst="rect">
              <a:avLst/>
            </a:prstGeom>
            <a:noFill/>
          </p:spPr>
          <p:txBody>
            <a:bodyPr wrap="square" rtlCol="0">
              <a:spAutoFit/>
            </a:bodyPr>
            <a:lstStyle/>
            <a:p>
              <a:r>
                <a:rPr lang="fr-FR" sz="2000" b="1" dirty="0">
                  <a:latin typeface="Gill Sans MT" panose="020B0502020104020203" pitchFamily="34" charset="0"/>
                </a:rPr>
                <a:t>1.</a:t>
              </a:r>
              <a:endParaRPr lang="fr-FR" sz="1400" b="1" dirty="0">
                <a:latin typeface="Gill Sans MT" panose="020B0502020104020203" pitchFamily="34" charset="0"/>
              </a:endParaRPr>
            </a:p>
          </p:txBody>
        </p:sp>
        <p:cxnSp>
          <p:nvCxnSpPr>
            <p:cNvPr id="18" name="Connecteur droit 17">
              <a:extLst>
                <a:ext uri="{FF2B5EF4-FFF2-40B4-BE49-F238E27FC236}">
                  <a16:creationId xmlns:a16="http://schemas.microsoft.com/office/drawing/2014/main" id="{EB8D7848-474E-F109-F5A2-9D0B4B420717}"/>
                </a:ext>
              </a:extLst>
            </p:cNvPr>
            <p:cNvCxnSpPr/>
            <p:nvPr/>
          </p:nvCxnSpPr>
          <p:spPr>
            <a:xfrm>
              <a:off x="7196093" y="229352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231B6EB-5A97-2DDF-E328-3A2EBB933EF9}"/>
                </a:ext>
              </a:extLst>
            </p:cNvPr>
            <p:cNvSpPr txBox="1"/>
            <p:nvPr/>
          </p:nvSpPr>
          <p:spPr>
            <a:xfrm>
              <a:off x="7352146" y="2207263"/>
              <a:ext cx="4036288" cy="615553"/>
            </a:xfrm>
            <a:prstGeom prst="rect">
              <a:avLst/>
            </a:prstGeom>
            <a:noFill/>
          </p:spPr>
          <p:txBody>
            <a:bodyPr wrap="square" rtlCol="0">
              <a:spAutoFit/>
            </a:bodyPr>
            <a:lstStyle/>
            <a:p>
              <a:r>
                <a:rPr lang="fr-FR" sz="1200" b="1" dirty="0">
                  <a:latin typeface="Gill Sans MT" panose="020B0502020104020203" pitchFamily="34" charset="0"/>
                </a:rPr>
                <a:t>Facilité et praticité</a:t>
              </a:r>
            </a:p>
            <a:p>
              <a:r>
                <a:rPr lang="fr-FR" sz="1100" i="1" dirty="0">
                  <a:solidFill>
                    <a:schemeClr val="tx1">
                      <a:lumMod val="65000"/>
                      <a:lumOff val="35000"/>
                    </a:schemeClr>
                  </a:solidFill>
                  <a:latin typeface="Gill Sans MT" panose="020B0502020104020203" pitchFamily="34" charset="0"/>
                </a:rPr>
                <a:t>Une syntaxe facile à apprendre, très lisible, qui facilite la compréhension et le partage du code. Mise en place à la portée de tous.</a:t>
              </a:r>
              <a:endParaRPr lang="fr-FR" sz="1100" i="1" dirty="0">
                <a:solidFill>
                  <a:schemeClr val="tx1">
                    <a:lumMod val="65000"/>
                    <a:lumOff val="35000"/>
                  </a:schemeClr>
                </a:solidFill>
              </a:endParaRPr>
            </a:p>
          </p:txBody>
        </p:sp>
      </p:grpSp>
      <p:grpSp>
        <p:nvGrpSpPr>
          <p:cNvPr id="54" name="Groupe 53">
            <a:extLst>
              <a:ext uri="{FF2B5EF4-FFF2-40B4-BE49-F238E27FC236}">
                <a16:creationId xmlns:a16="http://schemas.microsoft.com/office/drawing/2014/main" id="{5A7455B6-F186-32DB-B758-03B6A804D1AF}"/>
              </a:ext>
            </a:extLst>
          </p:cNvPr>
          <p:cNvGrpSpPr/>
          <p:nvPr/>
        </p:nvGrpSpPr>
        <p:grpSpPr>
          <a:xfrm>
            <a:off x="6833559" y="2863075"/>
            <a:ext cx="4554875" cy="954107"/>
            <a:chOff x="6833559" y="2932083"/>
            <a:chExt cx="4554875" cy="954107"/>
          </a:xfrm>
        </p:grpSpPr>
        <p:sp>
          <p:nvSpPr>
            <p:cNvPr id="32" name="ZoneTexte 31">
              <a:extLst>
                <a:ext uri="{FF2B5EF4-FFF2-40B4-BE49-F238E27FC236}">
                  <a16:creationId xmlns:a16="http://schemas.microsoft.com/office/drawing/2014/main" id="{2C4E1E29-E4D1-DB8C-F89F-A07AC776A1E8}"/>
                </a:ext>
              </a:extLst>
            </p:cNvPr>
            <p:cNvSpPr txBox="1"/>
            <p:nvPr/>
          </p:nvSpPr>
          <p:spPr>
            <a:xfrm>
              <a:off x="6833559" y="3094062"/>
              <a:ext cx="610949" cy="400110"/>
            </a:xfrm>
            <a:prstGeom prst="rect">
              <a:avLst/>
            </a:prstGeom>
            <a:noFill/>
          </p:spPr>
          <p:txBody>
            <a:bodyPr wrap="square" rtlCol="0">
              <a:spAutoFit/>
            </a:bodyPr>
            <a:lstStyle/>
            <a:p>
              <a:r>
                <a:rPr lang="fr-FR" sz="2000" b="1" dirty="0">
                  <a:latin typeface="Gill Sans MT" panose="020B0502020104020203" pitchFamily="34" charset="0"/>
                </a:rPr>
                <a:t>2.</a:t>
              </a:r>
              <a:endParaRPr lang="fr-FR" sz="1400" b="1" dirty="0">
                <a:latin typeface="Gill Sans MT" panose="020B0502020104020203" pitchFamily="34" charset="0"/>
              </a:endParaRPr>
            </a:p>
          </p:txBody>
        </p:sp>
        <p:cxnSp>
          <p:nvCxnSpPr>
            <p:cNvPr id="33" name="Connecteur droit 32">
              <a:extLst>
                <a:ext uri="{FF2B5EF4-FFF2-40B4-BE49-F238E27FC236}">
                  <a16:creationId xmlns:a16="http://schemas.microsoft.com/office/drawing/2014/main" id="{8A5CD59F-0BB8-8D50-4DC2-4E0A8EB12125}"/>
                </a:ext>
              </a:extLst>
            </p:cNvPr>
            <p:cNvCxnSpPr/>
            <p:nvPr/>
          </p:nvCxnSpPr>
          <p:spPr>
            <a:xfrm>
              <a:off x="7196093" y="3018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D0889F1A-71C9-616E-BFBF-41E847EFFDEA}"/>
                </a:ext>
              </a:extLst>
            </p:cNvPr>
            <p:cNvSpPr txBox="1"/>
            <p:nvPr/>
          </p:nvSpPr>
          <p:spPr>
            <a:xfrm>
              <a:off x="7352146" y="2932083"/>
              <a:ext cx="4036288" cy="954107"/>
            </a:xfrm>
            <a:prstGeom prst="rect">
              <a:avLst/>
            </a:prstGeom>
            <a:noFill/>
          </p:spPr>
          <p:txBody>
            <a:bodyPr wrap="square" rtlCol="0">
              <a:spAutoFit/>
            </a:bodyPr>
            <a:lstStyle/>
            <a:p>
              <a:r>
                <a:rPr lang="fr-FR" sz="1200" b="1" dirty="0">
                  <a:latin typeface="Gill Sans MT" panose="020B0502020104020203" pitchFamily="34" charset="0"/>
                </a:rPr>
                <a:t>La communauté, un accélérateur de croissance</a:t>
              </a:r>
            </a:p>
            <a:p>
              <a:r>
                <a:rPr lang="fr-FR" sz="1100" i="1" dirty="0">
                  <a:solidFill>
                    <a:schemeClr val="tx1">
                      <a:lumMod val="65000"/>
                      <a:lumOff val="35000"/>
                    </a:schemeClr>
                  </a:solidFill>
                  <a:latin typeface="Gill Sans MT" panose="020B0502020104020203" pitchFamily="34" charset="0"/>
                </a:rPr>
                <a:t>La communauté est importante pour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Trouver de l’aide et du soutien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Partager les connaissances et améliorer vos compétences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Pour se créer un réseau et potentiellement des opportunités.</a:t>
              </a:r>
              <a:endParaRPr lang="fr-FR" sz="1100" i="1" dirty="0">
                <a:solidFill>
                  <a:schemeClr val="tx1">
                    <a:lumMod val="65000"/>
                    <a:lumOff val="35000"/>
                  </a:schemeClr>
                </a:solidFill>
              </a:endParaRPr>
            </a:p>
          </p:txBody>
        </p:sp>
      </p:grpSp>
      <p:grpSp>
        <p:nvGrpSpPr>
          <p:cNvPr id="55" name="Groupe 54">
            <a:extLst>
              <a:ext uri="{FF2B5EF4-FFF2-40B4-BE49-F238E27FC236}">
                <a16:creationId xmlns:a16="http://schemas.microsoft.com/office/drawing/2014/main" id="{B967465A-78F8-9C28-DAE4-300CDB30B459}"/>
              </a:ext>
            </a:extLst>
          </p:cNvPr>
          <p:cNvGrpSpPr/>
          <p:nvPr/>
        </p:nvGrpSpPr>
        <p:grpSpPr>
          <a:xfrm>
            <a:off x="6833559" y="3954457"/>
            <a:ext cx="4554875" cy="1461939"/>
            <a:chOff x="6833559" y="4023465"/>
            <a:chExt cx="4554875" cy="1461939"/>
          </a:xfrm>
        </p:grpSpPr>
        <p:sp>
          <p:nvSpPr>
            <p:cNvPr id="47" name="ZoneTexte 46">
              <a:extLst>
                <a:ext uri="{FF2B5EF4-FFF2-40B4-BE49-F238E27FC236}">
                  <a16:creationId xmlns:a16="http://schemas.microsoft.com/office/drawing/2014/main" id="{3C4B9D1D-8903-644E-A52A-C753AB7056EA}"/>
                </a:ext>
              </a:extLst>
            </p:cNvPr>
            <p:cNvSpPr txBox="1"/>
            <p:nvPr/>
          </p:nvSpPr>
          <p:spPr>
            <a:xfrm>
              <a:off x="6833559" y="4185444"/>
              <a:ext cx="610949" cy="400110"/>
            </a:xfrm>
            <a:prstGeom prst="rect">
              <a:avLst/>
            </a:prstGeom>
            <a:noFill/>
          </p:spPr>
          <p:txBody>
            <a:bodyPr wrap="square" rtlCol="0">
              <a:spAutoFit/>
            </a:bodyPr>
            <a:lstStyle/>
            <a:p>
              <a:r>
                <a:rPr lang="fr-FR" sz="2000" b="1" dirty="0">
                  <a:latin typeface="Gill Sans MT" panose="020B0502020104020203" pitchFamily="34" charset="0"/>
                </a:rPr>
                <a:t>3.</a:t>
              </a:r>
              <a:endParaRPr lang="fr-FR" sz="1400" b="1" dirty="0">
                <a:latin typeface="Gill Sans MT" panose="020B0502020104020203" pitchFamily="34" charset="0"/>
              </a:endParaRPr>
            </a:p>
          </p:txBody>
        </p:sp>
        <p:cxnSp>
          <p:nvCxnSpPr>
            <p:cNvPr id="48" name="Connecteur droit 47">
              <a:extLst>
                <a:ext uri="{FF2B5EF4-FFF2-40B4-BE49-F238E27FC236}">
                  <a16:creationId xmlns:a16="http://schemas.microsoft.com/office/drawing/2014/main" id="{A17E7DFB-4268-E3C5-2669-07749D70495F}"/>
                </a:ext>
              </a:extLst>
            </p:cNvPr>
            <p:cNvCxnSpPr/>
            <p:nvPr/>
          </p:nvCxnSpPr>
          <p:spPr>
            <a:xfrm>
              <a:off x="7196093" y="4109725"/>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E2C7206B-4521-4538-29D5-335E137054BE}"/>
                </a:ext>
              </a:extLst>
            </p:cNvPr>
            <p:cNvSpPr txBox="1"/>
            <p:nvPr/>
          </p:nvSpPr>
          <p:spPr>
            <a:xfrm>
              <a:off x="7352146" y="4023465"/>
              <a:ext cx="4036288" cy="1461939"/>
            </a:xfrm>
            <a:prstGeom prst="rect">
              <a:avLst/>
            </a:prstGeom>
            <a:noFill/>
          </p:spPr>
          <p:txBody>
            <a:bodyPr wrap="square" rtlCol="0">
              <a:spAutoFit/>
            </a:bodyPr>
            <a:lstStyle/>
            <a:p>
              <a:r>
                <a:rPr lang="fr-FR" sz="1200" b="1" dirty="0">
                  <a:latin typeface="Gill Sans MT" panose="020B0502020104020203" pitchFamily="34" charset="0"/>
                </a:rPr>
                <a:t>Richesse de l’écosystème</a:t>
              </a:r>
            </a:p>
            <a:p>
              <a:r>
                <a:rPr lang="fr-FR" sz="1100" i="1" dirty="0">
                  <a:solidFill>
                    <a:schemeClr val="tx1">
                      <a:lumMod val="65000"/>
                      <a:lumOff val="35000"/>
                    </a:schemeClr>
                  </a:solidFill>
                  <a:latin typeface="Gill Sans MT" panose="020B0502020104020203" pitchFamily="34" charset="0"/>
                </a:rPr>
                <a:t>Des milliers de librairies exploitables dans de nombreux domaines d’activités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Computer vision (reconnaissance de caractères, de formes,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Web (création de sites web, </a:t>
              </a:r>
              <a:r>
                <a:rPr lang="fr-FR" sz="1100" i="1" dirty="0" err="1">
                  <a:solidFill>
                    <a:schemeClr val="tx1">
                      <a:lumMod val="65000"/>
                      <a:lumOff val="35000"/>
                    </a:schemeClr>
                  </a:solidFill>
                  <a:latin typeface="Gill Sans MT" panose="020B0502020104020203" pitchFamily="34" charset="0"/>
                </a:rPr>
                <a:t>scraping</a:t>
              </a:r>
              <a:r>
                <a:rPr lang="fr-FR" sz="1100" i="1" dirty="0">
                  <a:solidFill>
                    <a:schemeClr val="tx1">
                      <a:lumMod val="65000"/>
                      <a:lumOff val="35000"/>
                    </a:schemeClr>
                  </a:solidFill>
                  <a:latin typeface="Gill Sans MT" panose="020B0502020104020203" pitchFamily="34" charset="0"/>
                </a:rPr>
                <a:t> d’informations,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Scientific </a:t>
              </a:r>
              <a:r>
                <a:rPr lang="fr-FR" sz="1100" i="1" dirty="0" err="1">
                  <a:solidFill>
                    <a:schemeClr val="tx1">
                      <a:lumMod val="65000"/>
                      <a:lumOff val="35000"/>
                    </a:schemeClr>
                  </a:solidFill>
                  <a:latin typeface="Gill Sans MT" panose="020B0502020104020203" pitchFamily="34" charset="0"/>
                </a:rPr>
                <a:t>Computing</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Gaming &amp; Software ;</a:t>
              </a:r>
            </a:p>
            <a:p>
              <a:pPr marL="171450" indent="-171450">
                <a:buFont typeface="Arial" panose="020B0604020202020204" pitchFamily="34" charset="0"/>
                <a:buChar char="•"/>
              </a:pPr>
              <a:r>
                <a:rPr lang="fr-FR" sz="1100" i="1" dirty="0" err="1">
                  <a:solidFill>
                    <a:schemeClr val="tx1">
                      <a:lumMod val="65000"/>
                      <a:lumOff val="35000"/>
                    </a:schemeClr>
                  </a:solidFill>
                  <a:latin typeface="Gill Sans MT" panose="020B0502020104020203" pitchFamily="34" charset="0"/>
                </a:rPr>
                <a:t>etc</a:t>
              </a:r>
              <a:endParaRPr lang="fr-FR" sz="1100" i="1" dirty="0">
                <a:solidFill>
                  <a:schemeClr val="tx1">
                    <a:lumMod val="65000"/>
                    <a:lumOff val="35000"/>
                  </a:schemeClr>
                </a:solidFill>
                <a:latin typeface="Gill Sans MT" panose="020B0502020104020203" pitchFamily="34" charset="0"/>
              </a:endParaRPr>
            </a:p>
          </p:txBody>
        </p:sp>
      </p:grpSp>
      <p:grpSp>
        <p:nvGrpSpPr>
          <p:cNvPr id="57" name="Groupe 56">
            <a:extLst>
              <a:ext uri="{FF2B5EF4-FFF2-40B4-BE49-F238E27FC236}">
                <a16:creationId xmlns:a16="http://schemas.microsoft.com/office/drawing/2014/main" id="{9FB0BA6F-A35A-D13A-666F-5A7BC417C042}"/>
              </a:ext>
            </a:extLst>
          </p:cNvPr>
          <p:cNvGrpSpPr/>
          <p:nvPr/>
        </p:nvGrpSpPr>
        <p:grpSpPr>
          <a:xfrm>
            <a:off x="6833559" y="5584500"/>
            <a:ext cx="4554875" cy="784830"/>
            <a:chOff x="6833559" y="5653508"/>
            <a:chExt cx="4554875" cy="784830"/>
          </a:xfrm>
        </p:grpSpPr>
        <p:sp>
          <p:nvSpPr>
            <p:cNvPr id="50" name="ZoneTexte 49">
              <a:extLst>
                <a:ext uri="{FF2B5EF4-FFF2-40B4-BE49-F238E27FC236}">
                  <a16:creationId xmlns:a16="http://schemas.microsoft.com/office/drawing/2014/main" id="{22018858-BDE2-24DB-F5AD-2A6E06298237}"/>
                </a:ext>
              </a:extLst>
            </p:cNvPr>
            <p:cNvSpPr txBox="1"/>
            <p:nvPr/>
          </p:nvSpPr>
          <p:spPr>
            <a:xfrm>
              <a:off x="6833559" y="5815487"/>
              <a:ext cx="610949" cy="400110"/>
            </a:xfrm>
            <a:prstGeom prst="rect">
              <a:avLst/>
            </a:prstGeom>
            <a:noFill/>
          </p:spPr>
          <p:txBody>
            <a:bodyPr wrap="square" rtlCol="0">
              <a:spAutoFit/>
            </a:bodyPr>
            <a:lstStyle/>
            <a:p>
              <a:r>
                <a:rPr lang="fr-FR" sz="2000" b="1" dirty="0">
                  <a:latin typeface="Gill Sans MT" panose="020B0502020104020203" pitchFamily="34" charset="0"/>
                </a:rPr>
                <a:t>4.</a:t>
              </a:r>
              <a:endParaRPr lang="fr-FR" sz="1400" b="1" dirty="0">
                <a:latin typeface="Gill Sans MT" panose="020B0502020104020203" pitchFamily="34" charset="0"/>
              </a:endParaRPr>
            </a:p>
          </p:txBody>
        </p:sp>
        <p:cxnSp>
          <p:nvCxnSpPr>
            <p:cNvPr id="51" name="Connecteur droit 50">
              <a:extLst>
                <a:ext uri="{FF2B5EF4-FFF2-40B4-BE49-F238E27FC236}">
                  <a16:creationId xmlns:a16="http://schemas.microsoft.com/office/drawing/2014/main" id="{01A5F4F3-7E61-D063-0CBC-8BAA5B49E3A1}"/>
                </a:ext>
              </a:extLst>
            </p:cNvPr>
            <p:cNvCxnSpPr/>
            <p:nvPr/>
          </p:nvCxnSpPr>
          <p:spPr>
            <a:xfrm>
              <a:off x="7196093" y="5739768"/>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613F5266-3D82-F888-FD14-480C3B5D1468}"/>
                </a:ext>
              </a:extLst>
            </p:cNvPr>
            <p:cNvSpPr txBox="1"/>
            <p:nvPr/>
          </p:nvSpPr>
          <p:spPr>
            <a:xfrm>
              <a:off x="7352146" y="5653508"/>
              <a:ext cx="4036288" cy="784830"/>
            </a:xfrm>
            <a:prstGeom prst="rect">
              <a:avLst/>
            </a:prstGeom>
            <a:noFill/>
          </p:spPr>
          <p:txBody>
            <a:bodyPr wrap="square" rtlCol="0">
              <a:spAutoFit/>
            </a:bodyPr>
            <a:lstStyle/>
            <a:p>
              <a:r>
                <a:rPr lang="fr-FR" sz="1200" b="1" dirty="0">
                  <a:latin typeface="Gill Sans MT" panose="020B0502020104020203" pitchFamily="34" charset="0"/>
                </a:rPr>
                <a:t>Multi-plateforme &amp; Robuste</a:t>
              </a:r>
            </a:p>
            <a:p>
              <a:r>
                <a:rPr lang="fr-FR" sz="1100" i="1" dirty="0">
                  <a:solidFill>
                    <a:schemeClr val="tx1">
                      <a:lumMod val="65000"/>
                      <a:lumOff val="35000"/>
                    </a:schemeClr>
                  </a:solidFill>
                  <a:latin typeface="Gill Sans MT" panose="020B0502020104020203" pitchFamily="34" charset="0"/>
                </a:rPr>
                <a:t>Une fois développé, un code python peut-être déployé sur différentes plateformes (Windows, Mac, Linux), sans manipulation ou modification préalable.</a:t>
              </a:r>
              <a:endParaRPr lang="fr-FR" sz="1100" i="1" dirty="0">
                <a:solidFill>
                  <a:schemeClr val="tx1">
                    <a:lumMod val="65000"/>
                    <a:lumOff val="35000"/>
                  </a:schemeClr>
                </a:solidFill>
              </a:endParaRPr>
            </a:p>
          </p:txBody>
        </p:sp>
      </p:grpSp>
      <p:graphicFrame>
        <p:nvGraphicFramePr>
          <p:cNvPr id="59" name="Graphique 58">
            <a:extLst>
              <a:ext uri="{FF2B5EF4-FFF2-40B4-BE49-F238E27FC236}">
                <a16:creationId xmlns:a16="http://schemas.microsoft.com/office/drawing/2014/main" id="{1B03D928-FB77-9AB8-2493-3F2916489E18}"/>
              </a:ext>
            </a:extLst>
          </p:cNvPr>
          <p:cNvGraphicFramePr>
            <a:graphicFrameLocks/>
          </p:cNvGraphicFramePr>
          <p:nvPr/>
        </p:nvGraphicFramePr>
        <p:xfrm>
          <a:off x="689358" y="2863075"/>
          <a:ext cx="440055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50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tech</a:t>
            </a:r>
            <a:br>
              <a:rPr lang="fr-FR" sz="2400" dirty="0">
                <a:latin typeface="Gill Sans MT" panose="020B0502020104020203" pitchFamily="34" charset="0"/>
              </a:rPr>
            </a:br>
            <a:r>
              <a:rPr lang="fr-FR" sz="2000" dirty="0">
                <a:latin typeface="Gill Sans MT" panose="020B0502020104020203" pitchFamily="34" charset="0"/>
              </a:rPr>
              <a:t>Des entreprises de renoms qui participent au développement actif de l’écosystème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5</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e 74">
            <a:extLst>
              <a:ext uri="{FF2B5EF4-FFF2-40B4-BE49-F238E27FC236}">
                <a16:creationId xmlns:a16="http://schemas.microsoft.com/office/drawing/2014/main" id="{29E96F69-8509-8129-4D9D-0F0C3380CBCD}"/>
              </a:ext>
            </a:extLst>
          </p:cNvPr>
          <p:cNvGrpSpPr/>
          <p:nvPr/>
        </p:nvGrpSpPr>
        <p:grpSpPr>
          <a:xfrm>
            <a:off x="866742" y="1898658"/>
            <a:ext cx="5298926" cy="1458299"/>
            <a:chOff x="866742" y="1898658"/>
            <a:chExt cx="5298926" cy="1458299"/>
          </a:xfrm>
        </p:grpSpPr>
        <p:pic>
          <p:nvPicPr>
            <p:cNvPr id="26" name="Image 25">
              <a:extLst>
                <a:ext uri="{FF2B5EF4-FFF2-40B4-BE49-F238E27FC236}">
                  <a16:creationId xmlns:a16="http://schemas.microsoft.com/office/drawing/2014/main" id="{2C173854-3F17-AA1E-9DE9-4D55A69FA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42" y="1898658"/>
              <a:ext cx="935694" cy="623796"/>
            </a:xfrm>
            <a:prstGeom prst="rect">
              <a:avLst/>
            </a:prstGeom>
          </p:spPr>
        </p:pic>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384995"/>
            </a:xfrm>
            <a:prstGeom prst="rect">
              <a:avLst/>
            </a:prstGeom>
            <a:noFill/>
          </p:spPr>
          <p:txBody>
            <a:bodyPr wrap="square" rtlCol="0">
              <a:spAutoFit/>
            </a:bodyPr>
            <a:lstStyle/>
            <a:p>
              <a:r>
                <a:rPr lang="fr-FR" sz="1200" dirty="0">
                  <a:latin typeface="Gill Sans MT" panose="020B0502020104020203" pitchFamily="34" charset="0"/>
                </a:rPr>
                <a:t>Python est l’un des principaux langages utilisés par la plateforme (avec Java et Go).</a:t>
              </a:r>
            </a:p>
            <a:p>
              <a:endParaRPr lang="fr-FR" sz="1200" dirty="0">
                <a:latin typeface="Gill Sans MT" panose="020B0502020104020203" pitchFamily="34" charset="0"/>
              </a:endParaRPr>
            </a:p>
            <a:p>
              <a:r>
                <a:rPr lang="fr-FR" sz="1200" dirty="0">
                  <a:latin typeface="Gill Sans MT" panose="020B0502020104020203" pitchFamily="34" charset="0"/>
                </a:rPr>
                <a:t>A titre d’exemple, </a:t>
              </a:r>
              <a:r>
                <a:rPr lang="fr-FR" sz="1200" dirty="0" err="1">
                  <a:latin typeface="Gill Sans MT" panose="020B0502020104020203" pitchFamily="34" charset="0"/>
                </a:rPr>
                <a:t>Youtube</a:t>
              </a:r>
              <a:r>
                <a:rPr lang="fr-FR" sz="1200" dirty="0">
                  <a:latin typeface="Gill Sans MT" panose="020B0502020104020203" pitchFamily="34" charset="0"/>
                </a:rPr>
                <a:t> est principalement développé en Python (site web, administration des vidéos, accès aux données, </a:t>
              </a:r>
              <a:r>
                <a:rPr lang="fr-FR" sz="1200" dirty="0" err="1">
                  <a:latin typeface="Gill Sans MT" panose="020B0502020104020203" pitchFamily="34" charset="0"/>
                </a:rPr>
                <a:t>etc</a:t>
              </a:r>
              <a:r>
                <a:rPr lang="fr-FR" sz="1200" dirty="0">
                  <a:latin typeface="Gill Sans MT" panose="020B0502020104020203" pitchFamily="34" charset="0"/>
                </a:rPr>
                <a:t>). </a:t>
              </a:r>
              <a:r>
                <a:rPr lang="fr-FR" sz="1200" b="1" dirty="0" err="1">
                  <a:latin typeface="Gill Sans MT" panose="020B0502020104020203" pitchFamily="34" charset="0"/>
                </a:rPr>
                <a:t>Tensorflow</a:t>
              </a:r>
              <a:r>
                <a:rPr lang="fr-FR" sz="1200" dirty="0">
                  <a:latin typeface="Gill Sans MT" panose="020B0502020104020203" pitchFamily="34" charset="0"/>
                </a:rPr>
                <a:t> la bibliothèque Python d’apprentissage automatique est issue des laboratoires de Google.</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e 75">
            <a:extLst>
              <a:ext uri="{FF2B5EF4-FFF2-40B4-BE49-F238E27FC236}">
                <a16:creationId xmlns:a16="http://schemas.microsoft.com/office/drawing/2014/main" id="{36C1D21A-AD57-42D6-0769-689E38DB91AD}"/>
              </a:ext>
            </a:extLst>
          </p:cNvPr>
          <p:cNvGrpSpPr/>
          <p:nvPr/>
        </p:nvGrpSpPr>
        <p:grpSpPr>
          <a:xfrm>
            <a:off x="731280" y="3578913"/>
            <a:ext cx="4868332" cy="655378"/>
            <a:chOff x="731280" y="3504940"/>
            <a:chExt cx="4868332" cy="655378"/>
          </a:xfrm>
        </p:grpSpPr>
        <p:pic>
          <p:nvPicPr>
            <p:cNvPr id="31" name="Image 30">
              <a:extLst>
                <a:ext uri="{FF2B5EF4-FFF2-40B4-BE49-F238E27FC236}">
                  <a16:creationId xmlns:a16="http://schemas.microsoft.com/office/drawing/2014/main" id="{55D57564-0DC6-F49C-4C3F-F2D10C95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80" y="3583160"/>
              <a:ext cx="1045029" cy="327388"/>
            </a:xfrm>
            <a:prstGeom prst="rect">
              <a:avLst/>
            </a:prstGeom>
          </p:spPr>
        </p:pic>
        <p:cxnSp>
          <p:nvCxnSpPr>
            <p:cNvPr id="38" name="Connecteur droit 37">
              <a:extLst>
                <a:ext uri="{FF2B5EF4-FFF2-40B4-BE49-F238E27FC236}">
                  <a16:creationId xmlns:a16="http://schemas.microsoft.com/office/drawing/2014/main" id="{DBC8055E-4435-B1F1-C755-B043C2ACC046}"/>
                </a:ext>
              </a:extLst>
            </p:cNvPr>
            <p:cNvCxnSpPr/>
            <p:nvPr/>
          </p:nvCxnSpPr>
          <p:spPr>
            <a:xfrm>
              <a:off x="1927407" y="358316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6DF557D0-7ADD-C4BD-A469-0C7D66FE0E09}"/>
                </a:ext>
              </a:extLst>
            </p:cNvPr>
            <p:cNvSpPr txBox="1"/>
            <p:nvPr/>
          </p:nvSpPr>
          <p:spPr>
            <a:xfrm>
              <a:off x="1982708" y="3504940"/>
              <a:ext cx="3616904" cy="646331"/>
            </a:xfrm>
            <a:prstGeom prst="rect">
              <a:avLst/>
            </a:prstGeom>
            <a:noFill/>
          </p:spPr>
          <p:txBody>
            <a:bodyPr wrap="square" rtlCol="0">
              <a:spAutoFit/>
            </a:bodyPr>
            <a:lstStyle/>
            <a:p>
              <a:r>
                <a:rPr lang="fr-FR" sz="1200" dirty="0">
                  <a:latin typeface="Gill Sans MT" panose="020B0502020104020203" pitchFamily="34" charset="0"/>
                </a:rPr>
                <a:t>La plateforme a été développée par l’équipe des principaux développeurs de Python. Guido Van </a:t>
              </a:r>
              <a:r>
                <a:rPr lang="fr-FR" sz="1200" dirty="0" err="1">
                  <a:latin typeface="Gill Sans MT" panose="020B0502020104020203" pitchFamily="34" charset="0"/>
                </a:rPr>
                <a:t>Rossum</a:t>
              </a:r>
              <a:r>
                <a:rPr lang="fr-FR" sz="1200" dirty="0">
                  <a:latin typeface="Gill Sans MT" panose="020B0502020104020203" pitchFamily="34" charset="0"/>
                </a:rPr>
                <a:t> a d’ailleurs travaillé pour l’entreprise pendant 6 ans.</a:t>
              </a:r>
            </a:p>
          </p:txBody>
        </p:sp>
      </p:grpSp>
      <p:grpSp>
        <p:nvGrpSpPr>
          <p:cNvPr id="77" name="Groupe 76">
            <a:extLst>
              <a:ext uri="{FF2B5EF4-FFF2-40B4-BE49-F238E27FC236}">
                <a16:creationId xmlns:a16="http://schemas.microsoft.com/office/drawing/2014/main" id="{86CC59C6-4857-8B56-038E-EA38B09D5E73}"/>
              </a:ext>
            </a:extLst>
          </p:cNvPr>
          <p:cNvGrpSpPr/>
          <p:nvPr/>
        </p:nvGrpSpPr>
        <p:grpSpPr>
          <a:xfrm>
            <a:off x="757407" y="4456247"/>
            <a:ext cx="4842205" cy="1862048"/>
            <a:chOff x="757407" y="4456247"/>
            <a:chExt cx="4842205" cy="1862048"/>
          </a:xfrm>
        </p:grpSpPr>
        <p:cxnSp>
          <p:nvCxnSpPr>
            <p:cNvPr id="41" name="Connecteur droit 40">
              <a:extLst>
                <a:ext uri="{FF2B5EF4-FFF2-40B4-BE49-F238E27FC236}">
                  <a16:creationId xmlns:a16="http://schemas.microsoft.com/office/drawing/2014/main" id="{7799B4B0-2E58-E49D-586E-2CAFA1815566}"/>
                </a:ext>
              </a:extLst>
            </p:cNvPr>
            <p:cNvCxnSpPr/>
            <p:nvPr/>
          </p:nvCxnSpPr>
          <p:spPr>
            <a:xfrm>
              <a:off x="1927407" y="4534467"/>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F007203C-FCB7-A535-212B-DFB8C2C35605}"/>
                </a:ext>
              </a:extLst>
            </p:cNvPr>
            <p:cNvSpPr txBox="1"/>
            <p:nvPr/>
          </p:nvSpPr>
          <p:spPr>
            <a:xfrm>
              <a:off x="1982708" y="4456247"/>
              <a:ext cx="3616904" cy="1862048"/>
            </a:xfrm>
            <a:prstGeom prst="rect">
              <a:avLst/>
            </a:prstGeom>
            <a:noFill/>
          </p:spPr>
          <p:txBody>
            <a:bodyPr wrap="square" rtlCol="0">
              <a:spAutoFit/>
            </a:bodyPr>
            <a:lstStyle/>
            <a:p>
              <a:r>
                <a:rPr lang="fr-FR" sz="1200" dirty="0">
                  <a:latin typeface="Gill Sans MT" panose="020B0502020104020203" pitchFamily="34" charset="0"/>
                </a:rPr>
                <a:t>L’entreprise utilise Python comme son principal langage de programmation. L’entreprise participe également au maintien et au développement de nombreuses librairies.</a:t>
              </a:r>
            </a:p>
            <a:p>
              <a:endParaRPr lang="fr-FR" sz="1200" dirty="0">
                <a:latin typeface="Gill Sans MT" panose="020B0502020104020203" pitchFamily="34" charset="0"/>
              </a:endParaRPr>
            </a:p>
            <a:p>
              <a:r>
                <a:rPr lang="fr-FR" sz="1100" i="1" dirty="0">
                  <a:latin typeface="Gill Sans MT" panose="020B0502020104020203" pitchFamily="34" charset="0"/>
                </a:rPr>
                <a:t>"Nous utilisons du code Python bien parallélisé et optimisé pour récupérer des données à 10 </a:t>
              </a:r>
              <a:r>
                <a:rPr lang="fr-FR" sz="1100" i="1" dirty="0" err="1">
                  <a:latin typeface="Gill Sans MT" panose="020B0502020104020203" pitchFamily="34" charset="0"/>
                </a:rPr>
                <a:t>Gbps</a:t>
              </a:r>
              <a:r>
                <a:rPr lang="fr-FR" sz="1100" i="1" dirty="0">
                  <a:latin typeface="Gill Sans MT" panose="020B0502020104020203" pitchFamily="34" charset="0"/>
                </a:rPr>
                <a:t>, gérer des centaines de millions de points de données en mémoire et orchestrer le calcul sur des dizaines de milliers de cœurs de CPU " citation d’un ingénieur de Netflix</a:t>
              </a:r>
            </a:p>
          </p:txBody>
        </p:sp>
        <p:pic>
          <p:nvPicPr>
            <p:cNvPr id="44" name="Image 43">
              <a:extLst>
                <a:ext uri="{FF2B5EF4-FFF2-40B4-BE49-F238E27FC236}">
                  <a16:creationId xmlns:a16="http://schemas.microsoft.com/office/drawing/2014/main" id="{5D3D528B-0C87-4934-5926-2DE9F814B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07" y="4473665"/>
              <a:ext cx="1045029" cy="438668"/>
            </a:xfrm>
            <a:prstGeom prst="rect">
              <a:avLst/>
            </a:prstGeom>
          </p:spPr>
        </p:pic>
      </p:grpSp>
      <p:grpSp>
        <p:nvGrpSpPr>
          <p:cNvPr id="78" name="Groupe 77">
            <a:extLst>
              <a:ext uri="{FF2B5EF4-FFF2-40B4-BE49-F238E27FC236}">
                <a16:creationId xmlns:a16="http://schemas.microsoft.com/office/drawing/2014/main" id="{5C151926-3F5F-3CC2-57AD-950A30FCCBCB}"/>
              </a:ext>
            </a:extLst>
          </p:cNvPr>
          <p:cNvGrpSpPr/>
          <p:nvPr/>
        </p:nvGrpSpPr>
        <p:grpSpPr>
          <a:xfrm>
            <a:off x="6343523" y="1971962"/>
            <a:ext cx="5301342" cy="655539"/>
            <a:chOff x="6343523" y="1971962"/>
            <a:chExt cx="5301342" cy="655539"/>
          </a:xfrm>
        </p:grpSpPr>
        <p:sp>
          <p:nvSpPr>
            <p:cNvPr id="46" name="ZoneTexte 45">
              <a:extLst>
                <a:ext uri="{FF2B5EF4-FFF2-40B4-BE49-F238E27FC236}">
                  <a16:creationId xmlns:a16="http://schemas.microsoft.com/office/drawing/2014/main" id="{E576D4FC-BE29-5452-3DE2-0AD8E848F2CA}"/>
                </a:ext>
              </a:extLst>
            </p:cNvPr>
            <p:cNvSpPr txBox="1"/>
            <p:nvPr/>
          </p:nvSpPr>
          <p:spPr>
            <a:xfrm>
              <a:off x="7461904" y="1971962"/>
              <a:ext cx="4182961" cy="646331"/>
            </a:xfrm>
            <a:prstGeom prst="rect">
              <a:avLst/>
            </a:prstGeom>
            <a:noFill/>
          </p:spPr>
          <p:txBody>
            <a:bodyPr wrap="square" rtlCol="0">
              <a:spAutoFit/>
            </a:bodyPr>
            <a:lstStyle/>
            <a:p>
              <a:r>
                <a:rPr lang="fr-FR" sz="1200" dirty="0" err="1">
                  <a:latin typeface="Gill Sans MT" panose="020B0502020104020203" pitchFamily="34" charset="0"/>
                </a:rPr>
                <a:t>Reddit</a:t>
              </a:r>
              <a:r>
                <a:rPr lang="fr-FR" sz="1200" dirty="0">
                  <a:latin typeface="Gill Sans MT" panose="020B0502020104020203" pitchFamily="34" charset="0"/>
                </a:rPr>
                <a:t> est l’un des plus importants sites / réseaux sociaux du monde qui est en activité, et qui a été développé presque entièrement en Python.</a:t>
              </a:r>
            </a:p>
          </p:txBody>
        </p:sp>
        <p:cxnSp>
          <p:nvCxnSpPr>
            <p:cNvPr id="56" name="Connecteur droit 55">
              <a:extLst>
                <a:ext uri="{FF2B5EF4-FFF2-40B4-BE49-F238E27FC236}">
                  <a16:creationId xmlns:a16="http://schemas.microsoft.com/office/drawing/2014/main" id="{7DE69FC3-2747-F140-F50D-B67DCF59A467}"/>
                </a:ext>
              </a:extLst>
            </p:cNvPr>
            <p:cNvCxnSpPr/>
            <p:nvPr/>
          </p:nvCxnSpPr>
          <p:spPr>
            <a:xfrm>
              <a:off x="7406604"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0" name="Image 59">
              <a:extLst>
                <a:ext uri="{FF2B5EF4-FFF2-40B4-BE49-F238E27FC236}">
                  <a16:creationId xmlns:a16="http://schemas.microsoft.com/office/drawing/2014/main" id="{2B939D16-0700-C6FD-5D31-45F4A0D70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523" y="2050343"/>
              <a:ext cx="940526" cy="356617"/>
            </a:xfrm>
            <a:prstGeom prst="rect">
              <a:avLst/>
            </a:prstGeom>
          </p:spPr>
        </p:pic>
      </p:grpSp>
      <p:grpSp>
        <p:nvGrpSpPr>
          <p:cNvPr id="79" name="Groupe 78">
            <a:extLst>
              <a:ext uri="{FF2B5EF4-FFF2-40B4-BE49-F238E27FC236}">
                <a16:creationId xmlns:a16="http://schemas.microsoft.com/office/drawing/2014/main" id="{F6014798-3AD6-C3F3-A77D-F729B9F6760F}"/>
              </a:ext>
            </a:extLst>
          </p:cNvPr>
          <p:cNvGrpSpPr/>
          <p:nvPr/>
        </p:nvGrpSpPr>
        <p:grpSpPr>
          <a:xfrm>
            <a:off x="6324573" y="2821004"/>
            <a:ext cx="5320292" cy="1797851"/>
            <a:chOff x="6324573" y="2839374"/>
            <a:chExt cx="5320292" cy="1797851"/>
          </a:xfrm>
        </p:grpSpPr>
        <p:sp>
          <p:nvSpPr>
            <p:cNvPr id="61" name="ZoneTexte 60">
              <a:extLst>
                <a:ext uri="{FF2B5EF4-FFF2-40B4-BE49-F238E27FC236}">
                  <a16:creationId xmlns:a16="http://schemas.microsoft.com/office/drawing/2014/main" id="{15139C76-8EAD-73D1-9818-48742B78BF73}"/>
                </a:ext>
              </a:extLst>
            </p:cNvPr>
            <p:cNvSpPr txBox="1"/>
            <p:nvPr/>
          </p:nvSpPr>
          <p:spPr>
            <a:xfrm>
              <a:off x="7461904" y="2882899"/>
              <a:ext cx="4182961" cy="1754326"/>
            </a:xfrm>
            <a:prstGeom prst="rect">
              <a:avLst/>
            </a:prstGeom>
            <a:noFill/>
          </p:spPr>
          <p:txBody>
            <a:bodyPr wrap="square" rtlCol="0">
              <a:spAutoFit/>
            </a:bodyPr>
            <a:lstStyle/>
            <a:p>
              <a:r>
                <a:rPr lang="fr-FR" sz="1200" dirty="0">
                  <a:latin typeface="Gill Sans MT" panose="020B0502020104020203" pitchFamily="34" charset="0"/>
                </a:rPr>
                <a:t>Python est le 3</a:t>
              </a:r>
              <a:r>
                <a:rPr lang="fr-FR" sz="1200" baseline="30000" dirty="0">
                  <a:latin typeface="Gill Sans MT" panose="020B0502020104020203" pitchFamily="34" charset="0"/>
                </a:rPr>
                <a:t>ème</a:t>
              </a:r>
              <a:r>
                <a:rPr lang="fr-FR" sz="1200" dirty="0">
                  <a:latin typeface="Gill Sans MT" panose="020B0502020104020203" pitchFamily="34" charset="0"/>
                </a:rPr>
                <a:t> langage le plus utilisé par Facebook (après PHP et C++). Ils utilisent intensivement Python pour leur intelligence artificielle et la data science.</a:t>
              </a:r>
            </a:p>
            <a:p>
              <a:endParaRPr lang="fr-FR" sz="1200" dirty="0">
                <a:latin typeface="Gill Sans MT" panose="020B0502020104020203" pitchFamily="34" charset="0"/>
              </a:endParaRPr>
            </a:p>
            <a:p>
              <a:r>
                <a:rPr lang="fr-FR" sz="1200" dirty="0">
                  <a:latin typeface="Gill Sans MT" panose="020B0502020104020203" pitchFamily="34" charset="0"/>
                </a:rPr>
                <a:t>L’équipe en charge de l’Oculus (casque de réalité virtuelle) utilise Python et C++ pour les développements hardware et software. </a:t>
              </a:r>
              <a:r>
                <a:rPr lang="fr-FR" sz="1200" b="1" dirty="0" err="1">
                  <a:latin typeface="Gill Sans MT" panose="020B0502020104020203" pitchFamily="34" charset="0"/>
                </a:rPr>
                <a:t>Pytorch</a:t>
              </a:r>
              <a:r>
                <a:rPr lang="fr-FR" sz="1200" dirty="0">
                  <a:latin typeface="Gill Sans MT" panose="020B0502020104020203" pitchFamily="34" charset="0"/>
                </a:rPr>
                <a:t>, qui est l’une des grandes librairies d’apprentissage automatique en Python (avec </a:t>
              </a:r>
              <a:r>
                <a:rPr lang="fr-FR" sz="1200" dirty="0" err="1">
                  <a:latin typeface="Gill Sans MT" panose="020B0502020104020203" pitchFamily="34" charset="0"/>
                </a:rPr>
                <a:t>Tensorflow</a:t>
              </a:r>
              <a:r>
                <a:rPr lang="fr-FR" sz="1200" dirty="0">
                  <a:latin typeface="Gill Sans MT" panose="020B0502020104020203" pitchFamily="34" charset="0"/>
                </a:rPr>
                <a:t>) est issue des laboratoires de Meta.</a:t>
              </a:r>
            </a:p>
          </p:txBody>
        </p:sp>
        <p:cxnSp>
          <p:nvCxnSpPr>
            <p:cNvPr id="62" name="Connecteur droit 61">
              <a:extLst>
                <a:ext uri="{FF2B5EF4-FFF2-40B4-BE49-F238E27FC236}">
                  <a16:creationId xmlns:a16="http://schemas.microsoft.com/office/drawing/2014/main" id="{2C52C9C2-B294-45C3-D325-1088D0728B45}"/>
                </a:ext>
              </a:extLst>
            </p:cNvPr>
            <p:cNvCxnSpPr/>
            <p:nvPr/>
          </p:nvCxnSpPr>
          <p:spPr>
            <a:xfrm>
              <a:off x="7406604" y="296128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7" name="Image 66">
              <a:extLst>
                <a:ext uri="{FF2B5EF4-FFF2-40B4-BE49-F238E27FC236}">
                  <a16:creationId xmlns:a16="http://schemas.microsoft.com/office/drawing/2014/main" id="{608BBF8F-7FB7-66FF-5188-2349972461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573" y="2839374"/>
              <a:ext cx="959476" cy="539705"/>
            </a:xfrm>
            <a:prstGeom prst="rect">
              <a:avLst/>
            </a:prstGeom>
          </p:spPr>
        </p:pic>
      </p:grpSp>
      <p:grpSp>
        <p:nvGrpSpPr>
          <p:cNvPr id="80" name="Groupe 79">
            <a:extLst>
              <a:ext uri="{FF2B5EF4-FFF2-40B4-BE49-F238E27FC236}">
                <a16:creationId xmlns:a16="http://schemas.microsoft.com/office/drawing/2014/main" id="{42F7E908-6501-D201-6897-5900A9E3FC50}"/>
              </a:ext>
            </a:extLst>
          </p:cNvPr>
          <p:cNvGrpSpPr/>
          <p:nvPr/>
        </p:nvGrpSpPr>
        <p:grpSpPr>
          <a:xfrm>
            <a:off x="6609818" y="4812358"/>
            <a:ext cx="5035047" cy="655539"/>
            <a:chOff x="6609818" y="4812358"/>
            <a:chExt cx="5035047" cy="655539"/>
          </a:xfrm>
        </p:grpSpPr>
        <p:sp>
          <p:nvSpPr>
            <p:cNvPr id="68" name="ZoneTexte 67">
              <a:extLst>
                <a:ext uri="{FF2B5EF4-FFF2-40B4-BE49-F238E27FC236}">
                  <a16:creationId xmlns:a16="http://schemas.microsoft.com/office/drawing/2014/main" id="{69D4432D-F13A-3695-4681-BD5A312087A4}"/>
                </a:ext>
              </a:extLst>
            </p:cNvPr>
            <p:cNvSpPr txBox="1"/>
            <p:nvPr/>
          </p:nvSpPr>
          <p:spPr>
            <a:xfrm>
              <a:off x="7461904" y="4812358"/>
              <a:ext cx="4182961" cy="461665"/>
            </a:xfrm>
            <a:prstGeom prst="rect">
              <a:avLst/>
            </a:prstGeom>
            <a:noFill/>
          </p:spPr>
          <p:txBody>
            <a:bodyPr wrap="square" rtlCol="0">
              <a:spAutoFit/>
            </a:bodyPr>
            <a:lstStyle/>
            <a:p>
              <a:r>
                <a:rPr lang="fr-FR" sz="1200" dirty="0">
                  <a:latin typeface="Gill Sans MT" panose="020B0502020104020203" pitchFamily="34" charset="0"/>
                </a:rPr>
                <a:t>Python est utilisé pour gérer leur </a:t>
              </a:r>
              <a:r>
                <a:rPr lang="fr-FR" sz="1200" dirty="0" err="1">
                  <a:latin typeface="Gill Sans MT" panose="020B0502020104020203" pitchFamily="34" charset="0"/>
                </a:rPr>
                <a:t>back-end</a:t>
              </a:r>
              <a:r>
                <a:rPr lang="fr-FR" sz="1200" dirty="0">
                  <a:latin typeface="Gill Sans MT" panose="020B0502020104020203" pitchFamily="34" charset="0"/>
                </a:rPr>
                <a:t> (avec </a:t>
              </a:r>
              <a:r>
                <a:rPr lang="fr-FR" sz="1200" dirty="0" err="1">
                  <a:latin typeface="Gill Sans MT" panose="020B0502020104020203" pitchFamily="34" charset="0"/>
                </a:rPr>
                <a:t>Node.Js</a:t>
              </a:r>
              <a:r>
                <a:rPr lang="fr-FR" sz="1200" dirty="0">
                  <a:latin typeface="Gill Sans MT" panose="020B0502020104020203" pitchFamily="34" charset="0"/>
                </a:rPr>
                <a:t>). Ils utilisent également Python et R pour la data science.</a:t>
              </a:r>
            </a:p>
          </p:txBody>
        </p:sp>
        <p:cxnSp>
          <p:nvCxnSpPr>
            <p:cNvPr id="69" name="Connecteur droit 68">
              <a:extLst>
                <a:ext uri="{FF2B5EF4-FFF2-40B4-BE49-F238E27FC236}">
                  <a16:creationId xmlns:a16="http://schemas.microsoft.com/office/drawing/2014/main" id="{9EE896B9-29DF-B636-81BE-346D0237FC23}"/>
                </a:ext>
              </a:extLst>
            </p:cNvPr>
            <p:cNvCxnSpPr/>
            <p:nvPr/>
          </p:nvCxnSpPr>
          <p:spPr>
            <a:xfrm>
              <a:off x="7406604" y="4890739"/>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4" name="Image 73">
              <a:extLst>
                <a:ext uri="{FF2B5EF4-FFF2-40B4-BE49-F238E27FC236}">
                  <a16:creationId xmlns:a16="http://schemas.microsoft.com/office/drawing/2014/main" id="{5601FDDB-2CCE-7F5D-5937-AB5814BEED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9818" y="4945184"/>
              <a:ext cx="674231" cy="236460"/>
            </a:xfrm>
            <a:prstGeom prst="rect">
              <a:avLst/>
            </a:prstGeom>
          </p:spPr>
        </p:pic>
      </p:grpSp>
    </p:spTree>
    <p:extLst>
      <p:ext uri="{BB962C8B-B14F-4D97-AF65-F5344CB8AC3E}">
        <p14:creationId xmlns:p14="http://schemas.microsoft.com/office/powerpoint/2010/main" val="356603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finance</a:t>
            </a:r>
            <a:br>
              <a:rPr lang="fr-FR" sz="2400" dirty="0">
                <a:latin typeface="Gill Sans MT" panose="020B0502020104020203" pitchFamily="34" charset="0"/>
              </a:rPr>
            </a:br>
            <a:r>
              <a:rPr lang="fr-FR" sz="2000" dirty="0">
                <a:latin typeface="Gill Sans MT" panose="020B0502020104020203" pitchFamily="34" charset="0"/>
              </a:rPr>
              <a:t>Il est largement utilisé dans les banques, les </a:t>
            </a:r>
            <a:r>
              <a:rPr lang="fr-FR" sz="2000" dirty="0" err="1">
                <a:latin typeface="Gill Sans MT" panose="020B0502020104020203" pitchFamily="34" charset="0"/>
              </a:rPr>
              <a:t>hedge</a:t>
            </a:r>
            <a:r>
              <a:rPr lang="fr-FR" sz="2000" dirty="0">
                <a:latin typeface="Gill Sans MT" panose="020B0502020104020203" pitchFamily="34" charset="0"/>
              </a:rPr>
              <a:t> </a:t>
            </a:r>
            <a:r>
              <a:rPr lang="fr-FR" sz="2000" dirty="0" err="1">
                <a:latin typeface="Gill Sans MT" panose="020B0502020104020203" pitchFamily="34" charset="0"/>
              </a:rPr>
              <a:t>funds</a:t>
            </a:r>
            <a:r>
              <a:rPr lang="fr-FR" sz="2000" dirty="0">
                <a:latin typeface="Gill Sans MT" panose="020B0502020104020203" pitchFamily="34" charset="0"/>
              </a:rPr>
              <a:t> ou chez des régulateurs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6</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a:extLst>
              <a:ext uri="{FF2B5EF4-FFF2-40B4-BE49-F238E27FC236}">
                <a16:creationId xmlns:a16="http://schemas.microsoft.com/office/drawing/2014/main" id="{4299F29B-CB9A-17B3-3A8F-995B45CA8A32}"/>
              </a:ext>
            </a:extLst>
          </p:cNvPr>
          <p:cNvGrpSpPr/>
          <p:nvPr/>
        </p:nvGrpSpPr>
        <p:grpSpPr>
          <a:xfrm>
            <a:off x="962508" y="1971962"/>
            <a:ext cx="5203160" cy="1015663"/>
            <a:chOff x="962508" y="1971962"/>
            <a:chExt cx="5203160" cy="1015663"/>
          </a:xfrm>
        </p:grpSpPr>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015663"/>
            </a:xfrm>
            <a:prstGeom prst="rect">
              <a:avLst/>
            </a:prstGeom>
            <a:noFill/>
          </p:spPr>
          <p:txBody>
            <a:bodyPr wrap="square" rtlCol="0">
              <a:spAutoFit/>
            </a:bodyPr>
            <a:lstStyle/>
            <a:p>
              <a:r>
                <a:rPr lang="fr-FR" sz="1200" dirty="0">
                  <a:latin typeface="Gill Sans MT" panose="020B0502020104020203" pitchFamily="34" charset="0"/>
                </a:rPr>
                <a:t>Python est utilisé par les </a:t>
              </a:r>
              <a:r>
                <a:rPr lang="fr-FR" sz="1200" dirty="0" err="1">
                  <a:latin typeface="Gill Sans MT" panose="020B0502020104020203" pitchFamily="34" charset="0"/>
                </a:rPr>
                <a:t>quants</a:t>
              </a:r>
              <a:r>
                <a:rPr lang="fr-FR" sz="1200" dirty="0">
                  <a:latin typeface="Gill Sans MT" panose="020B0502020104020203" pitchFamily="34" charset="0"/>
                </a:rPr>
                <a:t> de la banque comme langage principal. Initialement à usage interne, il est maintenant ouvert en open-source.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https://developer.gs.com/docs/gsquant/</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D0BA31A6-01BF-927D-4743-CC4406900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08" y="2050343"/>
              <a:ext cx="863210" cy="383649"/>
            </a:xfrm>
            <a:prstGeom prst="rect">
              <a:avLst/>
            </a:prstGeom>
          </p:spPr>
        </p:pic>
      </p:grpSp>
      <p:grpSp>
        <p:nvGrpSpPr>
          <p:cNvPr id="21" name="Groupe 20">
            <a:extLst>
              <a:ext uri="{FF2B5EF4-FFF2-40B4-BE49-F238E27FC236}">
                <a16:creationId xmlns:a16="http://schemas.microsoft.com/office/drawing/2014/main" id="{3E4F3090-C3F8-0DE2-D48F-DDB62FD5A4AC}"/>
              </a:ext>
            </a:extLst>
          </p:cNvPr>
          <p:cNvGrpSpPr/>
          <p:nvPr/>
        </p:nvGrpSpPr>
        <p:grpSpPr>
          <a:xfrm>
            <a:off x="641352" y="3110337"/>
            <a:ext cx="5524316" cy="1015663"/>
            <a:chOff x="641352" y="3148493"/>
            <a:chExt cx="5524316" cy="1015663"/>
          </a:xfrm>
        </p:grpSpPr>
        <p:sp>
          <p:nvSpPr>
            <p:cNvPr id="9" name="ZoneTexte 8">
              <a:extLst>
                <a:ext uri="{FF2B5EF4-FFF2-40B4-BE49-F238E27FC236}">
                  <a16:creationId xmlns:a16="http://schemas.microsoft.com/office/drawing/2014/main" id="{8D42FD22-8CB5-72A8-32CB-9FE982CD8AFE}"/>
                </a:ext>
              </a:extLst>
            </p:cNvPr>
            <p:cNvSpPr txBox="1"/>
            <p:nvPr/>
          </p:nvSpPr>
          <p:spPr>
            <a:xfrm>
              <a:off x="1982707" y="3148493"/>
              <a:ext cx="4182961" cy="1015663"/>
            </a:xfrm>
            <a:prstGeom prst="rect">
              <a:avLst/>
            </a:prstGeom>
            <a:noFill/>
          </p:spPr>
          <p:txBody>
            <a:bodyPr wrap="square" rtlCol="0">
              <a:spAutoFit/>
            </a:bodyPr>
            <a:lstStyle/>
            <a:p>
              <a:r>
                <a:rPr lang="fr-FR" sz="1200" dirty="0">
                  <a:latin typeface="Gill Sans MT" panose="020B0502020104020203" pitchFamily="34" charset="0"/>
                </a:rPr>
                <a:t>Python est un outil central pour la banque puisqu’elle a bâti sa plateforme </a:t>
              </a:r>
              <a:r>
                <a:rPr lang="fr-FR" sz="1200" dirty="0" err="1">
                  <a:latin typeface="Gill Sans MT" panose="020B0502020104020203" pitchFamily="34" charset="0"/>
                </a:rPr>
                <a:t>Athena</a:t>
              </a:r>
              <a:r>
                <a:rPr lang="fr-FR" sz="1200" dirty="0">
                  <a:latin typeface="Gill Sans MT" panose="020B0502020104020203" pitchFamily="34" charset="0"/>
                </a:rPr>
                <a:t> en python. La plateforme sert aux Pricing, au Trading, au Risk Management et à l’analyse de données en masse.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https://github.com/jpmorganchase?language=python</a:t>
              </a:r>
            </a:p>
          </p:txBody>
        </p:sp>
        <p:cxnSp>
          <p:nvCxnSpPr>
            <p:cNvPr id="10" name="Connecteur droit 9">
              <a:extLst>
                <a:ext uri="{FF2B5EF4-FFF2-40B4-BE49-F238E27FC236}">
                  <a16:creationId xmlns:a16="http://schemas.microsoft.com/office/drawing/2014/main" id="{5984FACE-70FE-DB27-AC33-92C041515566}"/>
                </a:ext>
              </a:extLst>
            </p:cNvPr>
            <p:cNvCxnSpPr/>
            <p:nvPr/>
          </p:nvCxnSpPr>
          <p:spPr>
            <a:xfrm>
              <a:off x="1927407" y="322687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B532775A-75EE-2098-82E1-54FB23F25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2" y="3261462"/>
              <a:ext cx="1184366" cy="253991"/>
            </a:xfrm>
            <a:prstGeom prst="rect">
              <a:avLst/>
            </a:prstGeom>
          </p:spPr>
        </p:pic>
      </p:grpSp>
      <p:grpSp>
        <p:nvGrpSpPr>
          <p:cNvPr id="22" name="Groupe 21">
            <a:extLst>
              <a:ext uri="{FF2B5EF4-FFF2-40B4-BE49-F238E27FC236}">
                <a16:creationId xmlns:a16="http://schemas.microsoft.com/office/drawing/2014/main" id="{D9D41B2A-24DB-1567-6F38-5A3B8C5CE907}"/>
              </a:ext>
            </a:extLst>
          </p:cNvPr>
          <p:cNvGrpSpPr/>
          <p:nvPr/>
        </p:nvGrpSpPr>
        <p:grpSpPr>
          <a:xfrm>
            <a:off x="728438" y="4273265"/>
            <a:ext cx="5437230" cy="830997"/>
            <a:chOff x="728438" y="4987375"/>
            <a:chExt cx="5437230" cy="830997"/>
          </a:xfrm>
        </p:grpSpPr>
        <p:sp>
          <p:nvSpPr>
            <p:cNvPr id="15" name="ZoneTexte 14">
              <a:extLst>
                <a:ext uri="{FF2B5EF4-FFF2-40B4-BE49-F238E27FC236}">
                  <a16:creationId xmlns:a16="http://schemas.microsoft.com/office/drawing/2014/main" id="{B8E4834A-5AF3-3FF3-E020-1D614CCD3227}"/>
                </a:ext>
              </a:extLst>
            </p:cNvPr>
            <p:cNvSpPr txBox="1"/>
            <p:nvPr/>
          </p:nvSpPr>
          <p:spPr>
            <a:xfrm>
              <a:off x="1982707" y="4987375"/>
              <a:ext cx="4182961" cy="830997"/>
            </a:xfrm>
            <a:prstGeom prst="rect">
              <a:avLst/>
            </a:prstGeom>
            <a:noFill/>
          </p:spPr>
          <p:txBody>
            <a:bodyPr wrap="square" rtlCol="0">
              <a:spAutoFit/>
            </a:bodyPr>
            <a:lstStyle/>
            <a:p>
              <a:r>
                <a:rPr lang="fr-FR" sz="1200" dirty="0">
                  <a:latin typeface="Gill Sans MT" panose="020B0502020104020203" pitchFamily="34" charset="0"/>
                </a:rPr>
                <a:t>Bank of America a développé sa plateforme de trading Quartz en Cobol et .Net mais a migré depuis un certain temps déjà sous Python. La plateforme sert au Pricing, Position Management et Risk Management.</a:t>
              </a:r>
            </a:p>
          </p:txBody>
        </p:sp>
        <p:cxnSp>
          <p:nvCxnSpPr>
            <p:cNvPr id="16" name="Connecteur droit 15">
              <a:extLst>
                <a:ext uri="{FF2B5EF4-FFF2-40B4-BE49-F238E27FC236}">
                  <a16:creationId xmlns:a16="http://schemas.microsoft.com/office/drawing/2014/main" id="{61088B07-7F2A-4200-4CE4-F62CA1B9FBDC}"/>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9EE20BEA-5DCB-A0FE-618A-088389554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38" y="5076964"/>
              <a:ext cx="1097280" cy="490274"/>
            </a:xfrm>
            <a:prstGeom prst="rect">
              <a:avLst/>
            </a:prstGeom>
          </p:spPr>
        </p:pic>
      </p:grpSp>
      <p:grpSp>
        <p:nvGrpSpPr>
          <p:cNvPr id="23" name="Groupe 22">
            <a:extLst>
              <a:ext uri="{FF2B5EF4-FFF2-40B4-BE49-F238E27FC236}">
                <a16:creationId xmlns:a16="http://schemas.microsoft.com/office/drawing/2014/main" id="{F066B19D-B85F-1E99-7F83-D0D3F5C4589E}"/>
              </a:ext>
            </a:extLst>
          </p:cNvPr>
          <p:cNvGrpSpPr/>
          <p:nvPr/>
        </p:nvGrpSpPr>
        <p:grpSpPr>
          <a:xfrm>
            <a:off x="7160623" y="2686087"/>
            <a:ext cx="3624943" cy="3159338"/>
            <a:chOff x="8257903" y="2257200"/>
            <a:chExt cx="3624943" cy="3159338"/>
          </a:xfrm>
        </p:grpSpPr>
        <p:sp>
          <p:nvSpPr>
            <p:cNvPr id="24" name="ZoneTexte 23">
              <a:extLst>
                <a:ext uri="{FF2B5EF4-FFF2-40B4-BE49-F238E27FC236}">
                  <a16:creationId xmlns:a16="http://schemas.microsoft.com/office/drawing/2014/main" id="{B2709DBD-79C7-63F9-4170-166CCF6EC65E}"/>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25" name="ZoneTexte 24">
              <a:extLst>
                <a:ext uri="{FF2B5EF4-FFF2-40B4-BE49-F238E27FC236}">
                  <a16:creationId xmlns:a16="http://schemas.microsoft.com/office/drawing/2014/main" id="{A85E8D3B-2CA8-0C79-9A11-15294254C96E}"/>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28" name="ZoneTexte 27">
              <a:extLst>
                <a:ext uri="{FF2B5EF4-FFF2-40B4-BE49-F238E27FC236}">
                  <a16:creationId xmlns:a16="http://schemas.microsoft.com/office/drawing/2014/main" id="{9E8B387D-CFF3-E45C-147E-B374FBBBF72C}"/>
                </a:ext>
              </a:extLst>
            </p:cNvPr>
            <p:cNvSpPr txBox="1"/>
            <p:nvPr/>
          </p:nvSpPr>
          <p:spPr>
            <a:xfrm>
              <a:off x="8858794" y="2738452"/>
              <a:ext cx="2671355" cy="2031325"/>
            </a:xfrm>
            <a:prstGeom prst="rect">
              <a:avLst/>
            </a:prstGeom>
            <a:noFill/>
          </p:spPr>
          <p:txBody>
            <a:bodyPr wrap="square" rtlCol="0">
              <a:spAutoFit/>
            </a:bodyPr>
            <a:lstStyle/>
            <a:p>
              <a:r>
                <a:rPr lang="en-US" b="0" i="1" dirty="0">
                  <a:solidFill>
                    <a:srgbClr val="0E0618"/>
                  </a:solidFill>
                  <a:effectLst/>
                  <a:latin typeface="Gill Sans MT" panose="020B0502020104020203" pitchFamily="34" charset="0"/>
                </a:rPr>
                <a:t>This extensive feature set utilizes over 150,000 Python modules, over 500 open-source packages, and 35 million lines of Python code contributed by over 1,500 developers</a:t>
              </a:r>
              <a:endParaRPr lang="fr-FR" i="1" dirty="0">
                <a:latin typeface="Gill Sans MT" panose="020B0502020104020203" pitchFamily="34" charset="0"/>
              </a:endParaRPr>
            </a:p>
          </p:txBody>
        </p:sp>
        <p:sp>
          <p:nvSpPr>
            <p:cNvPr id="29" name="ZoneTexte 28">
              <a:extLst>
                <a:ext uri="{FF2B5EF4-FFF2-40B4-BE49-F238E27FC236}">
                  <a16:creationId xmlns:a16="http://schemas.microsoft.com/office/drawing/2014/main" id="{7BD4A29A-87F4-BF5A-8847-9688D3525644}"/>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Misha </a:t>
              </a:r>
              <a:r>
                <a:rPr lang="fr-FR" sz="1000" b="1" i="1" dirty="0" err="1">
                  <a:solidFill>
                    <a:schemeClr val="tx1">
                      <a:lumMod val="65000"/>
                      <a:lumOff val="35000"/>
                    </a:schemeClr>
                  </a:solidFill>
                  <a:latin typeface="Gill Sans MT" panose="020B0502020104020203" pitchFamily="34" charset="0"/>
                </a:rPr>
                <a:t>Tselman</a:t>
              </a:r>
              <a:endParaRPr lang="fr-FR" sz="1000" b="1" i="1" dirty="0">
                <a:solidFill>
                  <a:schemeClr val="tx1">
                    <a:lumMod val="65000"/>
                    <a:lumOff val="35000"/>
                  </a:schemeClr>
                </a:solidFill>
                <a:latin typeface="Gill Sans MT" panose="020B0502020104020203" pitchFamily="34" charset="0"/>
              </a:endParaRPr>
            </a:p>
            <a:p>
              <a:r>
                <a:rPr lang="fr-FR" sz="1000" i="1" dirty="0" err="1">
                  <a:solidFill>
                    <a:schemeClr val="tx1">
                      <a:lumMod val="65000"/>
                      <a:lumOff val="35000"/>
                    </a:schemeClr>
                  </a:solidFill>
                  <a:latin typeface="Gill Sans MT" panose="020B0502020104020203" pitchFamily="34" charset="0"/>
                </a:rPr>
                <a:t>Executive</a:t>
              </a:r>
              <a:r>
                <a:rPr lang="fr-FR" sz="1000" i="1" dirty="0">
                  <a:solidFill>
                    <a:schemeClr val="tx1">
                      <a:lumMod val="65000"/>
                      <a:lumOff val="35000"/>
                    </a:schemeClr>
                  </a:solidFill>
                  <a:latin typeface="Gill Sans MT" panose="020B0502020104020203" pitchFamily="34" charset="0"/>
                </a:rPr>
                <a:t> Directive at J.P. Morgan Chase</a:t>
              </a:r>
            </a:p>
          </p:txBody>
        </p:sp>
      </p:grpSp>
      <p:sp>
        <p:nvSpPr>
          <p:cNvPr id="30" name="ZoneTexte 29">
            <a:extLst>
              <a:ext uri="{FF2B5EF4-FFF2-40B4-BE49-F238E27FC236}">
                <a16:creationId xmlns:a16="http://schemas.microsoft.com/office/drawing/2014/main" id="{14411976-71F0-EE69-0C56-917631E89B3F}"/>
              </a:ext>
            </a:extLst>
          </p:cNvPr>
          <p:cNvSpPr txBox="1"/>
          <p:nvPr/>
        </p:nvSpPr>
        <p:spPr>
          <a:xfrm>
            <a:off x="7160623" y="1963253"/>
            <a:ext cx="4068869" cy="646331"/>
          </a:xfrm>
          <a:prstGeom prst="rect">
            <a:avLst/>
          </a:prstGeom>
          <a:noFill/>
        </p:spPr>
        <p:txBody>
          <a:bodyPr wrap="square" rtlCol="0">
            <a:spAutoFit/>
          </a:bodyPr>
          <a:lstStyle/>
          <a:p>
            <a:r>
              <a:rPr lang="fr-FR" sz="1200" dirty="0">
                <a:latin typeface="Gill Sans MT" panose="020B0502020104020203" pitchFamily="34" charset="0"/>
              </a:rPr>
              <a:t>Ci-dessous, les propos recueillis de Misha </a:t>
            </a:r>
            <a:r>
              <a:rPr lang="fr-FR" sz="1200" dirty="0" err="1">
                <a:latin typeface="Gill Sans MT" panose="020B0502020104020203" pitchFamily="34" charset="0"/>
              </a:rPr>
              <a:t>Tselman</a:t>
            </a:r>
            <a:r>
              <a:rPr lang="fr-FR" sz="1200" dirty="0">
                <a:latin typeface="Gill Sans MT" panose="020B0502020104020203" pitchFamily="34" charset="0"/>
              </a:rPr>
              <a:t>, lors de la conférence </a:t>
            </a:r>
            <a:r>
              <a:rPr lang="fr-FR" sz="1200" dirty="0" err="1">
                <a:latin typeface="Gill Sans MT" panose="020B0502020104020203" pitchFamily="34" charset="0"/>
              </a:rPr>
              <a:t>PyData</a:t>
            </a:r>
            <a:r>
              <a:rPr lang="fr-FR" sz="1200" dirty="0">
                <a:latin typeface="Gill Sans MT" panose="020B0502020104020203" pitchFamily="34" charset="0"/>
              </a:rPr>
              <a:t> de 2017, concernant la migration d’</a:t>
            </a:r>
            <a:r>
              <a:rPr lang="fr-FR" sz="1200" dirty="0" err="1">
                <a:latin typeface="Gill Sans MT" panose="020B0502020104020203" pitchFamily="34" charset="0"/>
              </a:rPr>
              <a:t>Athena</a:t>
            </a:r>
            <a:r>
              <a:rPr lang="fr-FR" sz="1200" dirty="0">
                <a:latin typeface="Gill Sans MT" panose="020B0502020104020203" pitchFamily="34" charset="0"/>
              </a:rPr>
              <a:t> de Python 2.7 à Python 3.0 :</a:t>
            </a:r>
          </a:p>
        </p:txBody>
      </p:sp>
      <p:grpSp>
        <p:nvGrpSpPr>
          <p:cNvPr id="43" name="Groupe 42">
            <a:extLst>
              <a:ext uri="{FF2B5EF4-FFF2-40B4-BE49-F238E27FC236}">
                <a16:creationId xmlns:a16="http://schemas.microsoft.com/office/drawing/2014/main" id="{CD149712-0C46-9CFE-6701-5C3794A90A3D}"/>
              </a:ext>
            </a:extLst>
          </p:cNvPr>
          <p:cNvGrpSpPr/>
          <p:nvPr/>
        </p:nvGrpSpPr>
        <p:grpSpPr>
          <a:xfrm>
            <a:off x="728439" y="5349761"/>
            <a:ext cx="5437229" cy="1200329"/>
            <a:chOff x="728439" y="5349761"/>
            <a:chExt cx="5437229" cy="1200329"/>
          </a:xfrm>
        </p:grpSpPr>
        <p:grpSp>
          <p:nvGrpSpPr>
            <p:cNvPr id="32" name="Groupe 31">
              <a:extLst>
                <a:ext uri="{FF2B5EF4-FFF2-40B4-BE49-F238E27FC236}">
                  <a16:creationId xmlns:a16="http://schemas.microsoft.com/office/drawing/2014/main" id="{E4096E10-FFB5-9171-B0A3-A0059BAA3096}"/>
                </a:ext>
              </a:extLst>
            </p:cNvPr>
            <p:cNvGrpSpPr/>
            <p:nvPr/>
          </p:nvGrpSpPr>
          <p:grpSpPr>
            <a:xfrm>
              <a:off x="1927407" y="5349761"/>
              <a:ext cx="4238261" cy="1200329"/>
              <a:chOff x="1927407" y="4987375"/>
              <a:chExt cx="4238261" cy="1200329"/>
            </a:xfrm>
          </p:grpSpPr>
          <p:sp>
            <p:nvSpPr>
              <p:cNvPr id="33" name="ZoneTexte 32">
                <a:extLst>
                  <a:ext uri="{FF2B5EF4-FFF2-40B4-BE49-F238E27FC236}">
                    <a16:creationId xmlns:a16="http://schemas.microsoft.com/office/drawing/2014/main" id="{DC646FA2-ED3B-3DDA-4234-292ADC2BBB5D}"/>
                  </a:ext>
                </a:extLst>
              </p:cNvPr>
              <p:cNvSpPr txBox="1"/>
              <p:nvPr/>
            </p:nvSpPr>
            <p:spPr>
              <a:xfrm>
                <a:off x="1982707" y="4987375"/>
                <a:ext cx="4182961" cy="1200329"/>
              </a:xfrm>
              <a:prstGeom prst="rect">
                <a:avLst/>
              </a:prstGeom>
              <a:noFill/>
            </p:spPr>
            <p:txBody>
              <a:bodyPr wrap="square" rtlCol="0">
                <a:spAutoFit/>
              </a:bodyPr>
              <a:lstStyle/>
              <a:p>
                <a:r>
                  <a:rPr lang="fr-FR" sz="1200" dirty="0">
                    <a:latin typeface="Gill Sans MT" panose="020B0502020104020203" pitchFamily="34" charset="0"/>
                  </a:rPr>
                  <a:t>Man AHL est un </a:t>
                </a:r>
                <a:r>
                  <a:rPr lang="fr-FR" sz="1200" dirty="0" err="1">
                    <a:latin typeface="Gill Sans MT" panose="020B0502020104020203" pitchFamily="34" charset="0"/>
                  </a:rPr>
                  <a:t>hedge</a:t>
                </a:r>
                <a:r>
                  <a:rPr lang="fr-FR" sz="1200" dirty="0">
                    <a:latin typeface="Gill Sans MT" panose="020B0502020104020203" pitchFamily="34" charset="0"/>
                  </a:rPr>
                  <a:t> </a:t>
                </a:r>
                <a:r>
                  <a:rPr lang="fr-FR" sz="1200" dirty="0" err="1">
                    <a:latin typeface="Gill Sans MT" panose="020B0502020104020203" pitchFamily="34" charset="0"/>
                  </a:rPr>
                  <a:t>fund</a:t>
                </a:r>
                <a:r>
                  <a:rPr lang="fr-FR" sz="1200" dirty="0">
                    <a:latin typeface="Gill Sans MT" panose="020B0502020104020203" pitchFamily="34" charset="0"/>
                  </a:rPr>
                  <a:t> britannique, développeur des bases de données </a:t>
                </a:r>
                <a:r>
                  <a:rPr lang="fr-FR" sz="1200" dirty="0" err="1">
                    <a:latin typeface="Gill Sans MT" panose="020B0502020104020203" pitchFamily="34" charset="0"/>
                  </a:rPr>
                  <a:t>Artic</a:t>
                </a:r>
                <a:r>
                  <a:rPr lang="fr-FR" sz="1200" dirty="0">
                    <a:latin typeface="Gill Sans MT" panose="020B0502020104020203" pitchFamily="34" charset="0"/>
                  </a:rPr>
                  <a:t> à haute performance. C’est un outil développé en Python, capable de traiter en des temps records des gros volumes de données.</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https://github.com/man-group/arctic</a:t>
                </a:r>
              </a:p>
            </p:txBody>
          </p:sp>
          <p:cxnSp>
            <p:nvCxnSpPr>
              <p:cNvPr id="34" name="Connecteur droit 33">
                <a:extLst>
                  <a:ext uri="{FF2B5EF4-FFF2-40B4-BE49-F238E27FC236}">
                    <a16:creationId xmlns:a16="http://schemas.microsoft.com/office/drawing/2014/main" id="{B91D4D2C-824D-12D8-6268-72655018AB6A}"/>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40" name="Image 39">
              <a:extLst>
                <a:ext uri="{FF2B5EF4-FFF2-40B4-BE49-F238E27FC236}">
                  <a16:creationId xmlns:a16="http://schemas.microsoft.com/office/drawing/2014/main" id="{7F453310-971A-F4B0-5884-30E8D5F07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39" y="5445315"/>
              <a:ext cx="1097279" cy="411788"/>
            </a:xfrm>
            <a:prstGeom prst="rect">
              <a:avLst/>
            </a:prstGeom>
          </p:spPr>
        </p:pic>
      </p:grpSp>
    </p:spTree>
    <p:extLst>
      <p:ext uri="{BB962C8B-B14F-4D97-AF65-F5344CB8AC3E}">
        <p14:creationId xmlns:p14="http://schemas.microsoft.com/office/powerpoint/2010/main" val="418699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principaux cas d’application dans la finance</a:t>
            </a:r>
            <a:br>
              <a:rPr lang="fr-FR" sz="2400" dirty="0">
                <a:latin typeface="Gill Sans MT" panose="020B0502020104020203" pitchFamily="34" charset="0"/>
              </a:rPr>
            </a:br>
            <a:r>
              <a:rPr lang="fr-FR" sz="2000" dirty="0">
                <a:latin typeface="Gill Sans MT" panose="020B0502020104020203" pitchFamily="34" charset="0"/>
              </a:rPr>
              <a:t>La versatilité de Python permet d’adresser un grand nombre de problématiques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7</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49A0E92-D927-3FA2-94B2-2593F5319B3A}"/>
              </a:ext>
            </a:extLst>
          </p:cNvPr>
          <p:cNvGrpSpPr/>
          <p:nvPr/>
        </p:nvGrpSpPr>
        <p:grpSpPr>
          <a:xfrm>
            <a:off x="956997" y="2934266"/>
            <a:ext cx="2591424" cy="339253"/>
            <a:chOff x="945855" y="2763993"/>
            <a:chExt cx="2591424" cy="339253"/>
          </a:xfrm>
        </p:grpSpPr>
        <p:grpSp>
          <p:nvGrpSpPr>
            <p:cNvPr id="16" name="Google Shape;5853;p85">
              <a:extLst>
                <a:ext uri="{FF2B5EF4-FFF2-40B4-BE49-F238E27FC236}">
                  <a16:creationId xmlns:a16="http://schemas.microsoft.com/office/drawing/2014/main" id="{12CD93CB-00BE-6C37-8D82-2CD4120F97C2}"/>
                </a:ext>
              </a:extLst>
            </p:cNvPr>
            <p:cNvGrpSpPr/>
            <p:nvPr/>
          </p:nvGrpSpPr>
          <p:grpSpPr>
            <a:xfrm>
              <a:off x="945855" y="2763993"/>
              <a:ext cx="339359" cy="339253"/>
              <a:chOff x="6235250" y="2620775"/>
              <a:chExt cx="481975" cy="481825"/>
            </a:xfrm>
            <a:solidFill>
              <a:schemeClr val="tx1">
                <a:lumMod val="85000"/>
                <a:lumOff val="15000"/>
              </a:schemeClr>
            </a:solidFill>
          </p:grpSpPr>
          <p:sp>
            <p:nvSpPr>
              <p:cNvPr id="17" name="Google Shape;5854;p85">
                <a:extLst>
                  <a:ext uri="{FF2B5EF4-FFF2-40B4-BE49-F238E27FC236}">
                    <a16:creationId xmlns:a16="http://schemas.microsoft.com/office/drawing/2014/main" id="{C1EC2C31-FD10-506F-FEAA-CFA61C2EAAAF}"/>
                  </a:ext>
                </a:extLst>
              </p:cNvPr>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55;p85">
                <a:extLst>
                  <a:ext uri="{FF2B5EF4-FFF2-40B4-BE49-F238E27FC236}">
                    <a16:creationId xmlns:a16="http://schemas.microsoft.com/office/drawing/2014/main" id="{CE0016BF-ACD4-B97B-3009-CBB3B668793D}"/>
                  </a:ext>
                </a:extLst>
              </p:cNvPr>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6;p85">
                <a:extLst>
                  <a:ext uri="{FF2B5EF4-FFF2-40B4-BE49-F238E27FC236}">
                    <a16:creationId xmlns:a16="http://schemas.microsoft.com/office/drawing/2014/main" id="{FA0A174B-D00D-FE05-6877-7C30932EFF14}"/>
                  </a:ext>
                </a:extLst>
              </p:cNvPr>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57;p85">
                <a:extLst>
                  <a:ext uri="{FF2B5EF4-FFF2-40B4-BE49-F238E27FC236}">
                    <a16:creationId xmlns:a16="http://schemas.microsoft.com/office/drawing/2014/main" id="{F7032D2B-1B7B-A657-7891-A7BDAF109E69}"/>
                  </a:ext>
                </a:extLst>
              </p:cNvPr>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58;p85">
                <a:extLst>
                  <a:ext uri="{FF2B5EF4-FFF2-40B4-BE49-F238E27FC236}">
                    <a16:creationId xmlns:a16="http://schemas.microsoft.com/office/drawing/2014/main" id="{8534DFBE-CBE9-3352-FD65-CD2BDAD53534}"/>
                  </a:ext>
                </a:extLst>
              </p:cNvPr>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ZoneTexte 23">
              <a:extLst>
                <a:ext uri="{FF2B5EF4-FFF2-40B4-BE49-F238E27FC236}">
                  <a16:creationId xmlns:a16="http://schemas.microsoft.com/office/drawing/2014/main" id="{37A70F96-8B6B-81E9-A397-464FF89B029A}"/>
                </a:ext>
              </a:extLst>
            </p:cNvPr>
            <p:cNvSpPr txBox="1"/>
            <p:nvPr/>
          </p:nvSpPr>
          <p:spPr>
            <a:xfrm>
              <a:off x="1377279" y="2780490"/>
              <a:ext cx="2160000" cy="307777"/>
            </a:xfrm>
            <a:prstGeom prst="rect">
              <a:avLst/>
            </a:prstGeom>
            <a:noFill/>
          </p:spPr>
          <p:txBody>
            <a:bodyPr wrap="square" rtlCol="0">
              <a:spAutoFit/>
            </a:bodyPr>
            <a:lstStyle/>
            <a:p>
              <a:r>
                <a:rPr lang="fr-FR" sz="1400" b="1" dirty="0">
                  <a:latin typeface="Gill Sans MT" panose="020B0502020104020203" pitchFamily="34" charset="0"/>
                </a:rPr>
                <a:t>Gestion des risques</a:t>
              </a:r>
            </a:p>
          </p:txBody>
        </p:sp>
      </p:grpSp>
      <p:grpSp>
        <p:nvGrpSpPr>
          <p:cNvPr id="47" name="Groupe 46">
            <a:extLst>
              <a:ext uri="{FF2B5EF4-FFF2-40B4-BE49-F238E27FC236}">
                <a16:creationId xmlns:a16="http://schemas.microsoft.com/office/drawing/2014/main" id="{DB36C04D-1739-E181-5D6B-FEC606DA46C7}"/>
              </a:ext>
            </a:extLst>
          </p:cNvPr>
          <p:cNvGrpSpPr/>
          <p:nvPr/>
        </p:nvGrpSpPr>
        <p:grpSpPr>
          <a:xfrm>
            <a:off x="956997" y="3838040"/>
            <a:ext cx="2606151" cy="339253"/>
            <a:chOff x="931128" y="3519223"/>
            <a:chExt cx="2606151" cy="339253"/>
          </a:xfrm>
        </p:grpSpPr>
        <p:sp>
          <p:nvSpPr>
            <p:cNvPr id="22" name="Google Shape;5816;p85">
              <a:extLst>
                <a:ext uri="{FF2B5EF4-FFF2-40B4-BE49-F238E27FC236}">
                  <a16:creationId xmlns:a16="http://schemas.microsoft.com/office/drawing/2014/main" id="{C7D7412D-AB77-6ABB-37D0-DC8744BBB9B1}"/>
                </a:ext>
              </a:extLst>
            </p:cNvPr>
            <p:cNvSpPr/>
            <p:nvPr/>
          </p:nvSpPr>
          <p:spPr>
            <a:xfrm>
              <a:off x="931128" y="3519223"/>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ZoneTexte 24">
              <a:extLst>
                <a:ext uri="{FF2B5EF4-FFF2-40B4-BE49-F238E27FC236}">
                  <a16:creationId xmlns:a16="http://schemas.microsoft.com/office/drawing/2014/main" id="{A4237ACB-C863-7FD0-980E-5A41C6BC694D}"/>
                </a:ext>
              </a:extLst>
            </p:cNvPr>
            <p:cNvSpPr txBox="1"/>
            <p:nvPr/>
          </p:nvSpPr>
          <p:spPr>
            <a:xfrm>
              <a:off x="1377279" y="3534960"/>
              <a:ext cx="2160000" cy="307777"/>
            </a:xfrm>
            <a:prstGeom prst="rect">
              <a:avLst/>
            </a:prstGeom>
            <a:noFill/>
          </p:spPr>
          <p:txBody>
            <a:bodyPr wrap="square" rtlCol="0">
              <a:spAutoFit/>
            </a:bodyPr>
            <a:lstStyle/>
            <a:p>
              <a:r>
                <a:rPr lang="fr-FR" sz="1400" b="1" dirty="0">
                  <a:latin typeface="Gill Sans MT" panose="020B0502020104020203" pitchFamily="34" charset="0"/>
                </a:rPr>
                <a:t>Valorisation d’actifs</a:t>
              </a:r>
            </a:p>
          </p:txBody>
        </p:sp>
      </p:grpSp>
      <p:grpSp>
        <p:nvGrpSpPr>
          <p:cNvPr id="45" name="Groupe 44">
            <a:extLst>
              <a:ext uri="{FF2B5EF4-FFF2-40B4-BE49-F238E27FC236}">
                <a16:creationId xmlns:a16="http://schemas.microsoft.com/office/drawing/2014/main" id="{640C3951-F621-2953-794C-BE76D207379D}"/>
              </a:ext>
            </a:extLst>
          </p:cNvPr>
          <p:cNvGrpSpPr/>
          <p:nvPr/>
        </p:nvGrpSpPr>
        <p:grpSpPr>
          <a:xfrm>
            <a:off x="949963" y="1961213"/>
            <a:ext cx="2587316" cy="327118"/>
            <a:chOff x="949963" y="1961213"/>
            <a:chExt cx="2587316" cy="327118"/>
          </a:xfrm>
        </p:grpSpPr>
        <p:sp>
          <p:nvSpPr>
            <p:cNvPr id="28" name="ZoneTexte 27">
              <a:extLst>
                <a:ext uri="{FF2B5EF4-FFF2-40B4-BE49-F238E27FC236}">
                  <a16:creationId xmlns:a16="http://schemas.microsoft.com/office/drawing/2014/main" id="{F6C1A6CC-D5EE-7863-BABC-8C533F1C64FD}"/>
                </a:ext>
              </a:extLst>
            </p:cNvPr>
            <p:cNvSpPr txBox="1"/>
            <p:nvPr/>
          </p:nvSpPr>
          <p:spPr>
            <a:xfrm>
              <a:off x="1377279" y="1980554"/>
              <a:ext cx="2160000" cy="307777"/>
            </a:xfrm>
            <a:prstGeom prst="rect">
              <a:avLst/>
            </a:prstGeom>
            <a:noFill/>
          </p:spPr>
          <p:txBody>
            <a:bodyPr wrap="square" rtlCol="0">
              <a:spAutoFit/>
            </a:bodyPr>
            <a:lstStyle/>
            <a:p>
              <a:r>
                <a:rPr lang="fr-FR" sz="1400" b="1" dirty="0">
                  <a:latin typeface="Gill Sans MT" panose="020B0502020104020203" pitchFamily="34" charset="0"/>
                </a:rPr>
                <a:t>Gestion d’actifs</a:t>
              </a:r>
            </a:p>
          </p:txBody>
        </p:sp>
        <p:sp>
          <p:nvSpPr>
            <p:cNvPr id="29" name="Google Shape;5783;p85">
              <a:extLst>
                <a:ext uri="{FF2B5EF4-FFF2-40B4-BE49-F238E27FC236}">
                  <a16:creationId xmlns:a16="http://schemas.microsoft.com/office/drawing/2014/main" id="{6BE23D0A-55FB-C890-3807-BE49BF57DF7F}"/>
                </a:ext>
              </a:extLst>
            </p:cNvPr>
            <p:cNvSpPr/>
            <p:nvPr/>
          </p:nvSpPr>
          <p:spPr>
            <a:xfrm>
              <a:off x="949963" y="1961213"/>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roupe 47">
            <a:extLst>
              <a:ext uri="{FF2B5EF4-FFF2-40B4-BE49-F238E27FC236}">
                <a16:creationId xmlns:a16="http://schemas.microsoft.com/office/drawing/2014/main" id="{52AE22EB-8FC1-6DC8-8AD5-36D731FEAB45}"/>
              </a:ext>
            </a:extLst>
          </p:cNvPr>
          <p:cNvGrpSpPr/>
          <p:nvPr/>
        </p:nvGrpSpPr>
        <p:grpSpPr>
          <a:xfrm>
            <a:off x="956997" y="4632520"/>
            <a:ext cx="3349158" cy="347288"/>
            <a:chOff x="910543" y="4405586"/>
            <a:chExt cx="3349158" cy="347288"/>
          </a:xfrm>
        </p:grpSpPr>
        <p:sp>
          <p:nvSpPr>
            <p:cNvPr id="26" name="ZoneTexte 25">
              <a:extLst>
                <a:ext uri="{FF2B5EF4-FFF2-40B4-BE49-F238E27FC236}">
                  <a16:creationId xmlns:a16="http://schemas.microsoft.com/office/drawing/2014/main" id="{58FA1389-D480-D891-466C-9A5C9A1DEBCF}"/>
                </a:ext>
              </a:extLst>
            </p:cNvPr>
            <p:cNvSpPr txBox="1"/>
            <p:nvPr/>
          </p:nvSpPr>
          <p:spPr>
            <a:xfrm>
              <a:off x="1377279" y="4405586"/>
              <a:ext cx="2882422" cy="307777"/>
            </a:xfrm>
            <a:prstGeom prst="rect">
              <a:avLst/>
            </a:prstGeom>
            <a:noFill/>
          </p:spPr>
          <p:txBody>
            <a:bodyPr wrap="square" rtlCol="0">
              <a:spAutoFit/>
            </a:bodyPr>
            <a:lstStyle/>
            <a:p>
              <a:r>
                <a:rPr lang="fr-FR" sz="1400" b="1" dirty="0">
                  <a:latin typeface="Gill Sans MT" panose="020B0502020104020203" pitchFamily="34" charset="0"/>
                </a:rPr>
                <a:t>Statistiques &amp; Econométrie</a:t>
              </a:r>
            </a:p>
          </p:txBody>
        </p:sp>
        <p:grpSp>
          <p:nvGrpSpPr>
            <p:cNvPr id="30" name="Google Shape;5677;p85">
              <a:extLst>
                <a:ext uri="{FF2B5EF4-FFF2-40B4-BE49-F238E27FC236}">
                  <a16:creationId xmlns:a16="http://schemas.microsoft.com/office/drawing/2014/main" id="{26E02603-EE34-BE77-3BBF-919E54A6F6E8}"/>
                </a:ext>
              </a:extLst>
            </p:cNvPr>
            <p:cNvGrpSpPr/>
            <p:nvPr/>
          </p:nvGrpSpPr>
          <p:grpSpPr>
            <a:xfrm>
              <a:off x="910543" y="4412987"/>
              <a:ext cx="350431" cy="339887"/>
              <a:chOff x="3270675" y="841800"/>
              <a:chExt cx="497700" cy="482725"/>
            </a:xfrm>
            <a:solidFill>
              <a:schemeClr val="tx1">
                <a:lumMod val="85000"/>
                <a:lumOff val="15000"/>
              </a:schemeClr>
            </a:solidFill>
          </p:grpSpPr>
          <p:sp>
            <p:nvSpPr>
              <p:cNvPr id="31" name="Google Shape;5678;p85">
                <a:extLst>
                  <a:ext uri="{FF2B5EF4-FFF2-40B4-BE49-F238E27FC236}">
                    <a16:creationId xmlns:a16="http://schemas.microsoft.com/office/drawing/2014/main" id="{29185CBF-E756-DA93-4C69-A37CAD91475C}"/>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5679;p85">
                <a:extLst>
                  <a:ext uri="{FF2B5EF4-FFF2-40B4-BE49-F238E27FC236}">
                    <a16:creationId xmlns:a16="http://schemas.microsoft.com/office/drawing/2014/main" id="{5E81D488-5397-7BA1-388D-F0095C8EDBC6}"/>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680;p85">
                <a:extLst>
                  <a:ext uri="{FF2B5EF4-FFF2-40B4-BE49-F238E27FC236}">
                    <a16:creationId xmlns:a16="http://schemas.microsoft.com/office/drawing/2014/main" id="{7B151C2B-8940-6867-228A-C5FD15DCCB47}"/>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8" name="Groupe 57">
            <a:extLst>
              <a:ext uri="{FF2B5EF4-FFF2-40B4-BE49-F238E27FC236}">
                <a16:creationId xmlns:a16="http://schemas.microsoft.com/office/drawing/2014/main" id="{75F986D4-A06B-9BDD-BAE8-89CBE002938B}"/>
              </a:ext>
            </a:extLst>
          </p:cNvPr>
          <p:cNvGrpSpPr/>
          <p:nvPr/>
        </p:nvGrpSpPr>
        <p:grpSpPr>
          <a:xfrm>
            <a:off x="971506" y="5481087"/>
            <a:ext cx="4462012" cy="312262"/>
            <a:chOff x="971506" y="5481087"/>
            <a:chExt cx="4462012" cy="312262"/>
          </a:xfrm>
        </p:grpSpPr>
        <p:sp>
          <p:nvSpPr>
            <p:cNvPr id="27" name="ZoneTexte 26">
              <a:extLst>
                <a:ext uri="{FF2B5EF4-FFF2-40B4-BE49-F238E27FC236}">
                  <a16:creationId xmlns:a16="http://schemas.microsoft.com/office/drawing/2014/main" id="{A0BBC2B3-350E-5930-6046-33FA1F559F8E}"/>
                </a:ext>
              </a:extLst>
            </p:cNvPr>
            <p:cNvSpPr txBox="1"/>
            <p:nvPr/>
          </p:nvSpPr>
          <p:spPr>
            <a:xfrm>
              <a:off x="1376750" y="5481087"/>
              <a:ext cx="4056768" cy="307777"/>
            </a:xfrm>
            <a:prstGeom prst="rect">
              <a:avLst/>
            </a:prstGeom>
            <a:noFill/>
          </p:spPr>
          <p:txBody>
            <a:bodyPr wrap="square" rtlCol="0">
              <a:spAutoFit/>
            </a:bodyPr>
            <a:lstStyle/>
            <a:p>
              <a:r>
                <a:rPr lang="fr-FR" sz="1400" b="1" dirty="0">
                  <a:latin typeface="Gill Sans MT" panose="020B0502020104020203" pitchFamily="34" charset="0"/>
                </a:rPr>
                <a:t>Performance &amp; </a:t>
              </a:r>
              <a:r>
                <a:rPr lang="fr-FR" sz="1400" b="1" dirty="0" err="1">
                  <a:latin typeface="Gill Sans MT" panose="020B0502020104020203" pitchFamily="34" charset="0"/>
                </a:rPr>
                <a:t>Reporting</a:t>
              </a:r>
              <a:endParaRPr lang="fr-FR" sz="1400" b="1" dirty="0">
                <a:latin typeface="Gill Sans MT" panose="020B0502020104020203" pitchFamily="34" charset="0"/>
              </a:endParaRPr>
            </a:p>
          </p:txBody>
        </p:sp>
        <p:grpSp>
          <p:nvGrpSpPr>
            <p:cNvPr id="34" name="Google Shape;5779;p85">
              <a:extLst>
                <a:ext uri="{FF2B5EF4-FFF2-40B4-BE49-F238E27FC236}">
                  <a16:creationId xmlns:a16="http://schemas.microsoft.com/office/drawing/2014/main" id="{E5A38D8B-FFD8-3F5E-9E51-372B6DEEF2D6}"/>
                </a:ext>
              </a:extLst>
            </p:cNvPr>
            <p:cNvGrpSpPr/>
            <p:nvPr/>
          </p:nvGrpSpPr>
          <p:grpSpPr>
            <a:xfrm>
              <a:off x="971506" y="5493841"/>
              <a:ext cx="289024" cy="299508"/>
              <a:chOff x="3357325" y="2093500"/>
              <a:chExt cx="311525" cy="322825"/>
            </a:xfrm>
            <a:solidFill>
              <a:schemeClr val="tx1">
                <a:lumMod val="85000"/>
                <a:lumOff val="15000"/>
              </a:schemeClr>
            </a:solidFill>
          </p:grpSpPr>
          <p:sp>
            <p:nvSpPr>
              <p:cNvPr id="35" name="Google Shape;5780;p85">
                <a:extLst>
                  <a:ext uri="{FF2B5EF4-FFF2-40B4-BE49-F238E27FC236}">
                    <a16:creationId xmlns:a16="http://schemas.microsoft.com/office/drawing/2014/main" id="{A68C9A29-BAB1-8446-7130-E5FCD0DE96C6}"/>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5781;p85">
                <a:extLst>
                  <a:ext uri="{FF2B5EF4-FFF2-40B4-BE49-F238E27FC236}">
                    <a16:creationId xmlns:a16="http://schemas.microsoft.com/office/drawing/2014/main" id="{914FE3F0-F131-57F7-3FD1-C3D7105E2C8F}"/>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5782;p85">
                <a:extLst>
                  <a:ext uri="{FF2B5EF4-FFF2-40B4-BE49-F238E27FC236}">
                    <a16:creationId xmlns:a16="http://schemas.microsoft.com/office/drawing/2014/main" id="{56B4CC80-15D3-E622-AF11-8F779D75EB71}"/>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39" name="ZoneTexte 38">
            <a:extLst>
              <a:ext uri="{FF2B5EF4-FFF2-40B4-BE49-F238E27FC236}">
                <a16:creationId xmlns:a16="http://schemas.microsoft.com/office/drawing/2014/main" id="{08130E55-2279-6318-1BFC-A12119496303}"/>
              </a:ext>
            </a:extLst>
          </p:cNvPr>
          <p:cNvSpPr txBox="1"/>
          <p:nvPr/>
        </p:nvSpPr>
        <p:spPr>
          <a:xfrm>
            <a:off x="3879669" y="1760091"/>
            <a:ext cx="2470297"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positions</a:t>
            </a:r>
          </a:p>
          <a:p>
            <a:pPr marL="171450" indent="-171450">
              <a:buFont typeface="Arial" panose="020B0604020202020204" pitchFamily="34" charset="0"/>
              <a:buChar char="•"/>
            </a:pPr>
            <a:r>
              <a:rPr lang="fr-FR" sz="1200" dirty="0">
                <a:latin typeface="Gill Sans MT" panose="020B0502020104020203" pitchFamily="34" charset="0"/>
              </a:rPr>
              <a:t>Gestion des ordres</a:t>
            </a:r>
          </a:p>
          <a:p>
            <a:pPr marL="171450" indent="-171450">
              <a:buFont typeface="Arial" panose="020B0604020202020204" pitchFamily="34" charset="0"/>
              <a:buChar char="•"/>
            </a:pPr>
            <a:r>
              <a:rPr lang="fr-FR" sz="1200" dirty="0" err="1">
                <a:latin typeface="Gill Sans MT" panose="020B0502020104020203" pitchFamily="34" charset="0"/>
              </a:rPr>
              <a:t>Backtests</a:t>
            </a:r>
            <a:r>
              <a:rPr lang="fr-FR" sz="1200" dirty="0">
                <a:latin typeface="Gill Sans MT" panose="020B0502020104020203" pitchFamily="34" charset="0"/>
              </a:rPr>
              <a:t> &amp; Simulations</a:t>
            </a:r>
          </a:p>
          <a:p>
            <a:pPr marL="171450" indent="-171450">
              <a:buFont typeface="Arial" panose="020B0604020202020204" pitchFamily="34" charset="0"/>
              <a:buChar char="•"/>
            </a:pPr>
            <a:r>
              <a:rPr lang="fr-FR" sz="1200" dirty="0">
                <a:latin typeface="Gill Sans MT" panose="020B0502020104020203" pitchFamily="34" charset="0"/>
              </a:rPr>
              <a:t>Optimisation de portefeuille</a:t>
            </a:r>
          </a:p>
        </p:txBody>
      </p:sp>
      <p:sp>
        <p:nvSpPr>
          <p:cNvPr id="40" name="ZoneTexte 39">
            <a:extLst>
              <a:ext uri="{FF2B5EF4-FFF2-40B4-BE49-F238E27FC236}">
                <a16:creationId xmlns:a16="http://schemas.microsoft.com/office/drawing/2014/main" id="{38EB8756-5B00-F6CB-E801-781D6F01AC6D}"/>
              </a:ext>
            </a:extLst>
          </p:cNvPr>
          <p:cNvSpPr txBox="1"/>
          <p:nvPr/>
        </p:nvSpPr>
        <p:spPr>
          <a:xfrm>
            <a:off x="3899785" y="2715326"/>
            <a:ext cx="3233684"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expositions &amp; engagements</a:t>
            </a:r>
          </a:p>
          <a:p>
            <a:pPr marL="171450" indent="-171450">
              <a:buFont typeface="Arial" panose="020B0604020202020204" pitchFamily="34" charset="0"/>
              <a:buChar char="•"/>
            </a:pPr>
            <a:r>
              <a:rPr lang="fr-FR" sz="1200" dirty="0">
                <a:latin typeface="Gill Sans MT" panose="020B0502020104020203" pitchFamily="34" charset="0"/>
              </a:rPr>
              <a:t>Ratios réglementaires</a:t>
            </a:r>
          </a:p>
          <a:p>
            <a:pPr marL="171450" indent="-171450">
              <a:buFont typeface="Arial" panose="020B0604020202020204" pitchFamily="34" charset="0"/>
              <a:buChar char="•"/>
            </a:pPr>
            <a:r>
              <a:rPr lang="fr-FR" sz="1200" dirty="0">
                <a:latin typeface="Gill Sans MT" panose="020B0502020104020203" pitchFamily="34" charset="0"/>
              </a:rPr>
              <a:t>Stress-Test sur les portefeuilles</a:t>
            </a:r>
          </a:p>
          <a:p>
            <a:pPr marL="171450" indent="-171450">
              <a:buFont typeface="Arial" panose="020B0604020202020204" pitchFamily="34" charset="0"/>
              <a:buChar char="•"/>
            </a:pPr>
            <a:r>
              <a:rPr lang="fr-FR" sz="1200" dirty="0" err="1">
                <a:latin typeface="Gill Sans MT" panose="020B0502020104020203" pitchFamily="34" charset="0"/>
              </a:rPr>
              <a:t>VaR</a:t>
            </a:r>
            <a:r>
              <a:rPr lang="fr-FR" sz="1200" dirty="0">
                <a:latin typeface="Gill Sans MT" panose="020B0502020104020203" pitchFamily="34" charset="0"/>
              </a:rPr>
              <a:t>, ES, corrélation, </a:t>
            </a:r>
            <a:r>
              <a:rPr lang="fr-FR" sz="1200" dirty="0" err="1">
                <a:latin typeface="Gill Sans MT" panose="020B0502020104020203" pitchFamily="34" charset="0"/>
              </a:rPr>
              <a:t>etc</a:t>
            </a:r>
            <a:endParaRPr lang="fr-FR" sz="1200" dirty="0">
              <a:latin typeface="Gill Sans MT" panose="020B0502020104020203" pitchFamily="34" charset="0"/>
            </a:endParaRPr>
          </a:p>
        </p:txBody>
      </p:sp>
      <p:sp>
        <p:nvSpPr>
          <p:cNvPr id="41" name="ZoneTexte 40">
            <a:extLst>
              <a:ext uri="{FF2B5EF4-FFF2-40B4-BE49-F238E27FC236}">
                <a16:creationId xmlns:a16="http://schemas.microsoft.com/office/drawing/2014/main" id="{FEE2ACF6-6709-06E4-DF38-702708724CF3}"/>
              </a:ext>
            </a:extLst>
          </p:cNvPr>
          <p:cNvSpPr txBox="1"/>
          <p:nvPr/>
        </p:nvSpPr>
        <p:spPr>
          <a:xfrm>
            <a:off x="3899784" y="3711952"/>
            <a:ext cx="2074295" cy="646331"/>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Options</a:t>
            </a:r>
          </a:p>
          <a:p>
            <a:pPr marL="171450" indent="-171450">
              <a:buFont typeface="Arial" panose="020B0604020202020204" pitchFamily="34" charset="0"/>
              <a:buChar char="•"/>
            </a:pPr>
            <a:r>
              <a:rPr lang="fr-FR" sz="1200" dirty="0">
                <a:latin typeface="Gill Sans MT" panose="020B0502020104020203" pitchFamily="34" charset="0"/>
              </a:rPr>
              <a:t>Obligations</a:t>
            </a:r>
          </a:p>
          <a:p>
            <a:pPr marL="171450" indent="-171450">
              <a:buFont typeface="Arial" panose="020B0604020202020204" pitchFamily="34" charset="0"/>
              <a:buChar char="•"/>
            </a:pPr>
            <a:r>
              <a:rPr lang="fr-FR" sz="1200" dirty="0">
                <a:latin typeface="Gill Sans MT" panose="020B0502020104020203" pitchFamily="34" charset="0"/>
              </a:rPr>
              <a:t>Produits structurés</a:t>
            </a:r>
          </a:p>
        </p:txBody>
      </p:sp>
      <p:sp>
        <p:nvSpPr>
          <p:cNvPr id="42" name="ZoneTexte 41">
            <a:extLst>
              <a:ext uri="{FF2B5EF4-FFF2-40B4-BE49-F238E27FC236}">
                <a16:creationId xmlns:a16="http://schemas.microsoft.com/office/drawing/2014/main" id="{0A5C5AA0-7D2F-D0A8-1FE9-B0E558743538}"/>
              </a:ext>
            </a:extLst>
          </p:cNvPr>
          <p:cNvSpPr txBox="1"/>
          <p:nvPr/>
        </p:nvSpPr>
        <p:spPr>
          <a:xfrm>
            <a:off x="3899785" y="4385218"/>
            <a:ext cx="323368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macro-économique</a:t>
            </a:r>
          </a:p>
          <a:p>
            <a:pPr marL="171450" indent="-171450">
              <a:buFont typeface="Arial" panose="020B0604020202020204" pitchFamily="34" charset="0"/>
              <a:buChar char="•"/>
            </a:pPr>
            <a:r>
              <a:rPr lang="fr-FR" sz="1200" dirty="0">
                <a:latin typeface="Gill Sans MT" panose="020B0502020104020203" pitchFamily="34" charset="0"/>
              </a:rPr>
              <a:t>Recherche fondamentale</a:t>
            </a:r>
          </a:p>
          <a:p>
            <a:pPr marL="171450" indent="-171450">
              <a:buFont typeface="Arial" panose="020B0604020202020204" pitchFamily="34" charset="0"/>
              <a:buChar char="•"/>
            </a:pPr>
            <a:r>
              <a:rPr lang="fr-FR" sz="1200" dirty="0">
                <a:latin typeface="Gill Sans MT" panose="020B0502020104020203" pitchFamily="34" charset="0"/>
              </a:rPr>
              <a:t>Modélisations avancées (machine </a:t>
            </a:r>
            <a:r>
              <a:rPr lang="fr-FR" sz="1200" dirty="0" err="1">
                <a:latin typeface="Gill Sans MT" panose="020B0502020104020203" pitchFamily="34" charset="0"/>
              </a:rPr>
              <a:t>learning</a:t>
            </a:r>
            <a:r>
              <a:rPr lang="fr-FR" sz="1200" dirty="0">
                <a:latin typeface="Gill Sans MT" panose="020B0502020104020203" pitchFamily="34" charset="0"/>
              </a:rPr>
              <a:t>)</a:t>
            </a:r>
          </a:p>
          <a:p>
            <a:pPr marL="171450" indent="-171450">
              <a:buFont typeface="Arial" panose="020B0604020202020204" pitchFamily="34" charset="0"/>
              <a:buChar char="•"/>
            </a:pPr>
            <a:r>
              <a:rPr lang="fr-FR" sz="1200" dirty="0">
                <a:latin typeface="Gill Sans MT" panose="020B0502020104020203" pitchFamily="34" charset="0"/>
              </a:rPr>
              <a:t>Analyses factorielles</a:t>
            </a:r>
          </a:p>
        </p:txBody>
      </p:sp>
      <p:sp>
        <p:nvSpPr>
          <p:cNvPr id="44" name="ZoneTexte 43">
            <a:extLst>
              <a:ext uri="{FF2B5EF4-FFF2-40B4-BE49-F238E27FC236}">
                <a16:creationId xmlns:a16="http://schemas.microsoft.com/office/drawing/2014/main" id="{19C7A4C3-4E61-BAA3-955B-61B961B5C953}"/>
              </a:ext>
            </a:extLst>
          </p:cNvPr>
          <p:cNvSpPr txBox="1"/>
          <p:nvPr/>
        </p:nvSpPr>
        <p:spPr>
          <a:xfrm>
            <a:off x="3879670" y="5285618"/>
            <a:ext cx="3024052"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de performances</a:t>
            </a:r>
          </a:p>
          <a:p>
            <a:pPr marL="171450" indent="-171450">
              <a:buFont typeface="Arial" panose="020B0604020202020204" pitchFamily="34" charset="0"/>
              <a:buChar char="•"/>
            </a:pPr>
            <a:r>
              <a:rPr lang="fr-FR" sz="1200" dirty="0">
                <a:latin typeface="Gill Sans MT" panose="020B0502020104020203" pitchFamily="34" charset="0"/>
              </a:rPr>
              <a:t>Modèles d’attributions</a:t>
            </a:r>
          </a:p>
          <a:p>
            <a:pPr marL="171450" indent="-171450">
              <a:buFont typeface="Arial" panose="020B0604020202020204" pitchFamily="34" charset="0"/>
              <a:buChar char="•"/>
            </a:pPr>
            <a:r>
              <a:rPr lang="fr-FR" sz="1200" dirty="0">
                <a:latin typeface="Gill Sans MT" panose="020B0502020104020203" pitchFamily="34" charset="0"/>
              </a:rPr>
              <a:t>Génération de </a:t>
            </a:r>
            <a:r>
              <a:rPr lang="fr-FR" sz="1200" dirty="0" err="1">
                <a:latin typeface="Gill Sans MT" panose="020B0502020104020203" pitchFamily="34" charset="0"/>
              </a:rPr>
              <a:t>reportings</a:t>
            </a:r>
            <a:r>
              <a:rPr lang="fr-FR" sz="1200" dirty="0">
                <a:latin typeface="Gill Sans MT" panose="020B0502020104020203" pitchFamily="34" charset="0"/>
              </a:rPr>
              <a:t> automatisés</a:t>
            </a:r>
          </a:p>
          <a:p>
            <a:pPr marL="171450" indent="-171450">
              <a:buFont typeface="Arial" panose="020B0604020202020204" pitchFamily="34" charset="0"/>
              <a:buChar char="•"/>
            </a:pPr>
            <a:r>
              <a:rPr lang="fr-FR" sz="1200" dirty="0">
                <a:latin typeface="Gill Sans MT" panose="020B0502020104020203" pitchFamily="34" charset="0"/>
              </a:rPr>
              <a:t>Mailing automatique</a:t>
            </a:r>
          </a:p>
        </p:txBody>
      </p:sp>
      <p:grpSp>
        <p:nvGrpSpPr>
          <p:cNvPr id="53" name="Groupe 52">
            <a:extLst>
              <a:ext uri="{FF2B5EF4-FFF2-40B4-BE49-F238E27FC236}">
                <a16:creationId xmlns:a16="http://schemas.microsoft.com/office/drawing/2014/main" id="{0F515018-C852-AE49-1215-71D04EE4C594}"/>
              </a:ext>
            </a:extLst>
          </p:cNvPr>
          <p:cNvGrpSpPr/>
          <p:nvPr/>
        </p:nvGrpSpPr>
        <p:grpSpPr>
          <a:xfrm>
            <a:off x="7296364" y="3527445"/>
            <a:ext cx="4626316" cy="2747964"/>
            <a:chOff x="8257903" y="2257200"/>
            <a:chExt cx="3624943" cy="3159338"/>
          </a:xfrm>
        </p:grpSpPr>
        <p:sp>
          <p:nvSpPr>
            <p:cNvPr id="54" name="ZoneTexte 53">
              <a:extLst>
                <a:ext uri="{FF2B5EF4-FFF2-40B4-BE49-F238E27FC236}">
                  <a16:creationId xmlns:a16="http://schemas.microsoft.com/office/drawing/2014/main" id="{8249AF30-88C7-6819-9172-A7CD34C8CFE2}"/>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55" name="ZoneTexte 54">
              <a:extLst>
                <a:ext uri="{FF2B5EF4-FFF2-40B4-BE49-F238E27FC236}">
                  <a16:creationId xmlns:a16="http://schemas.microsoft.com/office/drawing/2014/main" id="{F4A1593A-459E-7CCC-0D32-01932C2F434A}"/>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56" name="ZoneTexte 55">
              <a:extLst>
                <a:ext uri="{FF2B5EF4-FFF2-40B4-BE49-F238E27FC236}">
                  <a16:creationId xmlns:a16="http://schemas.microsoft.com/office/drawing/2014/main" id="{A63B0F35-5997-9B9B-026E-8E5C43CF243F}"/>
                </a:ext>
              </a:extLst>
            </p:cNvPr>
            <p:cNvSpPr txBox="1"/>
            <p:nvPr/>
          </p:nvSpPr>
          <p:spPr>
            <a:xfrm>
              <a:off x="8858794" y="2738452"/>
              <a:ext cx="2671355" cy="2197801"/>
            </a:xfrm>
            <a:prstGeom prst="rect">
              <a:avLst/>
            </a:prstGeom>
            <a:noFill/>
          </p:spPr>
          <p:txBody>
            <a:bodyPr wrap="square" rtlCol="0">
              <a:spAutoFit/>
            </a:bodyPr>
            <a:lstStyle/>
            <a:p>
              <a:r>
                <a:rPr lang="en-US" sz="1600" b="0" i="1" dirty="0">
                  <a:effectLst/>
                  <a:latin typeface="Gill Sans MT" panose="020B0502020104020203" pitchFamily="34" charset="0"/>
                </a:rPr>
                <a:t>Python isn't the fastest language on the world – but it’s fast enough for what hedge funds need it to do a lot of the time. A lot of hedge funds will have a Python notebook that they run once a day and that pulls in all their positions and performs all the risk calculations.</a:t>
              </a:r>
              <a:endParaRPr lang="fr-FR" sz="1600" i="1" dirty="0">
                <a:latin typeface="Gill Sans MT" panose="020B0502020104020203" pitchFamily="34" charset="0"/>
              </a:endParaRPr>
            </a:p>
          </p:txBody>
        </p:sp>
        <p:sp>
          <p:nvSpPr>
            <p:cNvPr id="57" name="ZoneTexte 56">
              <a:extLst>
                <a:ext uri="{FF2B5EF4-FFF2-40B4-BE49-F238E27FC236}">
                  <a16:creationId xmlns:a16="http://schemas.microsoft.com/office/drawing/2014/main" id="{95AEFEBA-F5BA-F918-EA8A-9866D5F32F26}"/>
                </a:ext>
              </a:extLst>
            </p:cNvPr>
            <p:cNvSpPr txBox="1"/>
            <p:nvPr/>
          </p:nvSpPr>
          <p:spPr>
            <a:xfrm>
              <a:off x="8858794" y="5016428"/>
              <a:ext cx="3024052"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Sean Hunter</a:t>
              </a:r>
            </a:p>
            <a:p>
              <a:r>
                <a:rPr lang="fr-FR" sz="1000" i="1" dirty="0">
                  <a:solidFill>
                    <a:schemeClr val="tx1">
                      <a:lumMod val="65000"/>
                      <a:lumOff val="35000"/>
                    </a:schemeClr>
                  </a:solidFill>
                  <a:latin typeface="Gill Sans MT" panose="020B0502020104020203" pitchFamily="34" charset="0"/>
                </a:rPr>
                <a:t>Former Goldman Sachs </a:t>
              </a:r>
              <a:r>
                <a:rPr lang="fr-FR" sz="1000" i="1" dirty="0" err="1">
                  <a:solidFill>
                    <a:schemeClr val="tx1">
                      <a:lumMod val="65000"/>
                      <a:lumOff val="35000"/>
                    </a:schemeClr>
                  </a:solidFill>
                  <a:latin typeface="Gill Sans MT" panose="020B0502020104020203" pitchFamily="34" charset="0"/>
                </a:rPr>
                <a:t>technology</a:t>
              </a:r>
              <a:r>
                <a:rPr lang="fr-FR" sz="1000" i="1" dirty="0">
                  <a:solidFill>
                    <a:schemeClr val="tx1">
                      <a:lumMod val="65000"/>
                      <a:lumOff val="35000"/>
                    </a:schemeClr>
                  </a:solidFill>
                  <a:latin typeface="Gill Sans MT" panose="020B0502020104020203" pitchFamily="34" charset="0"/>
                </a:rPr>
                <a:t> VP and tech consultant</a:t>
              </a:r>
            </a:p>
          </p:txBody>
        </p:sp>
      </p:grpSp>
      <p:sp>
        <p:nvSpPr>
          <p:cNvPr id="59" name="ZoneTexte 58">
            <a:extLst>
              <a:ext uri="{FF2B5EF4-FFF2-40B4-BE49-F238E27FC236}">
                <a16:creationId xmlns:a16="http://schemas.microsoft.com/office/drawing/2014/main" id="{83F8E2A3-7A8A-8FF5-ACEB-D5F4979CD6EC}"/>
              </a:ext>
            </a:extLst>
          </p:cNvPr>
          <p:cNvSpPr txBox="1"/>
          <p:nvPr/>
        </p:nvSpPr>
        <p:spPr>
          <a:xfrm>
            <a:off x="7415188" y="1737530"/>
            <a:ext cx="3583741" cy="276999"/>
          </a:xfrm>
          <a:prstGeom prst="rect">
            <a:avLst/>
          </a:prstGeom>
          <a:noFill/>
        </p:spPr>
        <p:txBody>
          <a:bodyPr wrap="square" rtlCol="0">
            <a:spAutoFit/>
          </a:bodyPr>
          <a:lstStyle/>
          <a:p>
            <a:r>
              <a:rPr lang="fr-FR" sz="1200" b="1" dirty="0">
                <a:latin typeface="Gill Sans MT" panose="020B0502020104020203" pitchFamily="34" charset="0"/>
              </a:rPr>
              <a:t>Langages recherchés dans les </a:t>
            </a:r>
            <a:r>
              <a:rPr lang="fr-FR" sz="1200" b="1" dirty="0" err="1">
                <a:latin typeface="Gill Sans MT" panose="020B0502020104020203" pitchFamily="34" charset="0"/>
              </a:rPr>
              <a:t>Hedge</a:t>
            </a:r>
            <a:r>
              <a:rPr lang="fr-FR" sz="1200" b="1" dirty="0">
                <a:latin typeface="Gill Sans MT" panose="020B0502020104020203" pitchFamily="34" charset="0"/>
              </a:rPr>
              <a:t> Funds</a:t>
            </a:r>
          </a:p>
        </p:txBody>
      </p:sp>
      <p:sp>
        <p:nvSpPr>
          <p:cNvPr id="60" name="ZoneTexte 59">
            <a:extLst>
              <a:ext uri="{FF2B5EF4-FFF2-40B4-BE49-F238E27FC236}">
                <a16:creationId xmlns:a16="http://schemas.microsoft.com/office/drawing/2014/main" id="{C2EC3DAF-D9C6-A55A-173E-4175DDB3BA1D}"/>
              </a:ext>
            </a:extLst>
          </p:cNvPr>
          <p:cNvSpPr txBox="1"/>
          <p:nvPr/>
        </p:nvSpPr>
        <p:spPr>
          <a:xfrm>
            <a:off x="838200" y="6199127"/>
            <a:ext cx="7586854" cy="246221"/>
          </a:xfrm>
          <a:prstGeom prst="rect">
            <a:avLst/>
          </a:prstGeom>
          <a:noFill/>
        </p:spPr>
        <p:txBody>
          <a:bodyPr wrap="square" rtlCol="0">
            <a:spAutoFit/>
          </a:bodyPr>
          <a:lstStyle/>
          <a:p>
            <a:r>
              <a:rPr lang="fr-FR" sz="1000" i="1" dirty="0">
                <a:solidFill>
                  <a:schemeClr val="tx1">
                    <a:lumMod val="50000"/>
                    <a:lumOff val="50000"/>
                  </a:schemeClr>
                </a:solidFill>
              </a:rPr>
              <a:t>Source : https://www.efinancialcareers.com/news/2021/11/hedge-funds-python</a:t>
            </a:r>
          </a:p>
        </p:txBody>
      </p:sp>
      <p:grpSp>
        <p:nvGrpSpPr>
          <p:cNvPr id="100" name="Groupe 99">
            <a:extLst>
              <a:ext uri="{FF2B5EF4-FFF2-40B4-BE49-F238E27FC236}">
                <a16:creationId xmlns:a16="http://schemas.microsoft.com/office/drawing/2014/main" id="{40F733AA-DCCE-D2A3-9A43-8A9BABC2657B}"/>
              </a:ext>
            </a:extLst>
          </p:cNvPr>
          <p:cNvGrpSpPr/>
          <p:nvPr/>
        </p:nvGrpSpPr>
        <p:grpSpPr>
          <a:xfrm>
            <a:off x="8444767" y="2508792"/>
            <a:ext cx="1985546" cy="1032065"/>
            <a:chOff x="7463247" y="2410251"/>
            <a:chExt cx="1985546" cy="1032065"/>
          </a:xfrm>
        </p:grpSpPr>
        <p:grpSp>
          <p:nvGrpSpPr>
            <p:cNvPr id="90" name="Groupe 89">
              <a:extLst>
                <a:ext uri="{FF2B5EF4-FFF2-40B4-BE49-F238E27FC236}">
                  <a16:creationId xmlns:a16="http://schemas.microsoft.com/office/drawing/2014/main" id="{801CFFAE-0178-B4DB-5760-F065919CBA8E}"/>
                </a:ext>
              </a:extLst>
            </p:cNvPr>
            <p:cNvGrpSpPr/>
            <p:nvPr/>
          </p:nvGrpSpPr>
          <p:grpSpPr>
            <a:xfrm>
              <a:off x="7471956" y="2410251"/>
              <a:ext cx="1976837" cy="307777"/>
              <a:chOff x="7811597" y="2288331"/>
              <a:chExt cx="1976837" cy="307777"/>
            </a:xfrm>
          </p:grpSpPr>
          <p:cxnSp>
            <p:nvCxnSpPr>
              <p:cNvPr id="86" name="Connecteur droit 85">
                <a:extLst>
                  <a:ext uri="{FF2B5EF4-FFF2-40B4-BE49-F238E27FC236}">
                    <a16:creationId xmlns:a16="http://schemas.microsoft.com/office/drawing/2014/main" id="{E3523C6F-017F-F1E5-EC24-8575D625E875}"/>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A55E3285-0537-858B-9361-1DB285CAA074}"/>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#1</a:t>
                </a:r>
              </a:p>
            </p:txBody>
          </p:sp>
          <p:sp>
            <p:nvSpPr>
              <p:cNvPr id="88" name="ZoneTexte 87">
                <a:extLst>
                  <a:ext uri="{FF2B5EF4-FFF2-40B4-BE49-F238E27FC236}">
                    <a16:creationId xmlns:a16="http://schemas.microsoft.com/office/drawing/2014/main" id="{2864F24C-CF5C-C6A8-F383-2E1C5CEE8C74}"/>
                  </a:ext>
                </a:extLst>
              </p:cNvPr>
              <p:cNvSpPr txBox="1"/>
              <p:nvPr/>
            </p:nvSpPr>
            <p:spPr>
              <a:xfrm>
                <a:off x="8177709" y="2288331"/>
                <a:ext cx="1610725" cy="307777"/>
              </a:xfrm>
              <a:prstGeom prst="rect">
                <a:avLst/>
              </a:prstGeom>
              <a:noFill/>
            </p:spPr>
            <p:txBody>
              <a:bodyPr wrap="square" rtlCol="0">
                <a:spAutoFit/>
              </a:bodyPr>
              <a:lstStyle/>
              <a:p>
                <a:r>
                  <a:rPr lang="fr-FR" sz="1400" b="1" dirty="0">
                    <a:latin typeface="Gill Sans MT" panose="020B0502020104020203" pitchFamily="34" charset="0"/>
                  </a:rPr>
                  <a:t>Python </a:t>
                </a:r>
                <a:r>
                  <a:rPr lang="fr-FR" sz="1100" i="1" dirty="0">
                    <a:solidFill>
                      <a:schemeClr val="tx1">
                        <a:lumMod val="65000"/>
                        <a:lumOff val="35000"/>
                      </a:schemeClr>
                    </a:solidFill>
                    <a:latin typeface="Gill Sans MT" panose="020B0502020104020203" pitchFamily="34" charset="0"/>
                  </a:rPr>
                  <a:t>(39%)</a:t>
                </a:r>
                <a:endParaRPr lang="fr-FR" sz="1400" i="1" dirty="0">
                  <a:solidFill>
                    <a:schemeClr val="tx1">
                      <a:lumMod val="65000"/>
                      <a:lumOff val="35000"/>
                    </a:schemeClr>
                  </a:solidFill>
                  <a:latin typeface="Gill Sans MT" panose="020B0502020104020203" pitchFamily="34" charset="0"/>
                </a:endParaRPr>
              </a:p>
            </p:txBody>
          </p:sp>
        </p:grpSp>
        <p:grpSp>
          <p:nvGrpSpPr>
            <p:cNvPr id="91" name="Groupe 90">
              <a:extLst>
                <a:ext uri="{FF2B5EF4-FFF2-40B4-BE49-F238E27FC236}">
                  <a16:creationId xmlns:a16="http://schemas.microsoft.com/office/drawing/2014/main" id="{10EB7C9C-A1A7-4B27-7202-61445F897350}"/>
                </a:ext>
              </a:extLst>
            </p:cNvPr>
            <p:cNvGrpSpPr/>
            <p:nvPr/>
          </p:nvGrpSpPr>
          <p:grpSpPr>
            <a:xfrm>
              <a:off x="7463247" y="2772395"/>
              <a:ext cx="1985546" cy="307777"/>
              <a:chOff x="7802888" y="2288331"/>
              <a:chExt cx="1985546" cy="307777"/>
            </a:xfrm>
          </p:grpSpPr>
          <p:cxnSp>
            <p:nvCxnSpPr>
              <p:cNvPr id="92" name="Connecteur droit 91">
                <a:extLst>
                  <a:ext uri="{FF2B5EF4-FFF2-40B4-BE49-F238E27FC236}">
                    <a16:creationId xmlns:a16="http://schemas.microsoft.com/office/drawing/2014/main" id="{13EDBD89-DFDB-A70D-B248-3FDA048207D8}"/>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BF733301-C837-1B91-F607-992B86A4E581}"/>
                  </a:ext>
                </a:extLst>
              </p:cNvPr>
              <p:cNvSpPr txBox="1"/>
              <p:nvPr/>
            </p:nvSpPr>
            <p:spPr>
              <a:xfrm>
                <a:off x="7802888" y="2288331"/>
                <a:ext cx="425831" cy="307777"/>
              </a:xfrm>
              <a:prstGeom prst="rect">
                <a:avLst/>
              </a:prstGeom>
              <a:noFill/>
            </p:spPr>
            <p:txBody>
              <a:bodyPr wrap="square" rtlCol="0">
                <a:spAutoFit/>
              </a:bodyPr>
              <a:lstStyle/>
              <a:p>
                <a:r>
                  <a:rPr lang="fr-FR" sz="1400" b="1" dirty="0">
                    <a:latin typeface="Gill Sans MT" panose="020B0502020104020203" pitchFamily="34" charset="0"/>
                  </a:rPr>
                  <a:t>#2</a:t>
                </a:r>
              </a:p>
            </p:txBody>
          </p:sp>
          <p:sp>
            <p:nvSpPr>
              <p:cNvPr id="94" name="ZoneTexte 93">
                <a:extLst>
                  <a:ext uri="{FF2B5EF4-FFF2-40B4-BE49-F238E27FC236}">
                    <a16:creationId xmlns:a16="http://schemas.microsoft.com/office/drawing/2014/main" id="{20CFA0CD-21FA-D409-269B-8DD53D55C18F}"/>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C++ </a:t>
                </a:r>
                <a:r>
                  <a:rPr lang="fr-FR" sz="1100" i="1" dirty="0">
                    <a:solidFill>
                      <a:schemeClr val="tx1">
                        <a:lumMod val="65000"/>
                        <a:lumOff val="35000"/>
                      </a:schemeClr>
                    </a:solidFill>
                    <a:latin typeface="Gill Sans MT" panose="020B0502020104020203" pitchFamily="34" charset="0"/>
                  </a:rPr>
                  <a:t>(25%)</a:t>
                </a:r>
                <a:endParaRPr lang="fr-FR" sz="1400" i="1" dirty="0">
                  <a:solidFill>
                    <a:schemeClr val="tx1">
                      <a:lumMod val="65000"/>
                      <a:lumOff val="35000"/>
                    </a:schemeClr>
                  </a:solidFill>
                  <a:latin typeface="Gill Sans MT" panose="020B0502020104020203" pitchFamily="34" charset="0"/>
                </a:endParaRPr>
              </a:p>
            </p:txBody>
          </p:sp>
        </p:grpSp>
        <p:grpSp>
          <p:nvGrpSpPr>
            <p:cNvPr id="95" name="Groupe 94">
              <a:extLst>
                <a:ext uri="{FF2B5EF4-FFF2-40B4-BE49-F238E27FC236}">
                  <a16:creationId xmlns:a16="http://schemas.microsoft.com/office/drawing/2014/main" id="{D7A2D00E-E41C-F8FF-F7C4-A35D3260AEFB}"/>
                </a:ext>
              </a:extLst>
            </p:cNvPr>
            <p:cNvGrpSpPr/>
            <p:nvPr/>
          </p:nvGrpSpPr>
          <p:grpSpPr>
            <a:xfrm>
              <a:off x="7471956" y="3134539"/>
              <a:ext cx="1976837" cy="307777"/>
              <a:chOff x="7811597" y="2288331"/>
              <a:chExt cx="1976837" cy="307777"/>
            </a:xfrm>
          </p:grpSpPr>
          <p:cxnSp>
            <p:nvCxnSpPr>
              <p:cNvPr id="96" name="Connecteur droit 95">
                <a:extLst>
                  <a:ext uri="{FF2B5EF4-FFF2-40B4-BE49-F238E27FC236}">
                    <a16:creationId xmlns:a16="http://schemas.microsoft.com/office/drawing/2014/main" id="{E09C4B88-F2B4-A00F-E8E0-2745F7613716}"/>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9ABB5509-9FA0-2B27-CA65-FC233F91EF4A}"/>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#3</a:t>
                </a:r>
              </a:p>
            </p:txBody>
          </p:sp>
          <p:sp>
            <p:nvSpPr>
              <p:cNvPr id="98" name="ZoneTexte 97">
                <a:extLst>
                  <a:ext uri="{FF2B5EF4-FFF2-40B4-BE49-F238E27FC236}">
                    <a16:creationId xmlns:a16="http://schemas.microsoft.com/office/drawing/2014/main" id="{BFA2018E-048D-1C1A-4528-B1002B961F02}"/>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SQL</a:t>
                </a:r>
                <a:r>
                  <a:rPr lang="fr-FR" sz="1400" b="1" dirty="0">
                    <a:latin typeface="Gill Sans MT" panose="020B0502020104020203" pitchFamily="34" charset="0"/>
                  </a:rPr>
                  <a:t> </a:t>
                </a:r>
                <a:r>
                  <a:rPr lang="fr-FR" sz="1100" i="1" dirty="0">
                    <a:solidFill>
                      <a:schemeClr val="tx1">
                        <a:lumMod val="65000"/>
                        <a:lumOff val="35000"/>
                      </a:schemeClr>
                    </a:solidFill>
                    <a:latin typeface="Gill Sans MT" panose="020B0502020104020203" pitchFamily="34" charset="0"/>
                  </a:rPr>
                  <a:t>(11%)</a:t>
                </a:r>
                <a:endParaRPr lang="fr-FR" sz="1400" i="1" dirty="0">
                  <a:solidFill>
                    <a:schemeClr val="tx1">
                      <a:lumMod val="65000"/>
                      <a:lumOff val="35000"/>
                    </a:schemeClr>
                  </a:solidFill>
                  <a:latin typeface="Gill Sans MT" panose="020B0502020104020203" pitchFamily="34" charset="0"/>
                </a:endParaRPr>
              </a:p>
            </p:txBody>
          </p:sp>
        </p:grpSp>
      </p:grpSp>
      <p:sp>
        <p:nvSpPr>
          <p:cNvPr id="99" name="ZoneTexte 98">
            <a:extLst>
              <a:ext uri="{FF2B5EF4-FFF2-40B4-BE49-F238E27FC236}">
                <a16:creationId xmlns:a16="http://schemas.microsoft.com/office/drawing/2014/main" id="{495269BB-FB13-7781-2DBD-D25F63EE2DE8}"/>
              </a:ext>
            </a:extLst>
          </p:cNvPr>
          <p:cNvSpPr txBox="1"/>
          <p:nvPr/>
        </p:nvSpPr>
        <p:spPr>
          <a:xfrm>
            <a:off x="7432606" y="1991854"/>
            <a:ext cx="4553309" cy="430887"/>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Pourcentages d’apparition des langages dans les offres d’emplois dans l’industrie des HF sur le site </a:t>
            </a:r>
            <a:r>
              <a:rPr lang="fr-FR" sz="1100" i="1" dirty="0" err="1">
                <a:solidFill>
                  <a:schemeClr val="tx1">
                    <a:lumMod val="65000"/>
                    <a:lumOff val="35000"/>
                  </a:schemeClr>
                </a:solidFill>
                <a:latin typeface="Gill Sans MT" panose="020B0502020104020203" pitchFamily="34" charset="0"/>
              </a:rPr>
              <a:t>eFinancialCareers</a:t>
            </a:r>
            <a:r>
              <a:rPr lang="fr-FR" sz="1100" i="1" dirty="0">
                <a:solidFill>
                  <a:schemeClr val="tx1">
                    <a:lumMod val="65000"/>
                    <a:lumOff val="35000"/>
                  </a:schemeClr>
                </a:solidFill>
                <a:latin typeface="Gill Sans MT" panose="020B0502020104020203" pitchFamily="34" charset="0"/>
              </a:rPr>
              <a:t>, en novembre 2021.</a:t>
            </a:r>
          </a:p>
        </p:txBody>
      </p:sp>
    </p:spTree>
    <p:extLst>
      <p:ext uri="{BB962C8B-B14F-4D97-AF65-F5344CB8AC3E}">
        <p14:creationId xmlns:p14="http://schemas.microsoft.com/office/powerpoint/2010/main" val="191334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Forces et Faiblesses du langage</a:t>
            </a:r>
            <a:br>
              <a:rPr lang="fr-FR" sz="2400" dirty="0">
                <a:latin typeface="Gill Sans MT" panose="020B0502020104020203" pitchFamily="34" charset="0"/>
              </a:rPr>
            </a:br>
            <a:r>
              <a:rPr lang="fr-FR" sz="2000" dirty="0">
                <a:latin typeface="Gill Sans MT" panose="020B0502020104020203" pitchFamily="34" charset="0"/>
              </a:rPr>
              <a:t>Une popularité qui pourrait être remise en cause par des langages plus modernes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8</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5A221ED1-8BAE-B642-2EF3-0B4C2D782CA4}"/>
              </a:ext>
            </a:extLst>
          </p:cNvPr>
          <p:cNvGrpSpPr/>
          <p:nvPr/>
        </p:nvGrpSpPr>
        <p:grpSpPr>
          <a:xfrm>
            <a:off x="838200" y="1758952"/>
            <a:ext cx="4550019" cy="850502"/>
            <a:chOff x="838200" y="1758952"/>
            <a:chExt cx="4550019" cy="850502"/>
          </a:xfrm>
        </p:grpSpPr>
        <p:sp>
          <p:nvSpPr>
            <p:cNvPr id="6" name="Google Shape;452;p47">
              <a:extLst>
                <a:ext uri="{FF2B5EF4-FFF2-40B4-BE49-F238E27FC236}">
                  <a16:creationId xmlns:a16="http://schemas.microsoft.com/office/drawing/2014/main" id="{33E43271-5AA6-6419-C082-40F0C35FB2DC}"/>
                </a:ext>
              </a:extLst>
            </p:cNvPr>
            <p:cNvSpPr txBox="1">
              <a:spLocks/>
            </p:cNvSpPr>
            <p:nvPr/>
          </p:nvSpPr>
          <p:spPr>
            <a:xfrm>
              <a:off x="1574562" y="1758952"/>
              <a:ext cx="3813657" cy="73636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Polyvalence et </a:t>
              </a:r>
              <a:r>
                <a:rPr lang="en-US" sz="1200" dirty="0" err="1">
                  <a:latin typeface="Gill Sans MT" panose="020B0502020104020203" pitchFamily="34" charset="0"/>
                </a:rPr>
                <a:t>Portabilité</a:t>
              </a:r>
              <a:endParaRPr lang="en-US" sz="1200" dirty="0">
                <a:latin typeface="Gill Sans MT" panose="020B0502020104020203" pitchFamily="34" charset="0"/>
              </a:endParaRPr>
            </a:p>
            <a:p>
              <a:pPr marL="0" indent="0">
                <a:spcBef>
                  <a:spcPts val="0"/>
                </a:spcBef>
                <a:buFont typeface="Arial" panose="020B0604020202020204" pitchFamily="34" charset="0"/>
                <a:buNone/>
              </a:pPr>
              <a:r>
                <a:rPr lang="en-US" sz="1200" dirty="0">
                  <a:latin typeface="Gill Sans MT" panose="020B0502020104020203" pitchFamily="34" charset="0"/>
                </a:rPr>
                <a:t>Traction de </a:t>
              </a:r>
              <a:r>
                <a:rPr lang="en-US" sz="1200" dirty="0" err="1">
                  <a:latin typeface="Gill Sans MT" panose="020B0502020104020203" pitchFamily="34" charset="0"/>
                </a:rPr>
                <a:t>l’open</a:t>
              </a:r>
              <a:r>
                <a:rPr lang="en-US" sz="1200" dirty="0">
                  <a:latin typeface="Gill Sans MT" panose="020B0502020104020203" pitchFamily="34" charset="0"/>
                </a:rPr>
                <a:t>-source (</a:t>
              </a:r>
              <a:r>
                <a:rPr lang="en-US" sz="1200" dirty="0" err="1">
                  <a:latin typeface="Gill Sans MT" panose="020B0502020104020203" pitchFamily="34" charset="0"/>
                </a:rPr>
                <a:t>communauté</a:t>
              </a:r>
              <a:r>
                <a:rPr lang="en-US" sz="1200"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Simplicité</a:t>
              </a:r>
              <a:r>
                <a:rPr lang="en-US" sz="1200" dirty="0">
                  <a:latin typeface="Gill Sans MT" panose="020B0502020104020203" pitchFamily="34" charset="0"/>
                </a:rPr>
                <a:t> &amp; </a:t>
              </a:r>
              <a:r>
                <a:rPr lang="en-US" sz="1200" dirty="0" err="1">
                  <a:latin typeface="Gill Sans MT" panose="020B0502020104020203" pitchFamily="34" charset="0"/>
                </a:rPr>
                <a:t>Elégance</a:t>
              </a:r>
              <a:r>
                <a:rPr lang="en-US" sz="1200" dirty="0">
                  <a:latin typeface="Gill Sans MT" panose="020B0502020104020203" pitchFamily="34" charset="0"/>
                </a:rPr>
                <a:t> (by design)</a:t>
              </a:r>
            </a:p>
          </p:txBody>
        </p:sp>
        <p:sp>
          <p:nvSpPr>
            <p:cNvPr id="37" name="Google Shape;461;p47">
              <a:extLst>
                <a:ext uri="{FF2B5EF4-FFF2-40B4-BE49-F238E27FC236}">
                  <a16:creationId xmlns:a16="http://schemas.microsoft.com/office/drawing/2014/main" id="{9C69FBDE-A0A5-AD83-4E08-3CE315ABD99F}"/>
                </a:ext>
              </a:extLst>
            </p:cNvPr>
            <p:cNvSpPr/>
            <p:nvPr/>
          </p:nvSpPr>
          <p:spPr>
            <a:xfrm>
              <a:off x="838200" y="1873092"/>
              <a:ext cx="736362" cy="736362"/>
            </a:xfrm>
            <a:prstGeom prst="round2DiagRect">
              <a:avLst>
                <a:gd name="adj1" fmla="val 50000"/>
                <a:gd name="adj2" fmla="val 0"/>
              </a:avLst>
            </a:prstGeom>
            <a:solidFill>
              <a:schemeClr val="accent1">
                <a:lumMod val="50000"/>
              </a:schemeClr>
            </a:solidFill>
            <a:ln w="38100"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Fo</a:t>
              </a:r>
              <a:endParaRPr sz="2000" dirty="0">
                <a:solidFill>
                  <a:schemeClr val="dk1"/>
                </a:solidFill>
                <a:latin typeface="Gill Sans MT" panose="020B0502020104020203" pitchFamily="34" charset="0"/>
                <a:ea typeface="Krona One"/>
                <a:cs typeface="Krona One"/>
                <a:sym typeface="Krona One"/>
              </a:endParaRPr>
            </a:p>
          </p:txBody>
        </p:sp>
      </p:grpSp>
      <p:sp>
        <p:nvSpPr>
          <p:cNvPr id="39" name="ZoneTexte 38">
            <a:extLst>
              <a:ext uri="{FF2B5EF4-FFF2-40B4-BE49-F238E27FC236}">
                <a16:creationId xmlns:a16="http://schemas.microsoft.com/office/drawing/2014/main" id="{E525E7BC-16D5-BE18-CED8-D3B5EC4C02CA}"/>
              </a:ext>
            </a:extLst>
          </p:cNvPr>
          <p:cNvSpPr txBox="1"/>
          <p:nvPr/>
        </p:nvSpPr>
        <p:spPr>
          <a:xfrm>
            <a:off x="838200" y="5990115"/>
            <a:ext cx="7586854" cy="400110"/>
          </a:xfrm>
          <a:prstGeom prst="rect">
            <a:avLst/>
          </a:prstGeom>
          <a:noFill/>
        </p:spPr>
        <p:txBody>
          <a:bodyPr wrap="square" rtlCol="0">
            <a:spAutoFit/>
          </a:bodyPr>
          <a:lstStyle/>
          <a:p>
            <a:r>
              <a:rPr lang="fr-FR" sz="1000" i="1" dirty="0">
                <a:solidFill>
                  <a:schemeClr val="tx1">
                    <a:lumMod val="50000"/>
                    <a:lumOff val="50000"/>
                  </a:schemeClr>
                </a:solidFill>
              </a:rPr>
              <a:t>Source : Energy </a:t>
            </a:r>
            <a:r>
              <a:rPr lang="fr-FR" sz="1000" i="1" dirty="0" err="1">
                <a:solidFill>
                  <a:schemeClr val="tx1">
                    <a:lumMod val="50000"/>
                    <a:lumOff val="50000"/>
                  </a:schemeClr>
                </a:solidFill>
              </a:rPr>
              <a:t>Efficiency</a:t>
            </a:r>
            <a:r>
              <a:rPr lang="fr-FR" sz="1000" i="1" dirty="0">
                <a:solidFill>
                  <a:schemeClr val="tx1">
                    <a:lumMod val="50000"/>
                    <a:lumOff val="50000"/>
                  </a:schemeClr>
                </a:solidFill>
              </a:rPr>
              <a:t> </a:t>
            </a:r>
            <a:r>
              <a:rPr lang="fr-FR" sz="1000" i="1" dirty="0" err="1">
                <a:solidFill>
                  <a:schemeClr val="tx1">
                    <a:lumMod val="50000"/>
                    <a:lumOff val="50000"/>
                  </a:schemeClr>
                </a:solidFill>
              </a:rPr>
              <a:t>across</a:t>
            </a:r>
            <a:r>
              <a:rPr lang="fr-FR" sz="1000" i="1" dirty="0">
                <a:solidFill>
                  <a:schemeClr val="tx1">
                    <a:lumMod val="50000"/>
                    <a:lumOff val="50000"/>
                  </a:schemeClr>
                </a:solidFill>
              </a:rPr>
              <a:t> </a:t>
            </a:r>
            <a:r>
              <a:rPr lang="fr-FR" sz="1000" i="1" dirty="0" err="1">
                <a:solidFill>
                  <a:schemeClr val="tx1">
                    <a:lumMod val="50000"/>
                    <a:lumOff val="50000"/>
                  </a:schemeClr>
                </a:solidFill>
              </a:rPr>
              <a:t>Programming</a:t>
            </a:r>
            <a:r>
              <a:rPr lang="fr-FR" sz="1000" i="1" dirty="0">
                <a:solidFill>
                  <a:schemeClr val="tx1">
                    <a:lumMod val="50000"/>
                    <a:lumOff val="50000"/>
                  </a:schemeClr>
                </a:solidFill>
              </a:rPr>
              <a:t> </a:t>
            </a:r>
            <a:r>
              <a:rPr lang="fr-FR" sz="1000" i="1" dirty="0" err="1">
                <a:solidFill>
                  <a:schemeClr val="tx1">
                    <a:lumMod val="50000"/>
                    <a:lumOff val="50000"/>
                  </a:schemeClr>
                </a:solidFill>
              </a:rPr>
              <a:t>Languages</a:t>
            </a:r>
            <a:r>
              <a:rPr lang="fr-FR" sz="1000" i="1" dirty="0">
                <a:solidFill>
                  <a:schemeClr val="tx1">
                    <a:lumMod val="50000"/>
                    <a:lumOff val="50000"/>
                  </a:schemeClr>
                </a:solidFill>
              </a:rPr>
              <a:t> / How Do Energy, Time and Memory Relate ?</a:t>
            </a:r>
          </a:p>
          <a:p>
            <a:r>
              <a:rPr lang="fr-FR" sz="1000" i="1" dirty="0">
                <a:solidFill>
                  <a:schemeClr val="tx1">
                    <a:lumMod val="50000"/>
                    <a:lumOff val="50000"/>
                  </a:schemeClr>
                </a:solidFill>
              </a:rPr>
              <a:t>https://hackaday.com/tag/programming-languages/</a:t>
            </a:r>
          </a:p>
        </p:txBody>
      </p:sp>
      <p:grpSp>
        <p:nvGrpSpPr>
          <p:cNvPr id="47" name="Groupe 46">
            <a:extLst>
              <a:ext uri="{FF2B5EF4-FFF2-40B4-BE49-F238E27FC236}">
                <a16:creationId xmlns:a16="http://schemas.microsoft.com/office/drawing/2014/main" id="{86BA183D-9F73-83F2-7932-3D5EBF64F609}"/>
              </a:ext>
            </a:extLst>
          </p:cNvPr>
          <p:cNvGrpSpPr/>
          <p:nvPr/>
        </p:nvGrpSpPr>
        <p:grpSpPr>
          <a:xfrm>
            <a:off x="838200" y="2712674"/>
            <a:ext cx="5929921" cy="1116000"/>
            <a:chOff x="838200" y="2677718"/>
            <a:chExt cx="5929921" cy="1116000"/>
          </a:xfrm>
        </p:grpSpPr>
        <p:sp>
          <p:nvSpPr>
            <p:cNvPr id="12" name="Google Shape;454;p47">
              <a:extLst>
                <a:ext uri="{FF2B5EF4-FFF2-40B4-BE49-F238E27FC236}">
                  <a16:creationId xmlns:a16="http://schemas.microsoft.com/office/drawing/2014/main" id="{4639A252-1C71-CB08-A4B9-9613997C0AD8}"/>
                </a:ext>
              </a:extLst>
            </p:cNvPr>
            <p:cNvSpPr txBox="1">
              <a:spLocks/>
            </p:cNvSpPr>
            <p:nvPr/>
          </p:nvSpPr>
          <p:spPr>
            <a:xfrm>
              <a:off x="1574562" y="2677718"/>
              <a:ext cx="5193559" cy="11160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err="1">
                  <a:latin typeface="Gill Sans MT" panose="020B0502020104020203" pitchFamily="34" charset="0"/>
                </a:rPr>
                <a:t>Lenteur</a:t>
              </a:r>
              <a:r>
                <a:rPr lang="en-US" sz="1200" dirty="0">
                  <a:latin typeface="Gill Sans MT" panose="020B0502020104020203" pitchFamily="34" charset="0"/>
                </a:rPr>
                <a:t>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a:t>
              </a:r>
              <a:r>
                <a:rPr lang="en-US" sz="1200" i="1" dirty="0" err="1">
                  <a:latin typeface="Gill Sans MT" panose="020B0502020104020203" pitchFamily="34" charset="0"/>
                </a:rPr>
                <a:t>considéré</a:t>
              </a:r>
              <a:r>
                <a:rPr lang="en-US" sz="1200" i="1" dirty="0">
                  <a:latin typeface="Gill Sans MT" panose="020B0502020104020203" pitchFamily="34" charset="0"/>
                </a:rPr>
                <a:t> par beaucoup </a:t>
              </a:r>
              <a:r>
                <a:rPr lang="en-US" sz="1200" i="1" dirty="0" err="1">
                  <a:latin typeface="Gill Sans MT" panose="020B0502020104020203" pitchFamily="34" charset="0"/>
                </a:rPr>
                <a:t>comme</a:t>
              </a:r>
              <a:r>
                <a:rPr lang="en-US" sz="1200" i="1" dirty="0">
                  <a:latin typeface="Gill Sans MT" panose="020B0502020104020203" pitchFamily="34" charset="0"/>
                </a:rPr>
                <a:t> un </a:t>
              </a:r>
              <a:r>
                <a:rPr lang="en-US" sz="1200" i="1" dirty="0" err="1">
                  <a:latin typeface="Gill Sans MT" panose="020B0502020104020203" pitchFamily="34" charset="0"/>
                </a:rPr>
                <a:t>langage</a:t>
              </a:r>
              <a:r>
                <a:rPr lang="en-US" sz="1200" i="1" dirty="0">
                  <a:latin typeface="Gill Sans MT" panose="020B0502020104020203" pitchFamily="34" charset="0"/>
                </a:rPr>
                <a:t> qui </a:t>
              </a:r>
              <a:r>
                <a:rPr lang="en-US" sz="1200" i="1" dirty="0" err="1">
                  <a:latin typeface="Gill Sans MT" panose="020B0502020104020203" pitchFamily="34" charset="0"/>
                </a:rPr>
                <a:t>est</a:t>
              </a:r>
              <a:r>
                <a:rPr lang="en-US" sz="1200" i="1" dirty="0">
                  <a:latin typeface="Gill Sans MT" panose="020B0502020104020203" pitchFamily="34" charset="0"/>
                </a:rPr>
                <a:t> lent.</a:t>
              </a:r>
            </a:p>
            <a:p>
              <a:pPr marL="0" indent="0">
                <a:spcBef>
                  <a:spcPts val="0"/>
                </a:spcBef>
                <a:buFont typeface="Arial" panose="020B0604020202020204" pitchFamily="34" charset="0"/>
                <a:buNone/>
              </a:pPr>
              <a:r>
                <a:rPr lang="en-US" sz="1200" dirty="0" err="1">
                  <a:latin typeface="Gill Sans MT" panose="020B0502020104020203" pitchFamily="34" charset="0"/>
                </a:rPr>
                <a:t>Erreurs</a:t>
              </a:r>
              <a:r>
                <a:rPr lang="en-US" sz="1200" dirty="0">
                  <a:latin typeface="Gill Sans MT" panose="020B0502020104020203" pitchFamily="34" charset="0"/>
                </a:rPr>
                <a:t> </a:t>
              </a:r>
              <a:r>
                <a:rPr lang="en-US" sz="1200" dirty="0" err="1">
                  <a:latin typeface="Gill Sans MT" panose="020B0502020104020203" pitchFamily="34" charset="0"/>
                </a:rPr>
                <a:t>d’interpretation</a:t>
              </a:r>
              <a:r>
                <a:rPr lang="en-US" sz="1200" dirty="0">
                  <a:latin typeface="Gill Sans MT" panose="020B0502020104020203" pitchFamily="34" charset="0"/>
                </a:rPr>
                <a:t> : </a:t>
              </a:r>
              <a:r>
                <a:rPr lang="en-US" sz="1200" i="1" dirty="0">
                  <a:latin typeface="Gill Sans MT" panose="020B0502020104020203" pitchFamily="34" charset="0"/>
                </a:rPr>
                <a:t>bien que </a:t>
              </a:r>
              <a:r>
                <a:rPr lang="en-US" sz="1200" i="1" dirty="0" err="1">
                  <a:latin typeface="Gill Sans MT" panose="020B0502020104020203" pitchFamily="34" charset="0"/>
                </a:rPr>
                <a:t>l’interpretation</a:t>
              </a:r>
              <a:r>
                <a:rPr lang="en-US" sz="1200" i="1" dirty="0">
                  <a:latin typeface="Gill Sans MT" panose="020B0502020104020203" pitchFamily="34" charset="0"/>
                </a:rPr>
                <a:t> </a:t>
              </a:r>
              <a:r>
                <a:rPr lang="en-US" sz="1200" i="1" dirty="0" err="1">
                  <a:latin typeface="Gill Sans MT" panose="020B0502020104020203" pitchFamily="34" charset="0"/>
                </a:rPr>
                <a:t>facilite</a:t>
              </a:r>
              <a:r>
                <a:rPr lang="en-US" sz="1200" i="1" dirty="0">
                  <a:latin typeface="Gill Sans MT" panose="020B0502020104020203" pitchFamily="34" charset="0"/>
                </a:rPr>
                <a:t> </a:t>
              </a:r>
              <a:r>
                <a:rPr lang="en-US" sz="1200" i="1" dirty="0" err="1">
                  <a:latin typeface="Gill Sans MT" panose="020B0502020104020203" pitchFamily="34" charset="0"/>
                </a:rPr>
                <a:t>l’usage</a:t>
              </a:r>
              <a:r>
                <a:rPr lang="en-US" sz="1200" i="1" dirty="0">
                  <a:latin typeface="Gill Sans MT" panose="020B0502020104020203" pitchFamily="34" charset="0"/>
                </a:rPr>
                <a:t> d’un </a:t>
              </a:r>
              <a:r>
                <a:rPr lang="en-US" sz="1200" i="1" dirty="0" err="1">
                  <a:latin typeface="Gill Sans MT" panose="020B0502020104020203" pitchFamily="34" charset="0"/>
                </a:rPr>
                <a:t>langage</a:t>
              </a:r>
              <a:r>
                <a:rPr lang="en-US" sz="1200" i="1" dirty="0">
                  <a:latin typeface="Gill Sans MT" panose="020B0502020104020203" pitchFamily="34" charset="0"/>
                </a:rPr>
                <a:t>, </a:t>
              </a:r>
              <a:r>
                <a:rPr lang="en-US" sz="1200" i="1" dirty="0" err="1">
                  <a:latin typeface="Gill Sans MT" panose="020B0502020104020203" pitchFamily="34" charset="0"/>
                </a:rPr>
                <a:t>elle</a:t>
              </a:r>
              <a:r>
                <a:rPr lang="en-US" sz="1200" i="1" dirty="0">
                  <a:latin typeface="Gill Sans MT" panose="020B0502020104020203" pitchFamily="34" charset="0"/>
                </a:rPr>
                <a:t> </a:t>
              </a:r>
              <a:r>
                <a:rPr lang="en-US" sz="1200" i="1" dirty="0" err="1">
                  <a:latin typeface="Gill Sans MT" panose="020B0502020104020203" pitchFamily="34" charset="0"/>
                </a:rPr>
                <a:t>peut</a:t>
              </a:r>
              <a:r>
                <a:rPr lang="en-US" sz="1200" i="1" dirty="0">
                  <a:latin typeface="Gill Sans MT" panose="020B0502020104020203" pitchFamily="34" charset="0"/>
                </a:rPr>
                <a:t> </a:t>
              </a:r>
              <a:r>
                <a:rPr lang="en-US" sz="1200" i="1" dirty="0" err="1">
                  <a:latin typeface="Gill Sans MT" panose="020B0502020104020203" pitchFamily="34" charset="0"/>
                </a:rPr>
                <a:t>conduire</a:t>
              </a:r>
              <a:r>
                <a:rPr lang="en-US" sz="1200" i="1" dirty="0">
                  <a:latin typeface="Gill Sans MT" panose="020B0502020104020203" pitchFamily="34" charset="0"/>
                </a:rPr>
                <a:t> à des </a:t>
              </a:r>
              <a:r>
                <a:rPr lang="en-US" sz="1200" i="1" dirty="0" err="1">
                  <a:latin typeface="Gill Sans MT" panose="020B0502020104020203" pitchFamily="34" charset="0"/>
                </a:rPr>
                <a:t>erreurs</a:t>
              </a:r>
              <a:r>
                <a:rPr lang="en-US" sz="1200" i="1" dirty="0">
                  <a:latin typeface="Gill Sans MT" panose="020B0502020104020203" pitchFamily="34" charset="0"/>
                </a:rPr>
                <a:t> </a:t>
              </a:r>
              <a:r>
                <a:rPr lang="en-US" sz="1200" i="1" dirty="0" err="1">
                  <a:latin typeface="Gill Sans MT" panose="020B0502020104020203" pitchFamily="34" charset="0"/>
                </a:rPr>
                <a:t>inattendues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Efficience</a:t>
              </a:r>
              <a:r>
                <a:rPr lang="en-US" sz="1200" dirty="0">
                  <a:latin typeface="Gill Sans MT" panose="020B0502020104020203" pitchFamily="34" charset="0"/>
                </a:rPr>
                <a:t> : </a:t>
              </a:r>
              <a:r>
                <a:rPr lang="en-US" sz="1200" i="1" dirty="0">
                  <a:latin typeface="Gill Sans MT" panose="020B0502020104020203" pitchFamily="34" charset="0"/>
                </a:rPr>
                <a:t>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interprétés</a:t>
              </a:r>
              <a:r>
                <a:rPr lang="en-US" sz="1200" i="1" dirty="0">
                  <a:latin typeface="Gill Sans MT" panose="020B0502020104020203" pitchFamily="34" charset="0"/>
                </a:rPr>
                <a:t> </a:t>
              </a:r>
              <a:r>
                <a:rPr lang="en-US" sz="1200" i="1" dirty="0" err="1">
                  <a:latin typeface="Gill Sans MT" panose="020B0502020104020203" pitchFamily="34" charset="0"/>
                </a:rPr>
                <a:t>nécessitent</a:t>
              </a:r>
              <a:r>
                <a:rPr lang="en-US" sz="1200" i="1" dirty="0">
                  <a:latin typeface="Gill Sans MT" panose="020B0502020104020203" pitchFamily="34" charset="0"/>
                </a:rPr>
                <a:t> plus de </a:t>
              </a:r>
              <a:r>
                <a:rPr lang="en-US" sz="1200" i="1" dirty="0" err="1">
                  <a:latin typeface="Gill Sans MT" panose="020B0502020104020203" pitchFamily="34" charset="0"/>
                </a:rPr>
                <a:t>calculs</a:t>
              </a:r>
              <a:r>
                <a:rPr lang="en-US" sz="1200" i="1" dirty="0">
                  <a:latin typeface="Gill Sans MT" panose="020B0502020104020203" pitchFamily="34" charset="0"/>
                </a:rPr>
                <a:t> que 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compilés</a:t>
              </a:r>
              <a:r>
                <a:rPr lang="en-US" sz="1200" i="1" dirty="0">
                  <a:latin typeface="Gill Sans MT" panose="020B0502020104020203" pitchFamily="34" charset="0"/>
                </a:rPr>
                <a:t>, se </a:t>
              </a:r>
              <a:r>
                <a:rPr lang="en-US" sz="1200" i="1" dirty="0" err="1">
                  <a:latin typeface="Gill Sans MT" panose="020B0502020104020203" pitchFamily="34" charset="0"/>
                </a:rPr>
                <a:t>faisant</a:t>
              </a:r>
              <a:r>
                <a:rPr lang="en-US" sz="1200" i="1" dirty="0">
                  <a:latin typeface="Gill Sans MT" panose="020B0502020104020203" pitchFamily="34" charset="0"/>
                </a:rPr>
                <a:t> </a:t>
              </a:r>
              <a:r>
                <a:rPr lang="en-US" sz="1200" i="1" dirty="0" err="1">
                  <a:latin typeface="Gill Sans MT" panose="020B0502020104020203" pitchFamily="34" charset="0"/>
                </a:rPr>
                <a:t>ils</a:t>
              </a:r>
              <a:r>
                <a:rPr lang="en-US" sz="1200" i="1" dirty="0">
                  <a:latin typeface="Gill Sans MT" panose="020B0502020104020203" pitchFamily="34" charset="0"/>
                </a:rPr>
                <a:t> </a:t>
              </a:r>
              <a:r>
                <a:rPr lang="en-US" sz="1200" i="1" dirty="0" err="1">
                  <a:latin typeface="Gill Sans MT" panose="020B0502020104020203" pitchFamily="34" charset="0"/>
                </a:rPr>
                <a:t>consomment</a:t>
              </a:r>
              <a:r>
                <a:rPr lang="en-US" sz="1200" i="1" dirty="0">
                  <a:latin typeface="Gill Sans MT" panose="020B0502020104020203" pitchFamily="34" charset="0"/>
                </a:rPr>
                <a:t> plus </a:t>
              </a:r>
              <a:r>
                <a:rPr lang="en-US" sz="1200" i="1" dirty="0" err="1">
                  <a:latin typeface="Gill Sans MT" panose="020B0502020104020203" pitchFamily="34" charset="0"/>
                </a:rPr>
                <a:t>d’énergie</a:t>
              </a:r>
              <a:r>
                <a:rPr lang="en-US" sz="1200" i="1" dirty="0">
                  <a:latin typeface="Gill Sans MT" panose="020B0502020104020203" pitchFamily="34" charset="0"/>
                </a:rPr>
                <a:t>.</a:t>
              </a:r>
            </a:p>
          </p:txBody>
        </p:sp>
        <p:sp>
          <p:nvSpPr>
            <p:cNvPr id="43" name="Google Shape;461;p47">
              <a:extLst>
                <a:ext uri="{FF2B5EF4-FFF2-40B4-BE49-F238E27FC236}">
                  <a16:creationId xmlns:a16="http://schemas.microsoft.com/office/drawing/2014/main" id="{CE641B2B-9387-D3E4-D429-F141C358B2FA}"/>
                </a:ext>
              </a:extLst>
            </p:cNvPr>
            <p:cNvSpPr/>
            <p:nvPr/>
          </p:nvSpPr>
          <p:spPr>
            <a:xfrm>
              <a:off x="838200" y="2796254"/>
              <a:ext cx="736362" cy="736362"/>
            </a:xfrm>
            <a:prstGeom prst="round2DiagRect">
              <a:avLst>
                <a:gd name="adj1" fmla="val 50000"/>
                <a:gd name="adj2" fmla="val 0"/>
              </a:avLst>
            </a:prstGeom>
            <a:solidFill>
              <a:schemeClr val="accent1">
                <a:lumMod val="75000"/>
              </a:schemeClr>
            </a:solidFill>
            <a:ln w="381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Fa</a:t>
              </a:r>
              <a:endParaRPr sz="2000" dirty="0">
                <a:solidFill>
                  <a:schemeClr val="dk1"/>
                </a:solidFill>
                <a:latin typeface="Gill Sans MT" panose="020B0502020104020203" pitchFamily="34" charset="0"/>
                <a:ea typeface="Krona One"/>
                <a:cs typeface="Krona One"/>
                <a:sym typeface="Krona One"/>
              </a:endParaRPr>
            </a:p>
          </p:txBody>
        </p:sp>
      </p:grpSp>
      <p:grpSp>
        <p:nvGrpSpPr>
          <p:cNvPr id="48" name="Groupe 47">
            <a:extLst>
              <a:ext uri="{FF2B5EF4-FFF2-40B4-BE49-F238E27FC236}">
                <a16:creationId xmlns:a16="http://schemas.microsoft.com/office/drawing/2014/main" id="{B96124D2-C532-1EF4-15E4-7068FC998683}"/>
              </a:ext>
            </a:extLst>
          </p:cNvPr>
          <p:cNvGrpSpPr/>
          <p:nvPr/>
        </p:nvGrpSpPr>
        <p:grpSpPr>
          <a:xfrm>
            <a:off x="838200" y="3670631"/>
            <a:ext cx="5023347" cy="859293"/>
            <a:chOff x="838200" y="3596484"/>
            <a:chExt cx="5023347" cy="859293"/>
          </a:xfrm>
        </p:grpSpPr>
        <p:sp>
          <p:nvSpPr>
            <p:cNvPr id="26" name="Google Shape;458;p47">
              <a:extLst>
                <a:ext uri="{FF2B5EF4-FFF2-40B4-BE49-F238E27FC236}">
                  <a16:creationId xmlns:a16="http://schemas.microsoft.com/office/drawing/2014/main" id="{F50B5333-7F3E-3635-B014-3F53940F1948}"/>
                </a:ext>
              </a:extLst>
            </p:cNvPr>
            <p:cNvSpPr txBox="1">
              <a:spLocks/>
            </p:cNvSpPr>
            <p:nvPr/>
          </p:nvSpPr>
          <p:spPr>
            <a:xfrm>
              <a:off x="1574562" y="3596484"/>
              <a:ext cx="4286985" cy="73636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Concurrence : </a:t>
              </a:r>
              <a:r>
                <a:rPr lang="en-US" sz="1200" i="1" dirty="0">
                  <a:latin typeface="Gill Sans MT" panose="020B0502020104020203" pitchFamily="34" charset="0"/>
                </a:rPr>
                <a:t>des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 sur le </a:t>
              </a:r>
              <a:r>
                <a:rPr lang="en-US" sz="1200" i="1" dirty="0" err="1">
                  <a:latin typeface="Gill Sans MT" panose="020B0502020104020203" pitchFamily="34" charset="0"/>
                </a:rPr>
                <a:t>même</a:t>
              </a:r>
              <a:r>
                <a:rPr lang="en-US" sz="1200" i="1" dirty="0">
                  <a:latin typeface="Gill Sans MT" panose="020B0502020104020203" pitchFamily="34" charset="0"/>
                </a:rPr>
                <a:t> credo (</a:t>
              </a:r>
              <a:r>
                <a:rPr lang="en-US" sz="1200" i="1" dirty="0" err="1">
                  <a:latin typeface="Gill Sans MT" panose="020B0502020104020203" pitchFamily="34" charset="0"/>
                </a:rPr>
                <a:t>e.g</a:t>
              </a:r>
              <a:r>
                <a:rPr lang="en-US" sz="1200" i="1" dirty="0">
                  <a:latin typeface="Gill Sans MT" panose="020B0502020104020203" pitchFamily="34" charset="0"/>
                </a:rPr>
                <a:t> Julia).</a:t>
              </a:r>
            </a:p>
            <a:p>
              <a:pPr marL="0" indent="0">
                <a:spcBef>
                  <a:spcPts val="0"/>
                </a:spcBef>
                <a:buFont typeface="Arial" panose="020B0604020202020204" pitchFamily="34" charset="0"/>
                <a:buNone/>
              </a:pPr>
              <a:r>
                <a:rPr lang="en-US" sz="1200" dirty="0">
                  <a:latin typeface="Gill Sans MT" panose="020B0502020104020203" pitchFamily="34" charset="0"/>
                </a:rPr>
                <a:t>Low-code/No-code : </a:t>
              </a:r>
              <a:r>
                <a:rPr lang="en-US" sz="1200" i="1" dirty="0">
                  <a:latin typeface="Gill Sans MT" panose="020B0502020104020203" pitchFamily="34" charset="0"/>
                </a:rPr>
                <a:t>il </a:t>
              </a:r>
              <a:r>
                <a:rPr lang="en-US" sz="1200" i="1" dirty="0" err="1">
                  <a:latin typeface="Gill Sans MT" panose="020B0502020104020203" pitchFamily="34" charset="0"/>
                </a:rPr>
                <a:t>existe</a:t>
              </a:r>
              <a:r>
                <a:rPr lang="en-US" sz="1200" i="1" dirty="0">
                  <a:latin typeface="Gill Sans MT" panose="020B0502020104020203" pitchFamily="34" charset="0"/>
                </a:rPr>
                <a:t> </a:t>
              </a:r>
              <a:r>
                <a:rPr lang="en-US" sz="1200" i="1" dirty="0" err="1">
                  <a:latin typeface="Gill Sans MT" panose="020B0502020104020203" pitchFamily="34" charset="0"/>
                </a:rPr>
                <a:t>aujourd’hui</a:t>
              </a:r>
              <a:r>
                <a:rPr lang="en-US" sz="1200" i="1" dirty="0">
                  <a:latin typeface="Gill Sans MT" panose="020B0502020104020203" pitchFamily="34" charset="0"/>
                </a:rPr>
                <a:t> de plus </a:t>
              </a:r>
              <a:r>
                <a:rPr lang="en-US" sz="1200" i="1" dirty="0" err="1">
                  <a:latin typeface="Gill Sans MT" panose="020B0502020104020203" pitchFamily="34" charset="0"/>
                </a:rPr>
                <a:t>en</a:t>
              </a:r>
              <a:r>
                <a:rPr lang="en-US" sz="1200" i="1" dirty="0">
                  <a:latin typeface="Gill Sans MT" panose="020B0502020104020203" pitchFamily="34" charset="0"/>
                </a:rPr>
                <a:t> plus </a:t>
              </a:r>
              <a:r>
                <a:rPr lang="en-US" sz="1200" i="1" dirty="0" err="1">
                  <a:latin typeface="Gill Sans MT" panose="020B0502020104020203" pitchFamily="34" charset="0"/>
                </a:rPr>
                <a:t>d’outils</a:t>
              </a:r>
              <a:r>
                <a:rPr lang="en-US" sz="1200" i="1" dirty="0">
                  <a:latin typeface="Gill Sans MT" panose="020B0502020104020203" pitchFamily="34" charset="0"/>
                </a:rPr>
                <a:t> </a:t>
              </a:r>
              <a:r>
                <a:rPr lang="en-US" sz="1200" i="1" dirty="0" err="1">
                  <a:latin typeface="Gill Sans MT" panose="020B0502020104020203" pitchFamily="34" charset="0"/>
                </a:rPr>
                <a:t>permettant</a:t>
              </a:r>
              <a:r>
                <a:rPr lang="en-US" sz="1200" i="1" dirty="0">
                  <a:latin typeface="Gill Sans MT" panose="020B0502020104020203" pitchFamily="34" charset="0"/>
                </a:rPr>
                <a:t> de </a:t>
              </a:r>
              <a:r>
                <a:rPr lang="en-US" sz="1200" i="1" dirty="0" err="1">
                  <a:latin typeface="Gill Sans MT" panose="020B0502020104020203" pitchFamily="34" charset="0"/>
                </a:rPr>
                <a:t>créer</a:t>
              </a:r>
              <a:r>
                <a:rPr lang="en-US" sz="1200" i="1" dirty="0">
                  <a:latin typeface="Gill Sans MT" panose="020B0502020104020203" pitchFamily="34" charset="0"/>
                </a:rPr>
                <a:t> des </a:t>
              </a:r>
              <a:r>
                <a:rPr lang="en-US" sz="1200" i="1" dirty="0" err="1">
                  <a:latin typeface="Gill Sans MT" panose="020B0502020104020203" pitchFamily="34" charset="0"/>
                </a:rPr>
                <a:t>outils</a:t>
              </a:r>
              <a:r>
                <a:rPr lang="en-US" sz="1200" i="1" dirty="0">
                  <a:latin typeface="Gill Sans MT" panose="020B0502020104020203" pitchFamily="34" charset="0"/>
                </a:rPr>
                <a:t> sans coder.</a:t>
              </a:r>
            </a:p>
            <a:p>
              <a:pPr marL="0" indent="0">
                <a:spcBef>
                  <a:spcPts val="0"/>
                </a:spcBef>
                <a:buFont typeface="Arial" panose="020B0604020202020204" pitchFamily="34" charset="0"/>
                <a:buNone/>
              </a:pPr>
              <a:r>
                <a:rPr lang="en-US" sz="1200" dirty="0" err="1">
                  <a:latin typeface="Gill Sans MT" panose="020B0502020104020203" pitchFamily="34" charset="0"/>
                </a:rPr>
                <a:t>Sécurité</a:t>
              </a:r>
              <a:r>
                <a:rPr lang="en-US" sz="1200" dirty="0">
                  <a:latin typeface="Gill Sans MT" panose="020B0502020104020203" pitchFamily="34" charset="0"/>
                </a:rPr>
                <a:t> : </a:t>
              </a:r>
              <a:r>
                <a:rPr lang="en-US" sz="1200" i="1" dirty="0" err="1">
                  <a:latin typeface="Gill Sans MT" panose="020B0502020104020203" pitchFamily="34" charset="0"/>
                </a:rPr>
                <a:t>aucune</a:t>
              </a:r>
              <a:r>
                <a:rPr lang="en-US" sz="1200" i="1" dirty="0">
                  <a:latin typeface="Gill Sans MT" panose="020B0502020104020203" pitchFamily="34" charset="0"/>
                </a:rPr>
                <a:t> obligation de certification de </a:t>
              </a:r>
              <a:r>
                <a:rPr lang="en-US" sz="1200" i="1" dirty="0" err="1">
                  <a:latin typeface="Gill Sans MT" panose="020B0502020104020203" pitchFamily="34" charset="0"/>
                </a:rPr>
                <a:t>sécurité</a:t>
              </a:r>
              <a:r>
                <a:rPr lang="en-US" sz="1200" i="1" dirty="0">
                  <a:latin typeface="Gill Sans MT" panose="020B0502020104020203" pitchFamily="34" charset="0"/>
                </a:rPr>
                <a:t> pour </a:t>
              </a:r>
              <a:r>
                <a:rPr lang="en-US" sz="1200" i="1" dirty="0" err="1">
                  <a:latin typeface="Gill Sans MT" panose="020B0502020104020203" pitchFamily="34" charset="0"/>
                </a:rPr>
                <a:t>publier</a:t>
              </a:r>
              <a:r>
                <a:rPr lang="en-US" sz="1200" i="1" dirty="0">
                  <a:latin typeface="Gill Sans MT" panose="020B0502020104020203" pitchFamily="34" charset="0"/>
                </a:rPr>
                <a:t> des </a:t>
              </a:r>
              <a:r>
                <a:rPr lang="en-US" sz="1200" i="1" dirty="0" err="1">
                  <a:latin typeface="Gill Sans MT" panose="020B0502020104020203" pitchFamily="34" charset="0"/>
                </a:rPr>
                <a:t>librairies</a:t>
              </a:r>
              <a:r>
                <a:rPr lang="en-US" sz="1200" i="1">
                  <a:latin typeface="Gill Sans MT" panose="020B0502020104020203" pitchFamily="34" charset="0"/>
                </a:rPr>
                <a:t>.</a:t>
              </a:r>
              <a:endParaRPr lang="en-US" sz="1200" dirty="0">
                <a:latin typeface="Gill Sans MT" panose="020B0502020104020203" pitchFamily="34" charset="0"/>
              </a:endParaRPr>
            </a:p>
          </p:txBody>
        </p:sp>
        <p:sp>
          <p:nvSpPr>
            <p:cNvPr id="44" name="Google Shape;461;p47">
              <a:extLst>
                <a:ext uri="{FF2B5EF4-FFF2-40B4-BE49-F238E27FC236}">
                  <a16:creationId xmlns:a16="http://schemas.microsoft.com/office/drawing/2014/main" id="{9A36586F-1197-E558-2252-FEDA39730473}"/>
                </a:ext>
              </a:extLst>
            </p:cNvPr>
            <p:cNvSpPr/>
            <p:nvPr/>
          </p:nvSpPr>
          <p:spPr>
            <a:xfrm>
              <a:off x="838200" y="3719415"/>
              <a:ext cx="736362" cy="736362"/>
            </a:xfrm>
            <a:prstGeom prst="round2DiagRect">
              <a:avLst>
                <a:gd name="adj1" fmla="val 50000"/>
                <a:gd name="adj2" fmla="val 0"/>
              </a:avLst>
            </a:prstGeom>
            <a:solidFill>
              <a:schemeClr val="accent1">
                <a:lumMod val="60000"/>
                <a:lumOff val="40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Me</a:t>
              </a:r>
              <a:endParaRPr sz="2000" dirty="0">
                <a:solidFill>
                  <a:schemeClr val="dk1"/>
                </a:solidFill>
                <a:latin typeface="Gill Sans MT" panose="020B0502020104020203" pitchFamily="34" charset="0"/>
                <a:ea typeface="Krona One"/>
                <a:cs typeface="Krona One"/>
                <a:sym typeface="Krona One"/>
              </a:endParaRPr>
            </a:p>
          </p:txBody>
        </p:sp>
      </p:grpSp>
      <p:grpSp>
        <p:nvGrpSpPr>
          <p:cNvPr id="49" name="Groupe 48">
            <a:extLst>
              <a:ext uri="{FF2B5EF4-FFF2-40B4-BE49-F238E27FC236}">
                <a16:creationId xmlns:a16="http://schemas.microsoft.com/office/drawing/2014/main" id="{011478FF-212F-28D9-5593-8162C74D68CA}"/>
              </a:ext>
            </a:extLst>
          </p:cNvPr>
          <p:cNvGrpSpPr/>
          <p:nvPr/>
        </p:nvGrpSpPr>
        <p:grpSpPr>
          <a:xfrm>
            <a:off x="838200" y="4624441"/>
            <a:ext cx="5509698" cy="876418"/>
            <a:chOff x="838200" y="4502520"/>
            <a:chExt cx="5509698" cy="876418"/>
          </a:xfrm>
        </p:grpSpPr>
        <p:sp>
          <p:nvSpPr>
            <p:cNvPr id="17" name="Google Shape;456;p47">
              <a:extLst>
                <a:ext uri="{FF2B5EF4-FFF2-40B4-BE49-F238E27FC236}">
                  <a16:creationId xmlns:a16="http://schemas.microsoft.com/office/drawing/2014/main" id="{CE43868F-3B43-C943-E8DA-A0AF0A366101}"/>
                </a:ext>
              </a:extLst>
            </p:cNvPr>
            <p:cNvSpPr txBox="1">
              <a:spLocks/>
            </p:cNvSpPr>
            <p:nvPr/>
          </p:nvSpPr>
          <p:spPr>
            <a:xfrm>
              <a:off x="1574562" y="4502520"/>
              <a:ext cx="4773336" cy="85195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Refactoring : </a:t>
              </a:r>
              <a:r>
                <a:rPr lang="en-US" sz="1200" i="1" dirty="0" err="1">
                  <a:latin typeface="Gill Sans MT" panose="020B0502020104020203" pitchFamily="34" charset="0"/>
                </a:rPr>
                <a:t>amélioration</a:t>
              </a:r>
              <a:r>
                <a:rPr lang="en-US" sz="1200" i="1" dirty="0">
                  <a:latin typeface="Gill Sans MT" panose="020B0502020104020203" pitchFamily="34" charset="0"/>
                </a:rPr>
                <a:t> continue du code source de python, </a:t>
              </a:r>
              <a:r>
                <a:rPr lang="en-US" sz="1200" i="1" dirty="0" err="1">
                  <a:latin typeface="Gill Sans MT" panose="020B0502020104020203" pitchFamily="34" charset="0"/>
                </a:rPr>
                <a:t>notamment</a:t>
              </a:r>
              <a:r>
                <a:rPr lang="en-US" sz="1200" i="1" dirty="0">
                  <a:latin typeface="Gill Sans MT" panose="020B0502020104020203" pitchFamily="34" charset="0"/>
                </a:rPr>
                <a:t> à </a:t>
              </a:r>
              <a:r>
                <a:rPr lang="en-US" sz="1200" i="1" dirty="0" err="1">
                  <a:latin typeface="Gill Sans MT" panose="020B0502020104020203" pitchFamily="34" charset="0"/>
                </a:rPr>
                <a:t>l’aide</a:t>
              </a:r>
              <a:r>
                <a:rPr lang="en-US" sz="1200" i="1" dirty="0">
                  <a:latin typeface="Gill Sans MT" panose="020B0502020104020203" pitchFamily="34" charset="0"/>
                </a:rPr>
                <a:t> de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a:latin typeface="Gill Sans MT" panose="020B0502020104020203" pitchFamily="34" charset="0"/>
                </a:rPr>
                <a:t>ML &amp; AI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la </a:t>
              </a:r>
              <a:r>
                <a:rPr lang="en-US" sz="1200" i="1" dirty="0" err="1">
                  <a:latin typeface="Gill Sans MT" panose="020B0502020104020203" pitchFamily="34" charset="0"/>
                </a:rPr>
                <a:t>référence</a:t>
              </a:r>
              <a:r>
                <a:rPr lang="en-US" sz="1200" i="1" dirty="0">
                  <a:latin typeface="Gill Sans MT" panose="020B0502020104020203" pitchFamily="34" charset="0"/>
                </a:rPr>
                <a:t> dans le </a:t>
              </a:r>
              <a:r>
                <a:rPr lang="en-US" sz="1200" i="1" dirty="0" err="1">
                  <a:latin typeface="Gill Sans MT" panose="020B0502020104020203" pitchFamily="34" charset="0"/>
                </a:rPr>
                <a:t>domaine</a:t>
              </a:r>
              <a:r>
                <a:rPr lang="en-US" sz="1200" i="1" dirty="0">
                  <a:latin typeface="Gill Sans MT" panose="020B0502020104020203" pitchFamily="34" charset="0"/>
                </a:rPr>
                <a:t> du machine learning et </a:t>
              </a:r>
              <a:r>
                <a:rPr lang="en-US" sz="1200" i="1" dirty="0" err="1">
                  <a:latin typeface="Gill Sans MT" panose="020B0502020104020203" pitchFamily="34" charset="0"/>
                </a:rPr>
                <a:t>l’intelligence</a:t>
              </a:r>
              <a:r>
                <a:rPr lang="en-US" sz="1200" i="1" dirty="0">
                  <a:latin typeface="Gill Sans MT" panose="020B0502020104020203" pitchFamily="34" charset="0"/>
                </a:rPr>
                <a:t> </a:t>
              </a:r>
              <a:r>
                <a:rPr lang="en-US" sz="1200" i="1" dirty="0" err="1">
                  <a:latin typeface="Gill Sans MT" panose="020B0502020104020203" pitchFamily="34" charset="0"/>
                </a:rPr>
                <a:t>artificielle</a:t>
              </a:r>
              <a:r>
                <a:rPr lang="en-US" sz="1200" i="1" dirty="0">
                  <a:latin typeface="Gill Sans MT" panose="020B0502020104020203" pitchFamily="34" charset="0"/>
                </a:rPr>
                <a:t>.</a:t>
              </a:r>
            </a:p>
          </p:txBody>
        </p:sp>
        <p:sp>
          <p:nvSpPr>
            <p:cNvPr id="45" name="Google Shape;461;p47">
              <a:extLst>
                <a:ext uri="{FF2B5EF4-FFF2-40B4-BE49-F238E27FC236}">
                  <a16:creationId xmlns:a16="http://schemas.microsoft.com/office/drawing/2014/main" id="{09354E6F-B8B5-A105-A09A-E7AA92C9E3E8}"/>
                </a:ext>
              </a:extLst>
            </p:cNvPr>
            <p:cNvSpPr/>
            <p:nvPr/>
          </p:nvSpPr>
          <p:spPr>
            <a:xfrm>
              <a:off x="838200" y="4642576"/>
              <a:ext cx="736362" cy="736362"/>
            </a:xfrm>
            <a:prstGeom prst="round2DiagRect">
              <a:avLst>
                <a:gd name="adj1" fmla="val 50000"/>
                <a:gd name="adj2" fmla="val 0"/>
              </a:avLst>
            </a:prstGeom>
            <a:solidFill>
              <a:schemeClr val="accent1">
                <a:lumMod val="40000"/>
                <a:lumOff val="60000"/>
              </a:schemeClr>
            </a:solidFill>
            <a:ln w="38100"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Op</a:t>
              </a:r>
              <a:endParaRPr sz="2000" dirty="0">
                <a:solidFill>
                  <a:schemeClr val="dk1"/>
                </a:solidFill>
                <a:latin typeface="Gill Sans MT" panose="020B0502020104020203" pitchFamily="34" charset="0"/>
                <a:ea typeface="Krona One"/>
                <a:cs typeface="Krona One"/>
                <a:sym typeface="Krona One"/>
              </a:endParaRPr>
            </a:p>
          </p:txBody>
        </p:sp>
      </p:grpSp>
      <p:graphicFrame>
        <p:nvGraphicFramePr>
          <p:cNvPr id="50" name="Tableau 50">
            <a:extLst>
              <a:ext uri="{FF2B5EF4-FFF2-40B4-BE49-F238E27FC236}">
                <a16:creationId xmlns:a16="http://schemas.microsoft.com/office/drawing/2014/main" id="{F71F23C9-B162-F776-11F9-5CC8A638E381}"/>
              </a:ext>
            </a:extLst>
          </p:cNvPr>
          <p:cNvGraphicFramePr>
            <a:graphicFrameLocks noGrp="1"/>
          </p:cNvGraphicFramePr>
          <p:nvPr>
            <p:extLst>
              <p:ext uri="{D42A27DB-BD31-4B8C-83A1-F6EECF244321}">
                <p14:modId xmlns:p14="http://schemas.microsoft.com/office/powerpoint/2010/main" val="3552390665"/>
              </p:ext>
            </p:extLst>
          </p:nvPr>
        </p:nvGraphicFramePr>
        <p:xfrm>
          <a:off x="7505210" y="3022792"/>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Pascal</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#12</a:t>
                      </a:r>
                    </a:p>
                  </a:txBody>
                  <a:tcPr anchor="ctr"/>
                </a:tc>
                <a:extLst>
                  <a:ext uri="{0D108BD9-81ED-4DB2-BD59-A6C34878D82A}">
                    <a16:rowId xmlns:a16="http://schemas.microsoft.com/office/drawing/2014/main" val="4145665006"/>
                  </a:ext>
                </a:extLst>
              </a:tr>
            </a:tbl>
          </a:graphicData>
        </a:graphic>
      </p:graphicFrame>
      <p:sp>
        <p:nvSpPr>
          <p:cNvPr id="51" name="ZoneTexte 50">
            <a:extLst>
              <a:ext uri="{FF2B5EF4-FFF2-40B4-BE49-F238E27FC236}">
                <a16:creationId xmlns:a16="http://schemas.microsoft.com/office/drawing/2014/main" id="{65ABCBB4-D00A-F7A3-CFEB-DEBD48CF0465}"/>
              </a:ext>
            </a:extLst>
          </p:cNvPr>
          <p:cNvSpPr txBox="1"/>
          <p:nvPr/>
        </p:nvSpPr>
        <p:spPr>
          <a:xfrm>
            <a:off x="7084259" y="1772366"/>
            <a:ext cx="4415287" cy="276999"/>
          </a:xfrm>
          <a:prstGeom prst="rect">
            <a:avLst/>
          </a:prstGeom>
          <a:noFill/>
        </p:spPr>
        <p:txBody>
          <a:bodyPr wrap="square" rtlCol="0">
            <a:spAutoFit/>
          </a:bodyPr>
          <a:lstStyle/>
          <a:p>
            <a:r>
              <a:rPr lang="fr-FR" sz="1200" b="1" dirty="0">
                <a:latin typeface="Gill Sans MT" panose="020B0502020104020203" pitchFamily="34" charset="0"/>
              </a:rPr>
              <a:t>Rang de Python dans les différents classements :</a:t>
            </a:r>
          </a:p>
        </p:txBody>
      </p:sp>
      <p:sp>
        <p:nvSpPr>
          <p:cNvPr id="52" name="ZoneTexte 51">
            <a:extLst>
              <a:ext uri="{FF2B5EF4-FFF2-40B4-BE49-F238E27FC236}">
                <a16:creationId xmlns:a16="http://schemas.microsoft.com/office/drawing/2014/main" id="{551F77E6-52A7-3CD2-E304-FA4CC5A413BF}"/>
              </a:ext>
            </a:extLst>
          </p:cNvPr>
          <p:cNvSpPr txBox="1"/>
          <p:nvPr/>
        </p:nvSpPr>
        <p:spPr>
          <a:xfrm>
            <a:off x="7084259" y="2083695"/>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Données issues d’une comparaison entre les 27 langages de programmation les plus populaires. Les performances sont estimées à partir 10 types de problèmes différents.</a:t>
            </a:r>
          </a:p>
        </p:txBody>
      </p:sp>
      <p:sp>
        <p:nvSpPr>
          <p:cNvPr id="55" name="ZoneTexte 54">
            <a:extLst>
              <a:ext uri="{FF2B5EF4-FFF2-40B4-BE49-F238E27FC236}">
                <a16:creationId xmlns:a16="http://schemas.microsoft.com/office/drawing/2014/main" id="{B96472A2-A263-0D93-5A2F-2D5B0CF62AD7}"/>
              </a:ext>
            </a:extLst>
          </p:cNvPr>
          <p:cNvSpPr txBox="1"/>
          <p:nvPr/>
        </p:nvSpPr>
        <p:spPr>
          <a:xfrm>
            <a:off x="7426829" y="2744120"/>
            <a:ext cx="2823153" cy="276999"/>
          </a:xfrm>
          <a:prstGeom prst="rect">
            <a:avLst/>
          </a:prstGeom>
          <a:noFill/>
        </p:spPr>
        <p:txBody>
          <a:bodyPr wrap="square" rtlCol="0">
            <a:spAutoFit/>
          </a:bodyPr>
          <a:lstStyle/>
          <a:p>
            <a:r>
              <a:rPr lang="fr-FR" sz="1200" u="sng" dirty="0">
                <a:latin typeface="Gill Sans MT" panose="020B0502020104020203" pitchFamily="34" charset="0"/>
              </a:rPr>
              <a:t>Tous langages confondus (27 langages)</a:t>
            </a:r>
          </a:p>
        </p:txBody>
      </p:sp>
      <p:graphicFrame>
        <p:nvGraphicFramePr>
          <p:cNvPr id="57" name="Tableau 50">
            <a:extLst>
              <a:ext uri="{FF2B5EF4-FFF2-40B4-BE49-F238E27FC236}">
                <a16:creationId xmlns:a16="http://schemas.microsoft.com/office/drawing/2014/main" id="{1FE50D26-395D-F1CD-0648-465C00F608C4}"/>
              </a:ext>
            </a:extLst>
          </p:cNvPr>
          <p:cNvGraphicFramePr>
            <a:graphicFrameLocks noGrp="1"/>
          </p:cNvGraphicFramePr>
          <p:nvPr>
            <p:extLst>
              <p:ext uri="{D42A27DB-BD31-4B8C-83A1-F6EECF244321}">
                <p14:modId xmlns:p14="http://schemas.microsoft.com/office/powerpoint/2010/main" val="2343030691"/>
              </p:ext>
            </p:extLst>
          </p:nvPr>
        </p:nvGraphicFramePr>
        <p:xfrm>
          <a:off x="7505210" y="4687196"/>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Dart</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#10</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JavaScript</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#8</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PHP</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a:t>
                      </a:r>
                    </a:p>
                  </a:txBody>
                  <a:tcPr anchor="ctr"/>
                </a:tc>
                <a:extLst>
                  <a:ext uri="{0D108BD9-81ED-4DB2-BD59-A6C34878D82A}">
                    <a16:rowId xmlns:a16="http://schemas.microsoft.com/office/drawing/2014/main" val="4145665006"/>
                  </a:ext>
                </a:extLst>
              </a:tr>
            </a:tbl>
          </a:graphicData>
        </a:graphic>
      </p:graphicFrame>
      <p:sp>
        <p:nvSpPr>
          <p:cNvPr id="58" name="ZoneTexte 57">
            <a:extLst>
              <a:ext uri="{FF2B5EF4-FFF2-40B4-BE49-F238E27FC236}">
                <a16:creationId xmlns:a16="http://schemas.microsoft.com/office/drawing/2014/main" id="{984E8E12-F48C-F502-0513-49870934FD93}"/>
              </a:ext>
            </a:extLst>
          </p:cNvPr>
          <p:cNvSpPr txBox="1"/>
          <p:nvPr/>
        </p:nvSpPr>
        <p:spPr>
          <a:xfrm>
            <a:off x="7426829" y="4408524"/>
            <a:ext cx="2666399" cy="276999"/>
          </a:xfrm>
          <a:prstGeom prst="rect">
            <a:avLst/>
          </a:prstGeom>
          <a:noFill/>
        </p:spPr>
        <p:txBody>
          <a:bodyPr wrap="square" rtlCol="0">
            <a:spAutoFit/>
          </a:bodyPr>
          <a:lstStyle/>
          <a:p>
            <a:r>
              <a:rPr lang="fr-FR" sz="1200" u="sng" dirty="0">
                <a:latin typeface="Gill Sans MT" panose="020B0502020104020203" pitchFamily="34" charset="0"/>
              </a:rPr>
              <a:t>Langages interprétés (11 langages)</a:t>
            </a:r>
          </a:p>
        </p:txBody>
      </p:sp>
    </p:spTree>
    <p:extLst>
      <p:ext uri="{BB962C8B-B14F-4D97-AF65-F5344CB8AC3E}">
        <p14:creationId xmlns:p14="http://schemas.microsoft.com/office/powerpoint/2010/main" val="220420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Cas pratiques</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9</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3B4CC602-4B2D-A5AC-53A7-D2E7A4578C75}"/>
              </a:ext>
            </a:extLst>
          </p:cNvPr>
          <p:cNvSpPr txBox="1"/>
          <p:nvPr/>
        </p:nvSpPr>
        <p:spPr>
          <a:xfrm>
            <a:off x="4094238" y="3300548"/>
            <a:ext cx="4807131" cy="523220"/>
          </a:xfrm>
          <a:prstGeom prst="rect">
            <a:avLst/>
          </a:prstGeom>
          <a:noFill/>
        </p:spPr>
        <p:txBody>
          <a:bodyPr wrap="square" rtlCol="0">
            <a:spAutoFit/>
          </a:bodyPr>
          <a:lstStyle/>
          <a:p>
            <a:r>
              <a:rPr lang="fr-FR" sz="2800" dirty="0">
                <a:latin typeface="Gill Sans MT" panose="020B0502020104020203" pitchFamily="34" charset="0"/>
              </a:rPr>
              <a:t>Passons aux choses sérieuses !</a:t>
            </a:r>
          </a:p>
        </p:txBody>
      </p:sp>
    </p:spTree>
    <p:extLst>
      <p:ext uri="{BB962C8B-B14F-4D97-AF65-F5344CB8AC3E}">
        <p14:creationId xmlns:p14="http://schemas.microsoft.com/office/powerpoint/2010/main" val="23764346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6245</TotalTime>
  <Words>1724</Words>
  <Application>Microsoft Office PowerPoint</Application>
  <PresentationFormat>Grand écran</PresentationFormat>
  <Paragraphs>207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Gill Sans MT</vt:lpstr>
      <vt:lpstr>Thème Office</vt:lpstr>
      <vt:lpstr>Python appliqué à la finance</vt:lpstr>
      <vt:lpstr>Plan</vt:lpstr>
      <vt:lpstr>Les grands principes du langage Qui en font un outil versatile et agile</vt:lpstr>
      <vt:lpstr>Un langage de plus en plus populaire En plus d’être open-source, il a des qualités indéniables…</vt:lpstr>
      <vt:lpstr>Python dans la tech Des entreprises de renoms qui participent au développement actif de l’écosystème</vt:lpstr>
      <vt:lpstr>Python dans la finance Il est largement utilisé dans les banques, les hedge funds ou chez des régulateurs</vt:lpstr>
      <vt:lpstr>Les principaux cas d’application dans la finance La versatilité de Python permet d’adresser un grand nombre de problématiques</vt:lpstr>
      <vt:lpstr>Forces et Faiblesses du langage Une popularité qui pourrait être remise en cause par des langages plus modernes</vt:lpstr>
      <vt:lpstr>Cas pratiques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appliqué à la finance</dc:title>
  <dc:creator>Antoine Verley</dc:creator>
  <cp:lastModifiedBy>Antoine Verley</cp:lastModifiedBy>
  <cp:revision>52</cp:revision>
  <dcterms:created xsi:type="dcterms:W3CDTF">2023-01-19T14:20:11Z</dcterms:created>
  <dcterms:modified xsi:type="dcterms:W3CDTF">2023-11-12T11:20:08Z</dcterms:modified>
</cp:coreProperties>
</file>