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FCB273-1C87-4EEE-96FB-DC741AE6EE20}">
  <a:tblStyle styleId="{6CFCB273-1C87-4EEE-96FB-DC741AE6EE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8ce30c4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c8ce30c4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904aca57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904aca57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904aca57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c904aca57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c904aca57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904aca570_0_4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c904aca570_0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904aca570_2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904aca570_2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904aca570_2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904aca570_2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904aca570_2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904aca570_2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904aca570_2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904aca570_2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904aca570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904aca570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904aca570_3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c904aca570_3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904aca570_3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904aca570_3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8ce30c436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c8ce30c436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904aca570_0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c904aca570_0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b3d508624_2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b3d508624_2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904aca570_3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c904aca570_3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c904aca570_3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b7d5733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b7d5733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cb7d5733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cb7d5733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d47c15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d47c15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904aca570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c904aca570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8ce30c436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c8ce30c436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8ce30c436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c8ce30c436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c8ce30c436_0_3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8ce30c436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c8ce30c436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c8ce30c436_0_4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8ce30c436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c8ce30c436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8ce30c436_0_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c8ce30c436_0_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c8ce30c436_0_4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904aca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904aca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904aca57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904aca57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0"/>
            <a:ext cx="6126300" cy="25719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" y="2571750"/>
            <a:ext cx="6126300" cy="8574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126163" y="0"/>
            <a:ext cx="3017700" cy="25719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457200" y="342899"/>
            <a:ext cx="53943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168" y="3998214"/>
            <a:ext cx="1227583" cy="101339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" y="2811780"/>
            <a:ext cx="398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126163" y="4869180"/>
            <a:ext cx="25605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 showMasterSp="0">
  <p:cSld name="Section Header Orange">
    <p:bg>
      <p:bgPr>
        <a:solidFill>
          <a:srgbClr val="D04A0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886200" y="1582103"/>
            <a:ext cx="35205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457200" y="0"/>
            <a:ext cx="3429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  <a:defRPr b="0" i="0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Dark" showMasterSp="0">
  <p:cSld name="One Column Chart Dark">
    <p:bg>
      <p:bgPr>
        <a:solidFill>
          <a:srgbClr val="46464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32185" y="1577579"/>
            <a:ext cx="2646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32185" y="324001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3247988" y="4825769"/>
            <a:ext cx="26481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1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332185" y="4869180"/>
            <a:ext cx="41055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fr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Dark" showMasterSp="0">
  <p:cSld name="Thank You Dark">
    <p:bg>
      <p:bgPr>
        <a:solidFill>
          <a:srgbClr val="46464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3705641"/>
            <a:ext cx="9144000" cy="14379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ctrTitle"/>
          </p:nvPr>
        </p:nvSpPr>
        <p:spPr>
          <a:xfrm>
            <a:off x="332185" y="321469"/>
            <a:ext cx="41055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32184" y="3944700"/>
            <a:ext cx="8479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32185" y="3300411"/>
            <a:ext cx="41055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1.jp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jpg"/><Relationship Id="rId4" Type="http://schemas.openxmlformats.org/officeDocument/2006/relationships/image" Target="../media/image36.png"/><Relationship Id="rId5" Type="http://schemas.openxmlformats.org/officeDocument/2006/relationships/image" Target="../media/image4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26.pn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457200" y="342899"/>
            <a:ext cx="53943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fr" sz="3900"/>
              <a:t>Soutenance de Stage </a:t>
            </a:r>
            <a:endParaRPr sz="39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t/>
            </a:r>
            <a:endParaRPr sz="39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fr" sz="3900"/>
              <a:t>PwC Luxembourg</a:t>
            </a:r>
            <a:endParaRPr sz="3900"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457200" y="2811780"/>
            <a:ext cx="398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</a:t>
            </a:r>
            <a:r>
              <a:rPr lang="fr"/>
              <a:t>té par </a:t>
            </a:r>
            <a:r>
              <a:rPr b="1" lang="fr"/>
              <a:t>Antoine-Zachary Khalidy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"/>
              <a:t>1 Juillet - 31 Décembre 2022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27" y="4445587"/>
            <a:ext cx="1398092" cy="44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20">
                <a:solidFill>
                  <a:schemeClr val="lt1"/>
                </a:solidFill>
              </a:rPr>
              <a:t>Reporting / Dashboarding</a:t>
            </a:r>
            <a:endParaRPr sz="3520">
              <a:solidFill>
                <a:schemeClr val="lt1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29820" l="10044" r="10235" t="13150"/>
          <a:stretch/>
        </p:blipFill>
        <p:spPr>
          <a:xfrm>
            <a:off x="461325" y="1500387"/>
            <a:ext cx="2733600" cy="195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 b="12467" l="0" r="0" t="14105"/>
          <a:stretch/>
        </p:blipFill>
        <p:spPr>
          <a:xfrm>
            <a:off x="3486613" y="1500377"/>
            <a:ext cx="2733550" cy="200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850" y="1474550"/>
            <a:ext cx="2007050" cy="20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550850" y="3711300"/>
            <a:ext cx="256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Dashboarding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504750" y="3670000"/>
            <a:ext cx="26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Data Warehouse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706525" y="3731975"/>
            <a:ext cx="18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Reporting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46513" y="569438"/>
            <a:ext cx="8479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3700"/>
              <a:t>L’organisation dans l’équipe</a:t>
            </a:r>
            <a:endParaRPr sz="37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497" y="1159275"/>
            <a:ext cx="994781" cy="99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8208" y="2279138"/>
            <a:ext cx="953043" cy="99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8388" y="3412556"/>
            <a:ext cx="1177122" cy="9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595781" y="1532813"/>
            <a:ext cx="4415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Réunion </a:t>
            </a:r>
            <a:r>
              <a:rPr lang="fr" sz="1800">
                <a:solidFill>
                  <a:schemeClr val="lt1"/>
                </a:solidFill>
              </a:rPr>
              <a:t>4 jours sur 5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Communication via Google Chat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Réunion via Google Meet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4A0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0" y="2924600"/>
            <a:ext cx="3615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" sz="4300"/>
              <a:t>et Réalisations</a:t>
            </a:r>
            <a:endParaRPr sz="4300"/>
          </a:p>
        </p:txBody>
      </p:sp>
      <p:sp>
        <p:nvSpPr>
          <p:cNvPr id="186" name="Google Shape;186;p29"/>
          <p:cNvSpPr txBox="1"/>
          <p:nvPr>
            <p:ph idx="4294967295" type="body"/>
          </p:nvPr>
        </p:nvSpPr>
        <p:spPr>
          <a:xfrm>
            <a:off x="457200" y="0"/>
            <a:ext cx="3429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</a:pPr>
            <a:r>
              <a:rPr lang="fr" sz="450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5283200" y="2071200"/>
            <a:ext cx="1960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>
                <a:solidFill>
                  <a:schemeClr val="lt1"/>
                </a:solidFill>
              </a:rPr>
              <a:t>Projets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0" y="2405550"/>
            <a:ext cx="9144000" cy="8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20">
                <a:solidFill>
                  <a:schemeClr val="lt1"/>
                </a:solidFill>
              </a:rPr>
              <a:t>Chronologie</a:t>
            </a:r>
            <a:endParaRPr sz="3220">
              <a:solidFill>
                <a:schemeClr val="lt1"/>
              </a:solidFill>
            </a:endParaRPr>
          </a:p>
        </p:txBody>
      </p:sp>
      <p:cxnSp>
        <p:nvCxnSpPr>
          <p:cNvPr id="194" name="Google Shape;194;p30"/>
          <p:cNvCxnSpPr/>
          <p:nvPr/>
        </p:nvCxnSpPr>
        <p:spPr>
          <a:xfrm>
            <a:off x="820650" y="22053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/>
          <p:nvPr/>
        </p:nvSpPr>
        <p:spPr>
          <a:xfrm>
            <a:off x="311700" y="1825250"/>
            <a:ext cx="10179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Migration d’application</a:t>
            </a:r>
            <a:endParaRPr sz="1000"/>
          </a:p>
        </p:txBody>
      </p:sp>
      <p:cxnSp>
        <p:nvCxnSpPr>
          <p:cNvPr id="196" name="Google Shape;196;p30"/>
          <p:cNvCxnSpPr/>
          <p:nvPr/>
        </p:nvCxnSpPr>
        <p:spPr>
          <a:xfrm>
            <a:off x="1838550" y="3059975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0"/>
          <p:cNvSpPr/>
          <p:nvPr/>
        </p:nvSpPr>
        <p:spPr>
          <a:xfrm>
            <a:off x="1262125" y="3395825"/>
            <a:ext cx="11265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Automatisation de projet</a:t>
            </a:r>
            <a:endParaRPr sz="1000"/>
          </a:p>
        </p:txBody>
      </p:sp>
      <p:cxnSp>
        <p:nvCxnSpPr>
          <p:cNvPr id="198" name="Google Shape;198;p30"/>
          <p:cNvCxnSpPr/>
          <p:nvPr/>
        </p:nvCxnSpPr>
        <p:spPr>
          <a:xfrm>
            <a:off x="2856450" y="22053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0"/>
          <p:cNvSpPr/>
          <p:nvPr/>
        </p:nvSpPr>
        <p:spPr>
          <a:xfrm>
            <a:off x="2238900" y="1632650"/>
            <a:ext cx="1228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Migration puis </a:t>
            </a:r>
            <a:r>
              <a:rPr lang="fr" sz="1000"/>
              <a:t>récupération</a:t>
            </a:r>
            <a:r>
              <a:rPr lang="fr" sz="1000"/>
              <a:t> de donnée</a:t>
            </a:r>
            <a:endParaRPr sz="1000"/>
          </a:p>
        </p:txBody>
      </p:sp>
      <p:cxnSp>
        <p:nvCxnSpPr>
          <p:cNvPr id="200" name="Google Shape;200;p30"/>
          <p:cNvCxnSpPr/>
          <p:nvPr/>
        </p:nvCxnSpPr>
        <p:spPr>
          <a:xfrm>
            <a:off x="4892250" y="22053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/>
          <p:nvPr/>
        </p:nvSpPr>
        <p:spPr>
          <a:xfrm>
            <a:off x="4383300" y="1825250"/>
            <a:ext cx="11265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Report For Changes (RFC)</a:t>
            </a:r>
            <a:endParaRPr sz="1000"/>
          </a:p>
        </p:txBody>
      </p:sp>
      <p:cxnSp>
        <p:nvCxnSpPr>
          <p:cNvPr id="202" name="Google Shape;202;p30"/>
          <p:cNvCxnSpPr/>
          <p:nvPr/>
        </p:nvCxnSpPr>
        <p:spPr>
          <a:xfrm>
            <a:off x="6928050" y="22053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0"/>
          <p:cNvSpPr/>
          <p:nvPr/>
        </p:nvSpPr>
        <p:spPr>
          <a:xfrm>
            <a:off x="6419100" y="1825250"/>
            <a:ext cx="10179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Optimisation Documentum</a:t>
            </a:r>
            <a:endParaRPr sz="1000"/>
          </a:p>
        </p:txBody>
      </p:sp>
      <p:cxnSp>
        <p:nvCxnSpPr>
          <p:cNvPr id="204" name="Google Shape;204;p30"/>
          <p:cNvCxnSpPr/>
          <p:nvPr/>
        </p:nvCxnSpPr>
        <p:spPr>
          <a:xfrm>
            <a:off x="3874350" y="3059975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0"/>
          <p:cNvSpPr/>
          <p:nvPr/>
        </p:nvSpPr>
        <p:spPr>
          <a:xfrm>
            <a:off x="3365400" y="3395825"/>
            <a:ext cx="10179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Changement d’équipe</a:t>
            </a:r>
            <a:endParaRPr sz="1000"/>
          </a:p>
        </p:txBody>
      </p:sp>
      <p:cxnSp>
        <p:nvCxnSpPr>
          <p:cNvPr id="206" name="Google Shape;206;p30"/>
          <p:cNvCxnSpPr/>
          <p:nvPr/>
        </p:nvCxnSpPr>
        <p:spPr>
          <a:xfrm>
            <a:off x="5910150" y="3059975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/>
          <p:nvPr/>
        </p:nvSpPr>
        <p:spPr>
          <a:xfrm>
            <a:off x="5292775" y="3395825"/>
            <a:ext cx="14115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Migration Oracle -&gt; SQL Server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20">
                <a:solidFill>
                  <a:schemeClr val="lt1"/>
                </a:solidFill>
              </a:rPr>
              <a:t>Migration d’application interne</a:t>
            </a:r>
            <a:endParaRPr sz="3120">
              <a:solidFill>
                <a:schemeClr val="lt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5700"/>
            <a:ext cx="2691000" cy="269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500" y="1655700"/>
            <a:ext cx="2691000" cy="269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5">
            <a:alphaModFix/>
          </a:blip>
          <a:srcRect b="31853" l="23887" r="50881" t="7657"/>
          <a:stretch/>
        </p:blipFill>
        <p:spPr>
          <a:xfrm>
            <a:off x="6141300" y="1655700"/>
            <a:ext cx="2691000" cy="2673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20">
                <a:solidFill>
                  <a:schemeClr val="lt1"/>
                </a:solidFill>
              </a:rPr>
              <a:t>Automatisation de projet</a:t>
            </a:r>
            <a:endParaRPr sz="3120">
              <a:solidFill>
                <a:schemeClr val="lt1"/>
              </a:solidFill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14481" r="9257" t="0"/>
          <a:stretch/>
        </p:blipFill>
        <p:spPr>
          <a:xfrm>
            <a:off x="311700" y="1635425"/>
            <a:ext cx="2666700" cy="268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325" y="1635425"/>
            <a:ext cx="2666700" cy="268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 rotWithShape="1">
          <a:blip r:embed="rId5">
            <a:alphaModFix/>
          </a:blip>
          <a:srcRect b="0" l="13812" r="13754" t="0"/>
          <a:stretch/>
        </p:blipFill>
        <p:spPr>
          <a:xfrm>
            <a:off x="6224450" y="1635425"/>
            <a:ext cx="2666700" cy="268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20">
                <a:solidFill>
                  <a:schemeClr val="lt1"/>
                </a:solidFill>
              </a:rPr>
              <a:t>Récupération de données</a:t>
            </a:r>
            <a:endParaRPr sz="3120">
              <a:solidFill>
                <a:schemeClr val="lt1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19720" l="0" r="57230" t="5265"/>
          <a:stretch/>
        </p:blipFill>
        <p:spPr>
          <a:xfrm>
            <a:off x="311700" y="1343550"/>
            <a:ext cx="2477100" cy="276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26575" r="27668" t="31464"/>
          <a:stretch/>
        </p:blipFill>
        <p:spPr>
          <a:xfrm>
            <a:off x="3128150" y="1343550"/>
            <a:ext cx="2531700" cy="276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5">
            <a:alphaModFix/>
          </a:blip>
          <a:srcRect b="5276" l="17599" r="16706" t="19456"/>
          <a:stretch/>
        </p:blipFill>
        <p:spPr>
          <a:xfrm>
            <a:off x="5999200" y="1343550"/>
            <a:ext cx="2853000" cy="276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20">
                <a:solidFill>
                  <a:schemeClr val="lt1"/>
                </a:solidFill>
              </a:rPr>
              <a:t>Report for changes (RFC)</a:t>
            </a:r>
            <a:endParaRPr sz="3120">
              <a:solidFill>
                <a:schemeClr val="lt1"/>
              </a:solidFill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0850"/>
            <a:ext cx="8520600" cy="312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fr" sz="3120">
                <a:solidFill>
                  <a:schemeClr val="lt1"/>
                </a:solidFill>
              </a:rPr>
              <a:t>Migration Oracle vers SQL Server</a:t>
            </a:r>
            <a:endParaRPr sz="3120">
              <a:solidFill>
                <a:schemeClr val="lt1"/>
              </a:solidFill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0" y="1424425"/>
            <a:ext cx="2902800" cy="151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850" y="3348225"/>
            <a:ext cx="4134300" cy="151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24413"/>
            <a:ext cx="2902800" cy="151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20">
                <a:solidFill>
                  <a:schemeClr val="lt1"/>
                </a:solidFill>
              </a:rPr>
              <a:t>Optimisation de projet</a:t>
            </a:r>
            <a:endParaRPr sz="3120">
              <a:solidFill>
                <a:schemeClr val="lt1"/>
              </a:solidFill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2975"/>
            <a:ext cx="3676800" cy="307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750" y="1522975"/>
            <a:ext cx="1933500" cy="133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750" y="3170800"/>
            <a:ext cx="3753000" cy="142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332186" y="1002983"/>
            <a:ext cx="8479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126163" y="4869180"/>
            <a:ext cx="25605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fr">
                <a:solidFill>
                  <a:srgbClr val="FFFFFF"/>
                </a:solidFill>
              </a:rPr>
              <a:t>Sommaire</a:t>
            </a:r>
            <a:br>
              <a:rPr b="0" i="0" lang="f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457200" y="15775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{6CFCB273-1C87-4EEE-96FB-DC741AE6EE20}</a:tableStyleId>
              </a:tblPr>
              <a:tblGrid>
                <a:gridCol w="533400"/>
                <a:gridCol w="6781800"/>
                <a:gridCol w="914400"/>
              </a:tblGrid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 u="none" cap="none" strike="noStrike">
                          <a:solidFill>
                            <a:srgbClr val="D04A02"/>
                          </a:solidFill>
                        </a:rPr>
                        <a:t>1.</a:t>
                      </a:r>
                      <a:endParaRPr sz="1100" u="none" cap="none" strike="noStrike">
                        <a:solidFill>
                          <a:srgbClr val="D04A02"/>
                        </a:solidFill>
                      </a:endParaRPr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PriceWaterhouseCoopers Global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03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34300" marR="0" marL="0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 u="none" cap="none" strike="noStrike">
                          <a:solidFill>
                            <a:srgbClr val="D04A02"/>
                          </a:solidFill>
                        </a:rPr>
                        <a:t>2.</a:t>
                      </a:r>
                      <a:endParaRPr sz="1100" u="none" cap="none" strike="noStrike">
                        <a:solidFill>
                          <a:srgbClr val="D04A02"/>
                        </a:solidFill>
                      </a:endParaRPr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PriceWaterhouseCoopers Luxembourg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fr" sz="1500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34300" marR="0" marL="0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 u="none" cap="none" strike="noStrike">
                          <a:solidFill>
                            <a:srgbClr val="D04A02"/>
                          </a:solidFill>
                        </a:rPr>
                        <a:t>3.</a:t>
                      </a:r>
                      <a:endParaRPr sz="1100" u="none" cap="none" strike="noStrike">
                        <a:solidFill>
                          <a:srgbClr val="D04A02"/>
                        </a:solidFill>
                      </a:endParaRPr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Projets et Réalisations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12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34300" marR="0" marL="0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 u="none" cap="none" strike="noStrike">
                          <a:solidFill>
                            <a:srgbClr val="D04A02"/>
                          </a:solidFill>
                        </a:rPr>
                        <a:t>4.</a:t>
                      </a:r>
                      <a:endParaRPr sz="1100" u="none" cap="none" strike="noStrike">
                        <a:solidFill>
                          <a:srgbClr val="D04A02"/>
                        </a:solidFill>
                      </a:endParaRPr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Conclusion</a:t>
                      </a:r>
                      <a:endParaRPr sz="15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1"/>
                          </a:solidFill>
                        </a:rPr>
                        <a:t>20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34300" marR="0" marL="0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D04A02"/>
                        </a:solidFill>
                      </a:endParaRPr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34300" marR="0" marL="0"/>
                </a:tc>
              </a:tr>
              <a:tr h="1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34300" marR="0" marL="0"/>
                </a:tc>
              </a:tr>
              <a:tr h="1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34300" marR="0" marL="0"/>
                </a:tc>
              </a:tr>
              <a:tr h="1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34300" marR="0" marL="0"/>
                </a:tc>
              </a:tr>
              <a:tr h="1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34300" marR="0" marL="0"/>
                </a:tc>
              </a:tr>
              <a:tr h="1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34300" marR="0" marL="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34300" marR="0" marL="0"/>
                </a:tc>
              </a:tr>
            </a:tbl>
          </a:graphicData>
        </a:graphic>
      </p:graphicFrame>
      <p:sp>
        <p:nvSpPr>
          <p:cNvPr id="91" name="Google Shape;91;p19"/>
          <p:cNvSpPr/>
          <p:nvPr/>
        </p:nvSpPr>
        <p:spPr>
          <a:xfrm>
            <a:off x="-1717300" y="4473150"/>
            <a:ext cx="143100" cy="533400"/>
          </a:xfrm>
          <a:prstGeom prst="rect">
            <a:avLst/>
          </a:prstGeom>
          <a:solidFill>
            <a:srgbClr val="0060D7"/>
          </a:solidFill>
          <a:ln>
            <a:noFill/>
          </a:ln>
        </p:spPr>
        <p:txBody>
          <a:bodyPr anchorCtr="0" anchor="ctr" bIns="68575" lIns="91425" spcFirstLastPara="1" rIns="9142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99525" y="4288519"/>
            <a:ext cx="8794200" cy="780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4A0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317225" y="2256150"/>
            <a:ext cx="342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" sz="4300"/>
              <a:t>Conclusion</a:t>
            </a:r>
            <a:endParaRPr sz="4300"/>
          </a:p>
        </p:txBody>
      </p:sp>
      <p:sp>
        <p:nvSpPr>
          <p:cNvPr id="259" name="Google Shape;259;p37"/>
          <p:cNvSpPr txBox="1"/>
          <p:nvPr>
            <p:ph idx="4294967295" type="body"/>
          </p:nvPr>
        </p:nvSpPr>
        <p:spPr>
          <a:xfrm>
            <a:off x="457200" y="0"/>
            <a:ext cx="3429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</a:pPr>
            <a:r>
              <a:rPr lang="fr" sz="45000">
                <a:solidFill>
                  <a:schemeClr val="lt1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57200" y="281825"/>
            <a:ext cx="8229600" cy="10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Impact des projets dans l’entreprise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10540"/>
            <a:ext cx="2165100" cy="21650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66" name="Google Shape;266;p38"/>
          <p:cNvSpPr txBox="1"/>
          <p:nvPr/>
        </p:nvSpPr>
        <p:spPr>
          <a:xfrm>
            <a:off x="617500" y="3812625"/>
            <a:ext cx="223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>
                <a:solidFill>
                  <a:srgbClr val="FFFFFF"/>
                </a:solidFill>
              </a:rPr>
              <a:t>G</a:t>
            </a:r>
            <a:r>
              <a:rPr b="0" i="0" lang="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ain de temps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9750" y="1310525"/>
            <a:ext cx="2165100" cy="2165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3521725" y="3813525"/>
            <a:ext cx="206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Mise à jour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800" y="1269825"/>
            <a:ext cx="2502000" cy="250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6330975" y="3922100"/>
            <a:ext cx="21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Documentation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8825" y="576056"/>
            <a:ext cx="6075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3500"/>
              <a:t>Apports du stage</a:t>
            </a:r>
            <a:endParaRPr sz="3500"/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044" y="1577588"/>
            <a:ext cx="1819013" cy="18190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356" y="2571750"/>
            <a:ext cx="1819013" cy="18190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279" name="Google Shape;27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731" y="2571750"/>
            <a:ext cx="1819013" cy="18190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80" name="Google Shape;280;p39"/>
          <p:cNvSpPr txBox="1"/>
          <p:nvPr/>
        </p:nvSpPr>
        <p:spPr>
          <a:xfrm>
            <a:off x="1019888" y="1945369"/>
            <a:ext cx="12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Organisation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3796988" y="3610163"/>
            <a:ext cx="18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connaissances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6660300" y="1945369"/>
            <a:ext cx="181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 de projet et autonomie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32260" y="201851"/>
            <a:ext cx="8479500" cy="10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Difficultés du stage</a:t>
            </a:r>
            <a:endParaRPr sz="3500"/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3">
            <a:alphaModFix/>
          </a:blip>
          <a:srcRect b="41988" l="18244" r="18384" t="0"/>
          <a:stretch/>
        </p:blipFill>
        <p:spPr>
          <a:xfrm>
            <a:off x="332250" y="1421800"/>
            <a:ext cx="2409300" cy="238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552" y="1421804"/>
            <a:ext cx="2409300" cy="240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90" name="Google Shape;290;p40"/>
          <p:cNvSpPr txBox="1"/>
          <p:nvPr/>
        </p:nvSpPr>
        <p:spPr>
          <a:xfrm>
            <a:off x="400350" y="3996725"/>
            <a:ext cx="23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Transports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3134950" y="4057800"/>
            <a:ext cx="234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C</a:t>
            </a:r>
            <a:r>
              <a:rPr lang="fr" sz="2000">
                <a:solidFill>
                  <a:schemeClr val="lt1"/>
                </a:solidFill>
              </a:rPr>
              <a:t>onnaissances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5">
            <a:alphaModFix/>
          </a:blip>
          <a:srcRect b="21973" l="0" r="0" t="11033"/>
          <a:stretch/>
        </p:blipFill>
        <p:spPr>
          <a:xfrm>
            <a:off x="5836850" y="1421800"/>
            <a:ext cx="2974800" cy="2409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93" name="Google Shape;293;p40"/>
          <p:cNvSpPr txBox="1"/>
          <p:nvPr/>
        </p:nvSpPr>
        <p:spPr>
          <a:xfrm>
            <a:off x="6086700" y="4159575"/>
            <a:ext cx="25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Les Droits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 txBox="1"/>
          <p:nvPr>
            <p:ph type="ctrTitle"/>
          </p:nvPr>
        </p:nvSpPr>
        <p:spPr>
          <a:xfrm>
            <a:off x="311708" y="751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Avis général 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Des Questions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ctrTitle"/>
          </p:nvPr>
        </p:nvSpPr>
        <p:spPr>
          <a:xfrm>
            <a:off x="466650" y="1364456"/>
            <a:ext cx="4105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fr"/>
              <a:t>Merci de votre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fr"/>
              <a:t>attention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408356" y="4189631"/>
            <a:ext cx="763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Remerciement</a:t>
            </a:r>
            <a:r>
              <a:rPr b="0" i="0" lang="f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à</a:t>
            </a:r>
            <a:r>
              <a:rPr b="0" i="0" lang="f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Eric Francois, Joseph Emeras, Nathanaël Vandenberghe et </a:t>
            </a:r>
            <a:r>
              <a:rPr lang="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à tous</a:t>
            </a:r>
            <a:r>
              <a:rPr b="0" i="0" lang="f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mes collègues.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00" y="3235650"/>
            <a:ext cx="900113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643" y="555974"/>
            <a:ext cx="1579800" cy="130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650" y="2233380"/>
            <a:ext cx="2122475" cy="6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4A0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453975" y="2279963"/>
            <a:ext cx="33444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" sz="4300"/>
              <a:t>PwC Global</a:t>
            </a:r>
            <a:endParaRPr sz="4300"/>
          </a:p>
        </p:txBody>
      </p:sp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457200" y="0"/>
            <a:ext cx="3429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</a:pPr>
            <a:r>
              <a:rPr b="0" i="0" lang="fr" sz="4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81775" y="324000"/>
            <a:ext cx="83298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4100"/>
              <a:t>PricewaterhouseCoopers Global</a:t>
            </a:r>
            <a:endParaRPr sz="4100"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2956" y="1577589"/>
            <a:ext cx="1333632" cy="13336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556" y="1682663"/>
            <a:ext cx="1333632" cy="13336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9231" y="1682663"/>
            <a:ext cx="1333632" cy="13336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08" name="Google Shape;108;p21"/>
          <p:cNvSpPr txBox="1"/>
          <p:nvPr/>
        </p:nvSpPr>
        <p:spPr>
          <a:xfrm>
            <a:off x="695081" y="3634200"/>
            <a:ext cx="177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Audit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248000" y="3634200"/>
            <a:ext cx="2648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Multinationale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302981" y="3680138"/>
            <a:ext cx="225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Expertise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Comptable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464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32185" y="455138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4100"/>
              <a:t>Quelques chiffres</a:t>
            </a:r>
            <a:endParaRPr sz="4100"/>
          </a:p>
        </p:txBody>
      </p:sp>
      <p:sp>
        <p:nvSpPr>
          <p:cNvPr id="117" name="Google Shape;117;p22"/>
          <p:cNvSpPr txBox="1"/>
          <p:nvPr/>
        </p:nvSpPr>
        <p:spPr>
          <a:xfrm>
            <a:off x="2225675" y="3963619"/>
            <a:ext cx="50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https://www.pwc.com/gx/en/global-annual-review/2022/PwC_Global_Annual_Review_2022.pdf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24" y="1389601"/>
            <a:ext cx="7413000" cy="236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0" y="2924606"/>
            <a:ext cx="327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" sz="4300"/>
              <a:t>Luxembourg</a:t>
            </a:r>
            <a:endParaRPr sz="4300"/>
          </a:p>
        </p:txBody>
      </p:sp>
      <p:sp>
        <p:nvSpPr>
          <p:cNvPr id="124" name="Google Shape;124;p23"/>
          <p:cNvSpPr txBox="1"/>
          <p:nvPr>
            <p:ph idx="4294967295" type="body"/>
          </p:nvPr>
        </p:nvSpPr>
        <p:spPr>
          <a:xfrm>
            <a:off x="457200" y="0"/>
            <a:ext cx="3429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0"/>
              <a:buFont typeface="Arial"/>
              <a:buNone/>
            </a:pPr>
            <a:r>
              <a:rPr lang="fr" sz="450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276325" y="2291513"/>
            <a:ext cx="1626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>
                <a:solidFill>
                  <a:schemeClr val="lt1"/>
                </a:solidFill>
              </a:rPr>
              <a:t>PwC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32213" y="455138"/>
            <a:ext cx="8479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3800"/>
              <a:t>Secteur d’activité PwC Luxembourg</a:t>
            </a:r>
            <a:endParaRPr sz="3800"/>
          </a:p>
        </p:txBody>
      </p:sp>
      <p:sp>
        <p:nvSpPr>
          <p:cNvPr id="132" name="Google Shape;132;p24"/>
          <p:cNvSpPr txBox="1"/>
          <p:nvPr/>
        </p:nvSpPr>
        <p:spPr>
          <a:xfrm>
            <a:off x="332213" y="1586200"/>
            <a:ext cx="77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activités de PwC Luxembourg sont composées de 4 secteurs 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63" y="2483775"/>
            <a:ext cx="800621" cy="8006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66" y="2483775"/>
            <a:ext cx="800621" cy="8006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7444" y="2571741"/>
            <a:ext cx="800621" cy="8006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4831" y="2493244"/>
            <a:ext cx="800621" cy="8006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37" name="Google Shape;137;p24"/>
          <p:cNvSpPr txBox="1"/>
          <p:nvPr/>
        </p:nvSpPr>
        <p:spPr>
          <a:xfrm>
            <a:off x="643563" y="3720263"/>
            <a:ext cx="13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lt1"/>
                </a:solidFill>
              </a:rPr>
              <a:t>Insurance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614966" y="3720263"/>
            <a:ext cx="13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Tax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602372" y="3720263"/>
            <a:ext cx="13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chemeClr val="lt1"/>
                </a:solidFill>
              </a:rPr>
              <a:t>Advisory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445875" y="3739213"/>
            <a:ext cx="161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chemeClr val="lt1"/>
                </a:solidFill>
              </a:rPr>
              <a:t>Internal Firm Services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720">
                <a:solidFill>
                  <a:schemeClr val="lt1"/>
                </a:solidFill>
              </a:rPr>
              <a:t>L’Organigramme :</a:t>
            </a:r>
            <a:endParaRPr sz="3720">
              <a:solidFill>
                <a:schemeClr val="lt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6690" l="4716" r="2811" t="3743"/>
          <a:stretch/>
        </p:blipFill>
        <p:spPr>
          <a:xfrm>
            <a:off x="2049900" y="1272950"/>
            <a:ext cx="5044200" cy="3663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5384500" y="4090000"/>
            <a:ext cx="915900" cy="42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5384500" y="4544425"/>
            <a:ext cx="915900" cy="42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20">
                <a:solidFill>
                  <a:schemeClr val="lt1"/>
                </a:solidFill>
              </a:rPr>
              <a:t>Data Science</a:t>
            </a:r>
            <a:endParaRPr sz="3520">
              <a:solidFill>
                <a:schemeClr val="lt1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25" y="1278700"/>
            <a:ext cx="2283900" cy="2283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750" y="1278700"/>
            <a:ext cx="2283900" cy="2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5">
            <a:alphaModFix/>
          </a:blip>
          <a:srcRect b="18990" l="12792" r="12792" t="7968"/>
          <a:stretch/>
        </p:blipFill>
        <p:spPr>
          <a:xfrm>
            <a:off x="3494696" y="1278700"/>
            <a:ext cx="2154600" cy="2283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735725" y="3922100"/>
            <a:ext cx="228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Analyse de données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555675" y="3922100"/>
            <a:ext cx="21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Machine Learning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551350" y="3922100"/>
            <a:ext cx="21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Intelligence Artificielle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