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NZ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NZ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NZ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NZ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7E13967-FCB7-4A53-8A05-43937A43EFF1}" type="slidenum">
              <a:rPr lang="en-NZ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NZ" sz="2000">
                <a:latin typeface="Arial"/>
              </a:rPr>
              <a:t>Led to agreement amongst openflow 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61C6ED5-1DDF-4C7F-8C07-6DB6BBA94767}" type="slidenum">
              <a:rPr lang="en-NZ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29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1C41B8-8A43-4165-B4D6-1FA657063AC0}" type="slidenum">
              <a:rPr lang="en-NZ" sz="1200">
                <a:solidFill>
                  <a:srgbClr val="000000"/>
                </a:solidFill>
                <a:latin typeface="Arial"/>
                <a:ea typeface="ヒラギノ角ゴ ProN W3"/>
              </a:rPr>
              <a:t>&lt;number&gt;</a:t>
            </a:fld>
            <a:endParaRPr/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NZ" sz="2000">
                <a:latin typeface="Arial"/>
              </a:rPr>
              <a:t>Led to agreement amongst openflow 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Static nature of network prevents adaption to changing traffic, application and user demands.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Device-specific configuration mechanisms make enforcing system wide policies leading security breaches, non-compliance with regulations etc.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Scaling is difficult because cannot assume oversubscription and static traffic patterns.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Network operators want to make changes faster than the three year standard product cycle.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7960" y="-27360"/>
            <a:ext cx="897480" cy="6858360"/>
          </a:xfrm>
          <a:prstGeom prst="rect">
            <a:avLst/>
          </a:prstGeom>
          <a:ln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440" y="5760720"/>
            <a:ext cx="2034000" cy="6991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NZ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NZ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7960" y="-27360"/>
            <a:ext cx="897480" cy="685836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440" y="5760720"/>
            <a:ext cx="2034000" cy="699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NZ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N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7960" y="-27360"/>
            <a:ext cx="897480" cy="6858360"/>
          </a:xfrm>
          <a:prstGeom prst="rect">
            <a:avLst/>
          </a:prstGeom>
          <a:ln>
            <a:noFill/>
          </a:ln>
        </p:spPr>
      </p:pic>
      <p:pic>
        <p:nvPicPr>
          <p:cNvPr id="77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440" y="5760720"/>
            <a:ext cx="2034000" cy="69912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NZ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N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5800" y="654480"/>
            <a:ext cx="755748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 </a:t>
            </a:r>
            <a:r>
              <a:rPr lang="en-NZ" sz="4400">
                <a:solidFill>
                  <a:srgbClr val="000000"/>
                </a:solidFill>
                <a:latin typeface="Calibri"/>
              </a:rPr>
              <a:t>Software Defined Networks 101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371600" y="2410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</a:rPr>
              <a:t>Bryan Ng and Ian Welch, 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</a:rPr>
              <a:t>Victoria University of Wellington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</a:rPr>
              <a:t>10 February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Origins of OpenFlow 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Desire for clean slate experimentation.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Manufacturers opening up forwarding behaviours.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Broader number of manufacturers wanting to innovate.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Openflow standardised API for controlling forwarding behaviour of switches.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Unifies a broad range of network devices (routers, learning switches, firewalls …).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ＭＳ Ｐゴシック"/>
              </a:rPr>
              <a:t>OpenFlow Switch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1219320" y="213372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808080"/>
            </a:solidFill>
            <a:round/>
          </a:ln>
        </p:spPr>
      </p:sp>
      <p:sp>
        <p:nvSpPr>
          <p:cNvPr id="231" name="CustomShape 3"/>
          <p:cNvSpPr/>
          <p:nvPr/>
        </p:nvSpPr>
        <p:spPr>
          <a:xfrm>
            <a:off x="1091520" y="2133720"/>
            <a:ext cx="2463840" cy="68472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Rule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(exact &amp; wildcard)</a:t>
            </a:r>
            <a:endParaRPr/>
          </a:p>
        </p:txBody>
      </p:sp>
      <p:sp>
        <p:nvSpPr>
          <p:cNvPr id="232" name="CustomShape 4"/>
          <p:cNvSpPr/>
          <p:nvPr/>
        </p:nvSpPr>
        <p:spPr>
          <a:xfrm>
            <a:off x="3505320" y="213372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38160">
            <a:solidFill>
              <a:srgbClr val="808080"/>
            </a:solidFill>
            <a:round/>
          </a:ln>
        </p:spPr>
      </p:sp>
      <p:sp>
        <p:nvSpPr>
          <p:cNvPr id="233" name="CustomShape 5"/>
          <p:cNvSpPr/>
          <p:nvPr/>
        </p:nvSpPr>
        <p:spPr>
          <a:xfrm>
            <a:off x="4141800" y="2286000"/>
            <a:ext cx="935280" cy="37980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2000">
                <a:solidFill>
                  <a:srgbClr val="333399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234" name="CustomShape 6"/>
          <p:cNvSpPr/>
          <p:nvPr/>
        </p:nvSpPr>
        <p:spPr>
          <a:xfrm>
            <a:off x="5791320" y="213372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38160">
            <a:solidFill>
              <a:srgbClr val="808080"/>
            </a:solidFill>
            <a:round/>
          </a:ln>
        </p:spPr>
      </p:sp>
      <p:sp>
        <p:nvSpPr>
          <p:cNvPr id="235" name="CustomShape 7"/>
          <p:cNvSpPr/>
          <p:nvPr/>
        </p:nvSpPr>
        <p:spPr>
          <a:xfrm>
            <a:off x="6244920" y="2286000"/>
            <a:ext cx="1299600" cy="37980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2000">
                <a:solidFill>
                  <a:srgbClr val="333399"/>
                </a:solidFill>
                <a:latin typeface="Calibri"/>
              </a:rPr>
              <a:t>Statistics</a:t>
            </a:r>
            <a:endParaRPr/>
          </a:p>
        </p:txBody>
      </p:sp>
      <p:sp>
        <p:nvSpPr>
          <p:cNvPr id="236" name="CustomShape 8"/>
          <p:cNvSpPr/>
          <p:nvPr/>
        </p:nvSpPr>
        <p:spPr>
          <a:xfrm>
            <a:off x="1143000" y="2057400"/>
            <a:ext cx="6933240" cy="3885120"/>
          </a:xfrm>
          <a:prstGeom prst="rect">
            <a:avLst/>
          </a:prstGeom>
          <a:noFill/>
          <a:ln w="25560">
            <a:solidFill>
              <a:srgbClr val="808080"/>
            </a:solidFill>
            <a:miter/>
          </a:ln>
        </p:spPr>
      </p:sp>
      <p:sp>
        <p:nvSpPr>
          <p:cNvPr id="237" name="CustomShape 9"/>
          <p:cNvSpPr/>
          <p:nvPr/>
        </p:nvSpPr>
        <p:spPr>
          <a:xfrm>
            <a:off x="1219320" y="289548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808080"/>
            </a:solidFill>
            <a:round/>
          </a:ln>
        </p:spPr>
      </p:sp>
      <p:sp>
        <p:nvSpPr>
          <p:cNvPr id="238" name="CustomShape 10"/>
          <p:cNvSpPr/>
          <p:nvPr/>
        </p:nvSpPr>
        <p:spPr>
          <a:xfrm>
            <a:off x="1328040" y="2955600"/>
            <a:ext cx="1991520" cy="56304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Rule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(exact &amp; wildcard)</a:t>
            </a:r>
            <a:endParaRPr/>
          </a:p>
        </p:txBody>
      </p:sp>
      <p:sp>
        <p:nvSpPr>
          <p:cNvPr id="239" name="CustomShape 11"/>
          <p:cNvSpPr/>
          <p:nvPr/>
        </p:nvSpPr>
        <p:spPr>
          <a:xfrm>
            <a:off x="3505320" y="289548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38160">
            <a:solidFill>
              <a:srgbClr val="808080"/>
            </a:solidFill>
            <a:round/>
          </a:ln>
        </p:spPr>
      </p:sp>
      <p:sp>
        <p:nvSpPr>
          <p:cNvPr id="240" name="CustomShape 12"/>
          <p:cNvSpPr/>
          <p:nvPr/>
        </p:nvSpPr>
        <p:spPr>
          <a:xfrm>
            <a:off x="4223520" y="3078000"/>
            <a:ext cx="772200" cy="31968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241" name="CustomShape 13"/>
          <p:cNvSpPr/>
          <p:nvPr/>
        </p:nvSpPr>
        <p:spPr>
          <a:xfrm>
            <a:off x="5791320" y="289548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38160">
            <a:solidFill>
              <a:srgbClr val="808080"/>
            </a:solidFill>
            <a:round/>
          </a:ln>
        </p:spPr>
      </p:sp>
      <p:sp>
        <p:nvSpPr>
          <p:cNvPr id="242" name="CustomShape 14"/>
          <p:cNvSpPr/>
          <p:nvPr/>
        </p:nvSpPr>
        <p:spPr>
          <a:xfrm>
            <a:off x="6362640" y="3078000"/>
            <a:ext cx="1064880" cy="31968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Statistics</a:t>
            </a:r>
            <a:endParaRPr/>
          </a:p>
        </p:txBody>
      </p:sp>
      <p:sp>
        <p:nvSpPr>
          <p:cNvPr id="243" name="CustomShape 15"/>
          <p:cNvSpPr/>
          <p:nvPr/>
        </p:nvSpPr>
        <p:spPr>
          <a:xfrm>
            <a:off x="1219320" y="365760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808080"/>
            </a:solidFill>
            <a:round/>
          </a:ln>
        </p:spPr>
      </p:sp>
      <p:sp>
        <p:nvSpPr>
          <p:cNvPr id="244" name="CustomShape 16"/>
          <p:cNvSpPr/>
          <p:nvPr/>
        </p:nvSpPr>
        <p:spPr>
          <a:xfrm>
            <a:off x="1328040" y="3719160"/>
            <a:ext cx="1991520" cy="56304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Rule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(exact &amp; wildcard)</a:t>
            </a:r>
            <a:endParaRPr/>
          </a:p>
        </p:txBody>
      </p:sp>
      <p:sp>
        <p:nvSpPr>
          <p:cNvPr id="245" name="CustomShape 17"/>
          <p:cNvSpPr/>
          <p:nvPr/>
        </p:nvSpPr>
        <p:spPr>
          <a:xfrm>
            <a:off x="3505320" y="365760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38160">
            <a:solidFill>
              <a:srgbClr val="808080"/>
            </a:solidFill>
            <a:round/>
          </a:ln>
        </p:spPr>
      </p:sp>
      <p:sp>
        <p:nvSpPr>
          <p:cNvPr id="246" name="CustomShape 18"/>
          <p:cNvSpPr/>
          <p:nvPr/>
        </p:nvSpPr>
        <p:spPr>
          <a:xfrm>
            <a:off x="4223520" y="3840120"/>
            <a:ext cx="772200" cy="31968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247" name="CustomShape 19"/>
          <p:cNvSpPr/>
          <p:nvPr/>
        </p:nvSpPr>
        <p:spPr>
          <a:xfrm>
            <a:off x="5791320" y="365760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38160">
            <a:solidFill>
              <a:srgbClr val="808080"/>
            </a:solidFill>
            <a:round/>
          </a:ln>
        </p:spPr>
      </p:sp>
      <p:sp>
        <p:nvSpPr>
          <p:cNvPr id="248" name="CustomShape 20"/>
          <p:cNvSpPr/>
          <p:nvPr/>
        </p:nvSpPr>
        <p:spPr>
          <a:xfrm>
            <a:off x="6362640" y="3840120"/>
            <a:ext cx="1064880" cy="31968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Statistics</a:t>
            </a:r>
            <a:endParaRPr/>
          </a:p>
        </p:txBody>
      </p:sp>
      <p:sp>
        <p:nvSpPr>
          <p:cNvPr id="249" name="CustomShape 21"/>
          <p:cNvSpPr/>
          <p:nvPr/>
        </p:nvSpPr>
        <p:spPr>
          <a:xfrm>
            <a:off x="1219320" y="518148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808080"/>
            </a:solidFill>
            <a:round/>
          </a:ln>
        </p:spPr>
      </p:sp>
      <p:sp>
        <p:nvSpPr>
          <p:cNvPr id="250" name="CustomShape 22"/>
          <p:cNvSpPr/>
          <p:nvPr/>
        </p:nvSpPr>
        <p:spPr>
          <a:xfrm>
            <a:off x="1328040" y="5243040"/>
            <a:ext cx="1991520" cy="56304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Rule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(exact &amp; wildcard)</a:t>
            </a:r>
            <a:endParaRPr/>
          </a:p>
        </p:txBody>
      </p:sp>
      <p:sp>
        <p:nvSpPr>
          <p:cNvPr id="251" name="CustomShape 23"/>
          <p:cNvSpPr/>
          <p:nvPr/>
        </p:nvSpPr>
        <p:spPr>
          <a:xfrm>
            <a:off x="3505320" y="518148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38160">
            <a:solidFill>
              <a:srgbClr val="808080"/>
            </a:solidFill>
            <a:round/>
          </a:ln>
        </p:spPr>
      </p:sp>
      <p:sp>
        <p:nvSpPr>
          <p:cNvPr id="252" name="CustomShape 24"/>
          <p:cNvSpPr/>
          <p:nvPr/>
        </p:nvSpPr>
        <p:spPr>
          <a:xfrm>
            <a:off x="3820680" y="5364000"/>
            <a:ext cx="1576800" cy="31968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Default Action</a:t>
            </a:r>
            <a:endParaRPr/>
          </a:p>
        </p:txBody>
      </p:sp>
      <p:sp>
        <p:nvSpPr>
          <p:cNvPr id="253" name="CustomShape 25"/>
          <p:cNvSpPr/>
          <p:nvPr/>
        </p:nvSpPr>
        <p:spPr>
          <a:xfrm>
            <a:off x="5791320" y="5181480"/>
            <a:ext cx="2208600" cy="68472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38160">
            <a:solidFill>
              <a:srgbClr val="808080"/>
            </a:solidFill>
            <a:round/>
          </a:ln>
        </p:spPr>
      </p:sp>
      <p:sp>
        <p:nvSpPr>
          <p:cNvPr id="254" name="CustomShape 26"/>
          <p:cNvSpPr/>
          <p:nvPr/>
        </p:nvSpPr>
        <p:spPr>
          <a:xfrm>
            <a:off x="6362640" y="5364000"/>
            <a:ext cx="1064880" cy="319680"/>
          </a:xfrm>
          <a:prstGeom prst="rect">
            <a:avLst/>
          </a:prstGeom>
          <a:noFill/>
          <a:ln>
            <a:noFill/>
          </a:ln>
        </p:spPr>
        <p:txBody>
          <a:bodyPr wrap="none" lIns="38160" rIns="90000" tIns="38160" bIns="3816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333399"/>
                </a:solidFill>
                <a:latin typeface="Calibri"/>
              </a:rPr>
              <a:t>Statistics</a:t>
            </a:r>
            <a:endParaRPr/>
          </a:p>
        </p:txBody>
      </p:sp>
      <p:sp>
        <p:nvSpPr>
          <p:cNvPr id="255" name="Line 27"/>
          <p:cNvSpPr/>
          <p:nvPr/>
        </p:nvSpPr>
        <p:spPr>
          <a:xfrm>
            <a:off x="3429000" y="4800600"/>
            <a:ext cx="2133360" cy="1440"/>
          </a:xfrm>
          <a:prstGeom prst="line">
            <a:avLst/>
          </a:prstGeom>
          <a:ln cap="rnd" w="38160">
            <a:solidFill>
              <a:srgbClr val="808080"/>
            </a:solidFill>
            <a:custDash>
              <a:ds d="106000" sp="106000"/>
            </a:custDash>
            <a:round/>
          </a:ln>
        </p:spPr>
      </p:sp>
      <p:sp>
        <p:nvSpPr>
          <p:cNvPr id="256" name="CustomShape 28"/>
          <p:cNvSpPr/>
          <p:nvPr/>
        </p:nvSpPr>
        <p:spPr>
          <a:xfrm>
            <a:off x="457200" y="1341360"/>
            <a:ext cx="8228520" cy="47836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ＭＳ Ｐゴシック"/>
              </a:rPr>
              <a:t>Performs packet lookup and forwarding</a:t>
            </a:r>
            <a:endParaRPr/>
          </a:p>
        </p:txBody>
      </p:sp>
      <p:sp>
        <p:nvSpPr>
          <p:cNvPr id="257" name="CustomShape 29"/>
          <p:cNvSpPr/>
          <p:nvPr/>
        </p:nvSpPr>
        <p:spPr>
          <a:xfrm>
            <a:off x="164520" y="2224080"/>
            <a:ext cx="982800" cy="304560"/>
          </a:xfrm>
          <a:prstGeom prst="rect">
            <a:avLst/>
          </a:prstGeom>
          <a:noFill/>
          <a:ln>
            <a:noFill/>
          </a:ln>
        </p:spPr>
        <p:txBody>
          <a:bodyPr wrap="none" lIns="0" rIns="40680" tIns="0" bIns="0"/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alibri"/>
              </a:rPr>
              <a:t>Flow 1.</a:t>
            </a:r>
            <a:endParaRPr/>
          </a:p>
        </p:txBody>
      </p:sp>
      <p:sp>
        <p:nvSpPr>
          <p:cNvPr id="258" name="CustomShape 30"/>
          <p:cNvSpPr/>
          <p:nvPr/>
        </p:nvSpPr>
        <p:spPr>
          <a:xfrm>
            <a:off x="164520" y="2986200"/>
            <a:ext cx="982800" cy="304560"/>
          </a:xfrm>
          <a:prstGeom prst="rect">
            <a:avLst/>
          </a:prstGeom>
          <a:noFill/>
          <a:ln>
            <a:noFill/>
          </a:ln>
        </p:spPr>
        <p:txBody>
          <a:bodyPr wrap="none" lIns="0" rIns="40680" tIns="0" bIns="0"/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alibri"/>
              </a:rPr>
              <a:t>Flow 2.</a:t>
            </a:r>
            <a:endParaRPr/>
          </a:p>
        </p:txBody>
      </p:sp>
      <p:sp>
        <p:nvSpPr>
          <p:cNvPr id="259" name="CustomShape 31"/>
          <p:cNvSpPr/>
          <p:nvPr/>
        </p:nvSpPr>
        <p:spPr>
          <a:xfrm>
            <a:off x="164520" y="3747960"/>
            <a:ext cx="982800" cy="304560"/>
          </a:xfrm>
          <a:prstGeom prst="rect">
            <a:avLst/>
          </a:prstGeom>
          <a:noFill/>
          <a:ln>
            <a:noFill/>
          </a:ln>
        </p:spPr>
        <p:txBody>
          <a:bodyPr wrap="none" lIns="0" rIns="40680" tIns="0" bIns="0"/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alibri"/>
              </a:rPr>
              <a:t>Flow 3.</a:t>
            </a:r>
            <a:endParaRPr/>
          </a:p>
        </p:txBody>
      </p:sp>
      <p:sp>
        <p:nvSpPr>
          <p:cNvPr id="260" name="CustomShape 32"/>
          <p:cNvSpPr/>
          <p:nvPr/>
        </p:nvSpPr>
        <p:spPr>
          <a:xfrm>
            <a:off x="170640" y="5348160"/>
            <a:ext cx="1011960" cy="304560"/>
          </a:xfrm>
          <a:prstGeom prst="rect">
            <a:avLst/>
          </a:prstGeom>
          <a:noFill/>
          <a:ln>
            <a:noFill/>
          </a:ln>
        </p:spPr>
        <p:txBody>
          <a:bodyPr wrap="none" lIns="0" rIns="40680" tIns="0" bIns="0"/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alibri"/>
              </a:rPr>
              <a:t>Flow N.</a:t>
            </a:r>
            <a:endParaRPr/>
          </a:p>
        </p:txBody>
      </p:sp>
      <p:sp>
        <p:nvSpPr>
          <p:cNvPr id="261" name="CustomShape 33"/>
          <p:cNvSpPr/>
          <p:nvPr/>
        </p:nvSpPr>
        <p:spPr>
          <a:xfrm>
            <a:off x="1512000" y="6057720"/>
            <a:ext cx="561564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Figures from Chao HC &amp; Y. Liang with permissions.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nodeType="clickEffect" fill="hold">
                      <p:stCondLst>
                        <p:cond delay="0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nodeType="afterEffect" fill="hold" presetClass="entr" presetID="2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Flow Entry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108000" y="1485000"/>
            <a:ext cx="6478920" cy="30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>
                <a:solidFill>
                  <a:srgbClr val="000000"/>
                </a:solidFill>
                <a:latin typeface="Calibri"/>
              </a:rPr>
              <a:t>A flow entry consists of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>
                <a:solidFill>
                  <a:srgbClr val="000000"/>
                </a:solidFill>
                <a:latin typeface="Calibri"/>
              </a:rPr>
              <a:t>Match fields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NZ">
                <a:solidFill>
                  <a:srgbClr val="000000"/>
                </a:solidFill>
                <a:latin typeface="Calibri"/>
              </a:rPr>
              <a:t>Match against packets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>
                <a:solidFill>
                  <a:srgbClr val="000000"/>
                </a:solidFill>
                <a:latin typeface="Calibri"/>
              </a:rPr>
              <a:t>Action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NZ">
                <a:solidFill>
                  <a:srgbClr val="000000"/>
                </a:solidFill>
                <a:latin typeface="Calibri"/>
              </a:rPr>
              <a:t>Modify the action set or pipeline </a:t>
            </a:r>
            <a:r>
              <a:rPr lang="en-NZ">
                <a:solidFill>
                  <a:srgbClr val="000000"/>
                </a:solidFill>
                <a:latin typeface="Calibri"/>
              </a:rPr>
              <a:t>
</a:t>
            </a:r>
            <a:r>
              <a:rPr lang="en-NZ">
                <a:solidFill>
                  <a:srgbClr val="000000"/>
                </a:solidFill>
                <a:latin typeface="Calibri"/>
              </a:rPr>
              <a:t>processing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>
                <a:solidFill>
                  <a:srgbClr val="000000"/>
                </a:solidFill>
                <a:latin typeface="Calibri"/>
              </a:rPr>
              <a:t>Stats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NZ">
                <a:solidFill>
                  <a:srgbClr val="000000"/>
                </a:solidFill>
                <a:latin typeface="Calibri"/>
              </a:rPr>
              <a:t> </a:t>
            </a:r>
            <a:r>
              <a:rPr lang="en-NZ">
                <a:solidFill>
                  <a:srgbClr val="000000"/>
                </a:solidFill>
                <a:latin typeface="Calibri"/>
              </a:rPr>
              <a:t>Update the matching packets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>
                <a:solidFill>
                  <a:srgbClr val="000000"/>
                </a:solidFill>
                <a:latin typeface="Calibri"/>
              </a:rPr>
              <a:t>Very fast because uses ASICs 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4788000" y="3213000"/>
            <a:ext cx="1129320" cy="456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ff0000"/>
                </a:solidFill>
                <a:latin typeface="Calibri"/>
              </a:rPr>
              <a:t>Match Fields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7535880" y="3213000"/>
            <a:ext cx="1172160" cy="456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c3d69b"/>
                </a:solidFill>
                <a:latin typeface="Calibri"/>
              </a:rPr>
              <a:t>Stats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>
            <a:off x="5931000" y="3213000"/>
            <a:ext cx="1594440" cy="456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00b0f0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267" name="CustomShape 6"/>
          <p:cNvSpPr/>
          <p:nvPr/>
        </p:nvSpPr>
        <p:spPr>
          <a:xfrm>
            <a:off x="179280" y="4284720"/>
            <a:ext cx="718920" cy="646560"/>
          </a:xfrm>
          <a:prstGeom prst="rect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In Port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>
            <a:off x="899280" y="4284720"/>
            <a:ext cx="718920" cy="64656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Src MAC</a:t>
            </a:r>
            <a:endParaRPr/>
          </a:p>
        </p:txBody>
      </p:sp>
      <p:sp>
        <p:nvSpPr>
          <p:cNvPr id="269" name="CustomShape 8"/>
          <p:cNvSpPr/>
          <p:nvPr/>
        </p:nvSpPr>
        <p:spPr>
          <a:xfrm>
            <a:off x="1619640" y="4284720"/>
            <a:ext cx="718920" cy="64656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Dst MAC</a:t>
            </a:r>
            <a:endParaRPr/>
          </a:p>
        </p:txBody>
      </p:sp>
      <p:sp>
        <p:nvSpPr>
          <p:cNvPr id="270" name="CustomShape 9"/>
          <p:cNvSpPr/>
          <p:nvPr/>
        </p:nvSpPr>
        <p:spPr>
          <a:xfrm>
            <a:off x="2339640" y="4284720"/>
            <a:ext cx="718920" cy="64656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Eth Type</a:t>
            </a:r>
            <a:endParaRPr/>
          </a:p>
        </p:txBody>
      </p:sp>
      <p:sp>
        <p:nvSpPr>
          <p:cNvPr id="271" name="CustomShape 10"/>
          <p:cNvSpPr/>
          <p:nvPr/>
        </p:nvSpPr>
        <p:spPr>
          <a:xfrm>
            <a:off x="3059640" y="4284720"/>
            <a:ext cx="718920" cy="64656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Vlan Id</a:t>
            </a:r>
            <a:endParaRPr/>
          </a:p>
        </p:txBody>
      </p:sp>
      <p:sp>
        <p:nvSpPr>
          <p:cNvPr id="272" name="CustomShape 11"/>
          <p:cNvSpPr/>
          <p:nvPr/>
        </p:nvSpPr>
        <p:spPr>
          <a:xfrm>
            <a:off x="3779640" y="4284720"/>
            <a:ext cx="718920" cy="64656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IP Tos</a:t>
            </a:r>
            <a:endParaRPr/>
          </a:p>
        </p:txBody>
      </p:sp>
      <p:sp>
        <p:nvSpPr>
          <p:cNvPr id="273" name="CustomShape 12"/>
          <p:cNvSpPr/>
          <p:nvPr/>
        </p:nvSpPr>
        <p:spPr>
          <a:xfrm>
            <a:off x="4499640" y="4284720"/>
            <a:ext cx="718920" cy="64656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IP Proto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5219640" y="4284720"/>
            <a:ext cx="718920" cy="64656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IP Src</a:t>
            </a:r>
            <a:endParaRPr/>
          </a:p>
        </p:txBody>
      </p:sp>
      <p:sp>
        <p:nvSpPr>
          <p:cNvPr id="275" name="CustomShape 14"/>
          <p:cNvSpPr/>
          <p:nvPr/>
        </p:nvSpPr>
        <p:spPr>
          <a:xfrm>
            <a:off x="5939640" y="4284720"/>
            <a:ext cx="718920" cy="646560"/>
          </a:xfrm>
          <a:prstGeom prst="rect">
            <a:avLst/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IP Dst</a:t>
            </a:r>
            <a:endParaRPr/>
          </a:p>
        </p:txBody>
      </p:sp>
      <p:sp>
        <p:nvSpPr>
          <p:cNvPr id="276" name="CustomShape 15"/>
          <p:cNvSpPr/>
          <p:nvPr/>
        </p:nvSpPr>
        <p:spPr>
          <a:xfrm>
            <a:off x="6659640" y="4284720"/>
            <a:ext cx="718920" cy="646560"/>
          </a:xfrm>
          <a:prstGeom prst="rect">
            <a:avLst/>
          </a:prstGeom>
          <a:gradFill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TCP Src Port</a:t>
            </a:r>
            <a:endParaRPr/>
          </a:p>
        </p:txBody>
      </p:sp>
      <p:sp>
        <p:nvSpPr>
          <p:cNvPr id="277" name="CustomShape 16"/>
          <p:cNvSpPr/>
          <p:nvPr/>
        </p:nvSpPr>
        <p:spPr>
          <a:xfrm>
            <a:off x="7380000" y="4284720"/>
            <a:ext cx="862920" cy="646560"/>
          </a:xfrm>
          <a:prstGeom prst="rect">
            <a:avLst/>
          </a:prstGeom>
          <a:gradFill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ffffff"/>
                </a:solidFill>
                <a:latin typeface="Calibri"/>
              </a:rPr>
              <a:t>TCP Dst Port</a:t>
            </a:r>
            <a:endParaRPr/>
          </a:p>
        </p:txBody>
      </p:sp>
      <p:sp>
        <p:nvSpPr>
          <p:cNvPr id="278" name="CustomShape 17"/>
          <p:cNvSpPr/>
          <p:nvPr/>
        </p:nvSpPr>
        <p:spPr>
          <a:xfrm>
            <a:off x="900000" y="5148360"/>
            <a:ext cx="2878560" cy="1213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0504d"/>
          </a:solidFill>
          <a:ln w="38160">
            <a:solidFill>
              <a:srgbClr val="ffffff"/>
            </a:solidFill>
            <a:round/>
          </a:ln>
        </p:spPr>
      </p:sp>
      <p:sp>
        <p:nvSpPr>
          <p:cNvPr id="279" name="CustomShape 18"/>
          <p:cNvSpPr/>
          <p:nvPr/>
        </p:nvSpPr>
        <p:spPr>
          <a:xfrm>
            <a:off x="1789200" y="5084640"/>
            <a:ext cx="1035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Layer 2</a:t>
            </a:r>
            <a:endParaRPr/>
          </a:p>
        </p:txBody>
      </p:sp>
      <p:sp>
        <p:nvSpPr>
          <p:cNvPr id="280" name="CustomShape 19"/>
          <p:cNvSpPr/>
          <p:nvPr/>
        </p:nvSpPr>
        <p:spPr>
          <a:xfrm>
            <a:off x="3780000" y="5148360"/>
            <a:ext cx="2878560" cy="1213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0504d"/>
          </a:solidFill>
          <a:ln w="38160">
            <a:solidFill>
              <a:srgbClr val="ffffff"/>
            </a:solidFill>
            <a:round/>
          </a:ln>
        </p:spPr>
      </p:sp>
      <p:sp>
        <p:nvSpPr>
          <p:cNvPr id="281" name="CustomShape 20"/>
          <p:cNvSpPr/>
          <p:nvPr/>
        </p:nvSpPr>
        <p:spPr>
          <a:xfrm>
            <a:off x="4702320" y="5095800"/>
            <a:ext cx="1035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Layer 3</a:t>
            </a:r>
            <a:endParaRPr/>
          </a:p>
        </p:txBody>
      </p:sp>
      <p:sp>
        <p:nvSpPr>
          <p:cNvPr id="282" name="CustomShape 21"/>
          <p:cNvSpPr/>
          <p:nvPr/>
        </p:nvSpPr>
        <p:spPr>
          <a:xfrm>
            <a:off x="6659640" y="5162400"/>
            <a:ext cx="1583280" cy="910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0504d"/>
          </a:solidFill>
          <a:ln w="38160">
            <a:solidFill>
              <a:srgbClr val="ffffff"/>
            </a:solidFill>
            <a:round/>
          </a:ln>
        </p:spPr>
      </p:sp>
      <p:sp>
        <p:nvSpPr>
          <p:cNvPr id="283" name="CustomShape 22"/>
          <p:cNvSpPr/>
          <p:nvPr/>
        </p:nvSpPr>
        <p:spPr>
          <a:xfrm>
            <a:off x="6934320" y="5095800"/>
            <a:ext cx="1035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Layer 4</a:t>
            </a:r>
            <a:endParaRPr/>
          </a:p>
        </p:txBody>
      </p:sp>
      <p:sp>
        <p:nvSpPr>
          <p:cNvPr id="284" name="CustomShape 23"/>
          <p:cNvSpPr/>
          <p:nvPr/>
        </p:nvSpPr>
        <p:spPr>
          <a:xfrm flipH="1">
            <a:off x="178560" y="3670200"/>
            <a:ext cx="4612320" cy="613440"/>
          </a:xfrm>
          <a:prstGeom prst="straightConnector1">
            <a:avLst/>
          </a:prstGeom>
          <a:noFill/>
          <a:ln cap="rnd" w="9360">
            <a:solidFill>
              <a:srgbClr val="ff0000"/>
            </a:solidFill>
            <a:custDash>
              <a:ds d="-74672960000" sp="-74672960000"/>
            </a:custDash>
            <a:round/>
            <a:tailEnd len="med" type="arrow" w="med"/>
          </a:ln>
        </p:spPr>
      </p:sp>
      <p:sp>
        <p:nvSpPr>
          <p:cNvPr id="285" name="CustomShape 24"/>
          <p:cNvSpPr/>
          <p:nvPr/>
        </p:nvSpPr>
        <p:spPr>
          <a:xfrm>
            <a:off x="5918040" y="3670200"/>
            <a:ext cx="2324520" cy="613440"/>
          </a:xfrm>
          <a:prstGeom prst="straightConnector1">
            <a:avLst/>
          </a:prstGeom>
          <a:noFill/>
          <a:ln cap="rnd" w="9360">
            <a:solidFill>
              <a:srgbClr val="ff0000"/>
            </a:solidFill>
            <a:custDash>
              <a:ds d="-74672960000" sp="-74672960000"/>
            </a:custDash>
            <a:round/>
            <a:tailEnd len="med" type="arrow" w="med"/>
          </a:ln>
        </p:spPr>
      </p:sp>
      <p:sp>
        <p:nvSpPr>
          <p:cNvPr id="286" name="CustomShape 25"/>
          <p:cNvSpPr/>
          <p:nvPr/>
        </p:nvSpPr>
        <p:spPr>
          <a:xfrm>
            <a:off x="250920" y="5732640"/>
            <a:ext cx="3431160" cy="1021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NZ" sz="1200">
                <a:solidFill>
                  <a:srgbClr val="000000"/>
                </a:solidFill>
                <a:latin typeface="Calibri"/>
              </a:rPr>
              <a:t>Forward packet to port(s)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NZ" sz="1200">
                <a:solidFill>
                  <a:srgbClr val="000000"/>
                </a:solidFill>
                <a:latin typeface="Calibri"/>
              </a:rPr>
              <a:t>Encapsulate and forward to controller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NZ" sz="1200">
                <a:solidFill>
                  <a:srgbClr val="000000"/>
                </a:solidFill>
                <a:latin typeface="Calibri"/>
              </a:rPr>
              <a:t>Drop packet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NZ" sz="1200">
                <a:solidFill>
                  <a:srgbClr val="000000"/>
                </a:solidFill>
                <a:latin typeface="Calibri"/>
              </a:rPr>
              <a:t>Send to normal processing pipeline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NZ" sz="1200">
                <a:solidFill>
                  <a:srgbClr val="000000"/>
                </a:solidFill>
                <a:latin typeface="Calibri"/>
              </a:rPr>
              <a:t>Modify MAC and IP addresses</a:t>
            </a:r>
            <a:endParaRPr/>
          </a:p>
        </p:txBody>
      </p:sp>
      <p:sp>
        <p:nvSpPr>
          <p:cNvPr id="287" name="CustomShape 26"/>
          <p:cNvSpPr/>
          <p:nvPr/>
        </p:nvSpPr>
        <p:spPr>
          <a:xfrm flipH="1" flipV="1">
            <a:off x="8255160" y="1952640"/>
            <a:ext cx="452160" cy="1622160"/>
          </a:xfrm>
          <a:prstGeom prst="straightConnector1">
            <a:avLst/>
          </a:prstGeom>
          <a:noFill/>
          <a:ln cap="rnd" w="9360">
            <a:solidFill>
              <a:srgbClr val="4a7ebb"/>
            </a:solidFill>
            <a:custDash>
              <a:ds d="-74672960000" sp="-74672960000"/>
            </a:custDash>
            <a:round/>
            <a:tailEnd len="med" type="arrow" w="med"/>
          </a:ln>
        </p:spPr>
      </p:sp>
      <p:sp>
        <p:nvSpPr>
          <p:cNvPr id="288" name="CustomShape 27"/>
          <p:cNvSpPr/>
          <p:nvPr/>
        </p:nvSpPr>
        <p:spPr>
          <a:xfrm flipH="1" flipV="1">
            <a:off x="7235280" y="2277360"/>
            <a:ext cx="286920" cy="1365840"/>
          </a:xfrm>
          <a:prstGeom prst="straightConnector1">
            <a:avLst/>
          </a:prstGeom>
          <a:noFill/>
          <a:ln cap="rnd" w="9360">
            <a:solidFill>
              <a:srgbClr val="4a7ebb"/>
            </a:solidFill>
            <a:custDash>
              <a:ds d="-74672960000" sp="-74672960000"/>
            </a:custDash>
            <a:round/>
            <a:tailEnd len="med" type="arrow" w="med"/>
          </a:ln>
        </p:spPr>
      </p:sp>
      <p:sp>
        <p:nvSpPr>
          <p:cNvPr id="289" name="CustomShape 28"/>
          <p:cNvSpPr/>
          <p:nvPr/>
        </p:nvSpPr>
        <p:spPr>
          <a:xfrm>
            <a:off x="6034680" y="1628640"/>
            <a:ext cx="2219760" cy="648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1. Packet</a:t>
            </a:r>
            <a:endParaRPr/>
          </a:p>
          <a:p>
            <a:pPr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2. Byte counters</a:t>
            </a:r>
            <a:endParaRPr/>
          </a:p>
        </p:txBody>
      </p:sp>
      <p:sp>
        <p:nvSpPr>
          <p:cNvPr id="290" name="CustomShape 29"/>
          <p:cNvSpPr/>
          <p:nvPr/>
        </p:nvSpPr>
        <p:spPr>
          <a:xfrm flipH="1">
            <a:off x="1041480" y="3670200"/>
            <a:ext cx="4896360" cy="2061000"/>
          </a:xfrm>
          <a:prstGeom prst="straightConnector1">
            <a:avLst/>
          </a:prstGeom>
          <a:noFill/>
          <a:ln cap="rnd" w="9360">
            <a:solidFill>
              <a:srgbClr val="00b050"/>
            </a:solidFill>
            <a:custDash>
              <a:ds d="-74672960000" sp="-74672960000"/>
            </a:custDash>
            <a:round/>
            <a:tailEnd len="med" type="arrow" w="med"/>
          </a:ln>
        </p:spPr>
      </p:sp>
      <p:sp>
        <p:nvSpPr>
          <p:cNvPr id="291" name="CustomShape 30"/>
          <p:cNvSpPr/>
          <p:nvPr/>
        </p:nvSpPr>
        <p:spPr>
          <a:xfrm flipH="1">
            <a:off x="3275280" y="3500280"/>
            <a:ext cx="4618440" cy="2230920"/>
          </a:xfrm>
          <a:prstGeom prst="straightConnector1">
            <a:avLst/>
          </a:prstGeom>
          <a:noFill/>
          <a:ln cap="rnd" w="9360">
            <a:solidFill>
              <a:srgbClr val="00b050"/>
            </a:solidFill>
            <a:custDash>
              <a:ds d="-74672960000" sp="-74672960000"/>
            </a:custDash>
            <a:round/>
            <a:tailEnd len="med" type="arrow" w="med"/>
          </a:ln>
        </p:spPr>
      </p:sp>
      <p:sp>
        <p:nvSpPr>
          <p:cNvPr id="292" name="CustomShape 31"/>
          <p:cNvSpPr/>
          <p:nvPr/>
        </p:nvSpPr>
        <p:spPr>
          <a:xfrm>
            <a:off x="3708000" y="6444000"/>
            <a:ext cx="5615640" cy="3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 sz="1500">
                <a:solidFill>
                  <a:srgbClr val="000000"/>
                </a:solidFill>
                <a:latin typeface="Calibri"/>
              </a:rPr>
              <a:t>Figures from Chao HC &amp; Y. Liang with permissions.</a:t>
            </a:r>
            <a:endParaRPr/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NZ" sz="3900">
                <a:solidFill>
                  <a:srgbClr val="000000"/>
                </a:solidFill>
                <a:latin typeface="Calibri"/>
              </a:rPr>
              <a:t>Examples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57200" y="1600200"/>
            <a:ext cx="7670880" cy="18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Switching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Routing/L3 switching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Firewall</a:t>
            </a: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7740360" y="6520320"/>
            <a:ext cx="44136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3D5304C-BC50-49DA-A0C6-71275789989A}" type="slidenum">
              <a:rPr lang="en-NZ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467640" y="3760560"/>
            <a:ext cx="7670880" cy="18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808080"/>
                </a:solidFill>
                <a:latin typeface="Calibri"/>
              </a:rPr>
              <a:t>VLAN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808080"/>
                </a:solidFill>
                <a:latin typeface="Calibri"/>
              </a:rPr>
              <a:t>Traffic classification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808080"/>
                </a:solidFill>
                <a:latin typeface="Calibri"/>
              </a:rPr>
              <a:t>Load Balancing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Example: Switching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467640" y="2493000"/>
            <a:ext cx="7670880" cy="302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Campus/Enterprise networks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Centralised policy application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Device based security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685800" y="2153160"/>
            <a:ext cx="6591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687240" y="1501560"/>
            <a:ext cx="65988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1" name="CustomShape 5"/>
          <p:cNvSpPr/>
          <p:nvPr/>
        </p:nvSpPr>
        <p:spPr>
          <a:xfrm>
            <a:off x="690840" y="1484640"/>
            <a:ext cx="656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Switch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Port</a:t>
            </a:r>
            <a:endParaRPr/>
          </a:p>
        </p:txBody>
      </p:sp>
      <p:sp>
        <p:nvSpPr>
          <p:cNvPr id="302" name="CustomShape 6"/>
          <p:cNvSpPr/>
          <p:nvPr/>
        </p:nvSpPr>
        <p:spPr>
          <a:xfrm>
            <a:off x="134820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3" name="CustomShape 7"/>
          <p:cNvSpPr/>
          <p:nvPr/>
        </p:nvSpPr>
        <p:spPr>
          <a:xfrm>
            <a:off x="1343880" y="1484640"/>
            <a:ext cx="656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04" name="CustomShape 8"/>
          <p:cNvSpPr/>
          <p:nvPr/>
        </p:nvSpPr>
        <p:spPr>
          <a:xfrm>
            <a:off x="201024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5" name="CustomShape 9"/>
          <p:cNvSpPr/>
          <p:nvPr/>
        </p:nvSpPr>
        <p:spPr>
          <a:xfrm>
            <a:off x="2040480" y="1484640"/>
            <a:ext cx="63180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06" name="CustomShape 10"/>
          <p:cNvSpPr/>
          <p:nvPr/>
        </p:nvSpPr>
        <p:spPr>
          <a:xfrm>
            <a:off x="267984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7" name="CustomShape 11"/>
          <p:cNvSpPr/>
          <p:nvPr/>
        </p:nvSpPr>
        <p:spPr>
          <a:xfrm>
            <a:off x="2677680" y="1484640"/>
            <a:ext cx="65736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Eth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</p:txBody>
      </p:sp>
      <p:sp>
        <p:nvSpPr>
          <p:cNvPr id="308" name="CustomShape 12"/>
          <p:cNvSpPr/>
          <p:nvPr/>
        </p:nvSpPr>
        <p:spPr>
          <a:xfrm>
            <a:off x="334188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09" name="CustomShape 13"/>
          <p:cNvSpPr/>
          <p:nvPr/>
        </p:nvSpPr>
        <p:spPr>
          <a:xfrm>
            <a:off x="3344040" y="1484640"/>
            <a:ext cx="65736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VLAN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310" name="CustomShape 14"/>
          <p:cNvSpPr/>
          <p:nvPr/>
        </p:nvSpPr>
        <p:spPr>
          <a:xfrm>
            <a:off x="40039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11" name="CustomShape 15"/>
          <p:cNvSpPr/>
          <p:nvPr/>
        </p:nvSpPr>
        <p:spPr>
          <a:xfrm>
            <a:off x="4010400" y="1484640"/>
            <a:ext cx="656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12" name="CustomShape 16"/>
          <p:cNvSpPr/>
          <p:nvPr/>
        </p:nvSpPr>
        <p:spPr>
          <a:xfrm>
            <a:off x="46735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13" name="CustomShape 17"/>
          <p:cNvSpPr/>
          <p:nvPr/>
        </p:nvSpPr>
        <p:spPr>
          <a:xfrm>
            <a:off x="4669200" y="1484640"/>
            <a:ext cx="665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14" name="CustomShape 18"/>
          <p:cNvSpPr/>
          <p:nvPr/>
        </p:nvSpPr>
        <p:spPr>
          <a:xfrm>
            <a:off x="5335560" y="1501560"/>
            <a:ext cx="65988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15" name="CustomShape 19"/>
          <p:cNvSpPr/>
          <p:nvPr/>
        </p:nvSpPr>
        <p:spPr>
          <a:xfrm>
            <a:off x="5336640" y="1484640"/>
            <a:ext cx="64980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Prot</a:t>
            </a:r>
            <a:endParaRPr/>
          </a:p>
        </p:txBody>
      </p:sp>
      <p:sp>
        <p:nvSpPr>
          <p:cNvPr id="316" name="CustomShape 20"/>
          <p:cNvSpPr/>
          <p:nvPr/>
        </p:nvSpPr>
        <p:spPr>
          <a:xfrm>
            <a:off x="59965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17" name="CustomShape 21"/>
          <p:cNvSpPr/>
          <p:nvPr/>
        </p:nvSpPr>
        <p:spPr>
          <a:xfrm>
            <a:off x="6000840" y="1484640"/>
            <a:ext cx="66420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sport</a:t>
            </a:r>
            <a:endParaRPr/>
          </a:p>
        </p:txBody>
      </p:sp>
      <p:sp>
        <p:nvSpPr>
          <p:cNvPr id="318" name="CustomShape 22"/>
          <p:cNvSpPr/>
          <p:nvPr/>
        </p:nvSpPr>
        <p:spPr>
          <a:xfrm>
            <a:off x="66661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19" name="CustomShape 23"/>
          <p:cNvSpPr/>
          <p:nvPr/>
        </p:nvSpPr>
        <p:spPr>
          <a:xfrm>
            <a:off x="6660720" y="1484640"/>
            <a:ext cx="665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dport</a:t>
            </a:r>
            <a:endParaRPr/>
          </a:p>
        </p:txBody>
      </p:sp>
      <p:sp>
        <p:nvSpPr>
          <p:cNvPr id="320" name="CustomShape 24"/>
          <p:cNvSpPr/>
          <p:nvPr/>
        </p:nvSpPr>
        <p:spPr>
          <a:xfrm>
            <a:off x="7335720" y="1498320"/>
            <a:ext cx="833760" cy="543600"/>
          </a:xfrm>
          <a:prstGeom prst="rect">
            <a:avLst/>
          </a:prstGeom>
          <a:solidFill>
            <a:srgbClr val="cbe97b"/>
          </a:solidFill>
          <a:ln w="12600">
            <a:solidFill>
              <a:srgbClr val="697d3a"/>
            </a:solidFill>
            <a:miter/>
          </a:ln>
        </p:spPr>
      </p:sp>
      <p:sp>
        <p:nvSpPr>
          <p:cNvPr id="321" name="CustomShape 25"/>
          <p:cNvSpPr/>
          <p:nvPr/>
        </p:nvSpPr>
        <p:spPr>
          <a:xfrm>
            <a:off x="7327080" y="1608840"/>
            <a:ext cx="841680" cy="32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322" name="CustomShape 26"/>
          <p:cNvSpPr/>
          <p:nvPr/>
        </p:nvSpPr>
        <p:spPr>
          <a:xfrm>
            <a:off x="1346040" y="2153160"/>
            <a:ext cx="6591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3" name="CustomShape 27"/>
          <p:cNvSpPr/>
          <p:nvPr/>
        </p:nvSpPr>
        <p:spPr>
          <a:xfrm>
            <a:off x="1943280" y="2132640"/>
            <a:ext cx="113400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00:1f:..</a:t>
            </a:r>
            <a:endParaRPr/>
          </a:p>
        </p:txBody>
      </p:sp>
      <p:sp>
        <p:nvSpPr>
          <p:cNvPr id="324" name="CustomShape 28"/>
          <p:cNvSpPr/>
          <p:nvPr/>
        </p:nvSpPr>
        <p:spPr>
          <a:xfrm>
            <a:off x="2666880" y="2153160"/>
            <a:ext cx="6609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5" name="CustomShape 29"/>
          <p:cNvSpPr/>
          <p:nvPr/>
        </p:nvSpPr>
        <p:spPr>
          <a:xfrm>
            <a:off x="3328920" y="2153160"/>
            <a:ext cx="6591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6" name="CustomShape 30"/>
          <p:cNvSpPr/>
          <p:nvPr/>
        </p:nvSpPr>
        <p:spPr>
          <a:xfrm>
            <a:off x="3989520" y="2153160"/>
            <a:ext cx="6591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7" name="CustomShape 31"/>
          <p:cNvSpPr/>
          <p:nvPr/>
        </p:nvSpPr>
        <p:spPr>
          <a:xfrm>
            <a:off x="4649760" y="2153160"/>
            <a:ext cx="6591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8" name="CustomShape 32"/>
          <p:cNvSpPr/>
          <p:nvPr/>
        </p:nvSpPr>
        <p:spPr>
          <a:xfrm>
            <a:off x="5319720" y="2153160"/>
            <a:ext cx="6591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29" name="CustomShape 33"/>
          <p:cNvSpPr/>
          <p:nvPr/>
        </p:nvSpPr>
        <p:spPr>
          <a:xfrm>
            <a:off x="5979960" y="2153160"/>
            <a:ext cx="6609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30" name="CustomShape 34"/>
          <p:cNvSpPr/>
          <p:nvPr/>
        </p:nvSpPr>
        <p:spPr>
          <a:xfrm>
            <a:off x="6642000" y="2153160"/>
            <a:ext cx="6591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31" name="CustomShape 35"/>
          <p:cNvSpPr/>
          <p:nvPr/>
        </p:nvSpPr>
        <p:spPr>
          <a:xfrm>
            <a:off x="7400880" y="2153160"/>
            <a:ext cx="659160" cy="31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</a:rPr>
              <a:t>port6</a:t>
            </a:r>
            <a:endParaRPr/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Example: Routing/L3 switching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467640" y="2493000"/>
            <a:ext cx="7670880" cy="302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Internet exchanges/backbone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In place of MPLS</a:t>
            </a:r>
            <a:endParaRPr/>
          </a:p>
        </p:txBody>
      </p:sp>
      <p:sp>
        <p:nvSpPr>
          <p:cNvPr id="334" name="CustomShape 3"/>
          <p:cNvSpPr/>
          <p:nvPr/>
        </p:nvSpPr>
        <p:spPr>
          <a:xfrm>
            <a:off x="68580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port3</a:t>
            </a:r>
            <a:endParaRPr/>
          </a:p>
        </p:txBody>
      </p:sp>
      <p:sp>
        <p:nvSpPr>
          <p:cNvPr id="335" name="CustomShape 4"/>
          <p:cNvSpPr/>
          <p:nvPr/>
        </p:nvSpPr>
        <p:spPr>
          <a:xfrm>
            <a:off x="687240" y="1501560"/>
            <a:ext cx="65988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36" name="CustomShape 5"/>
          <p:cNvSpPr/>
          <p:nvPr/>
        </p:nvSpPr>
        <p:spPr>
          <a:xfrm>
            <a:off x="690840" y="1484640"/>
            <a:ext cx="656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Switch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Port</a:t>
            </a:r>
            <a:endParaRPr/>
          </a:p>
        </p:txBody>
      </p:sp>
      <p:sp>
        <p:nvSpPr>
          <p:cNvPr id="337" name="CustomShape 6"/>
          <p:cNvSpPr/>
          <p:nvPr/>
        </p:nvSpPr>
        <p:spPr>
          <a:xfrm>
            <a:off x="134820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38" name="CustomShape 7"/>
          <p:cNvSpPr/>
          <p:nvPr/>
        </p:nvSpPr>
        <p:spPr>
          <a:xfrm>
            <a:off x="1343880" y="1484640"/>
            <a:ext cx="656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39" name="CustomShape 8"/>
          <p:cNvSpPr/>
          <p:nvPr/>
        </p:nvSpPr>
        <p:spPr>
          <a:xfrm>
            <a:off x="201024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0" name="CustomShape 9"/>
          <p:cNvSpPr/>
          <p:nvPr/>
        </p:nvSpPr>
        <p:spPr>
          <a:xfrm>
            <a:off x="2040480" y="1484640"/>
            <a:ext cx="63180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41" name="CustomShape 10"/>
          <p:cNvSpPr/>
          <p:nvPr/>
        </p:nvSpPr>
        <p:spPr>
          <a:xfrm>
            <a:off x="267984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2" name="CustomShape 11"/>
          <p:cNvSpPr/>
          <p:nvPr/>
        </p:nvSpPr>
        <p:spPr>
          <a:xfrm>
            <a:off x="2677680" y="1484640"/>
            <a:ext cx="65736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Eth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</p:txBody>
      </p:sp>
      <p:sp>
        <p:nvSpPr>
          <p:cNvPr id="343" name="CustomShape 12"/>
          <p:cNvSpPr/>
          <p:nvPr/>
        </p:nvSpPr>
        <p:spPr>
          <a:xfrm>
            <a:off x="334188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4" name="CustomShape 13"/>
          <p:cNvSpPr/>
          <p:nvPr/>
        </p:nvSpPr>
        <p:spPr>
          <a:xfrm>
            <a:off x="3344040" y="1484640"/>
            <a:ext cx="65736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VLAN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345" name="CustomShape 14"/>
          <p:cNvSpPr/>
          <p:nvPr/>
        </p:nvSpPr>
        <p:spPr>
          <a:xfrm>
            <a:off x="40039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6" name="CustomShape 15"/>
          <p:cNvSpPr/>
          <p:nvPr/>
        </p:nvSpPr>
        <p:spPr>
          <a:xfrm>
            <a:off x="4010400" y="1484640"/>
            <a:ext cx="656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47" name="CustomShape 16"/>
          <p:cNvSpPr/>
          <p:nvPr/>
        </p:nvSpPr>
        <p:spPr>
          <a:xfrm>
            <a:off x="46735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48" name="CustomShape 17"/>
          <p:cNvSpPr/>
          <p:nvPr/>
        </p:nvSpPr>
        <p:spPr>
          <a:xfrm>
            <a:off x="4669200" y="1484640"/>
            <a:ext cx="665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49" name="CustomShape 18"/>
          <p:cNvSpPr/>
          <p:nvPr/>
        </p:nvSpPr>
        <p:spPr>
          <a:xfrm>
            <a:off x="5335560" y="1501560"/>
            <a:ext cx="65988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50" name="CustomShape 19"/>
          <p:cNvSpPr/>
          <p:nvPr/>
        </p:nvSpPr>
        <p:spPr>
          <a:xfrm>
            <a:off x="5336640" y="1484640"/>
            <a:ext cx="64980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Prot</a:t>
            </a:r>
            <a:endParaRPr/>
          </a:p>
        </p:txBody>
      </p:sp>
      <p:sp>
        <p:nvSpPr>
          <p:cNvPr id="351" name="CustomShape 20"/>
          <p:cNvSpPr/>
          <p:nvPr/>
        </p:nvSpPr>
        <p:spPr>
          <a:xfrm>
            <a:off x="59965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52" name="CustomShape 21"/>
          <p:cNvSpPr/>
          <p:nvPr/>
        </p:nvSpPr>
        <p:spPr>
          <a:xfrm>
            <a:off x="6000840" y="1484640"/>
            <a:ext cx="66420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sport</a:t>
            </a:r>
            <a:endParaRPr/>
          </a:p>
        </p:txBody>
      </p:sp>
      <p:sp>
        <p:nvSpPr>
          <p:cNvPr id="353" name="CustomShape 22"/>
          <p:cNvSpPr/>
          <p:nvPr/>
        </p:nvSpPr>
        <p:spPr>
          <a:xfrm>
            <a:off x="66661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54" name="CustomShape 23"/>
          <p:cNvSpPr/>
          <p:nvPr/>
        </p:nvSpPr>
        <p:spPr>
          <a:xfrm>
            <a:off x="6660720" y="1484640"/>
            <a:ext cx="665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dport</a:t>
            </a:r>
            <a:endParaRPr/>
          </a:p>
        </p:txBody>
      </p:sp>
      <p:sp>
        <p:nvSpPr>
          <p:cNvPr id="355" name="CustomShape 24"/>
          <p:cNvSpPr/>
          <p:nvPr/>
        </p:nvSpPr>
        <p:spPr>
          <a:xfrm>
            <a:off x="7335720" y="1498320"/>
            <a:ext cx="833760" cy="543600"/>
          </a:xfrm>
          <a:prstGeom prst="rect">
            <a:avLst/>
          </a:prstGeom>
          <a:solidFill>
            <a:srgbClr val="cbe97b"/>
          </a:solidFill>
          <a:ln w="12600">
            <a:solidFill>
              <a:srgbClr val="697d3a"/>
            </a:solidFill>
            <a:miter/>
          </a:ln>
        </p:spPr>
      </p:sp>
      <p:sp>
        <p:nvSpPr>
          <p:cNvPr id="356" name="CustomShape 25"/>
          <p:cNvSpPr/>
          <p:nvPr/>
        </p:nvSpPr>
        <p:spPr>
          <a:xfrm>
            <a:off x="7327080" y="1608840"/>
            <a:ext cx="841680" cy="32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357" name="CustomShape 26"/>
          <p:cNvSpPr/>
          <p:nvPr/>
        </p:nvSpPr>
        <p:spPr>
          <a:xfrm>
            <a:off x="134604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00:20..</a:t>
            </a:r>
            <a:endParaRPr/>
          </a:p>
        </p:txBody>
      </p:sp>
      <p:sp>
        <p:nvSpPr>
          <p:cNvPr id="358" name="CustomShape 27"/>
          <p:cNvSpPr/>
          <p:nvPr/>
        </p:nvSpPr>
        <p:spPr>
          <a:xfrm>
            <a:off x="2039760" y="2151360"/>
            <a:ext cx="86724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00:1f..</a:t>
            </a:r>
            <a:endParaRPr/>
          </a:p>
        </p:txBody>
      </p:sp>
      <p:sp>
        <p:nvSpPr>
          <p:cNvPr id="359" name="CustomShape 28"/>
          <p:cNvSpPr/>
          <p:nvPr/>
        </p:nvSpPr>
        <p:spPr>
          <a:xfrm>
            <a:off x="2666880" y="2151360"/>
            <a:ext cx="6609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0800</a:t>
            </a:r>
            <a:endParaRPr/>
          </a:p>
        </p:txBody>
      </p:sp>
      <p:sp>
        <p:nvSpPr>
          <p:cNvPr id="360" name="CustomShape 29"/>
          <p:cNvSpPr/>
          <p:nvPr/>
        </p:nvSpPr>
        <p:spPr>
          <a:xfrm>
            <a:off x="332892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vlan1</a:t>
            </a:r>
            <a:endParaRPr/>
          </a:p>
        </p:txBody>
      </p:sp>
      <p:sp>
        <p:nvSpPr>
          <p:cNvPr id="361" name="CustomShape 30"/>
          <p:cNvSpPr/>
          <p:nvPr/>
        </p:nvSpPr>
        <p:spPr>
          <a:xfrm>
            <a:off x="398952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1.2.3.4</a:t>
            </a:r>
            <a:endParaRPr/>
          </a:p>
        </p:txBody>
      </p:sp>
      <p:sp>
        <p:nvSpPr>
          <p:cNvPr id="362" name="CustomShape 31"/>
          <p:cNvSpPr/>
          <p:nvPr/>
        </p:nvSpPr>
        <p:spPr>
          <a:xfrm>
            <a:off x="468648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5.6.7.8</a:t>
            </a:r>
            <a:endParaRPr/>
          </a:p>
        </p:txBody>
      </p:sp>
      <p:sp>
        <p:nvSpPr>
          <p:cNvPr id="363" name="CustomShape 32"/>
          <p:cNvSpPr/>
          <p:nvPr/>
        </p:nvSpPr>
        <p:spPr>
          <a:xfrm>
            <a:off x="554832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64" name="CustomShape 33"/>
          <p:cNvSpPr/>
          <p:nvPr/>
        </p:nvSpPr>
        <p:spPr>
          <a:xfrm>
            <a:off x="5979960" y="2151360"/>
            <a:ext cx="6609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500">
                <a:solidFill>
                  <a:srgbClr val="000000"/>
                </a:solidFill>
                <a:latin typeface="Calibri"/>
              </a:rPr>
              <a:t>17264</a:t>
            </a:r>
            <a:endParaRPr/>
          </a:p>
        </p:txBody>
      </p:sp>
      <p:sp>
        <p:nvSpPr>
          <p:cNvPr id="365" name="CustomShape 34"/>
          <p:cNvSpPr/>
          <p:nvPr/>
        </p:nvSpPr>
        <p:spPr>
          <a:xfrm>
            <a:off x="664200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80</a:t>
            </a:r>
            <a:endParaRPr/>
          </a:p>
        </p:txBody>
      </p:sp>
      <p:sp>
        <p:nvSpPr>
          <p:cNvPr id="366" name="CustomShape 35"/>
          <p:cNvSpPr/>
          <p:nvPr/>
        </p:nvSpPr>
        <p:spPr>
          <a:xfrm>
            <a:off x="740088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port6</a:t>
            </a:r>
            <a:endParaRPr/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Example: Firewall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467640" y="2493000"/>
            <a:ext cx="7670880" cy="302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Home/Campus/Enterprise networks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For small set of rules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Flexible expression of policy</a:t>
            </a:r>
            <a:endParaRPr/>
          </a:p>
        </p:txBody>
      </p:sp>
      <p:sp>
        <p:nvSpPr>
          <p:cNvPr id="369" name="CustomShape 3"/>
          <p:cNvSpPr/>
          <p:nvPr/>
        </p:nvSpPr>
        <p:spPr>
          <a:xfrm>
            <a:off x="68580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70" name="CustomShape 4"/>
          <p:cNvSpPr/>
          <p:nvPr/>
        </p:nvSpPr>
        <p:spPr>
          <a:xfrm>
            <a:off x="687240" y="1501560"/>
            <a:ext cx="65988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1" name="CustomShape 5"/>
          <p:cNvSpPr/>
          <p:nvPr/>
        </p:nvSpPr>
        <p:spPr>
          <a:xfrm>
            <a:off x="690840" y="1484640"/>
            <a:ext cx="656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Switch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400">
                <a:solidFill>
                  <a:srgbClr val="000000"/>
                </a:solidFill>
                <a:latin typeface="Calibri"/>
              </a:rPr>
              <a:t>Port</a:t>
            </a:r>
            <a:endParaRPr/>
          </a:p>
        </p:txBody>
      </p:sp>
      <p:sp>
        <p:nvSpPr>
          <p:cNvPr id="372" name="CustomShape 6"/>
          <p:cNvSpPr/>
          <p:nvPr/>
        </p:nvSpPr>
        <p:spPr>
          <a:xfrm>
            <a:off x="134820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3" name="CustomShape 7"/>
          <p:cNvSpPr/>
          <p:nvPr/>
        </p:nvSpPr>
        <p:spPr>
          <a:xfrm>
            <a:off x="1343880" y="1484640"/>
            <a:ext cx="656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74" name="CustomShape 8"/>
          <p:cNvSpPr/>
          <p:nvPr/>
        </p:nvSpPr>
        <p:spPr>
          <a:xfrm>
            <a:off x="201024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5" name="CustomShape 9"/>
          <p:cNvSpPr/>
          <p:nvPr/>
        </p:nvSpPr>
        <p:spPr>
          <a:xfrm>
            <a:off x="2040480" y="1484640"/>
            <a:ext cx="63180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MAC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76" name="CustomShape 10"/>
          <p:cNvSpPr/>
          <p:nvPr/>
        </p:nvSpPr>
        <p:spPr>
          <a:xfrm>
            <a:off x="267984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7" name="CustomShape 11"/>
          <p:cNvSpPr/>
          <p:nvPr/>
        </p:nvSpPr>
        <p:spPr>
          <a:xfrm>
            <a:off x="2677680" y="1484640"/>
            <a:ext cx="65736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Eth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type</a:t>
            </a:r>
            <a:endParaRPr/>
          </a:p>
        </p:txBody>
      </p:sp>
      <p:sp>
        <p:nvSpPr>
          <p:cNvPr id="378" name="CustomShape 12"/>
          <p:cNvSpPr/>
          <p:nvPr/>
        </p:nvSpPr>
        <p:spPr>
          <a:xfrm>
            <a:off x="334188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79" name="CustomShape 13"/>
          <p:cNvSpPr/>
          <p:nvPr/>
        </p:nvSpPr>
        <p:spPr>
          <a:xfrm>
            <a:off x="3344040" y="1484640"/>
            <a:ext cx="65736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VLAN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380" name="CustomShape 14"/>
          <p:cNvSpPr/>
          <p:nvPr/>
        </p:nvSpPr>
        <p:spPr>
          <a:xfrm>
            <a:off x="40039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81" name="CustomShape 15"/>
          <p:cNvSpPr/>
          <p:nvPr/>
        </p:nvSpPr>
        <p:spPr>
          <a:xfrm>
            <a:off x="4010400" y="1484640"/>
            <a:ext cx="656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Src</a:t>
            </a:r>
            <a:endParaRPr/>
          </a:p>
        </p:txBody>
      </p:sp>
      <p:sp>
        <p:nvSpPr>
          <p:cNvPr id="382" name="CustomShape 16"/>
          <p:cNvSpPr/>
          <p:nvPr/>
        </p:nvSpPr>
        <p:spPr>
          <a:xfrm>
            <a:off x="46735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83" name="CustomShape 17"/>
          <p:cNvSpPr/>
          <p:nvPr/>
        </p:nvSpPr>
        <p:spPr>
          <a:xfrm>
            <a:off x="4669200" y="1484640"/>
            <a:ext cx="665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Dst</a:t>
            </a:r>
            <a:endParaRPr/>
          </a:p>
        </p:txBody>
      </p:sp>
      <p:sp>
        <p:nvSpPr>
          <p:cNvPr id="384" name="CustomShape 18"/>
          <p:cNvSpPr/>
          <p:nvPr/>
        </p:nvSpPr>
        <p:spPr>
          <a:xfrm>
            <a:off x="5335560" y="1501560"/>
            <a:ext cx="65988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85" name="CustomShape 19"/>
          <p:cNvSpPr/>
          <p:nvPr/>
        </p:nvSpPr>
        <p:spPr>
          <a:xfrm>
            <a:off x="5336640" y="1484640"/>
            <a:ext cx="64980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IP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Prot</a:t>
            </a:r>
            <a:endParaRPr/>
          </a:p>
        </p:txBody>
      </p:sp>
      <p:sp>
        <p:nvSpPr>
          <p:cNvPr id="386" name="CustomShape 20"/>
          <p:cNvSpPr/>
          <p:nvPr/>
        </p:nvSpPr>
        <p:spPr>
          <a:xfrm>
            <a:off x="59965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87" name="CustomShape 21"/>
          <p:cNvSpPr/>
          <p:nvPr/>
        </p:nvSpPr>
        <p:spPr>
          <a:xfrm>
            <a:off x="6000840" y="1484640"/>
            <a:ext cx="66420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sport</a:t>
            </a:r>
            <a:endParaRPr/>
          </a:p>
        </p:txBody>
      </p:sp>
      <p:sp>
        <p:nvSpPr>
          <p:cNvPr id="388" name="CustomShape 22"/>
          <p:cNvSpPr/>
          <p:nvPr/>
        </p:nvSpPr>
        <p:spPr>
          <a:xfrm>
            <a:off x="6666120" y="1501560"/>
            <a:ext cx="660960" cy="5346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/>
          </a:ln>
        </p:spPr>
      </p:sp>
      <p:sp>
        <p:nvSpPr>
          <p:cNvPr id="389" name="CustomShape 23"/>
          <p:cNvSpPr/>
          <p:nvPr/>
        </p:nvSpPr>
        <p:spPr>
          <a:xfrm>
            <a:off x="6660720" y="1484640"/>
            <a:ext cx="665280" cy="57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dport</a:t>
            </a:r>
            <a:endParaRPr/>
          </a:p>
        </p:txBody>
      </p:sp>
      <p:sp>
        <p:nvSpPr>
          <p:cNvPr id="390" name="CustomShape 24"/>
          <p:cNvSpPr/>
          <p:nvPr/>
        </p:nvSpPr>
        <p:spPr>
          <a:xfrm>
            <a:off x="7335720" y="1498320"/>
            <a:ext cx="833760" cy="543600"/>
          </a:xfrm>
          <a:prstGeom prst="rect">
            <a:avLst/>
          </a:prstGeom>
          <a:solidFill>
            <a:srgbClr val="cbe97b"/>
          </a:solidFill>
          <a:ln w="12600">
            <a:solidFill>
              <a:srgbClr val="697d3a"/>
            </a:solidFill>
            <a:miter/>
          </a:ln>
        </p:spPr>
      </p:sp>
      <p:sp>
        <p:nvSpPr>
          <p:cNvPr id="391" name="CustomShape 25"/>
          <p:cNvSpPr/>
          <p:nvPr/>
        </p:nvSpPr>
        <p:spPr>
          <a:xfrm>
            <a:off x="7327080" y="1608840"/>
            <a:ext cx="841680" cy="32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Action</a:t>
            </a:r>
            <a:endParaRPr/>
          </a:p>
        </p:txBody>
      </p:sp>
      <p:sp>
        <p:nvSpPr>
          <p:cNvPr id="392" name="CustomShape 26"/>
          <p:cNvSpPr/>
          <p:nvPr/>
        </p:nvSpPr>
        <p:spPr>
          <a:xfrm>
            <a:off x="134604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3" name="CustomShape 27"/>
          <p:cNvSpPr/>
          <p:nvPr/>
        </p:nvSpPr>
        <p:spPr>
          <a:xfrm>
            <a:off x="1774800" y="2151360"/>
            <a:ext cx="11325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4" name="CustomShape 28"/>
          <p:cNvSpPr/>
          <p:nvPr/>
        </p:nvSpPr>
        <p:spPr>
          <a:xfrm>
            <a:off x="2666880" y="2151360"/>
            <a:ext cx="6609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5" name="CustomShape 29"/>
          <p:cNvSpPr/>
          <p:nvPr/>
        </p:nvSpPr>
        <p:spPr>
          <a:xfrm>
            <a:off x="332892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6" name="CustomShape 30"/>
          <p:cNvSpPr/>
          <p:nvPr/>
        </p:nvSpPr>
        <p:spPr>
          <a:xfrm>
            <a:off x="398952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7" name="CustomShape 31"/>
          <p:cNvSpPr/>
          <p:nvPr/>
        </p:nvSpPr>
        <p:spPr>
          <a:xfrm>
            <a:off x="464976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8" name="CustomShape 32"/>
          <p:cNvSpPr/>
          <p:nvPr/>
        </p:nvSpPr>
        <p:spPr>
          <a:xfrm>
            <a:off x="531972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99" name="CustomShape 33"/>
          <p:cNvSpPr/>
          <p:nvPr/>
        </p:nvSpPr>
        <p:spPr>
          <a:xfrm>
            <a:off x="5979960" y="2151360"/>
            <a:ext cx="6609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400" name="CustomShape 34"/>
          <p:cNvSpPr/>
          <p:nvPr/>
        </p:nvSpPr>
        <p:spPr>
          <a:xfrm>
            <a:off x="664200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22</a:t>
            </a:r>
            <a:endParaRPr/>
          </a:p>
        </p:txBody>
      </p:sp>
      <p:sp>
        <p:nvSpPr>
          <p:cNvPr id="401" name="CustomShape 35"/>
          <p:cNvSpPr/>
          <p:nvPr/>
        </p:nvSpPr>
        <p:spPr>
          <a:xfrm>
            <a:off x="7400880" y="2151360"/>
            <a:ext cx="659160" cy="32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000000"/>
                </a:solidFill>
                <a:latin typeface="Calibri"/>
              </a:rPr>
              <a:t>drop</a:t>
            </a:r>
            <a:endParaRPr/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Later versions of OpenFlow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Openflow 1.0 allowed initial experimentation.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Subsequent versions (1.1, 1.2, 1.3, 1.4 and 1.5) have added extra capabilities: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MPLS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800">
                <a:solidFill>
                  <a:srgbClr val="000000"/>
                </a:solidFill>
                <a:latin typeface="Calibri"/>
              </a:rPr>
              <a:t>Most of our student work uses openflow 1.3 because of maturity. </a:t>
            </a:r>
            <a:endParaRPr/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Software Controllers</a:t>
            </a:r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Openflow defined API from control plane to dataplane.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Dataplane made up on network devices that do forwarding.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Software controllers </a:t>
            </a:r>
            <a:endParaRPr/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Benefits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Openflow defined API from control plane to dataplane.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Dataplane made up on network devices that do forwarding.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Software controllers </a:t>
            </a:r>
            <a:endParaRPr/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Talk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0740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Traditional networks vs SDN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OpenFlow and SDN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SDN @ Victoria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Network Operating System</a:t>
            </a:r>
            <a:endParaRPr/>
          </a:p>
        </p:txBody>
      </p:sp>
      <p:sp>
        <p:nvSpPr>
          <p:cNvPr id="409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Openflow defined API from control plane to dataplane.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Dataplane made up on network devices that do forwarding.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Software controllers </a:t>
            </a:r>
            <a:endParaRPr/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Challenges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Openflow defined API from control plane to dataplane.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Dataplane made up on network devices that do forwarding.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Software controllers </a:t>
            </a:r>
            <a:endParaRPr/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3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4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SDN and NFV</a:t>
            </a:r>
            <a:endParaRPr/>
          </a:p>
        </p:txBody>
      </p:sp>
      <p:sp>
        <p:nvSpPr>
          <p:cNvPr id="418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Network function virtualisation = NFV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Virtualise the hardware (router, load balancer other middleware)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Complementary technologies with SDN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NFVs can be placed anywhere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NFVs can be built out of SDN controllers, switches and VMs</a:t>
            </a:r>
            <a:endParaRPr/>
          </a:p>
        </p:txBody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Acknowledgements</a:t>
            </a:r>
            <a:endParaRPr/>
          </a:p>
        </p:txBody>
      </p:sp>
      <p:sp>
        <p:nvSpPr>
          <p:cNvPr id="420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SDN history paper.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ONF materials.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3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alibri"/>
              </a:rPr>
              <a:t>Traditional network architecture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667080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Heriarchial tiers of ethernet switches connect hosts to form local area networks (layer 2)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Local area networks connected by routers (layer 3)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Organisations use gateways (layer 3) to connect to their Internet providers.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NZ" sz="2600">
                <a:solidFill>
                  <a:srgbClr val="000000"/>
                </a:solidFill>
                <a:latin typeface="Calibri"/>
              </a:rPr>
              <a:t>Mostly static network architecture, addressing schemes reflect static nature of networks, vendor specific equipment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35880" y="18864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Traditional network node: Router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103320" y="1341360"/>
            <a:ext cx="858240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NZ" sz="2200">
                <a:solidFill>
                  <a:srgbClr val="000000"/>
                </a:solidFill>
                <a:latin typeface="Calibri"/>
              </a:rPr>
              <a:t>Changing protocols is hard, monolithic implementation, vendor specific protocols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103320" y="2497680"/>
            <a:ext cx="1985040" cy="3202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28440">
            <a:solidFill>
              <a:srgbClr val="000000"/>
            </a:solidFill>
            <a:round/>
          </a:ln>
        </p:spPr>
      </p:sp>
      <p:sp>
        <p:nvSpPr>
          <p:cNvPr id="128" name="CustomShape 4"/>
          <p:cNvSpPr/>
          <p:nvPr/>
        </p:nvSpPr>
        <p:spPr>
          <a:xfrm>
            <a:off x="2373480" y="2500920"/>
            <a:ext cx="4396320" cy="319932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28440">
            <a:solidFill>
              <a:srgbClr val="000000"/>
            </a:solidFill>
            <a:round/>
          </a:ln>
        </p:spPr>
      </p:sp>
      <p:sp>
        <p:nvSpPr>
          <p:cNvPr id="129" name="CustomShape 5"/>
          <p:cNvSpPr/>
          <p:nvPr/>
        </p:nvSpPr>
        <p:spPr>
          <a:xfrm>
            <a:off x="2583000" y="2792880"/>
            <a:ext cx="3899520" cy="6465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30" name="CustomShape 6"/>
          <p:cNvSpPr/>
          <p:nvPr/>
        </p:nvSpPr>
        <p:spPr>
          <a:xfrm>
            <a:off x="2620800" y="3655080"/>
            <a:ext cx="3899520" cy="119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31" name="CustomShape 7"/>
          <p:cNvSpPr/>
          <p:nvPr/>
        </p:nvSpPr>
        <p:spPr>
          <a:xfrm>
            <a:off x="39960" y="2501280"/>
            <a:ext cx="180180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 sz="1600">
                <a:solidFill>
                  <a:srgbClr val="000000"/>
                </a:solidFill>
                <a:latin typeface="Calibri"/>
                <a:ea typeface="新細明體"/>
              </a:rPr>
              <a:t>Adjacent Router</a:t>
            </a:r>
            <a:endParaRPr/>
          </a:p>
        </p:txBody>
      </p:sp>
      <p:sp>
        <p:nvSpPr>
          <p:cNvPr id="132" name="CustomShape 8"/>
          <p:cNvSpPr/>
          <p:nvPr/>
        </p:nvSpPr>
        <p:spPr>
          <a:xfrm>
            <a:off x="2312640" y="2517120"/>
            <a:ext cx="93636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Router</a:t>
            </a:r>
            <a:endParaRPr/>
          </a:p>
        </p:txBody>
      </p:sp>
      <p:sp>
        <p:nvSpPr>
          <p:cNvPr id="133" name="CustomShape 9"/>
          <p:cNvSpPr/>
          <p:nvPr/>
        </p:nvSpPr>
        <p:spPr>
          <a:xfrm>
            <a:off x="2364480" y="2793600"/>
            <a:ext cx="312480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Management/Policy plane</a:t>
            </a:r>
            <a:endParaRPr/>
          </a:p>
        </p:txBody>
      </p:sp>
      <p:sp>
        <p:nvSpPr>
          <p:cNvPr id="134" name="CustomShape 10"/>
          <p:cNvSpPr/>
          <p:nvPr/>
        </p:nvSpPr>
        <p:spPr>
          <a:xfrm>
            <a:off x="2781360" y="3116880"/>
            <a:ext cx="3491280" cy="240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Configuration / CLI / GUI</a:t>
            </a:r>
            <a:endParaRPr/>
          </a:p>
        </p:txBody>
      </p:sp>
      <p:sp>
        <p:nvSpPr>
          <p:cNvPr id="135" name="CustomShape 11"/>
          <p:cNvSpPr/>
          <p:nvPr/>
        </p:nvSpPr>
        <p:spPr>
          <a:xfrm>
            <a:off x="4676760" y="3704040"/>
            <a:ext cx="1595880" cy="240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500">
                <a:solidFill>
                  <a:srgbClr val="ffffff"/>
                </a:solidFill>
                <a:latin typeface="Calibri"/>
              </a:rPr>
              <a:t>Static routes</a:t>
            </a:r>
            <a:endParaRPr/>
          </a:p>
        </p:txBody>
      </p:sp>
      <p:sp>
        <p:nvSpPr>
          <p:cNvPr id="136" name="CustomShape 12"/>
          <p:cNvSpPr/>
          <p:nvPr/>
        </p:nvSpPr>
        <p:spPr>
          <a:xfrm>
            <a:off x="2479680" y="3657960"/>
            <a:ext cx="171360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Control plane</a:t>
            </a:r>
            <a:endParaRPr/>
          </a:p>
        </p:txBody>
      </p:sp>
      <p:sp>
        <p:nvSpPr>
          <p:cNvPr id="137" name="CustomShape 13"/>
          <p:cNvSpPr/>
          <p:nvPr/>
        </p:nvSpPr>
        <p:spPr>
          <a:xfrm>
            <a:off x="2789280" y="4021560"/>
            <a:ext cx="2985120" cy="240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OSPF</a:t>
            </a:r>
            <a:endParaRPr/>
          </a:p>
        </p:txBody>
      </p:sp>
      <p:sp>
        <p:nvSpPr>
          <p:cNvPr id="138" name="CustomShape 14"/>
          <p:cNvSpPr/>
          <p:nvPr/>
        </p:nvSpPr>
        <p:spPr>
          <a:xfrm>
            <a:off x="2789280" y="4450320"/>
            <a:ext cx="1137240" cy="34668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200">
                <a:solidFill>
                  <a:srgbClr val="ffffff"/>
                </a:solidFill>
                <a:latin typeface="Calibri"/>
              </a:rPr>
              <a:t>Neighbor table</a:t>
            </a:r>
            <a:endParaRPr/>
          </a:p>
        </p:txBody>
      </p:sp>
      <p:sp>
        <p:nvSpPr>
          <p:cNvPr id="139" name="CustomShape 15"/>
          <p:cNvSpPr/>
          <p:nvPr/>
        </p:nvSpPr>
        <p:spPr>
          <a:xfrm>
            <a:off x="4073400" y="4450320"/>
            <a:ext cx="994320" cy="34668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200">
                <a:solidFill>
                  <a:srgbClr val="ffffff"/>
                </a:solidFill>
                <a:latin typeface="Calibri"/>
              </a:rPr>
              <a:t>Link state database</a:t>
            </a:r>
            <a:endParaRPr/>
          </a:p>
        </p:txBody>
      </p:sp>
      <p:sp>
        <p:nvSpPr>
          <p:cNvPr id="140" name="CustomShape 16"/>
          <p:cNvSpPr/>
          <p:nvPr/>
        </p:nvSpPr>
        <p:spPr>
          <a:xfrm>
            <a:off x="5276880" y="4450320"/>
            <a:ext cx="995760" cy="34668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1200">
                <a:solidFill>
                  <a:srgbClr val="ffffff"/>
                </a:solidFill>
                <a:latin typeface="Calibri"/>
              </a:rPr>
              <a:t>IP routing table</a:t>
            </a:r>
            <a:endParaRPr/>
          </a:p>
        </p:txBody>
      </p:sp>
      <p:sp>
        <p:nvSpPr>
          <p:cNvPr id="141" name="CustomShape 17"/>
          <p:cNvSpPr/>
          <p:nvPr/>
        </p:nvSpPr>
        <p:spPr>
          <a:xfrm>
            <a:off x="2620800" y="4972680"/>
            <a:ext cx="3899520" cy="578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42" name="CustomShape 18"/>
          <p:cNvSpPr/>
          <p:nvPr/>
        </p:nvSpPr>
        <p:spPr>
          <a:xfrm>
            <a:off x="3879720" y="5166360"/>
            <a:ext cx="2392920" cy="3020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Forwarding table</a:t>
            </a:r>
            <a:endParaRPr/>
          </a:p>
        </p:txBody>
      </p:sp>
      <p:sp>
        <p:nvSpPr>
          <p:cNvPr id="143" name="CustomShape 19"/>
          <p:cNvSpPr/>
          <p:nvPr/>
        </p:nvSpPr>
        <p:spPr>
          <a:xfrm>
            <a:off x="2473920" y="4983120"/>
            <a:ext cx="143316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Data plane</a:t>
            </a:r>
            <a:endParaRPr/>
          </a:p>
        </p:txBody>
      </p:sp>
      <p:sp>
        <p:nvSpPr>
          <p:cNvPr id="144" name="CustomShape 20"/>
          <p:cNvSpPr/>
          <p:nvPr/>
        </p:nvSpPr>
        <p:spPr>
          <a:xfrm>
            <a:off x="306360" y="3655080"/>
            <a:ext cx="1578600" cy="119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45" name="CustomShape 21"/>
          <p:cNvSpPr/>
          <p:nvPr/>
        </p:nvSpPr>
        <p:spPr>
          <a:xfrm>
            <a:off x="325440" y="4972680"/>
            <a:ext cx="1578600" cy="578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46" name="CustomShape 22"/>
          <p:cNvSpPr/>
          <p:nvPr/>
        </p:nvSpPr>
        <p:spPr>
          <a:xfrm>
            <a:off x="223920" y="4984560"/>
            <a:ext cx="143316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Data plane</a:t>
            </a:r>
            <a:endParaRPr/>
          </a:p>
        </p:txBody>
      </p:sp>
      <p:sp>
        <p:nvSpPr>
          <p:cNvPr id="147" name="CustomShape 23"/>
          <p:cNvSpPr/>
          <p:nvPr/>
        </p:nvSpPr>
        <p:spPr>
          <a:xfrm>
            <a:off x="164880" y="3657960"/>
            <a:ext cx="171360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Control plane</a:t>
            </a:r>
            <a:endParaRPr/>
          </a:p>
        </p:txBody>
      </p:sp>
      <p:sp>
        <p:nvSpPr>
          <p:cNvPr id="148" name="CustomShape 24"/>
          <p:cNvSpPr/>
          <p:nvPr/>
        </p:nvSpPr>
        <p:spPr>
          <a:xfrm>
            <a:off x="527040" y="4024800"/>
            <a:ext cx="1208520" cy="240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OSPF</a:t>
            </a:r>
            <a:endParaRPr/>
          </a:p>
        </p:txBody>
      </p:sp>
      <p:sp>
        <p:nvSpPr>
          <p:cNvPr id="149" name="CustomShape 25"/>
          <p:cNvSpPr/>
          <p:nvPr/>
        </p:nvSpPr>
        <p:spPr>
          <a:xfrm>
            <a:off x="6973920" y="2493000"/>
            <a:ext cx="1985040" cy="3202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28440">
            <a:solidFill>
              <a:srgbClr val="000000"/>
            </a:solidFill>
            <a:round/>
          </a:ln>
        </p:spPr>
      </p:sp>
      <p:sp>
        <p:nvSpPr>
          <p:cNvPr id="150" name="CustomShape 26"/>
          <p:cNvSpPr/>
          <p:nvPr/>
        </p:nvSpPr>
        <p:spPr>
          <a:xfrm>
            <a:off x="6958440" y="2497320"/>
            <a:ext cx="1706040" cy="317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 sz="1500">
                <a:solidFill>
                  <a:srgbClr val="000000"/>
                </a:solidFill>
                <a:latin typeface="Calibri"/>
                <a:ea typeface="新細明體"/>
              </a:rPr>
              <a:t>Adjacent Router</a:t>
            </a:r>
            <a:endParaRPr/>
          </a:p>
        </p:txBody>
      </p:sp>
      <p:sp>
        <p:nvSpPr>
          <p:cNvPr id="151" name="CustomShape 27"/>
          <p:cNvSpPr/>
          <p:nvPr/>
        </p:nvSpPr>
        <p:spPr>
          <a:xfrm>
            <a:off x="7176960" y="3651840"/>
            <a:ext cx="1578600" cy="1191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52" name="CustomShape 28"/>
          <p:cNvSpPr/>
          <p:nvPr/>
        </p:nvSpPr>
        <p:spPr>
          <a:xfrm>
            <a:off x="7196040" y="4967640"/>
            <a:ext cx="1578600" cy="578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53" name="CustomShape 29"/>
          <p:cNvSpPr/>
          <p:nvPr/>
        </p:nvSpPr>
        <p:spPr>
          <a:xfrm>
            <a:off x="7094880" y="4980240"/>
            <a:ext cx="143316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Data plane</a:t>
            </a:r>
            <a:endParaRPr/>
          </a:p>
        </p:txBody>
      </p:sp>
      <p:sp>
        <p:nvSpPr>
          <p:cNvPr id="154" name="CustomShape 30"/>
          <p:cNvSpPr/>
          <p:nvPr/>
        </p:nvSpPr>
        <p:spPr>
          <a:xfrm>
            <a:off x="7035840" y="3653640"/>
            <a:ext cx="171360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  <a:ea typeface="新細明體"/>
              </a:rPr>
              <a:t>Control plane</a:t>
            </a:r>
            <a:endParaRPr/>
          </a:p>
        </p:txBody>
      </p:sp>
      <p:sp>
        <p:nvSpPr>
          <p:cNvPr id="155" name="CustomShape 31"/>
          <p:cNvSpPr/>
          <p:nvPr/>
        </p:nvSpPr>
        <p:spPr>
          <a:xfrm>
            <a:off x="7381800" y="4021560"/>
            <a:ext cx="1207080" cy="240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6d20"/>
              </a:gs>
              <a:gs pos="100000">
                <a:srgbClr val="ff9033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OSPF</a:t>
            </a:r>
            <a:endParaRPr/>
          </a:p>
        </p:txBody>
      </p:sp>
      <p:sp>
        <p:nvSpPr>
          <p:cNvPr id="156" name="CustomShape 32"/>
          <p:cNvSpPr/>
          <p:nvPr/>
        </p:nvSpPr>
        <p:spPr>
          <a:xfrm flipV="1">
            <a:off x="1736640" y="4141440"/>
            <a:ext cx="1051560" cy="216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headEnd len="med" type="arrow" w="med"/>
            <a:tailEnd len="med" type="arrow" w="med"/>
          </a:ln>
        </p:spPr>
      </p:sp>
      <p:sp>
        <p:nvSpPr>
          <p:cNvPr id="157" name="CustomShape 33"/>
          <p:cNvSpPr/>
          <p:nvPr/>
        </p:nvSpPr>
        <p:spPr>
          <a:xfrm>
            <a:off x="5775480" y="4142160"/>
            <a:ext cx="1605600" cy="36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headEnd len="med" type="arrow" w="med"/>
            <a:tailEnd len="med" type="arrow" w="med"/>
          </a:ln>
        </p:spPr>
      </p:sp>
      <p:sp>
        <p:nvSpPr>
          <p:cNvPr id="158" name="CustomShape 34"/>
          <p:cNvSpPr/>
          <p:nvPr/>
        </p:nvSpPr>
        <p:spPr>
          <a:xfrm>
            <a:off x="1905120" y="5261400"/>
            <a:ext cx="714960" cy="36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headEnd len="med" type="arrow" w="med"/>
            <a:tailEnd len="med" type="arrow" w="med"/>
          </a:ln>
        </p:spPr>
      </p:sp>
      <p:sp>
        <p:nvSpPr>
          <p:cNvPr id="159" name="CustomShape 35"/>
          <p:cNvSpPr/>
          <p:nvPr/>
        </p:nvSpPr>
        <p:spPr>
          <a:xfrm flipV="1">
            <a:off x="6521400" y="5257440"/>
            <a:ext cx="673560" cy="2160"/>
          </a:xfrm>
          <a:prstGeom prst="straightConnector1">
            <a:avLst/>
          </a:prstGeom>
          <a:noFill/>
          <a:ln w="38160">
            <a:solidFill>
              <a:srgbClr val="c0504d"/>
            </a:solidFill>
            <a:round/>
            <a:headEnd len="med" type="arrow" w="med"/>
            <a:tailEnd len="med" type="arrow" w="med"/>
          </a:ln>
        </p:spPr>
      </p:sp>
      <p:sp>
        <p:nvSpPr>
          <p:cNvPr id="160" name="CustomShape 36"/>
          <p:cNvSpPr/>
          <p:nvPr/>
        </p:nvSpPr>
        <p:spPr>
          <a:xfrm>
            <a:off x="5635800" y="3358080"/>
            <a:ext cx="360" cy="3448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1" name="CustomShape 37"/>
          <p:cNvSpPr/>
          <p:nvPr/>
        </p:nvSpPr>
        <p:spPr>
          <a:xfrm>
            <a:off x="4078440" y="3351600"/>
            <a:ext cx="360" cy="7038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2" name="CustomShape 38"/>
          <p:cNvSpPr/>
          <p:nvPr/>
        </p:nvSpPr>
        <p:spPr>
          <a:xfrm>
            <a:off x="3216240" y="4266000"/>
            <a:ext cx="360" cy="180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3" name="CustomShape 39"/>
          <p:cNvSpPr/>
          <p:nvPr/>
        </p:nvSpPr>
        <p:spPr>
          <a:xfrm>
            <a:off x="4257720" y="4271040"/>
            <a:ext cx="360" cy="1782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4" name="CustomShape 40"/>
          <p:cNvSpPr/>
          <p:nvPr/>
        </p:nvSpPr>
        <p:spPr>
          <a:xfrm>
            <a:off x="5587920" y="4271040"/>
            <a:ext cx="360" cy="18612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5" name="CustomShape 41"/>
          <p:cNvSpPr/>
          <p:nvPr/>
        </p:nvSpPr>
        <p:spPr>
          <a:xfrm>
            <a:off x="5491080" y="4798080"/>
            <a:ext cx="360" cy="3672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6" name="CustomShape 42"/>
          <p:cNvSpPr/>
          <p:nvPr/>
        </p:nvSpPr>
        <p:spPr>
          <a:xfrm>
            <a:off x="1162080" y="3441240"/>
            <a:ext cx="1320120" cy="20916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Routing</a:t>
            </a:r>
            <a:endParaRPr/>
          </a:p>
        </p:txBody>
      </p:sp>
      <p:sp>
        <p:nvSpPr>
          <p:cNvPr id="167" name="CustomShape 43"/>
          <p:cNvSpPr/>
          <p:nvPr/>
        </p:nvSpPr>
        <p:spPr>
          <a:xfrm>
            <a:off x="6130800" y="3969360"/>
            <a:ext cx="360" cy="4798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8" name="CustomShape 44"/>
          <p:cNvSpPr/>
          <p:nvPr/>
        </p:nvSpPr>
        <p:spPr>
          <a:xfrm>
            <a:off x="1131480" y="4774320"/>
            <a:ext cx="1320120" cy="209160"/>
          </a:xfrm>
          <a:prstGeom prst="rect">
            <a:avLst/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>
                <a:solidFill>
                  <a:srgbClr val="ffffff"/>
                </a:solidFill>
                <a:latin typeface="Calibri"/>
              </a:rPr>
              <a:t>Switching</a:t>
            </a:r>
            <a:endParaRPr/>
          </a:p>
        </p:txBody>
      </p:sp>
      <p:sp>
        <p:nvSpPr>
          <p:cNvPr id="169" name="CustomShape 45"/>
          <p:cNvSpPr/>
          <p:nvPr/>
        </p:nvSpPr>
        <p:spPr>
          <a:xfrm flipH="1" rot="5400000">
            <a:off x="1852200" y="3685680"/>
            <a:ext cx="441720" cy="3751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0" name="CustomShape 46"/>
          <p:cNvSpPr/>
          <p:nvPr/>
        </p:nvSpPr>
        <p:spPr>
          <a:xfrm flipH="1" rot="5400000">
            <a:off x="1860120" y="4916160"/>
            <a:ext cx="332280" cy="4687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1" name="CustomShape 47"/>
          <p:cNvSpPr/>
          <p:nvPr/>
        </p:nvSpPr>
        <p:spPr>
          <a:xfrm>
            <a:off x="306360" y="6165360"/>
            <a:ext cx="69156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Shamelessly copied from ONF</a:t>
            </a:r>
            <a:r>
              <a:rPr lang="en-NZ" baseline="30000">
                <a:solidFill>
                  <a:srgbClr val="000000"/>
                </a:solidFill>
                <a:latin typeface="Calibri"/>
              </a:rPr>
              <a:t>©</a:t>
            </a:r>
            <a:r>
              <a:rPr lang="en-NZ">
                <a:solidFill>
                  <a:srgbClr val="000000"/>
                </a:solidFill>
                <a:latin typeface="Calibri"/>
              </a:rPr>
              <a:t> , J Rexford and Chao HC with permissions.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Drivers for change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NZ" sz="2600">
                <a:solidFill>
                  <a:srgbClr val="000000"/>
                </a:solidFill>
                <a:latin typeface="Calibri"/>
              </a:rPr>
              <a:t>Data centre: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client-server is “northbound”, now many “east-west” interactions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NZ" sz="2600">
                <a:solidFill>
                  <a:srgbClr val="000000"/>
                </a:solidFill>
                <a:latin typeface="Calibri"/>
              </a:rPr>
              <a:t>BYOD at work and school: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traditional network control is coarse grained, need fine-grained control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cannot rely on fixed perimeters of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NZ" sz="2600">
                <a:solidFill>
                  <a:srgbClr val="000000"/>
                </a:solidFill>
                <a:latin typeface="Calibri"/>
              </a:rPr>
              <a:t>Cloud computing and big data: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we can scale compute, want to be able to scale bandwidth as well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carrier level as well as the </a:t>
            </a:r>
            <a:r>
              <a:rPr lang="en-NZ" sz="2600">
                <a:solidFill>
                  <a:srgbClr val="000000"/>
                </a:solidFill>
                <a:latin typeface="Calibri"/>
              </a:rPr>
              <a:t>
</a:t>
            </a:r>
            <a:r>
              <a:rPr lang="en-NZ" sz="2600">
                <a:solidFill>
                  <a:srgbClr val="000000"/>
                </a:solidFill>
                <a:latin typeface="Calibri"/>
              </a:rPr>
              <a:t>data centre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alibri"/>
              </a:rPr>
              <a:t>Why can't traditional networks address these drivers?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Static nature of networks make it difficult to adapt to changing demands.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Diversity of devices make it hard to enforce system wide policies.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Can no longer rely on overprovision to cope with requirements to scale bandwidth.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NZ" sz="2600">
                <a:solidFill>
                  <a:srgbClr val="000000"/>
                </a:solidFill>
                <a:latin typeface="Calibri"/>
              </a:rPr>
              <a:t>Monolithic architectures cannot innovate faster than the three year standard </a:t>
            </a:r>
            <a:r>
              <a:rPr lang="en-NZ" sz="2600">
                <a:solidFill>
                  <a:srgbClr val="000000"/>
                </a:solidFill>
                <a:latin typeface="Calibri"/>
              </a:rPr>
              <a:t>
</a:t>
            </a:r>
            <a:r>
              <a:rPr lang="en-NZ" sz="2600">
                <a:solidFill>
                  <a:srgbClr val="000000"/>
                </a:solidFill>
                <a:latin typeface="Calibri"/>
              </a:rPr>
              <a:t>product cycle.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Software defined networking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NZ" sz="2400">
                <a:solidFill>
                  <a:srgbClr val="000000"/>
                </a:solidFill>
                <a:latin typeface="Calibri"/>
              </a:rPr>
              <a:t>Decouple network control layer from forwarding layer.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</a:rPr>
              <a:t>Network control layer provides abstractions to applications and network services.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</a:rPr>
              <a:t>Control no longer located in vendor specific devices, </a:t>
            </a:r>
            <a:r>
              <a:rPr b="1" i="1" lang="en-NZ" sz="2400">
                <a:solidFill>
                  <a:srgbClr val="000000"/>
                </a:solidFill>
                <a:latin typeface="Calibri"/>
              </a:rPr>
              <a:t>control can be (logically) centralized</a:t>
            </a:r>
            <a:r>
              <a:rPr lang="en-NZ" sz="2400">
                <a:solidFill>
                  <a:srgbClr val="000000"/>
                </a:solidFill>
                <a:latin typeface="Calibri"/>
              </a:rPr>
              <a:t> allowing consistent application of policies.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NZ" sz="2400">
                <a:solidFill>
                  <a:srgbClr val="000000"/>
                </a:solidFill>
                <a:latin typeface="Calibri"/>
              </a:rPr>
              <a:t>Network devices doing the forwarding </a:t>
            </a:r>
            <a:r>
              <a:rPr b="1" i="1" lang="en-NZ" sz="2400">
                <a:solidFill>
                  <a:srgbClr val="000000"/>
                </a:solidFill>
                <a:latin typeface="Calibri"/>
              </a:rPr>
              <a:t>
</a:t>
            </a:r>
            <a:r>
              <a:rPr b="1" i="1" lang="en-NZ" sz="2400">
                <a:solidFill>
                  <a:srgbClr val="000000"/>
                </a:solidFill>
                <a:latin typeface="Calibri"/>
              </a:rPr>
              <a:t>can be very simple</a:t>
            </a:r>
            <a:r>
              <a:rPr lang="en-NZ" sz="2400">
                <a:solidFill>
                  <a:srgbClr val="000000"/>
                </a:solidFill>
                <a:latin typeface="Calibri"/>
              </a:rPr>
              <a:t> making them </a:t>
            </a:r>
            <a:r>
              <a:rPr lang="en-NZ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NZ" sz="2400">
                <a:solidFill>
                  <a:srgbClr val="000000"/>
                </a:solidFill>
                <a:latin typeface="Calibri"/>
              </a:rPr>
              <a:t>more reliable.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Traditional networking vs. SDN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179640" y="2709000"/>
            <a:ext cx="1818000" cy="1481760"/>
          </a:xfrm>
          <a:prstGeom prst="rect">
            <a:avLst/>
          </a:prstGeom>
          <a:gradFill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</p:spPr>
      </p:sp>
      <p:pic>
        <p:nvPicPr>
          <p:cNvPr id="180" name="Picture 3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2760" y="3160800"/>
            <a:ext cx="1595160" cy="52272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383760" y="3259440"/>
            <a:ext cx="1462320" cy="27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ffffff"/>
                </a:solidFill>
                <a:latin typeface="Calibri"/>
              </a:rPr>
              <a:t>OS</a:t>
            </a:r>
            <a:endParaRPr/>
          </a:p>
        </p:txBody>
      </p:sp>
      <p:pic>
        <p:nvPicPr>
          <p:cNvPr id="182" name="Picture 3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39840" y="2705040"/>
            <a:ext cx="1589040" cy="52380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4918320" y="2806200"/>
            <a:ext cx="1462320" cy="2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ffffff"/>
                </a:solidFill>
                <a:latin typeface="Calibri"/>
              </a:rPr>
              <a:t>OS</a:t>
            </a:r>
            <a:endParaRPr/>
          </a:p>
        </p:txBody>
      </p:sp>
      <p:pic>
        <p:nvPicPr>
          <p:cNvPr id="184" name="Picture 3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99160" y="2705040"/>
            <a:ext cx="1595160" cy="525240"/>
          </a:xfrm>
          <a:prstGeom prst="rect">
            <a:avLst/>
          </a:prstGeom>
          <a:ln>
            <a:noFill/>
          </a:ln>
        </p:spPr>
      </p:pic>
      <p:sp>
        <p:nvSpPr>
          <p:cNvPr id="185" name="CustomShape 5"/>
          <p:cNvSpPr/>
          <p:nvPr/>
        </p:nvSpPr>
        <p:spPr>
          <a:xfrm>
            <a:off x="6682680" y="2809800"/>
            <a:ext cx="1462320" cy="2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ffffff"/>
                </a:solidFill>
                <a:latin typeface="Calibri"/>
              </a:rPr>
              <a:t>OS</a:t>
            </a:r>
            <a:endParaRPr/>
          </a:p>
        </p:txBody>
      </p:sp>
      <p:pic>
        <p:nvPicPr>
          <p:cNvPr id="186" name="Picture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5720" y="3574080"/>
            <a:ext cx="1771920" cy="600480"/>
          </a:xfrm>
          <a:prstGeom prst="rect">
            <a:avLst/>
          </a:prstGeom>
          <a:ln>
            <a:noFill/>
          </a:ln>
        </p:spPr>
      </p:pic>
      <p:sp>
        <p:nvSpPr>
          <p:cNvPr id="187" name="CustomShape 6"/>
          <p:cNvSpPr/>
          <p:nvPr/>
        </p:nvSpPr>
        <p:spPr>
          <a:xfrm>
            <a:off x="323640" y="3754080"/>
            <a:ext cx="1602720" cy="19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pic>
        <p:nvPicPr>
          <p:cNvPr id="188" name="Picture 6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98280" y="1845000"/>
            <a:ext cx="708480" cy="515160"/>
          </a:xfrm>
          <a:prstGeom prst="rect">
            <a:avLst/>
          </a:prstGeom>
          <a:ln>
            <a:noFill/>
          </a:ln>
        </p:spPr>
      </p:pic>
      <p:sp>
        <p:nvSpPr>
          <p:cNvPr id="189" name="CustomShape 7"/>
          <p:cNvSpPr/>
          <p:nvPr/>
        </p:nvSpPr>
        <p:spPr>
          <a:xfrm>
            <a:off x="5586120" y="1991880"/>
            <a:ext cx="526320" cy="167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190" name="Picture 6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23120" y="1845000"/>
            <a:ext cx="668160" cy="515160"/>
          </a:xfrm>
          <a:prstGeom prst="rect">
            <a:avLst/>
          </a:prstGeom>
          <a:ln>
            <a:noFill/>
          </a:ln>
        </p:spPr>
      </p:pic>
      <p:sp>
        <p:nvSpPr>
          <p:cNvPr id="191" name="CustomShape 8"/>
          <p:cNvSpPr/>
          <p:nvPr/>
        </p:nvSpPr>
        <p:spPr>
          <a:xfrm>
            <a:off x="6491520" y="1994400"/>
            <a:ext cx="526320" cy="167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192" name="Picture 6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52800" y="2731320"/>
            <a:ext cx="708480" cy="515160"/>
          </a:xfrm>
          <a:prstGeom prst="rect">
            <a:avLst/>
          </a:prstGeom>
          <a:ln>
            <a:noFill/>
          </a:ln>
        </p:spPr>
      </p:pic>
      <p:sp>
        <p:nvSpPr>
          <p:cNvPr id="193" name="CustomShape 9"/>
          <p:cNvSpPr/>
          <p:nvPr/>
        </p:nvSpPr>
        <p:spPr>
          <a:xfrm>
            <a:off x="440280" y="2878560"/>
            <a:ext cx="526320" cy="167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194" name="Picture 66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185480" y="2731320"/>
            <a:ext cx="668160" cy="515160"/>
          </a:xfrm>
          <a:prstGeom prst="rect">
            <a:avLst/>
          </a:prstGeom>
          <a:ln>
            <a:noFill/>
          </a:ln>
        </p:spPr>
      </p:pic>
      <p:sp>
        <p:nvSpPr>
          <p:cNvPr id="195" name="CustomShape 10"/>
          <p:cNvSpPr/>
          <p:nvPr/>
        </p:nvSpPr>
        <p:spPr>
          <a:xfrm>
            <a:off x="1253880" y="2881080"/>
            <a:ext cx="526320" cy="167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sp>
        <p:nvSpPr>
          <p:cNvPr id="196" name="CustomShape 11"/>
          <p:cNvSpPr/>
          <p:nvPr/>
        </p:nvSpPr>
        <p:spPr>
          <a:xfrm>
            <a:off x="2267640" y="2713320"/>
            <a:ext cx="1818000" cy="1481760"/>
          </a:xfrm>
          <a:prstGeom prst="rect">
            <a:avLst/>
          </a:prstGeom>
          <a:gradFill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360">
            <a:solidFill>
              <a:srgbClr val="4a7ebb"/>
            </a:solidFill>
            <a:miter/>
          </a:ln>
        </p:spPr>
      </p:sp>
      <p:pic>
        <p:nvPicPr>
          <p:cNvPr id="197" name="Picture 30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2390760" y="3164760"/>
            <a:ext cx="1595160" cy="522720"/>
          </a:xfrm>
          <a:prstGeom prst="rect">
            <a:avLst/>
          </a:prstGeom>
          <a:ln>
            <a:noFill/>
          </a:ln>
        </p:spPr>
      </p:pic>
      <p:sp>
        <p:nvSpPr>
          <p:cNvPr id="198" name="CustomShape 12"/>
          <p:cNvSpPr/>
          <p:nvPr/>
        </p:nvSpPr>
        <p:spPr>
          <a:xfrm>
            <a:off x="2472120" y="3263760"/>
            <a:ext cx="1462320" cy="27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NZ" sz="1700">
                <a:solidFill>
                  <a:srgbClr val="ffffff"/>
                </a:solidFill>
                <a:latin typeface="Calibri"/>
              </a:rPr>
              <a:t>OS</a:t>
            </a:r>
            <a:endParaRPr/>
          </a:p>
        </p:txBody>
      </p:sp>
      <p:pic>
        <p:nvPicPr>
          <p:cNvPr id="199" name="Picture 11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313720" y="3578400"/>
            <a:ext cx="1771920" cy="600480"/>
          </a:xfrm>
          <a:prstGeom prst="rect">
            <a:avLst/>
          </a:prstGeom>
          <a:ln>
            <a:noFill/>
          </a:ln>
        </p:spPr>
      </p:pic>
      <p:sp>
        <p:nvSpPr>
          <p:cNvPr id="200" name="CustomShape 13"/>
          <p:cNvSpPr/>
          <p:nvPr/>
        </p:nvSpPr>
        <p:spPr>
          <a:xfrm>
            <a:off x="2412000" y="3758400"/>
            <a:ext cx="1602720" cy="19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pic>
        <p:nvPicPr>
          <p:cNvPr id="201" name="Picture 63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2440800" y="2735640"/>
            <a:ext cx="708480" cy="515160"/>
          </a:xfrm>
          <a:prstGeom prst="rect">
            <a:avLst/>
          </a:prstGeom>
          <a:ln>
            <a:noFill/>
          </a:ln>
        </p:spPr>
      </p:pic>
      <p:sp>
        <p:nvSpPr>
          <p:cNvPr id="202" name="CustomShape 14"/>
          <p:cNvSpPr/>
          <p:nvPr/>
        </p:nvSpPr>
        <p:spPr>
          <a:xfrm>
            <a:off x="2528640" y="2882880"/>
            <a:ext cx="526320" cy="167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203" name="Picture 66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3273480" y="2735640"/>
            <a:ext cx="668160" cy="515160"/>
          </a:xfrm>
          <a:prstGeom prst="rect">
            <a:avLst/>
          </a:prstGeom>
          <a:ln>
            <a:noFill/>
          </a:ln>
        </p:spPr>
      </p:pic>
      <p:sp>
        <p:nvSpPr>
          <p:cNvPr id="204" name="CustomShape 15"/>
          <p:cNvSpPr/>
          <p:nvPr/>
        </p:nvSpPr>
        <p:spPr>
          <a:xfrm>
            <a:off x="3342240" y="2885400"/>
            <a:ext cx="526320" cy="167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205" name="Picture 63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4000" y="2120760"/>
            <a:ext cx="708480" cy="515160"/>
          </a:xfrm>
          <a:prstGeom prst="rect">
            <a:avLst/>
          </a:prstGeom>
          <a:ln>
            <a:noFill/>
          </a:ln>
        </p:spPr>
      </p:pic>
      <p:sp>
        <p:nvSpPr>
          <p:cNvPr id="206" name="CustomShape 16"/>
          <p:cNvSpPr/>
          <p:nvPr/>
        </p:nvSpPr>
        <p:spPr>
          <a:xfrm>
            <a:off x="5811840" y="2267640"/>
            <a:ext cx="526320" cy="167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207" name="Picture 66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6648840" y="2120760"/>
            <a:ext cx="668160" cy="515160"/>
          </a:xfrm>
          <a:prstGeom prst="rect">
            <a:avLst/>
          </a:prstGeom>
          <a:ln>
            <a:noFill/>
          </a:ln>
        </p:spPr>
      </p:pic>
      <p:sp>
        <p:nvSpPr>
          <p:cNvPr id="208" name="CustomShape 17"/>
          <p:cNvSpPr/>
          <p:nvPr/>
        </p:nvSpPr>
        <p:spPr>
          <a:xfrm>
            <a:off x="6717240" y="2270160"/>
            <a:ext cx="526320" cy="167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NZ" sz="1100">
                <a:solidFill>
                  <a:srgbClr val="ffffff"/>
                </a:solidFill>
                <a:latin typeface="Calibri"/>
              </a:rPr>
              <a:t>Feature</a:t>
            </a:r>
            <a:endParaRPr/>
          </a:p>
        </p:txBody>
      </p:sp>
      <p:pic>
        <p:nvPicPr>
          <p:cNvPr id="209" name="Picture 11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4435200" y="3457440"/>
            <a:ext cx="1771920" cy="600480"/>
          </a:xfrm>
          <a:prstGeom prst="rect">
            <a:avLst/>
          </a:prstGeom>
          <a:ln>
            <a:noFill/>
          </a:ln>
        </p:spPr>
      </p:pic>
      <p:sp>
        <p:nvSpPr>
          <p:cNvPr id="210" name="CustomShape 18"/>
          <p:cNvSpPr/>
          <p:nvPr/>
        </p:nvSpPr>
        <p:spPr>
          <a:xfrm>
            <a:off x="4533480" y="3637440"/>
            <a:ext cx="1602720" cy="19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pic>
        <p:nvPicPr>
          <p:cNvPr id="211" name="Picture 11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4709160" y="4430160"/>
            <a:ext cx="1771920" cy="600480"/>
          </a:xfrm>
          <a:prstGeom prst="rect">
            <a:avLst/>
          </a:prstGeom>
          <a:ln>
            <a:noFill/>
          </a:ln>
        </p:spPr>
      </p:pic>
      <p:sp>
        <p:nvSpPr>
          <p:cNvPr id="212" name="CustomShape 19"/>
          <p:cNvSpPr/>
          <p:nvPr/>
        </p:nvSpPr>
        <p:spPr>
          <a:xfrm>
            <a:off x="4807080" y="4609800"/>
            <a:ext cx="1602720" cy="19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pic>
        <p:nvPicPr>
          <p:cNvPr id="213" name="Picture 11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6539760" y="3763800"/>
            <a:ext cx="1771920" cy="600480"/>
          </a:xfrm>
          <a:prstGeom prst="rect">
            <a:avLst/>
          </a:prstGeom>
          <a:ln>
            <a:noFill/>
          </a:ln>
        </p:spPr>
      </p:pic>
      <p:sp>
        <p:nvSpPr>
          <p:cNvPr id="214" name="CustomShape 20"/>
          <p:cNvSpPr/>
          <p:nvPr/>
        </p:nvSpPr>
        <p:spPr>
          <a:xfrm>
            <a:off x="6638040" y="3943800"/>
            <a:ext cx="1602720" cy="19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NZ" sz="1300">
                <a:solidFill>
                  <a:srgbClr val="ffffff"/>
                </a:solidFill>
                <a:latin typeface="Calibri"/>
              </a:rPr>
              <a:t>Forwarding Hardware</a:t>
            </a:r>
            <a:endParaRPr/>
          </a:p>
        </p:txBody>
      </p:sp>
      <p:sp>
        <p:nvSpPr>
          <p:cNvPr id="215" name="Line 21"/>
          <p:cNvSpPr/>
          <p:nvPr/>
        </p:nvSpPr>
        <p:spPr>
          <a:xfrm>
            <a:off x="4708800" y="2636640"/>
            <a:ext cx="3437280" cy="0"/>
          </a:xfrm>
          <a:prstGeom prst="line">
            <a:avLst/>
          </a:prstGeom>
          <a:ln cap="rnd" w="6480">
            <a:solidFill>
              <a:srgbClr val="4a7ebb"/>
            </a:solidFill>
            <a:custDash>
              <a:ds d="35000" sp="35000"/>
            </a:custDash>
            <a:round/>
          </a:ln>
        </p:spPr>
      </p:sp>
      <p:sp>
        <p:nvSpPr>
          <p:cNvPr id="216" name="Line 22"/>
          <p:cNvSpPr/>
          <p:nvPr/>
        </p:nvSpPr>
        <p:spPr>
          <a:xfrm>
            <a:off x="4716000" y="3356640"/>
            <a:ext cx="34369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217" name="Line 23"/>
          <p:cNvSpPr/>
          <p:nvPr/>
        </p:nvSpPr>
        <p:spPr>
          <a:xfrm>
            <a:off x="4211640" y="1556640"/>
            <a:ext cx="49320" cy="4248360"/>
          </a:xfrm>
          <a:prstGeom prst="line">
            <a:avLst/>
          </a:prstGeom>
          <a:ln w="111240">
            <a:solidFill>
              <a:srgbClr val="4a7ebb"/>
            </a:solidFill>
            <a:round/>
          </a:ln>
        </p:spPr>
      </p:sp>
      <p:sp>
        <p:nvSpPr>
          <p:cNvPr id="218" name="Line 24"/>
          <p:cNvSpPr/>
          <p:nvPr/>
        </p:nvSpPr>
        <p:spPr>
          <a:xfrm flipV="1">
            <a:off x="1998360" y="3854520"/>
            <a:ext cx="413280" cy="20160"/>
          </a:xfrm>
          <a:prstGeom prst="line">
            <a:avLst/>
          </a:prstGeom>
          <a:ln cap="rnd" w="25560">
            <a:solidFill>
              <a:srgbClr val="ff0000"/>
            </a:solidFill>
            <a:custDash>
              <a:ds d="71000" sp="71000"/>
            </a:custDash>
            <a:round/>
          </a:ln>
        </p:spPr>
      </p:sp>
      <p:sp>
        <p:nvSpPr>
          <p:cNvPr id="219" name="Line 25"/>
          <p:cNvSpPr/>
          <p:nvPr/>
        </p:nvSpPr>
        <p:spPr>
          <a:xfrm>
            <a:off x="5321520" y="4059000"/>
            <a:ext cx="273960" cy="370800"/>
          </a:xfrm>
          <a:prstGeom prst="line">
            <a:avLst/>
          </a:prstGeom>
          <a:ln cap="rnd" w="25560">
            <a:solidFill>
              <a:srgbClr val="ff0000"/>
            </a:solidFill>
            <a:custDash>
              <a:ds d="71000" sp="71000"/>
            </a:custDash>
            <a:round/>
          </a:ln>
        </p:spPr>
      </p:sp>
      <p:sp>
        <p:nvSpPr>
          <p:cNvPr id="220" name="Line 26"/>
          <p:cNvSpPr/>
          <p:nvPr/>
        </p:nvSpPr>
        <p:spPr>
          <a:xfrm flipH="1">
            <a:off x="6481800" y="4281840"/>
            <a:ext cx="768600" cy="448920"/>
          </a:xfrm>
          <a:prstGeom prst="line">
            <a:avLst/>
          </a:prstGeom>
          <a:ln cap="rnd" w="25560">
            <a:solidFill>
              <a:srgbClr val="ff0000"/>
            </a:solidFill>
            <a:custDash>
              <a:ds d="71000" sp="71000"/>
            </a:custDash>
            <a:round/>
          </a:ln>
        </p:spPr>
      </p:sp>
      <p:sp>
        <p:nvSpPr>
          <p:cNvPr id="221" name="Line 27"/>
          <p:cNvSpPr/>
          <p:nvPr/>
        </p:nvSpPr>
        <p:spPr>
          <a:xfrm flipH="1" flipV="1">
            <a:off x="6207840" y="3758040"/>
            <a:ext cx="331920" cy="306360"/>
          </a:xfrm>
          <a:prstGeom prst="line">
            <a:avLst/>
          </a:prstGeom>
          <a:ln cap="rnd" w="25560">
            <a:solidFill>
              <a:srgbClr val="ff0000"/>
            </a:solidFill>
            <a:custDash>
              <a:ds d="71000" sp="71000"/>
            </a:custDash>
            <a:round/>
          </a:ln>
        </p:spPr>
      </p:sp>
      <p:sp>
        <p:nvSpPr>
          <p:cNvPr id="222" name="CustomShape 28"/>
          <p:cNvSpPr/>
          <p:nvPr/>
        </p:nvSpPr>
        <p:spPr>
          <a:xfrm>
            <a:off x="306360" y="6165360"/>
            <a:ext cx="69156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alibri"/>
              </a:rPr>
              <a:t>Shamelessly copied from ONF</a:t>
            </a:r>
            <a:r>
              <a:rPr lang="en-NZ" baseline="30000">
                <a:solidFill>
                  <a:srgbClr val="000000"/>
                </a:solidFill>
                <a:latin typeface="Calibri"/>
              </a:rPr>
              <a:t>©</a:t>
            </a:r>
            <a:r>
              <a:rPr lang="en-NZ">
                <a:solidFill>
                  <a:srgbClr val="000000"/>
                </a:solidFill>
                <a:latin typeface="Calibri"/>
              </a:rPr>
              <a:t> , J Rexford and Chao HC with permissions.</a:t>
            </a:r>
            <a:endParaRPr/>
          </a:p>
        </p:txBody>
      </p:sp>
      <p:sp>
        <p:nvSpPr>
          <p:cNvPr id="223" name="TextShape 29"/>
          <p:cNvSpPr txBox="1"/>
          <p:nvPr/>
        </p:nvSpPr>
        <p:spPr>
          <a:xfrm>
            <a:off x="5364000" y="1441080"/>
            <a:ext cx="2232000" cy="358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NZ">
                <a:solidFill>
                  <a:srgbClr val="000000"/>
                </a:solidFill>
                <a:latin typeface="Calibri"/>
                <a:ea typeface="新細明體"/>
              </a:rPr>
              <a:t>Control layer</a:t>
            </a:r>
            <a:endParaRPr/>
          </a:p>
        </p:txBody>
      </p:sp>
      <p:sp>
        <p:nvSpPr>
          <p:cNvPr id="224" name="TextShape 30"/>
          <p:cNvSpPr txBox="1"/>
          <p:nvPr/>
        </p:nvSpPr>
        <p:spPr>
          <a:xfrm>
            <a:off x="5508000" y="5112000"/>
            <a:ext cx="2232000" cy="626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NZ">
                <a:solidFill>
                  <a:srgbClr val="000000"/>
                </a:solidFill>
                <a:latin typeface="Calibri"/>
                <a:ea typeface="新細明體"/>
              </a:rPr>
              <a:t>Forwarding layer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77896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</a:rPr>
              <a:t>SDN varieties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457200" y="1600200"/>
            <a:ext cx="7670880" cy="41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Openflow SDN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Vendor-specific SDN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Network functions virtualisation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NetFPGA-based SDN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</a:rPr>
              <a:t>Not all either/or combinations </a:t>
            </a:r>
            <a:r>
              <a:rPr lang="en-NZ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NZ" sz="3200">
                <a:solidFill>
                  <a:srgbClr val="000000"/>
                </a:solidFill>
                <a:latin typeface="Calibri"/>
              </a:rPr>
              <a:t>are possible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