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NZ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NZ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NZ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NZ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0F7589-06A4-4F49-B471-30474B5113FA}" type="slidenum">
              <a:rPr lang="en-NZ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7960ED9-E020-4D69-86AB-98611466BFDA}" type="slidenum">
              <a:rPr lang="en-NZ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48C424-00F0-4A99-8FDD-462233718836}" type="slidenum">
              <a:rPr lang="en-NZ" sz="1200">
                <a:solidFill>
                  <a:srgbClr val="000000"/>
                </a:solidFill>
                <a:latin typeface="Arial"/>
                <a:ea typeface="ヒラギノ角ゴ ProN W3"/>
              </a:rPr>
              <a:t>&lt;number&gt;</a:t>
            </a:fld>
            <a:endParaRPr/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7900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NZ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2130480"/>
            <a:ext cx="755784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Introduction to SDN and OpenFlow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Bryan Ng and Ian Welch, 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Victoria University of Wellington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ＭＳ Ｐゴシック"/>
              </a:rPr>
              <a:t>Flow Table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1219320" y="213372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27" name="CustomShape 3"/>
          <p:cNvSpPr/>
          <p:nvPr/>
        </p:nvSpPr>
        <p:spPr>
          <a:xfrm>
            <a:off x="1091520" y="2133720"/>
            <a:ext cx="2464200" cy="6850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3505320" y="213372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29" name="CustomShape 5"/>
          <p:cNvSpPr/>
          <p:nvPr/>
        </p:nvSpPr>
        <p:spPr>
          <a:xfrm>
            <a:off x="4141800" y="2286000"/>
            <a:ext cx="935640" cy="38016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5791320" y="213372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31" name="CustomShape 7"/>
          <p:cNvSpPr/>
          <p:nvPr/>
        </p:nvSpPr>
        <p:spPr>
          <a:xfrm>
            <a:off x="6244920" y="2286000"/>
            <a:ext cx="1299960" cy="38016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1143000" y="2057400"/>
            <a:ext cx="6933600" cy="3885480"/>
          </a:xfrm>
          <a:prstGeom prst="rect">
            <a:avLst/>
          </a:prstGeom>
          <a:noFill/>
          <a:ln w="25560">
            <a:solidFill>
              <a:srgbClr val="808080"/>
            </a:solidFill>
            <a:miter/>
          </a:ln>
        </p:spPr>
      </p:sp>
      <p:sp>
        <p:nvSpPr>
          <p:cNvPr id="233" name="CustomShape 9"/>
          <p:cNvSpPr/>
          <p:nvPr/>
        </p:nvSpPr>
        <p:spPr>
          <a:xfrm>
            <a:off x="1219320" y="2895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34" name="CustomShape 10"/>
          <p:cNvSpPr/>
          <p:nvPr/>
        </p:nvSpPr>
        <p:spPr>
          <a:xfrm>
            <a:off x="1328040" y="2955600"/>
            <a:ext cx="1991880" cy="56340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35" name="CustomShape 11"/>
          <p:cNvSpPr/>
          <p:nvPr/>
        </p:nvSpPr>
        <p:spPr>
          <a:xfrm>
            <a:off x="3505320" y="2895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36" name="CustomShape 12"/>
          <p:cNvSpPr/>
          <p:nvPr/>
        </p:nvSpPr>
        <p:spPr>
          <a:xfrm>
            <a:off x="4223520" y="3078000"/>
            <a:ext cx="77256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37" name="CustomShape 13"/>
          <p:cNvSpPr/>
          <p:nvPr/>
        </p:nvSpPr>
        <p:spPr>
          <a:xfrm>
            <a:off x="5791320" y="2895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38" name="CustomShape 14"/>
          <p:cNvSpPr/>
          <p:nvPr/>
        </p:nvSpPr>
        <p:spPr>
          <a:xfrm>
            <a:off x="6362640" y="3078000"/>
            <a:ext cx="106524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39" name="CustomShape 15"/>
          <p:cNvSpPr/>
          <p:nvPr/>
        </p:nvSpPr>
        <p:spPr>
          <a:xfrm>
            <a:off x="1219320" y="365760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40" name="CustomShape 16"/>
          <p:cNvSpPr/>
          <p:nvPr/>
        </p:nvSpPr>
        <p:spPr>
          <a:xfrm>
            <a:off x="1328040" y="3719160"/>
            <a:ext cx="1991880" cy="56340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41" name="CustomShape 17"/>
          <p:cNvSpPr/>
          <p:nvPr/>
        </p:nvSpPr>
        <p:spPr>
          <a:xfrm>
            <a:off x="3505320" y="365760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42" name="CustomShape 18"/>
          <p:cNvSpPr/>
          <p:nvPr/>
        </p:nvSpPr>
        <p:spPr>
          <a:xfrm>
            <a:off x="4223520" y="3840120"/>
            <a:ext cx="77256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43" name="CustomShape 19"/>
          <p:cNvSpPr/>
          <p:nvPr/>
        </p:nvSpPr>
        <p:spPr>
          <a:xfrm>
            <a:off x="5791320" y="365760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44" name="CustomShape 20"/>
          <p:cNvSpPr/>
          <p:nvPr/>
        </p:nvSpPr>
        <p:spPr>
          <a:xfrm>
            <a:off x="6362640" y="3840120"/>
            <a:ext cx="106524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45" name="CustomShape 21"/>
          <p:cNvSpPr/>
          <p:nvPr/>
        </p:nvSpPr>
        <p:spPr>
          <a:xfrm>
            <a:off x="1219320" y="5181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46" name="CustomShape 22"/>
          <p:cNvSpPr/>
          <p:nvPr/>
        </p:nvSpPr>
        <p:spPr>
          <a:xfrm>
            <a:off x="1328040" y="5243040"/>
            <a:ext cx="1991880" cy="56340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47" name="CustomShape 23"/>
          <p:cNvSpPr/>
          <p:nvPr/>
        </p:nvSpPr>
        <p:spPr>
          <a:xfrm>
            <a:off x="3505320" y="5181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48" name="CustomShape 24"/>
          <p:cNvSpPr/>
          <p:nvPr/>
        </p:nvSpPr>
        <p:spPr>
          <a:xfrm>
            <a:off x="3820680" y="5364000"/>
            <a:ext cx="157716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Default Action</a:t>
            </a:r>
            <a:endParaRPr/>
          </a:p>
        </p:txBody>
      </p:sp>
      <p:sp>
        <p:nvSpPr>
          <p:cNvPr id="249" name="CustomShape 25"/>
          <p:cNvSpPr/>
          <p:nvPr/>
        </p:nvSpPr>
        <p:spPr>
          <a:xfrm>
            <a:off x="5791320" y="5181480"/>
            <a:ext cx="2208960" cy="68508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50" name="CustomShape 26"/>
          <p:cNvSpPr/>
          <p:nvPr/>
        </p:nvSpPr>
        <p:spPr>
          <a:xfrm>
            <a:off x="6362640" y="5364000"/>
            <a:ext cx="1065240" cy="320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51" name="Line 27"/>
          <p:cNvSpPr/>
          <p:nvPr/>
        </p:nvSpPr>
        <p:spPr>
          <a:xfrm>
            <a:off x="3429000" y="4800600"/>
            <a:ext cx="2133360" cy="1440"/>
          </a:xfrm>
          <a:prstGeom prst="line">
            <a:avLst/>
          </a:prstGeom>
          <a:ln cap="rnd" w="38160">
            <a:solidFill>
              <a:srgbClr val="808080"/>
            </a:solidFill>
            <a:custDash>
              <a:ds d="11236000000" sp="11236000000"/>
            </a:custDash>
            <a:round/>
          </a:ln>
        </p:spPr>
      </p:sp>
      <p:sp>
        <p:nvSpPr>
          <p:cNvPr id="252" name="CustomShape 28"/>
          <p:cNvSpPr/>
          <p:nvPr/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ＭＳ Ｐゴシック"/>
              </a:rPr>
              <a:t>Flow table in switches, routers, and chipsets</a:t>
            </a:r>
            <a:endParaRPr/>
          </a:p>
        </p:txBody>
      </p:sp>
      <p:sp>
        <p:nvSpPr>
          <p:cNvPr id="253" name="CustomShape 29"/>
          <p:cNvSpPr/>
          <p:nvPr/>
        </p:nvSpPr>
        <p:spPr>
          <a:xfrm>
            <a:off x="164520" y="2224080"/>
            <a:ext cx="983160" cy="30492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1.</a:t>
            </a:r>
            <a:endParaRPr/>
          </a:p>
        </p:txBody>
      </p:sp>
      <p:sp>
        <p:nvSpPr>
          <p:cNvPr id="254" name="CustomShape 30"/>
          <p:cNvSpPr/>
          <p:nvPr/>
        </p:nvSpPr>
        <p:spPr>
          <a:xfrm>
            <a:off x="164520" y="2986200"/>
            <a:ext cx="983160" cy="30492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2.</a:t>
            </a:r>
            <a:endParaRPr/>
          </a:p>
        </p:txBody>
      </p:sp>
      <p:sp>
        <p:nvSpPr>
          <p:cNvPr id="255" name="CustomShape 31"/>
          <p:cNvSpPr/>
          <p:nvPr/>
        </p:nvSpPr>
        <p:spPr>
          <a:xfrm>
            <a:off x="164520" y="3747960"/>
            <a:ext cx="983160" cy="30492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3.</a:t>
            </a:r>
            <a:endParaRPr/>
          </a:p>
        </p:txBody>
      </p:sp>
      <p:sp>
        <p:nvSpPr>
          <p:cNvPr id="256" name="CustomShape 32"/>
          <p:cNvSpPr/>
          <p:nvPr/>
        </p:nvSpPr>
        <p:spPr>
          <a:xfrm>
            <a:off x="170640" y="5348160"/>
            <a:ext cx="1012320" cy="30492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N.</a:t>
            </a:r>
            <a:endParaRPr/>
          </a:p>
        </p:txBody>
      </p:sp>
      <p:sp>
        <p:nvSpPr>
          <p:cNvPr id="257" name="CustomShape 33"/>
          <p:cNvSpPr/>
          <p:nvPr/>
        </p:nvSpPr>
        <p:spPr>
          <a:xfrm>
            <a:off x="1512000" y="6057720"/>
            <a:ext cx="561600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Figures from Chao HC &amp; Y. Liang with permissions.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0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fill="hold" presetClass="entr" presetID="2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Flow Entry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108000" y="981000"/>
            <a:ext cx="6479280" cy="30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A flow entry consists of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Match fields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</a:rPr>
              <a:t>Match against packets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</a:rPr>
              <a:t>Modify the action set or pipeline processing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Stats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NZ" sz="2400">
                <a:solidFill>
                  <a:srgbClr val="000000"/>
                </a:solidFill>
                <a:latin typeface="Calibri"/>
              </a:rPr>
              <a:t>Update the matching packets 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4788000" y="3213000"/>
            <a:ext cx="112968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ff0000"/>
                </a:solidFill>
                <a:latin typeface="Calibri"/>
              </a:rPr>
              <a:t>Match Fields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7535880" y="3213000"/>
            <a:ext cx="117252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c3d69b"/>
                </a:solidFill>
                <a:latin typeface="Calibri"/>
              </a:rPr>
              <a:t>Stats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5931000" y="3213000"/>
            <a:ext cx="15948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00b0f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179280" y="4284720"/>
            <a:ext cx="719280" cy="64692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In Port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899280" y="4284720"/>
            <a:ext cx="719280" cy="6469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Src MAC</a:t>
            </a: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1619640" y="4284720"/>
            <a:ext cx="719280" cy="6469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Dst MAC</a:t>
            </a:r>
            <a:endParaRPr/>
          </a:p>
        </p:txBody>
      </p:sp>
      <p:sp>
        <p:nvSpPr>
          <p:cNvPr id="266" name="CustomShape 9"/>
          <p:cNvSpPr/>
          <p:nvPr/>
        </p:nvSpPr>
        <p:spPr>
          <a:xfrm>
            <a:off x="2339640" y="4284720"/>
            <a:ext cx="719280" cy="6469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Eth Type</a:t>
            </a:r>
            <a:endParaRPr/>
          </a:p>
        </p:txBody>
      </p:sp>
      <p:sp>
        <p:nvSpPr>
          <p:cNvPr id="267" name="CustomShape 10"/>
          <p:cNvSpPr/>
          <p:nvPr/>
        </p:nvSpPr>
        <p:spPr>
          <a:xfrm>
            <a:off x="3059640" y="4284720"/>
            <a:ext cx="719280" cy="6469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Vlan Id</a:t>
            </a:r>
            <a:endParaRPr/>
          </a:p>
        </p:txBody>
      </p:sp>
      <p:sp>
        <p:nvSpPr>
          <p:cNvPr id="268" name="CustomShape 11"/>
          <p:cNvSpPr/>
          <p:nvPr/>
        </p:nvSpPr>
        <p:spPr>
          <a:xfrm>
            <a:off x="3779640" y="4284720"/>
            <a:ext cx="719280" cy="64692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Tos</a:t>
            </a:r>
            <a:endParaRPr/>
          </a:p>
        </p:txBody>
      </p:sp>
      <p:sp>
        <p:nvSpPr>
          <p:cNvPr id="269" name="CustomShape 12"/>
          <p:cNvSpPr/>
          <p:nvPr/>
        </p:nvSpPr>
        <p:spPr>
          <a:xfrm>
            <a:off x="4499640" y="4284720"/>
            <a:ext cx="719280" cy="64692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Proto</a:t>
            </a:r>
            <a:endParaRPr/>
          </a:p>
        </p:txBody>
      </p:sp>
      <p:sp>
        <p:nvSpPr>
          <p:cNvPr id="270" name="CustomShape 13"/>
          <p:cNvSpPr/>
          <p:nvPr/>
        </p:nvSpPr>
        <p:spPr>
          <a:xfrm>
            <a:off x="5219640" y="4284720"/>
            <a:ext cx="719280" cy="64692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Src</a:t>
            </a:r>
            <a:endParaRPr/>
          </a:p>
        </p:txBody>
      </p:sp>
      <p:sp>
        <p:nvSpPr>
          <p:cNvPr id="271" name="CustomShape 14"/>
          <p:cNvSpPr/>
          <p:nvPr/>
        </p:nvSpPr>
        <p:spPr>
          <a:xfrm>
            <a:off x="5939640" y="4284720"/>
            <a:ext cx="719280" cy="64692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Dst</a:t>
            </a:r>
            <a:endParaRPr/>
          </a:p>
        </p:txBody>
      </p:sp>
      <p:sp>
        <p:nvSpPr>
          <p:cNvPr id="272" name="CustomShape 15"/>
          <p:cNvSpPr/>
          <p:nvPr/>
        </p:nvSpPr>
        <p:spPr>
          <a:xfrm>
            <a:off x="6659640" y="4284720"/>
            <a:ext cx="719280" cy="64692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TCP Src Port</a:t>
            </a:r>
            <a:endParaRPr/>
          </a:p>
        </p:txBody>
      </p:sp>
      <p:sp>
        <p:nvSpPr>
          <p:cNvPr id="273" name="CustomShape 16"/>
          <p:cNvSpPr/>
          <p:nvPr/>
        </p:nvSpPr>
        <p:spPr>
          <a:xfrm>
            <a:off x="7380000" y="4284720"/>
            <a:ext cx="863280" cy="64692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TCP Dst Port</a:t>
            </a:r>
            <a:endParaRPr/>
          </a:p>
        </p:txBody>
      </p:sp>
      <p:sp>
        <p:nvSpPr>
          <p:cNvPr id="274" name="CustomShape 17"/>
          <p:cNvSpPr/>
          <p:nvPr/>
        </p:nvSpPr>
        <p:spPr>
          <a:xfrm>
            <a:off x="900000" y="5148360"/>
            <a:ext cx="2878920" cy="121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75" name="CustomShape 18"/>
          <p:cNvSpPr/>
          <p:nvPr/>
        </p:nvSpPr>
        <p:spPr>
          <a:xfrm>
            <a:off x="1789200" y="5084640"/>
            <a:ext cx="10357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2</a:t>
            </a:r>
            <a:endParaRPr/>
          </a:p>
        </p:txBody>
      </p:sp>
      <p:sp>
        <p:nvSpPr>
          <p:cNvPr id="276" name="CustomShape 19"/>
          <p:cNvSpPr/>
          <p:nvPr/>
        </p:nvSpPr>
        <p:spPr>
          <a:xfrm>
            <a:off x="3780000" y="5148360"/>
            <a:ext cx="2878920" cy="121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77" name="CustomShape 20"/>
          <p:cNvSpPr/>
          <p:nvPr/>
        </p:nvSpPr>
        <p:spPr>
          <a:xfrm>
            <a:off x="4702320" y="5095800"/>
            <a:ext cx="10357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3</a:t>
            </a:r>
            <a:endParaRPr/>
          </a:p>
        </p:txBody>
      </p:sp>
      <p:sp>
        <p:nvSpPr>
          <p:cNvPr id="278" name="CustomShape 21"/>
          <p:cNvSpPr/>
          <p:nvPr/>
        </p:nvSpPr>
        <p:spPr>
          <a:xfrm>
            <a:off x="6659640" y="5162400"/>
            <a:ext cx="1583640" cy="91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79" name="CustomShape 22"/>
          <p:cNvSpPr/>
          <p:nvPr/>
        </p:nvSpPr>
        <p:spPr>
          <a:xfrm>
            <a:off x="6934320" y="5095800"/>
            <a:ext cx="10357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4</a:t>
            </a:r>
            <a:endParaRPr/>
          </a:p>
        </p:txBody>
      </p:sp>
      <p:sp>
        <p:nvSpPr>
          <p:cNvPr id="280" name="CustomShape 23"/>
          <p:cNvSpPr/>
          <p:nvPr/>
        </p:nvSpPr>
        <p:spPr>
          <a:xfrm flipH="1">
            <a:off x="178560" y="3670200"/>
            <a:ext cx="4612680" cy="613800"/>
          </a:xfrm>
          <a:prstGeom prst="straightConnector1">
            <a:avLst/>
          </a:prstGeom>
          <a:noFill/>
          <a:ln cap="rnd" w="9360">
            <a:solidFill>
              <a:srgbClr val="ff0000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1" name="CustomShape 24"/>
          <p:cNvSpPr/>
          <p:nvPr/>
        </p:nvSpPr>
        <p:spPr>
          <a:xfrm>
            <a:off x="5918040" y="3670200"/>
            <a:ext cx="2324880" cy="613800"/>
          </a:xfrm>
          <a:prstGeom prst="straightConnector1">
            <a:avLst/>
          </a:prstGeom>
          <a:noFill/>
          <a:ln cap="rnd" w="9360">
            <a:solidFill>
              <a:srgbClr val="ff0000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2" name="CustomShape 25"/>
          <p:cNvSpPr/>
          <p:nvPr/>
        </p:nvSpPr>
        <p:spPr>
          <a:xfrm>
            <a:off x="250920" y="5732640"/>
            <a:ext cx="3431520" cy="1021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Forward packet to port(s)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Encapsulate and forward to controller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Drop packet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Send to normal processing pipeline</a:t>
            </a:r>
            <a:endParaRPr/>
          </a:p>
        </p:txBody>
      </p:sp>
      <p:sp>
        <p:nvSpPr>
          <p:cNvPr id="283" name="CustomShape 26"/>
          <p:cNvSpPr/>
          <p:nvPr/>
        </p:nvSpPr>
        <p:spPr>
          <a:xfrm flipH="1" flipV="1">
            <a:off x="8255160" y="1952640"/>
            <a:ext cx="452520" cy="1622520"/>
          </a:xfrm>
          <a:prstGeom prst="straightConnector1">
            <a:avLst/>
          </a:prstGeom>
          <a:noFill/>
          <a:ln cap="rnd" w="9360">
            <a:solidFill>
              <a:srgbClr val="4a7ebb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4" name="CustomShape 27"/>
          <p:cNvSpPr/>
          <p:nvPr/>
        </p:nvSpPr>
        <p:spPr>
          <a:xfrm flipH="1" flipV="1">
            <a:off x="7236000" y="2277360"/>
            <a:ext cx="287280" cy="1366200"/>
          </a:xfrm>
          <a:prstGeom prst="straightConnector1">
            <a:avLst/>
          </a:prstGeom>
          <a:noFill/>
          <a:ln cap="rnd" w="9360">
            <a:solidFill>
              <a:srgbClr val="4a7ebb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5" name="CustomShape 28"/>
          <p:cNvSpPr/>
          <p:nvPr/>
        </p:nvSpPr>
        <p:spPr>
          <a:xfrm>
            <a:off x="6034680" y="1628640"/>
            <a:ext cx="2220120" cy="648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1. Packet</a:t>
            </a:r>
            <a:endParaRPr/>
          </a:p>
          <a:p>
            <a:pPr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2. Byte counters</a:t>
            </a:r>
            <a:endParaRPr/>
          </a:p>
        </p:txBody>
      </p:sp>
      <p:sp>
        <p:nvSpPr>
          <p:cNvPr id="286" name="CustomShape 29"/>
          <p:cNvSpPr/>
          <p:nvPr/>
        </p:nvSpPr>
        <p:spPr>
          <a:xfrm flipH="1">
            <a:off x="1042200" y="3670200"/>
            <a:ext cx="4896720" cy="2061360"/>
          </a:xfrm>
          <a:prstGeom prst="straightConnector1">
            <a:avLst/>
          </a:prstGeom>
          <a:noFill/>
          <a:ln cap="rnd" w="9360">
            <a:solidFill>
              <a:srgbClr val="00b050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7" name="CustomShape 30"/>
          <p:cNvSpPr/>
          <p:nvPr/>
        </p:nvSpPr>
        <p:spPr>
          <a:xfrm flipH="1">
            <a:off x="3276000" y="3500280"/>
            <a:ext cx="4618800" cy="2231280"/>
          </a:xfrm>
          <a:prstGeom prst="straightConnector1">
            <a:avLst/>
          </a:prstGeom>
          <a:noFill/>
          <a:ln cap="rnd" w="9360">
            <a:solidFill>
              <a:srgbClr val="00b050"/>
            </a:solidFill>
            <a:custDash>
              <a:ds d="1225000000" sp="1225000000"/>
            </a:custDash>
            <a:round/>
            <a:tailEnd len="med" type="arrow" w="med"/>
          </a:ln>
        </p:spPr>
      </p:sp>
      <p:sp>
        <p:nvSpPr>
          <p:cNvPr id="288" name="CustomShape 31"/>
          <p:cNvSpPr/>
          <p:nvPr/>
        </p:nvSpPr>
        <p:spPr>
          <a:xfrm>
            <a:off x="3708000" y="6444000"/>
            <a:ext cx="5616000" cy="31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</a:rPr>
              <a:t>Figures from Chao HC &amp; Y. Liang with permissions.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39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57200" y="1600200"/>
            <a:ext cx="7671240" cy="190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Switching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Routing/L3 switching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Firewall</a:t>
            </a: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7740360" y="6520320"/>
            <a:ext cx="44172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8DAB079-7522-4C20-8540-D6F1D5BA1EF5}" type="slidenum">
              <a:rPr lang="en-N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467640" y="3760560"/>
            <a:ext cx="7671240" cy="190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VLAN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Traffic classification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Load Balancing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Switching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67640" y="2493000"/>
            <a:ext cx="7671240" cy="30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Campus/Enterprise networks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Centralised policy 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Device based security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68580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68724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297" name="CustomShape 5"/>
          <p:cNvSpPr/>
          <p:nvPr/>
        </p:nvSpPr>
        <p:spPr>
          <a:xfrm>
            <a:off x="69084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298" name="CustomShape 6"/>
          <p:cNvSpPr/>
          <p:nvPr/>
        </p:nvSpPr>
        <p:spPr>
          <a:xfrm>
            <a:off x="134820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299" name="CustomShape 7"/>
          <p:cNvSpPr/>
          <p:nvPr/>
        </p:nvSpPr>
        <p:spPr>
          <a:xfrm>
            <a:off x="134388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00" name="CustomShape 8"/>
          <p:cNvSpPr/>
          <p:nvPr/>
        </p:nvSpPr>
        <p:spPr>
          <a:xfrm>
            <a:off x="20102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1" name="CustomShape 9"/>
          <p:cNvSpPr/>
          <p:nvPr/>
        </p:nvSpPr>
        <p:spPr>
          <a:xfrm>
            <a:off x="2040480" y="1484640"/>
            <a:ext cx="632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02" name="CustomShape 10"/>
          <p:cNvSpPr/>
          <p:nvPr/>
        </p:nvSpPr>
        <p:spPr>
          <a:xfrm>
            <a:off x="26798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3" name="CustomShape 11"/>
          <p:cNvSpPr/>
          <p:nvPr/>
        </p:nvSpPr>
        <p:spPr>
          <a:xfrm>
            <a:off x="267768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04" name="CustomShape 12"/>
          <p:cNvSpPr/>
          <p:nvPr/>
        </p:nvSpPr>
        <p:spPr>
          <a:xfrm>
            <a:off x="334188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5" name="CustomShape 13"/>
          <p:cNvSpPr/>
          <p:nvPr/>
        </p:nvSpPr>
        <p:spPr>
          <a:xfrm>
            <a:off x="334404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06" name="CustomShape 14"/>
          <p:cNvSpPr/>
          <p:nvPr/>
        </p:nvSpPr>
        <p:spPr>
          <a:xfrm>
            <a:off x="40039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7" name="CustomShape 15"/>
          <p:cNvSpPr/>
          <p:nvPr/>
        </p:nvSpPr>
        <p:spPr>
          <a:xfrm>
            <a:off x="401040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08" name="CustomShape 16"/>
          <p:cNvSpPr/>
          <p:nvPr/>
        </p:nvSpPr>
        <p:spPr>
          <a:xfrm>
            <a:off x="4673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9" name="CustomShape 17"/>
          <p:cNvSpPr/>
          <p:nvPr/>
        </p:nvSpPr>
        <p:spPr>
          <a:xfrm>
            <a:off x="466920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10" name="CustomShape 18"/>
          <p:cNvSpPr/>
          <p:nvPr/>
        </p:nvSpPr>
        <p:spPr>
          <a:xfrm>
            <a:off x="533556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1" name="CustomShape 19"/>
          <p:cNvSpPr/>
          <p:nvPr/>
        </p:nvSpPr>
        <p:spPr>
          <a:xfrm>
            <a:off x="5336640" y="1484640"/>
            <a:ext cx="650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12" name="CustomShape 20"/>
          <p:cNvSpPr/>
          <p:nvPr/>
        </p:nvSpPr>
        <p:spPr>
          <a:xfrm>
            <a:off x="5996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3" name="CustomShape 21"/>
          <p:cNvSpPr/>
          <p:nvPr/>
        </p:nvSpPr>
        <p:spPr>
          <a:xfrm>
            <a:off x="6000840" y="1484640"/>
            <a:ext cx="6645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14" name="CustomShape 22"/>
          <p:cNvSpPr/>
          <p:nvPr/>
        </p:nvSpPr>
        <p:spPr>
          <a:xfrm>
            <a:off x="66661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5" name="CustomShape 23"/>
          <p:cNvSpPr/>
          <p:nvPr/>
        </p:nvSpPr>
        <p:spPr>
          <a:xfrm>
            <a:off x="666072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16" name="CustomShape 24"/>
          <p:cNvSpPr/>
          <p:nvPr/>
        </p:nvSpPr>
        <p:spPr>
          <a:xfrm>
            <a:off x="7335720" y="1498320"/>
            <a:ext cx="834120" cy="54396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17" name="CustomShape 25"/>
          <p:cNvSpPr/>
          <p:nvPr/>
        </p:nvSpPr>
        <p:spPr>
          <a:xfrm>
            <a:off x="7327080" y="1608840"/>
            <a:ext cx="842040" cy="32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18" name="CustomShape 26"/>
          <p:cNvSpPr/>
          <p:nvPr/>
        </p:nvSpPr>
        <p:spPr>
          <a:xfrm>
            <a:off x="134604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19" name="CustomShape 27"/>
          <p:cNvSpPr/>
          <p:nvPr/>
        </p:nvSpPr>
        <p:spPr>
          <a:xfrm>
            <a:off x="1943280" y="2132640"/>
            <a:ext cx="113436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00:1f:..</a:t>
            </a:r>
            <a:endParaRPr/>
          </a:p>
        </p:txBody>
      </p:sp>
      <p:sp>
        <p:nvSpPr>
          <p:cNvPr id="320" name="CustomShape 28"/>
          <p:cNvSpPr/>
          <p:nvPr/>
        </p:nvSpPr>
        <p:spPr>
          <a:xfrm>
            <a:off x="2666880" y="2153160"/>
            <a:ext cx="6613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1" name="CustomShape 29"/>
          <p:cNvSpPr/>
          <p:nvPr/>
        </p:nvSpPr>
        <p:spPr>
          <a:xfrm>
            <a:off x="332892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2" name="CustomShape 30"/>
          <p:cNvSpPr/>
          <p:nvPr/>
        </p:nvSpPr>
        <p:spPr>
          <a:xfrm>
            <a:off x="398952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3" name="CustomShape 31"/>
          <p:cNvSpPr/>
          <p:nvPr/>
        </p:nvSpPr>
        <p:spPr>
          <a:xfrm>
            <a:off x="464976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4" name="CustomShape 32"/>
          <p:cNvSpPr/>
          <p:nvPr/>
        </p:nvSpPr>
        <p:spPr>
          <a:xfrm>
            <a:off x="531972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5" name="CustomShape 33"/>
          <p:cNvSpPr/>
          <p:nvPr/>
        </p:nvSpPr>
        <p:spPr>
          <a:xfrm>
            <a:off x="5979960" y="2153160"/>
            <a:ext cx="6613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6" name="CustomShape 34"/>
          <p:cNvSpPr/>
          <p:nvPr/>
        </p:nvSpPr>
        <p:spPr>
          <a:xfrm>
            <a:off x="664200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7" name="CustomShape 35"/>
          <p:cNvSpPr/>
          <p:nvPr/>
        </p:nvSpPr>
        <p:spPr>
          <a:xfrm>
            <a:off x="7400880" y="2153160"/>
            <a:ext cx="659520" cy="32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port6</a:t>
            </a:r>
            <a:endParaRPr/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Routing/L3 switching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467640" y="2493000"/>
            <a:ext cx="7671240" cy="30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Internet exchanges/backbone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In place of MPLS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68580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port3</a:t>
            </a:r>
            <a:endParaRPr/>
          </a:p>
        </p:txBody>
      </p:sp>
      <p:sp>
        <p:nvSpPr>
          <p:cNvPr id="331" name="CustomShape 4"/>
          <p:cNvSpPr/>
          <p:nvPr/>
        </p:nvSpPr>
        <p:spPr>
          <a:xfrm>
            <a:off x="68724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2" name="CustomShape 5"/>
          <p:cNvSpPr/>
          <p:nvPr/>
        </p:nvSpPr>
        <p:spPr>
          <a:xfrm>
            <a:off x="69084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333" name="CustomShape 6"/>
          <p:cNvSpPr/>
          <p:nvPr/>
        </p:nvSpPr>
        <p:spPr>
          <a:xfrm>
            <a:off x="134820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4" name="CustomShape 7"/>
          <p:cNvSpPr/>
          <p:nvPr/>
        </p:nvSpPr>
        <p:spPr>
          <a:xfrm>
            <a:off x="134388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35" name="CustomShape 8"/>
          <p:cNvSpPr/>
          <p:nvPr/>
        </p:nvSpPr>
        <p:spPr>
          <a:xfrm>
            <a:off x="20102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6" name="CustomShape 9"/>
          <p:cNvSpPr/>
          <p:nvPr/>
        </p:nvSpPr>
        <p:spPr>
          <a:xfrm>
            <a:off x="2040480" y="1484640"/>
            <a:ext cx="632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37" name="CustomShape 10"/>
          <p:cNvSpPr/>
          <p:nvPr/>
        </p:nvSpPr>
        <p:spPr>
          <a:xfrm>
            <a:off x="26798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8" name="CustomShape 11"/>
          <p:cNvSpPr/>
          <p:nvPr/>
        </p:nvSpPr>
        <p:spPr>
          <a:xfrm>
            <a:off x="267768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39" name="CustomShape 12"/>
          <p:cNvSpPr/>
          <p:nvPr/>
        </p:nvSpPr>
        <p:spPr>
          <a:xfrm>
            <a:off x="334188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0" name="CustomShape 13"/>
          <p:cNvSpPr/>
          <p:nvPr/>
        </p:nvSpPr>
        <p:spPr>
          <a:xfrm>
            <a:off x="334404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41" name="CustomShape 14"/>
          <p:cNvSpPr/>
          <p:nvPr/>
        </p:nvSpPr>
        <p:spPr>
          <a:xfrm>
            <a:off x="40039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2" name="CustomShape 15"/>
          <p:cNvSpPr/>
          <p:nvPr/>
        </p:nvSpPr>
        <p:spPr>
          <a:xfrm>
            <a:off x="401040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43" name="CustomShape 16"/>
          <p:cNvSpPr/>
          <p:nvPr/>
        </p:nvSpPr>
        <p:spPr>
          <a:xfrm>
            <a:off x="4673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4" name="CustomShape 17"/>
          <p:cNvSpPr/>
          <p:nvPr/>
        </p:nvSpPr>
        <p:spPr>
          <a:xfrm>
            <a:off x="466920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45" name="CustomShape 18"/>
          <p:cNvSpPr/>
          <p:nvPr/>
        </p:nvSpPr>
        <p:spPr>
          <a:xfrm>
            <a:off x="533556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6" name="CustomShape 19"/>
          <p:cNvSpPr/>
          <p:nvPr/>
        </p:nvSpPr>
        <p:spPr>
          <a:xfrm>
            <a:off x="5336640" y="1484640"/>
            <a:ext cx="650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47" name="CustomShape 20"/>
          <p:cNvSpPr/>
          <p:nvPr/>
        </p:nvSpPr>
        <p:spPr>
          <a:xfrm>
            <a:off x="5996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8" name="CustomShape 21"/>
          <p:cNvSpPr/>
          <p:nvPr/>
        </p:nvSpPr>
        <p:spPr>
          <a:xfrm>
            <a:off x="6000840" y="1484640"/>
            <a:ext cx="6645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49" name="CustomShape 22"/>
          <p:cNvSpPr/>
          <p:nvPr/>
        </p:nvSpPr>
        <p:spPr>
          <a:xfrm>
            <a:off x="66661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50" name="CustomShape 23"/>
          <p:cNvSpPr/>
          <p:nvPr/>
        </p:nvSpPr>
        <p:spPr>
          <a:xfrm>
            <a:off x="666072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51" name="CustomShape 24"/>
          <p:cNvSpPr/>
          <p:nvPr/>
        </p:nvSpPr>
        <p:spPr>
          <a:xfrm>
            <a:off x="7335720" y="1498320"/>
            <a:ext cx="834120" cy="54396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52" name="CustomShape 25"/>
          <p:cNvSpPr/>
          <p:nvPr/>
        </p:nvSpPr>
        <p:spPr>
          <a:xfrm>
            <a:off x="7327080" y="1608840"/>
            <a:ext cx="842040" cy="32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53" name="CustomShape 26"/>
          <p:cNvSpPr/>
          <p:nvPr/>
        </p:nvSpPr>
        <p:spPr>
          <a:xfrm>
            <a:off x="134604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00:20..</a:t>
            </a:r>
            <a:endParaRPr/>
          </a:p>
        </p:txBody>
      </p:sp>
      <p:sp>
        <p:nvSpPr>
          <p:cNvPr id="354" name="CustomShape 27"/>
          <p:cNvSpPr/>
          <p:nvPr/>
        </p:nvSpPr>
        <p:spPr>
          <a:xfrm>
            <a:off x="2039760" y="2151360"/>
            <a:ext cx="86760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00:1f..</a:t>
            </a:r>
            <a:endParaRPr/>
          </a:p>
        </p:txBody>
      </p:sp>
      <p:sp>
        <p:nvSpPr>
          <p:cNvPr id="355" name="CustomShape 28"/>
          <p:cNvSpPr/>
          <p:nvPr/>
        </p:nvSpPr>
        <p:spPr>
          <a:xfrm>
            <a:off x="2666880" y="2151360"/>
            <a:ext cx="6613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0800</a:t>
            </a:r>
            <a:endParaRPr/>
          </a:p>
        </p:txBody>
      </p:sp>
      <p:sp>
        <p:nvSpPr>
          <p:cNvPr id="356" name="CustomShape 29"/>
          <p:cNvSpPr/>
          <p:nvPr/>
        </p:nvSpPr>
        <p:spPr>
          <a:xfrm>
            <a:off x="33289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vlan1</a:t>
            </a:r>
            <a:endParaRPr/>
          </a:p>
        </p:txBody>
      </p:sp>
      <p:sp>
        <p:nvSpPr>
          <p:cNvPr id="357" name="CustomShape 30"/>
          <p:cNvSpPr/>
          <p:nvPr/>
        </p:nvSpPr>
        <p:spPr>
          <a:xfrm>
            <a:off x="39895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</a:rPr>
              <a:t>1.2.3.4</a:t>
            </a:r>
            <a:endParaRPr/>
          </a:p>
        </p:txBody>
      </p:sp>
      <p:sp>
        <p:nvSpPr>
          <p:cNvPr id="358" name="CustomShape 31"/>
          <p:cNvSpPr/>
          <p:nvPr/>
        </p:nvSpPr>
        <p:spPr>
          <a:xfrm>
            <a:off x="468648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5.6.7.8</a:t>
            </a:r>
            <a:endParaRPr/>
          </a:p>
        </p:txBody>
      </p:sp>
      <p:sp>
        <p:nvSpPr>
          <p:cNvPr id="359" name="CustomShape 32"/>
          <p:cNvSpPr/>
          <p:nvPr/>
        </p:nvSpPr>
        <p:spPr>
          <a:xfrm>
            <a:off x="55483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60" name="CustomShape 33"/>
          <p:cNvSpPr/>
          <p:nvPr/>
        </p:nvSpPr>
        <p:spPr>
          <a:xfrm>
            <a:off x="5979960" y="2151360"/>
            <a:ext cx="6613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</a:rPr>
              <a:t>17264</a:t>
            </a:r>
            <a:endParaRPr/>
          </a:p>
        </p:txBody>
      </p:sp>
      <p:sp>
        <p:nvSpPr>
          <p:cNvPr id="361" name="CustomShape 34"/>
          <p:cNvSpPr/>
          <p:nvPr/>
        </p:nvSpPr>
        <p:spPr>
          <a:xfrm>
            <a:off x="664200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80</a:t>
            </a:r>
            <a:endParaRPr/>
          </a:p>
        </p:txBody>
      </p:sp>
      <p:sp>
        <p:nvSpPr>
          <p:cNvPr id="362" name="CustomShape 35"/>
          <p:cNvSpPr/>
          <p:nvPr/>
        </p:nvSpPr>
        <p:spPr>
          <a:xfrm>
            <a:off x="740088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port6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Firewall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467640" y="2493000"/>
            <a:ext cx="7671240" cy="30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Home/Campus/Enterprise networks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For small set of rules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Flexible expression of policy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68580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66" name="CustomShape 4"/>
          <p:cNvSpPr/>
          <p:nvPr/>
        </p:nvSpPr>
        <p:spPr>
          <a:xfrm>
            <a:off x="68724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67" name="CustomShape 5"/>
          <p:cNvSpPr/>
          <p:nvPr/>
        </p:nvSpPr>
        <p:spPr>
          <a:xfrm>
            <a:off x="69084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368" name="CustomShape 6"/>
          <p:cNvSpPr/>
          <p:nvPr/>
        </p:nvSpPr>
        <p:spPr>
          <a:xfrm>
            <a:off x="134820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69" name="CustomShape 7"/>
          <p:cNvSpPr/>
          <p:nvPr/>
        </p:nvSpPr>
        <p:spPr>
          <a:xfrm>
            <a:off x="134388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70" name="CustomShape 8"/>
          <p:cNvSpPr/>
          <p:nvPr/>
        </p:nvSpPr>
        <p:spPr>
          <a:xfrm>
            <a:off x="20102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1" name="CustomShape 9"/>
          <p:cNvSpPr/>
          <p:nvPr/>
        </p:nvSpPr>
        <p:spPr>
          <a:xfrm>
            <a:off x="2040480" y="1484640"/>
            <a:ext cx="632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72" name="CustomShape 10"/>
          <p:cNvSpPr/>
          <p:nvPr/>
        </p:nvSpPr>
        <p:spPr>
          <a:xfrm>
            <a:off x="267984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3" name="CustomShape 11"/>
          <p:cNvSpPr/>
          <p:nvPr/>
        </p:nvSpPr>
        <p:spPr>
          <a:xfrm>
            <a:off x="267768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74" name="CustomShape 12"/>
          <p:cNvSpPr/>
          <p:nvPr/>
        </p:nvSpPr>
        <p:spPr>
          <a:xfrm>
            <a:off x="334188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5" name="CustomShape 13"/>
          <p:cNvSpPr/>
          <p:nvPr/>
        </p:nvSpPr>
        <p:spPr>
          <a:xfrm>
            <a:off x="3344040" y="1484640"/>
            <a:ext cx="65772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76" name="CustomShape 14"/>
          <p:cNvSpPr/>
          <p:nvPr/>
        </p:nvSpPr>
        <p:spPr>
          <a:xfrm>
            <a:off x="40039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7" name="CustomShape 15"/>
          <p:cNvSpPr/>
          <p:nvPr/>
        </p:nvSpPr>
        <p:spPr>
          <a:xfrm>
            <a:off x="4010400" y="1484640"/>
            <a:ext cx="656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78" name="CustomShape 16"/>
          <p:cNvSpPr/>
          <p:nvPr/>
        </p:nvSpPr>
        <p:spPr>
          <a:xfrm>
            <a:off x="4673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9" name="CustomShape 17"/>
          <p:cNvSpPr/>
          <p:nvPr/>
        </p:nvSpPr>
        <p:spPr>
          <a:xfrm>
            <a:off x="466920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80" name="CustomShape 18"/>
          <p:cNvSpPr/>
          <p:nvPr/>
        </p:nvSpPr>
        <p:spPr>
          <a:xfrm>
            <a:off x="5335560" y="1501560"/>
            <a:ext cx="66024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1" name="CustomShape 19"/>
          <p:cNvSpPr/>
          <p:nvPr/>
        </p:nvSpPr>
        <p:spPr>
          <a:xfrm>
            <a:off x="5336640" y="1484640"/>
            <a:ext cx="6501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82" name="CustomShape 20"/>
          <p:cNvSpPr/>
          <p:nvPr/>
        </p:nvSpPr>
        <p:spPr>
          <a:xfrm>
            <a:off x="59965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3" name="CustomShape 21"/>
          <p:cNvSpPr/>
          <p:nvPr/>
        </p:nvSpPr>
        <p:spPr>
          <a:xfrm>
            <a:off x="6000840" y="1484640"/>
            <a:ext cx="66456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84" name="CustomShape 22"/>
          <p:cNvSpPr/>
          <p:nvPr/>
        </p:nvSpPr>
        <p:spPr>
          <a:xfrm>
            <a:off x="6666120" y="1501560"/>
            <a:ext cx="661320" cy="53496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5" name="CustomShape 23"/>
          <p:cNvSpPr/>
          <p:nvPr/>
        </p:nvSpPr>
        <p:spPr>
          <a:xfrm>
            <a:off x="6660720" y="1484640"/>
            <a:ext cx="665640" cy="5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86" name="CustomShape 24"/>
          <p:cNvSpPr/>
          <p:nvPr/>
        </p:nvSpPr>
        <p:spPr>
          <a:xfrm>
            <a:off x="7335720" y="1498320"/>
            <a:ext cx="834120" cy="54396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87" name="CustomShape 25"/>
          <p:cNvSpPr/>
          <p:nvPr/>
        </p:nvSpPr>
        <p:spPr>
          <a:xfrm>
            <a:off x="7327080" y="1608840"/>
            <a:ext cx="842040" cy="32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88" name="CustomShape 26"/>
          <p:cNvSpPr/>
          <p:nvPr/>
        </p:nvSpPr>
        <p:spPr>
          <a:xfrm>
            <a:off x="134604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89" name="CustomShape 27"/>
          <p:cNvSpPr/>
          <p:nvPr/>
        </p:nvSpPr>
        <p:spPr>
          <a:xfrm>
            <a:off x="1774800" y="2151360"/>
            <a:ext cx="11329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0" name="CustomShape 28"/>
          <p:cNvSpPr/>
          <p:nvPr/>
        </p:nvSpPr>
        <p:spPr>
          <a:xfrm>
            <a:off x="2666880" y="2151360"/>
            <a:ext cx="6613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1" name="CustomShape 29"/>
          <p:cNvSpPr/>
          <p:nvPr/>
        </p:nvSpPr>
        <p:spPr>
          <a:xfrm>
            <a:off x="33289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2" name="CustomShape 30"/>
          <p:cNvSpPr/>
          <p:nvPr/>
        </p:nvSpPr>
        <p:spPr>
          <a:xfrm>
            <a:off x="39895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3" name="CustomShape 31"/>
          <p:cNvSpPr/>
          <p:nvPr/>
        </p:nvSpPr>
        <p:spPr>
          <a:xfrm>
            <a:off x="464976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4" name="CustomShape 32"/>
          <p:cNvSpPr/>
          <p:nvPr/>
        </p:nvSpPr>
        <p:spPr>
          <a:xfrm>
            <a:off x="531972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5" name="CustomShape 33"/>
          <p:cNvSpPr/>
          <p:nvPr/>
        </p:nvSpPr>
        <p:spPr>
          <a:xfrm>
            <a:off x="5979960" y="2151360"/>
            <a:ext cx="6613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6" name="CustomShape 34"/>
          <p:cNvSpPr/>
          <p:nvPr/>
        </p:nvSpPr>
        <p:spPr>
          <a:xfrm>
            <a:off x="664200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397" name="CustomShape 35"/>
          <p:cNvSpPr/>
          <p:nvPr/>
        </p:nvSpPr>
        <p:spPr>
          <a:xfrm>
            <a:off x="7400880" y="2151360"/>
            <a:ext cx="6595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drop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0744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Traditional networks vs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and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SDN @ Victoria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35880" y="18864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Traditional network node: Router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03320" y="1341360"/>
            <a:ext cx="8582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Router can be partitioned into control and data plane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03320" y="2497680"/>
            <a:ext cx="1985400" cy="32029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>
            <a:off x="2373480" y="2500920"/>
            <a:ext cx="4396680" cy="31996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27" name="CustomShape 5"/>
          <p:cNvSpPr/>
          <p:nvPr/>
        </p:nvSpPr>
        <p:spPr>
          <a:xfrm>
            <a:off x="2583000" y="2792880"/>
            <a:ext cx="389988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28" name="CustomShape 6"/>
          <p:cNvSpPr/>
          <p:nvPr/>
        </p:nvSpPr>
        <p:spPr>
          <a:xfrm>
            <a:off x="2620800" y="3655080"/>
            <a:ext cx="3899880" cy="1193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29" name="CustomShape 7"/>
          <p:cNvSpPr/>
          <p:nvPr/>
        </p:nvSpPr>
        <p:spPr>
          <a:xfrm>
            <a:off x="39960" y="2501280"/>
            <a:ext cx="180216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  <a:ea typeface="新細明體"/>
              </a:rPr>
              <a:t>Adjacent Router</a:t>
            </a:r>
            <a:endParaRPr/>
          </a:p>
        </p:txBody>
      </p:sp>
      <p:sp>
        <p:nvSpPr>
          <p:cNvPr id="130" name="CustomShape 8"/>
          <p:cNvSpPr/>
          <p:nvPr/>
        </p:nvSpPr>
        <p:spPr>
          <a:xfrm>
            <a:off x="2312640" y="2517120"/>
            <a:ext cx="9367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Router</a:t>
            </a:r>
            <a:endParaRPr/>
          </a:p>
        </p:txBody>
      </p:sp>
      <p:sp>
        <p:nvSpPr>
          <p:cNvPr id="131" name="CustomShape 9"/>
          <p:cNvSpPr/>
          <p:nvPr/>
        </p:nvSpPr>
        <p:spPr>
          <a:xfrm>
            <a:off x="2364480" y="2793600"/>
            <a:ext cx="31251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Management/Policy plane</a:t>
            </a:r>
            <a:endParaRPr/>
          </a:p>
        </p:txBody>
      </p:sp>
      <p:sp>
        <p:nvSpPr>
          <p:cNvPr id="132" name="CustomShape 10"/>
          <p:cNvSpPr/>
          <p:nvPr/>
        </p:nvSpPr>
        <p:spPr>
          <a:xfrm>
            <a:off x="2781360" y="3116880"/>
            <a:ext cx="3491640" cy="240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Configuration / CLI / GUI</a:t>
            </a:r>
            <a:endParaRPr/>
          </a:p>
        </p:txBody>
      </p:sp>
      <p:sp>
        <p:nvSpPr>
          <p:cNvPr id="133" name="CustomShape 11"/>
          <p:cNvSpPr/>
          <p:nvPr/>
        </p:nvSpPr>
        <p:spPr>
          <a:xfrm>
            <a:off x="4676760" y="3704040"/>
            <a:ext cx="1596240" cy="240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500">
                <a:solidFill>
                  <a:srgbClr val="ffffff"/>
                </a:solidFill>
                <a:latin typeface="Calibri"/>
              </a:rPr>
              <a:t>Static routes</a:t>
            </a:r>
            <a:endParaRPr/>
          </a:p>
        </p:txBody>
      </p:sp>
      <p:sp>
        <p:nvSpPr>
          <p:cNvPr id="134" name="CustomShape 12"/>
          <p:cNvSpPr/>
          <p:nvPr/>
        </p:nvSpPr>
        <p:spPr>
          <a:xfrm>
            <a:off x="2479680" y="3657960"/>
            <a:ext cx="17139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35" name="CustomShape 13"/>
          <p:cNvSpPr/>
          <p:nvPr/>
        </p:nvSpPr>
        <p:spPr>
          <a:xfrm>
            <a:off x="2789280" y="4021560"/>
            <a:ext cx="2985480" cy="240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36" name="CustomShape 14"/>
          <p:cNvSpPr/>
          <p:nvPr/>
        </p:nvSpPr>
        <p:spPr>
          <a:xfrm>
            <a:off x="2789280" y="4450320"/>
            <a:ext cx="1137600" cy="3470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Neighbor table</a:t>
            </a:r>
            <a:endParaRPr/>
          </a:p>
        </p:txBody>
      </p:sp>
      <p:sp>
        <p:nvSpPr>
          <p:cNvPr id="137" name="CustomShape 15"/>
          <p:cNvSpPr/>
          <p:nvPr/>
        </p:nvSpPr>
        <p:spPr>
          <a:xfrm>
            <a:off x="4073400" y="4450320"/>
            <a:ext cx="994680" cy="3470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Link state database</a:t>
            </a:r>
            <a:endParaRPr/>
          </a:p>
        </p:txBody>
      </p:sp>
      <p:sp>
        <p:nvSpPr>
          <p:cNvPr id="138" name="CustomShape 16"/>
          <p:cNvSpPr/>
          <p:nvPr/>
        </p:nvSpPr>
        <p:spPr>
          <a:xfrm>
            <a:off x="5276880" y="4450320"/>
            <a:ext cx="996120" cy="3470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IP routing table</a:t>
            </a:r>
            <a:endParaRPr/>
          </a:p>
        </p:txBody>
      </p:sp>
      <p:sp>
        <p:nvSpPr>
          <p:cNvPr id="139" name="CustomShape 17"/>
          <p:cNvSpPr/>
          <p:nvPr/>
        </p:nvSpPr>
        <p:spPr>
          <a:xfrm>
            <a:off x="2620800" y="4972680"/>
            <a:ext cx="3899880" cy="5788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0" name="CustomShape 18"/>
          <p:cNvSpPr/>
          <p:nvPr/>
        </p:nvSpPr>
        <p:spPr>
          <a:xfrm>
            <a:off x="3879720" y="5166360"/>
            <a:ext cx="2393280" cy="302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Forwarding table</a:t>
            </a:r>
            <a:endParaRPr/>
          </a:p>
        </p:txBody>
      </p:sp>
      <p:sp>
        <p:nvSpPr>
          <p:cNvPr id="141" name="CustomShape 19"/>
          <p:cNvSpPr/>
          <p:nvPr/>
        </p:nvSpPr>
        <p:spPr>
          <a:xfrm>
            <a:off x="2473920" y="4983120"/>
            <a:ext cx="14335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42" name="CustomShape 20"/>
          <p:cNvSpPr/>
          <p:nvPr/>
        </p:nvSpPr>
        <p:spPr>
          <a:xfrm>
            <a:off x="306360" y="3655080"/>
            <a:ext cx="1578960" cy="1193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3" name="CustomShape 21"/>
          <p:cNvSpPr/>
          <p:nvPr/>
        </p:nvSpPr>
        <p:spPr>
          <a:xfrm>
            <a:off x="325440" y="4972680"/>
            <a:ext cx="1578960" cy="5788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4" name="CustomShape 22"/>
          <p:cNvSpPr/>
          <p:nvPr/>
        </p:nvSpPr>
        <p:spPr>
          <a:xfrm>
            <a:off x="223920" y="4984560"/>
            <a:ext cx="14335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45" name="CustomShape 23"/>
          <p:cNvSpPr/>
          <p:nvPr/>
        </p:nvSpPr>
        <p:spPr>
          <a:xfrm>
            <a:off x="164880" y="3657960"/>
            <a:ext cx="17139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46" name="CustomShape 24"/>
          <p:cNvSpPr/>
          <p:nvPr/>
        </p:nvSpPr>
        <p:spPr>
          <a:xfrm>
            <a:off x="527040" y="4024800"/>
            <a:ext cx="1208880" cy="240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47" name="CustomShape 25"/>
          <p:cNvSpPr/>
          <p:nvPr/>
        </p:nvSpPr>
        <p:spPr>
          <a:xfrm>
            <a:off x="6973920" y="2493000"/>
            <a:ext cx="1985400" cy="32029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48" name="CustomShape 26"/>
          <p:cNvSpPr/>
          <p:nvPr/>
        </p:nvSpPr>
        <p:spPr>
          <a:xfrm>
            <a:off x="6958440" y="2497320"/>
            <a:ext cx="1706400" cy="318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  <a:ea typeface="新細明體"/>
              </a:rPr>
              <a:t>Adjacent Router</a:t>
            </a:r>
            <a:endParaRPr/>
          </a:p>
        </p:txBody>
      </p:sp>
      <p:sp>
        <p:nvSpPr>
          <p:cNvPr id="149" name="CustomShape 27"/>
          <p:cNvSpPr/>
          <p:nvPr/>
        </p:nvSpPr>
        <p:spPr>
          <a:xfrm>
            <a:off x="7176960" y="3651840"/>
            <a:ext cx="1578960" cy="119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50" name="CustomShape 28"/>
          <p:cNvSpPr/>
          <p:nvPr/>
        </p:nvSpPr>
        <p:spPr>
          <a:xfrm>
            <a:off x="7196040" y="4967640"/>
            <a:ext cx="1578960" cy="5788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51" name="CustomShape 29"/>
          <p:cNvSpPr/>
          <p:nvPr/>
        </p:nvSpPr>
        <p:spPr>
          <a:xfrm>
            <a:off x="7094880" y="4980240"/>
            <a:ext cx="14335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52" name="CustomShape 30"/>
          <p:cNvSpPr/>
          <p:nvPr/>
        </p:nvSpPr>
        <p:spPr>
          <a:xfrm>
            <a:off x="7035840" y="3653640"/>
            <a:ext cx="17139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53" name="CustomShape 31"/>
          <p:cNvSpPr/>
          <p:nvPr/>
        </p:nvSpPr>
        <p:spPr>
          <a:xfrm>
            <a:off x="7381800" y="4021560"/>
            <a:ext cx="1207440" cy="240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54" name="CustomShape 32"/>
          <p:cNvSpPr/>
          <p:nvPr/>
        </p:nvSpPr>
        <p:spPr>
          <a:xfrm flipV="1">
            <a:off x="1736640" y="4141440"/>
            <a:ext cx="1051920" cy="252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5" name="CustomShape 33"/>
          <p:cNvSpPr/>
          <p:nvPr/>
        </p:nvSpPr>
        <p:spPr>
          <a:xfrm>
            <a:off x="5775480" y="4142160"/>
            <a:ext cx="1605960" cy="3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6" name="CustomShape 34"/>
          <p:cNvSpPr/>
          <p:nvPr/>
        </p:nvSpPr>
        <p:spPr>
          <a:xfrm>
            <a:off x="1905120" y="5261400"/>
            <a:ext cx="715320" cy="3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7" name="CustomShape 35"/>
          <p:cNvSpPr/>
          <p:nvPr/>
        </p:nvSpPr>
        <p:spPr>
          <a:xfrm flipV="1">
            <a:off x="6521400" y="5257440"/>
            <a:ext cx="673920" cy="252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8" name="CustomShape 36"/>
          <p:cNvSpPr/>
          <p:nvPr/>
        </p:nvSpPr>
        <p:spPr>
          <a:xfrm>
            <a:off x="5635800" y="3358080"/>
            <a:ext cx="360" cy="345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9" name="CustomShape 37"/>
          <p:cNvSpPr/>
          <p:nvPr/>
        </p:nvSpPr>
        <p:spPr>
          <a:xfrm>
            <a:off x="4078440" y="3351600"/>
            <a:ext cx="360" cy="7041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0" name="CustomShape 38"/>
          <p:cNvSpPr/>
          <p:nvPr/>
        </p:nvSpPr>
        <p:spPr>
          <a:xfrm>
            <a:off x="3216240" y="4266000"/>
            <a:ext cx="360" cy="180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1" name="CustomShape 39"/>
          <p:cNvSpPr/>
          <p:nvPr/>
        </p:nvSpPr>
        <p:spPr>
          <a:xfrm>
            <a:off x="4257720" y="4271040"/>
            <a:ext cx="360" cy="178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2" name="CustomShape 40"/>
          <p:cNvSpPr/>
          <p:nvPr/>
        </p:nvSpPr>
        <p:spPr>
          <a:xfrm>
            <a:off x="5587920" y="4271040"/>
            <a:ext cx="360" cy="186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3" name="CustomShape 41"/>
          <p:cNvSpPr/>
          <p:nvPr/>
        </p:nvSpPr>
        <p:spPr>
          <a:xfrm>
            <a:off x="5491080" y="4798080"/>
            <a:ext cx="360" cy="367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4" name="CustomShape 42"/>
          <p:cNvSpPr/>
          <p:nvPr/>
        </p:nvSpPr>
        <p:spPr>
          <a:xfrm>
            <a:off x="1162080" y="3441240"/>
            <a:ext cx="1320480" cy="2095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Routing</a:t>
            </a:r>
            <a:endParaRPr/>
          </a:p>
        </p:txBody>
      </p:sp>
      <p:sp>
        <p:nvSpPr>
          <p:cNvPr id="165" name="CustomShape 43"/>
          <p:cNvSpPr/>
          <p:nvPr/>
        </p:nvSpPr>
        <p:spPr>
          <a:xfrm>
            <a:off x="6130800" y="3969360"/>
            <a:ext cx="360" cy="480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6" name="CustomShape 44"/>
          <p:cNvSpPr/>
          <p:nvPr/>
        </p:nvSpPr>
        <p:spPr>
          <a:xfrm>
            <a:off x="1131480" y="4774320"/>
            <a:ext cx="1320480" cy="20952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Switching</a:t>
            </a:r>
            <a:endParaRPr/>
          </a:p>
        </p:txBody>
      </p:sp>
      <p:sp>
        <p:nvSpPr>
          <p:cNvPr id="167" name="CustomShape 45"/>
          <p:cNvSpPr/>
          <p:nvPr/>
        </p:nvSpPr>
        <p:spPr>
          <a:xfrm flipH="1" rot="16200000">
            <a:off x="1852200" y="3685320"/>
            <a:ext cx="442080" cy="3754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8" name="CustomShape 46"/>
          <p:cNvSpPr/>
          <p:nvPr/>
        </p:nvSpPr>
        <p:spPr>
          <a:xfrm flipH="1" rot="16200000">
            <a:off x="1860120" y="4915800"/>
            <a:ext cx="332640" cy="4690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9" name="CustomShape 47"/>
          <p:cNvSpPr/>
          <p:nvPr/>
        </p:nvSpPr>
        <p:spPr>
          <a:xfrm>
            <a:off x="306360" y="6165360"/>
            <a:ext cx="691596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Shamelessly copied from ONF</a:t>
            </a:r>
            <a:r>
              <a:rPr lang="en-NZ" baseline="30000">
                <a:solidFill>
                  <a:srgbClr val="000000"/>
                </a:solidFill>
                <a:latin typeface="Calibri"/>
              </a:rPr>
              <a:t>©</a:t>
            </a:r>
            <a:r>
              <a:rPr lang="en-NZ">
                <a:solidFill>
                  <a:srgbClr val="000000"/>
                </a:solidFill>
                <a:latin typeface="Calibri"/>
              </a:rPr>
              <a:t> , J Rexford and Chao HC with permissions.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Traditional networking vs. SDN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79640" y="2709000"/>
            <a:ext cx="1818360" cy="1482120"/>
          </a:xfrm>
          <a:prstGeom prst="rect">
            <a:avLst/>
          </a:pr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</p:spPr>
      </p:sp>
      <p:pic>
        <p:nvPicPr>
          <p:cNvPr id="172" name="Picture 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2760" y="3160800"/>
            <a:ext cx="1595520" cy="52308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383760" y="3259440"/>
            <a:ext cx="1462680" cy="27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74" name="Picture 3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39840" y="2705040"/>
            <a:ext cx="1589400" cy="52416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4918320" y="2806200"/>
            <a:ext cx="1462680" cy="27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76" name="Picture 3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160" y="2705040"/>
            <a:ext cx="1595520" cy="52560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6682680" y="2809800"/>
            <a:ext cx="1462680" cy="27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78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5720" y="3574080"/>
            <a:ext cx="1772280" cy="600840"/>
          </a:xfrm>
          <a:prstGeom prst="rect">
            <a:avLst/>
          </a:prstGeom>
          <a:ln>
            <a:noFill/>
          </a:ln>
        </p:spPr>
      </p:pic>
      <p:sp>
        <p:nvSpPr>
          <p:cNvPr id="179" name="CustomShape 6"/>
          <p:cNvSpPr/>
          <p:nvPr/>
        </p:nvSpPr>
        <p:spPr>
          <a:xfrm>
            <a:off x="323640" y="3754080"/>
            <a:ext cx="1603080" cy="1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180" name="Picture 6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98280" y="1845000"/>
            <a:ext cx="708840" cy="515520"/>
          </a:xfrm>
          <a:prstGeom prst="rect">
            <a:avLst/>
          </a:prstGeom>
          <a:ln>
            <a:noFill/>
          </a:ln>
        </p:spPr>
      </p:pic>
      <p:sp>
        <p:nvSpPr>
          <p:cNvPr id="181" name="CustomShape 7"/>
          <p:cNvSpPr/>
          <p:nvPr/>
        </p:nvSpPr>
        <p:spPr>
          <a:xfrm>
            <a:off x="5586120" y="199188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82" name="Picture 6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23120" y="1845000"/>
            <a:ext cx="668520" cy="515520"/>
          </a:xfrm>
          <a:prstGeom prst="rect">
            <a:avLst/>
          </a:prstGeom>
          <a:ln>
            <a:noFill/>
          </a:ln>
        </p:spPr>
      </p:pic>
      <p:sp>
        <p:nvSpPr>
          <p:cNvPr id="183" name="CustomShape 8"/>
          <p:cNvSpPr/>
          <p:nvPr/>
        </p:nvSpPr>
        <p:spPr>
          <a:xfrm>
            <a:off x="6491520" y="199440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84" name="Picture 6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52800" y="2731320"/>
            <a:ext cx="708840" cy="515520"/>
          </a:xfrm>
          <a:prstGeom prst="rect">
            <a:avLst/>
          </a:prstGeom>
          <a:ln>
            <a:noFill/>
          </a:ln>
        </p:spPr>
      </p:pic>
      <p:sp>
        <p:nvSpPr>
          <p:cNvPr id="185" name="CustomShape 9"/>
          <p:cNvSpPr/>
          <p:nvPr/>
        </p:nvSpPr>
        <p:spPr>
          <a:xfrm>
            <a:off x="440280" y="287856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86" name="Picture 66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185480" y="2731320"/>
            <a:ext cx="668520" cy="515520"/>
          </a:xfrm>
          <a:prstGeom prst="rect">
            <a:avLst/>
          </a:prstGeom>
          <a:ln>
            <a:noFill/>
          </a:ln>
        </p:spPr>
      </p:pic>
      <p:sp>
        <p:nvSpPr>
          <p:cNvPr id="187" name="CustomShape 10"/>
          <p:cNvSpPr/>
          <p:nvPr/>
        </p:nvSpPr>
        <p:spPr>
          <a:xfrm>
            <a:off x="1253880" y="288108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sp>
        <p:nvSpPr>
          <p:cNvPr id="188" name="CustomShape 11"/>
          <p:cNvSpPr/>
          <p:nvPr/>
        </p:nvSpPr>
        <p:spPr>
          <a:xfrm>
            <a:off x="2267640" y="2713320"/>
            <a:ext cx="1818360" cy="1482120"/>
          </a:xfrm>
          <a:prstGeom prst="rect">
            <a:avLst/>
          </a:pr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</p:spPr>
      </p:sp>
      <p:pic>
        <p:nvPicPr>
          <p:cNvPr id="189" name="Picture 30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390760" y="3164760"/>
            <a:ext cx="1595520" cy="523080"/>
          </a:xfrm>
          <a:prstGeom prst="rect">
            <a:avLst/>
          </a:prstGeom>
          <a:ln>
            <a:noFill/>
          </a:ln>
        </p:spPr>
      </p:pic>
      <p:sp>
        <p:nvSpPr>
          <p:cNvPr id="190" name="CustomShape 12"/>
          <p:cNvSpPr/>
          <p:nvPr/>
        </p:nvSpPr>
        <p:spPr>
          <a:xfrm>
            <a:off x="2472120" y="3263760"/>
            <a:ext cx="1462680" cy="27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91" name="Picture 11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313720" y="3578400"/>
            <a:ext cx="1772280" cy="600840"/>
          </a:xfrm>
          <a:prstGeom prst="rect">
            <a:avLst/>
          </a:prstGeom>
          <a:ln>
            <a:noFill/>
          </a:ln>
        </p:spPr>
      </p:pic>
      <p:sp>
        <p:nvSpPr>
          <p:cNvPr id="192" name="CustomShape 13"/>
          <p:cNvSpPr/>
          <p:nvPr/>
        </p:nvSpPr>
        <p:spPr>
          <a:xfrm>
            <a:off x="2412000" y="3758400"/>
            <a:ext cx="1603080" cy="1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193" name="Picture 63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440800" y="2735640"/>
            <a:ext cx="708840" cy="515520"/>
          </a:xfrm>
          <a:prstGeom prst="rect">
            <a:avLst/>
          </a:prstGeom>
          <a:ln>
            <a:noFill/>
          </a:ln>
        </p:spPr>
      </p:pic>
      <p:sp>
        <p:nvSpPr>
          <p:cNvPr id="194" name="CustomShape 14"/>
          <p:cNvSpPr/>
          <p:nvPr/>
        </p:nvSpPr>
        <p:spPr>
          <a:xfrm>
            <a:off x="2528640" y="288288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5" name="Picture 66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3273480" y="2735640"/>
            <a:ext cx="668520" cy="515520"/>
          </a:xfrm>
          <a:prstGeom prst="rect">
            <a:avLst/>
          </a:prstGeom>
          <a:ln>
            <a:noFill/>
          </a:ln>
        </p:spPr>
      </p:pic>
      <p:sp>
        <p:nvSpPr>
          <p:cNvPr id="196" name="CustomShape 15"/>
          <p:cNvSpPr/>
          <p:nvPr/>
        </p:nvSpPr>
        <p:spPr>
          <a:xfrm>
            <a:off x="3342240" y="288540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7" name="Picture 63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4000" y="2120760"/>
            <a:ext cx="708840" cy="515520"/>
          </a:xfrm>
          <a:prstGeom prst="rect">
            <a:avLst/>
          </a:prstGeom>
          <a:ln>
            <a:noFill/>
          </a:ln>
        </p:spPr>
      </p:pic>
      <p:sp>
        <p:nvSpPr>
          <p:cNvPr id="198" name="CustomShape 16"/>
          <p:cNvSpPr/>
          <p:nvPr/>
        </p:nvSpPr>
        <p:spPr>
          <a:xfrm>
            <a:off x="5811840" y="226764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9" name="Picture 66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648840" y="2120760"/>
            <a:ext cx="668520" cy="515520"/>
          </a:xfrm>
          <a:prstGeom prst="rect">
            <a:avLst/>
          </a:prstGeom>
          <a:ln>
            <a:noFill/>
          </a:ln>
        </p:spPr>
      </p:pic>
      <p:sp>
        <p:nvSpPr>
          <p:cNvPr id="200" name="CustomShape 17"/>
          <p:cNvSpPr/>
          <p:nvPr/>
        </p:nvSpPr>
        <p:spPr>
          <a:xfrm>
            <a:off x="6717240" y="2270160"/>
            <a:ext cx="526680" cy="167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201" name="Picture 11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4435200" y="3457440"/>
            <a:ext cx="1772280" cy="600840"/>
          </a:xfrm>
          <a:prstGeom prst="rect">
            <a:avLst/>
          </a:prstGeom>
          <a:ln>
            <a:noFill/>
          </a:ln>
        </p:spPr>
      </p:pic>
      <p:sp>
        <p:nvSpPr>
          <p:cNvPr id="202" name="CustomShape 18"/>
          <p:cNvSpPr/>
          <p:nvPr/>
        </p:nvSpPr>
        <p:spPr>
          <a:xfrm>
            <a:off x="4533480" y="3637440"/>
            <a:ext cx="1603080" cy="1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203" name="Picture 11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709160" y="4430160"/>
            <a:ext cx="1772280" cy="600840"/>
          </a:xfrm>
          <a:prstGeom prst="rect">
            <a:avLst/>
          </a:prstGeom>
          <a:ln>
            <a:noFill/>
          </a:ln>
        </p:spPr>
      </p:pic>
      <p:sp>
        <p:nvSpPr>
          <p:cNvPr id="204" name="CustomShape 19"/>
          <p:cNvSpPr/>
          <p:nvPr/>
        </p:nvSpPr>
        <p:spPr>
          <a:xfrm>
            <a:off x="4807080" y="4609800"/>
            <a:ext cx="1603080" cy="1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205" name="Picture 11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539760" y="3763800"/>
            <a:ext cx="1772280" cy="600840"/>
          </a:xfrm>
          <a:prstGeom prst="rect">
            <a:avLst/>
          </a:prstGeom>
          <a:ln>
            <a:noFill/>
          </a:ln>
        </p:spPr>
      </p:pic>
      <p:sp>
        <p:nvSpPr>
          <p:cNvPr id="206" name="CustomShape 20"/>
          <p:cNvSpPr/>
          <p:nvPr/>
        </p:nvSpPr>
        <p:spPr>
          <a:xfrm>
            <a:off x="6638040" y="3943800"/>
            <a:ext cx="1603080" cy="1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sp>
        <p:nvSpPr>
          <p:cNvPr id="207" name="Line 21"/>
          <p:cNvSpPr/>
          <p:nvPr/>
        </p:nvSpPr>
        <p:spPr>
          <a:xfrm>
            <a:off x="4708800" y="2636640"/>
            <a:ext cx="3437280" cy="0"/>
          </a:xfrm>
          <a:prstGeom prst="line">
            <a:avLst/>
          </a:prstGeom>
          <a:ln cap="rnd" w="6480">
            <a:solidFill>
              <a:srgbClr val="4a7ebb"/>
            </a:solidFill>
            <a:custDash>
              <a:ds d="4900000000" sp="3675000000"/>
            </a:custDash>
            <a:round/>
          </a:ln>
        </p:spPr>
      </p:sp>
      <p:sp>
        <p:nvSpPr>
          <p:cNvPr id="208" name="Line 22"/>
          <p:cNvSpPr/>
          <p:nvPr/>
        </p:nvSpPr>
        <p:spPr>
          <a:xfrm>
            <a:off x="4716000" y="3356640"/>
            <a:ext cx="34369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209" name="Line 23"/>
          <p:cNvSpPr/>
          <p:nvPr/>
        </p:nvSpPr>
        <p:spPr>
          <a:xfrm>
            <a:off x="4211640" y="1556640"/>
            <a:ext cx="49320" cy="4248360"/>
          </a:xfrm>
          <a:prstGeom prst="line">
            <a:avLst/>
          </a:prstGeom>
          <a:ln w="111240">
            <a:solidFill>
              <a:srgbClr val="4a7ebb"/>
            </a:solidFill>
            <a:round/>
          </a:ln>
        </p:spPr>
      </p:sp>
      <p:sp>
        <p:nvSpPr>
          <p:cNvPr id="210" name="Line 24"/>
          <p:cNvSpPr/>
          <p:nvPr/>
        </p:nvSpPr>
        <p:spPr>
          <a:xfrm flipV="1">
            <a:off x="1998360" y="3854520"/>
            <a:ext cx="413280" cy="2016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20164000000" sp="15123000000"/>
            </a:custDash>
            <a:round/>
          </a:ln>
        </p:spPr>
      </p:sp>
      <p:sp>
        <p:nvSpPr>
          <p:cNvPr id="211" name="Line 25"/>
          <p:cNvSpPr/>
          <p:nvPr/>
        </p:nvSpPr>
        <p:spPr>
          <a:xfrm>
            <a:off x="5321520" y="4059000"/>
            <a:ext cx="273960" cy="37080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20164000000" sp="15123000000"/>
            </a:custDash>
            <a:round/>
          </a:ln>
        </p:spPr>
      </p:sp>
      <p:sp>
        <p:nvSpPr>
          <p:cNvPr id="212" name="Line 26"/>
          <p:cNvSpPr/>
          <p:nvPr/>
        </p:nvSpPr>
        <p:spPr>
          <a:xfrm flipH="1">
            <a:off x="6481800" y="4281840"/>
            <a:ext cx="768600" cy="44892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20164000000" sp="15123000000"/>
            </a:custDash>
            <a:round/>
          </a:ln>
        </p:spPr>
      </p:sp>
      <p:sp>
        <p:nvSpPr>
          <p:cNvPr id="213" name="Line 27"/>
          <p:cNvSpPr/>
          <p:nvPr/>
        </p:nvSpPr>
        <p:spPr>
          <a:xfrm flipH="1" flipV="1">
            <a:off x="6207840" y="3758040"/>
            <a:ext cx="331920" cy="30636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20164000000" sp="15123000000"/>
            </a:custDash>
            <a:round/>
          </a:ln>
        </p:spPr>
      </p:sp>
      <p:sp>
        <p:nvSpPr>
          <p:cNvPr id="214" name="CustomShape 28"/>
          <p:cNvSpPr/>
          <p:nvPr/>
        </p:nvSpPr>
        <p:spPr>
          <a:xfrm>
            <a:off x="306360" y="6165360"/>
            <a:ext cx="691596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Shamelessly copied from ONF</a:t>
            </a:r>
            <a:r>
              <a:rPr lang="en-NZ" baseline="30000">
                <a:solidFill>
                  <a:srgbClr val="000000"/>
                </a:solidFill>
                <a:latin typeface="Calibri"/>
              </a:rPr>
              <a:t>©</a:t>
            </a:r>
            <a:r>
              <a:rPr lang="en-NZ">
                <a:solidFill>
                  <a:srgbClr val="000000"/>
                </a:solidFill>
                <a:latin typeface="Calibri"/>
              </a:rPr>
              <a:t> , J Rexford and Chao HC with permissions.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defined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Plane separation (control from forwarding)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Agile (can reprogram to meet application needs)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Centrally managed (controller)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Programmatically configured (network managers write programs)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Open standards-based and vendor neutral (simplifies design)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NZ" sz="2600">
                <a:solidFill>
                  <a:srgbClr val="000000"/>
                </a:solidFill>
                <a:latin typeface="Calibri"/>
              </a:rPr>
              <a:t>Definitions from ONF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and NFV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Network function virtualisation = NFV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Virtualise the hardware (router, load balancer other middleware)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Complementary technologies with SDN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NFVs can be placed anywhere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NFVs can be built out of SDN controllers, switches and VMs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drivers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XaaS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Reduced costs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Lower barrier for start ups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Faster release of features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Opportunities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Testing (reliability)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Modelling (security)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Better network utilisation (cost)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– OpenFlow Model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1464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Controller uses Openflow API to push rules to switch.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Push intelligence down to forwarding table.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Packet processing takes place in forwarding engine.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Fast processing, exceptions sent back to the controller.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