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12.png" ContentType="image/png"/>
  <Override PartName="/ppt/media/image11.png" ContentType="image/png"/>
  <Override PartName="/ppt/media/image8.png" ContentType="image/png"/>
  <Override PartName="/ppt/media/image6.png" ContentType="image/png"/>
  <Override PartName="/ppt/media/image7.png" ContentType="image/png"/>
  <Override PartName="/ppt/media/image4.png" ContentType="image/png"/>
  <Override PartName="/ppt/media/image9.jpeg" ContentType="image/jpeg"/>
  <Override PartName="/ppt/media/image3.png" ContentType="image/png"/>
  <Override PartName="/ppt/media/image5.jpeg" ContentType="image/jpeg"/>
  <Override PartName="/ppt/media/image2.png" ContentType="image/png"/>
  <Override PartName="/ppt/media/image10.png" ContentType="image/png"/>
  <Override PartName="/ppt/media/image1.jpeg" ContentType="image/jpeg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Relationship Id="rId3" Type="http://schemas.openxmlformats.org/officeDocument/2006/relationships/image" Target="../media/image8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1.png"/><Relationship Id="rId3" Type="http://schemas.openxmlformats.org/officeDocument/2006/relationships/image" Target="../media/image12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6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7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4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5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2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12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13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5.jpe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9.jpeg"/><Relationship Id="rId3" Type="http://schemas.openxmlformats.org/officeDocument/2006/relationships/image" Target="../media/image10.png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8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8247960" y="-27360"/>
            <a:ext cx="897840" cy="6858720"/>
          </a:xfrm>
          <a:prstGeom prst="rect">
            <a:avLst/>
          </a:prstGeom>
          <a:ln>
            <a:noFill/>
          </a:ln>
        </p:spPr>
      </p:pic>
      <p:pic>
        <p:nvPicPr>
          <p:cNvPr id="1" name="Picture 3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7111440" y="5760720"/>
            <a:ext cx="2034360" cy="699480"/>
          </a:xfrm>
          <a:prstGeom prst="rect">
            <a:avLst/>
          </a:prstGeom>
          <a:ln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790040" cy="1142640"/>
          </a:xfrm>
          <a:prstGeom prst="rect">
            <a:avLst/>
          </a:prstGeom>
        </p:spPr>
        <p:txBody>
          <a:bodyPr lIns="0" rIns="0" tIns="0" bIns="0" anchor="ctr"/>
          <a:p>
            <a:r>
              <a:rPr lang="en-NZ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NZ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NZ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NZ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NZ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NZ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NZ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NZ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8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8247960" y="-27360"/>
            <a:ext cx="897840" cy="6858720"/>
          </a:xfrm>
          <a:prstGeom prst="rect">
            <a:avLst/>
          </a:prstGeom>
          <a:ln>
            <a:noFill/>
          </a:ln>
        </p:spPr>
      </p:pic>
      <p:pic>
        <p:nvPicPr>
          <p:cNvPr id="39" name="Picture 3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7111440" y="5760720"/>
            <a:ext cx="2034360" cy="699480"/>
          </a:xfrm>
          <a:prstGeom prst="rect">
            <a:avLst/>
          </a:prstGeom>
          <a:ln>
            <a:noFill/>
          </a:ln>
        </p:spPr>
      </p:pic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NZ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NZ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NZ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NZ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NZ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NZ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NZ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NZ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Picture 8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8247960" y="-27360"/>
            <a:ext cx="897840" cy="6858720"/>
          </a:xfrm>
          <a:prstGeom prst="rect">
            <a:avLst/>
          </a:prstGeom>
          <a:ln>
            <a:noFill/>
          </a:ln>
        </p:spPr>
      </p:pic>
      <p:pic>
        <p:nvPicPr>
          <p:cNvPr id="77" name="Picture 3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7111440" y="5760720"/>
            <a:ext cx="2034360" cy="699480"/>
          </a:xfrm>
          <a:prstGeom prst="rect">
            <a:avLst/>
          </a:prstGeom>
          <a:ln>
            <a:noFill/>
          </a:ln>
        </p:spPr>
      </p:pic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NZ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NZ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NZ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NZ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NZ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NZ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NZ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NZ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685800" y="2130480"/>
            <a:ext cx="7557840" cy="1469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NZ" sz="4400">
                <a:solidFill>
                  <a:srgbClr val="000000"/>
                </a:solidFill>
                <a:latin typeface="Calibri"/>
              </a:rPr>
              <a:t>SDN Research@VUW</a:t>
            </a:r>
            <a:endParaRPr/>
          </a:p>
        </p:txBody>
      </p:sp>
      <p:sp>
        <p:nvSpPr>
          <p:cNvPr id="115" name="CustomShape 2"/>
          <p:cNvSpPr/>
          <p:nvPr/>
        </p:nvSpPr>
        <p:spPr>
          <a:xfrm>
            <a:off x="1371600" y="3886200"/>
            <a:ext cx="6400080" cy="1751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NZ" sz="3200">
                <a:solidFill>
                  <a:srgbClr val="8b8b8b"/>
                </a:solidFill>
                <a:latin typeface="Calibri"/>
              </a:rPr>
              <a:t>Bryan Ng and Ian Welch, </a:t>
            </a:r>
            <a:endParaRPr/>
          </a:p>
          <a:p>
            <a:pPr algn="ctr">
              <a:lnSpc>
                <a:spcPct val="100000"/>
              </a:lnSpc>
            </a:pPr>
            <a:r>
              <a:rPr lang="en-NZ" sz="3200">
                <a:solidFill>
                  <a:srgbClr val="8b8b8b"/>
                </a:solidFill>
                <a:latin typeface="Calibri"/>
              </a:rPr>
              <a:t>Victoria University of Wellington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457200" y="274680"/>
            <a:ext cx="7790040" cy="114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NZ" sz="4400">
                <a:solidFill>
                  <a:srgbClr val="000000"/>
                </a:solidFill>
                <a:latin typeface="Calibri"/>
              </a:rPr>
              <a:t>SDN @ Victoria</a:t>
            </a:r>
            <a:endParaRPr/>
          </a:p>
        </p:txBody>
      </p:sp>
      <p:sp>
        <p:nvSpPr>
          <p:cNvPr id="117" name="CustomShape 2"/>
          <p:cNvSpPr/>
          <p:nvPr/>
        </p:nvSpPr>
        <p:spPr>
          <a:xfrm>
            <a:off x="457200" y="1492200"/>
            <a:ext cx="7671240" cy="2764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NZ" sz="3200">
                <a:solidFill>
                  <a:srgbClr val="000000"/>
                </a:solidFill>
                <a:latin typeface="Calibri"/>
              </a:rPr>
              <a:t>Networking and software engineering academic staff.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NZ" sz="3200">
                <a:solidFill>
                  <a:srgbClr val="000000"/>
                </a:solidFill>
                <a:latin typeface="Calibri"/>
              </a:rPr>
              <a:t>2015: 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NZ" sz="3200">
                <a:solidFill>
                  <a:srgbClr val="000000"/>
                </a:solidFill>
                <a:latin typeface="Calibri"/>
              </a:rPr>
              <a:t>2 x PhD students, 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NZ" sz="3200">
                <a:solidFill>
                  <a:srgbClr val="000000"/>
                </a:solidFill>
                <a:latin typeface="Calibri"/>
              </a:rPr>
              <a:t>1 x Masters, 4 x Honours.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NZ" sz="3200">
                <a:solidFill>
                  <a:srgbClr val="000000"/>
                </a:solidFill>
                <a:latin typeface="Calibri"/>
              </a:rPr>
              <a:t>2016: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NZ" sz="3200">
                <a:solidFill>
                  <a:srgbClr val="000000"/>
                </a:solidFill>
                <a:latin typeface="Calibri"/>
              </a:rPr>
              <a:t>2 x PhD students,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NZ" sz="3200">
                <a:solidFill>
                  <a:srgbClr val="000000"/>
                </a:solidFill>
                <a:latin typeface="Calibri"/>
              </a:rPr>
              <a:t>4 x Masters.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457200" y="274680"/>
            <a:ext cx="7790040" cy="114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NZ" sz="4400">
                <a:solidFill>
                  <a:srgbClr val="000000"/>
                </a:solidFill>
                <a:latin typeface="Calibri"/>
              </a:rPr>
              <a:t>Teaching</a:t>
            </a:r>
            <a:endParaRPr/>
          </a:p>
        </p:txBody>
      </p:sp>
      <p:sp>
        <p:nvSpPr>
          <p:cNvPr id="119" name="CustomShape 2"/>
          <p:cNvSpPr/>
          <p:nvPr/>
        </p:nvSpPr>
        <p:spPr>
          <a:xfrm>
            <a:off x="457200" y="1600200"/>
            <a:ext cx="7671240" cy="4185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NZ" sz="3200">
                <a:solidFill>
                  <a:srgbClr val="000000"/>
                </a:solidFill>
                <a:latin typeface="Calibri"/>
              </a:rPr>
              <a:t>3rd year course: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NZ" sz="3200">
                <a:solidFill>
                  <a:srgbClr val="000000"/>
                </a:solidFill>
                <a:latin typeface="Calibri"/>
              </a:rPr>
              <a:t>exposes them to basic concepts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NZ" sz="3200">
                <a:solidFill>
                  <a:srgbClr val="000000"/>
                </a:solidFill>
                <a:latin typeface="Calibri"/>
              </a:rPr>
              <a:t>implement simple switch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NZ" sz="3200">
                <a:solidFill>
                  <a:srgbClr val="000000"/>
                </a:solidFill>
                <a:latin typeface="Calibri"/>
              </a:rPr>
              <a:t>4th year course: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NZ" sz="3200">
                <a:solidFill>
                  <a:srgbClr val="000000"/>
                </a:solidFill>
                <a:latin typeface="Calibri"/>
              </a:rPr>
              <a:t>NFVs and SDN research papers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NZ" sz="3200">
                <a:solidFill>
                  <a:srgbClr val="000000"/>
                </a:solidFill>
                <a:latin typeface="Calibri"/>
              </a:rPr>
              <a:t>implement own project (website filtering, host address mutation) 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457200" y="274680"/>
            <a:ext cx="7790040" cy="114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NZ" sz="4400">
                <a:solidFill>
                  <a:srgbClr val="000000"/>
                </a:solidFill>
                <a:latin typeface="Calibri"/>
              </a:rPr>
              <a:t>2015 Research Outputs</a:t>
            </a:r>
            <a:endParaRPr/>
          </a:p>
        </p:txBody>
      </p:sp>
      <p:sp>
        <p:nvSpPr>
          <p:cNvPr id="121" name="CustomShape 2"/>
          <p:cNvSpPr/>
          <p:nvPr/>
        </p:nvSpPr>
        <p:spPr>
          <a:xfrm>
            <a:off x="457200" y="1600200"/>
            <a:ext cx="7671240" cy="4185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NZ" sz="2800">
                <a:solidFill>
                  <a:srgbClr val="000000"/>
                </a:solidFill>
                <a:latin typeface="Calibri"/>
              </a:rPr>
              <a:t>Nmeta project – Traffic classifier (Matt Hayes) @ </a:t>
            </a:r>
            <a:r>
              <a:rPr lang="en-NZ" sz="1600">
                <a:solidFill>
                  <a:srgbClr val="000000"/>
                </a:solidFill>
                <a:latin typeface="Calibri"/>
              </a:rPr>
              <a:t>https://github.com/mattjhayes/nmeta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NZ" sz="2800">
                <a:solidFill>
                  <a:srgbClr val="000000"/>
                </a:solidFill>
                <a:latin typeface="Calibri"/>
              </a:rPr>
              <a:t>Load balancing – Flow level multihomed (Jeffrey Lai) @ </a:t>
            </a:r>
            <a:r>
              <a:rPr lang="en-NZ" sz="1500">
                <a:solidFill>
                  <a:srgbClr val="000000"/>
                </a:solidFill>
                <a:latin typeface="Calibri"/>
              </a:rPr>
              <a:t>https://github.com/Fruglemonkey/tele4642project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NZ" sz="2800">
                <a:solidFill>
                  <a:srgbClr val="000000"/>
                </a:solidFill>
                <a:latin typeface="Calibri"/>
              </a:rPr>
              <a:t>Stochastic learning – Skype &amp; p2p (Haidlir Naqvi) @ </a:t>
            </a:r>
            <a:r>
              <a:rPr lang="en-NZ" sz="1600">
                <a:solidFill>
                  <a:srgbClr val="000000"/>
                </a:solidFill>
                <a:latin typeface="Calibri"/>
              </a:rPr>
              <a:t>https://github.com/haidlir/drox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NZ" sz="2800">
                <a:solidFill>
                  <a:srgbClr val="000000"/>
                </a:solidFill>
                <a:latin typeface="Calibri"/>
              </a:rPr>
              <a:t>Queue-it-up – Embedding queueing models in SDN (Jordan Ansell) @ 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NZ" sz="2800">
                <a:solidFill>
                  <a:srgbClr val="000000"/>
                </a:solidFill>
                <a:latin typeface="Calibri"/>
              </a:rPr>
              <a:t>Hand-me-over  - Handovers in campus area WiFi (Alexander Deng)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NZ" sz="2800">
                <a:solidFill>
                  <a:srgbClr val="000000"/>
                </a:solidFill>
                <a:latin typeface="Calibri"/>
              </a:rPr>
              <a:t>ACLswitch – Time-based access  (Jarrod Bakker)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457200" y="274680"/>
            <a:ext cx="7790040" cy="114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NZ" sz="4400">
                <a:solidFill>
                  <a:srgbClr val="000000"/>
                </a:solidFill>
                <a:latin typeface="Calibri"/>
              </a:rPr>
              <a:t>PhD Projects</a:t>
            </a:r>
            <a:endParaRPr/>
          </a:p>
        </p:txBody>
      </p:sp>
      <p:sp>
        <p:nvSpPr>
          <p:cNvPr id="123" name="CustomShape 2"/>
          <p:cNvSpPr/>
          <p:nvPr/>
        </p:nvSpPr>
        <p:spPr>
          <a:xfrm>
            <a:off x="457200" y="1600200"/>
            <a:ext cx="7671240" cy="4185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NZ" sz="2800">
                <a:solidFill>
                  <a:srgbClr val="000000"/>
                </a:solidFill>
                <a:latin typeface="Calibri"/>
              </a:rPr>
              <a:t>Interdomain routing (scalability and security)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NZ" sz="2800">
                <a:solidFill>
                  <a:srgbClr val="000000"/>
                </a:solidFill>
                <a:latin typeface="Calibri"/>
              </a:rPr>
              <a:t>can we share information to improve BGP convergence, improve security 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NZ" sz="2800">
                <a:solidFill>
                  <a:srgbClr val="000000"/>
                </a:solidFill>
                <a:latin typeface="Calibri"/>
              </a:rPr>
              <a:t>Formal representation of forwarding table entries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NZ" sz="2800">
                <a:solidFill>
                  <a:srgbClr val="000000"/>
                </a:solidFill>
                <a:latin typeface="Calibri"/>
              </a:rPr>
              <a:t>logical global view of network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NZ" sz="2800">
                <a:solidFill>
                  <a:srgbClr val="000000"/>
                </a:solidFill>
                <a:latin typeface="Calibri"/>
              </a:rPr>
              <a:t>security and reliability applications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457200" y="274680"/>
            <a:ext cx="7790040" cy="114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NZ" sz="4400">
                <a:solidFill>
                  <a:srgbClr val="000000"/>
                </a:solidFill>
                <a:latin typeface="Calibri"/>
              </a:rPr>
              <a:t>2016 Projects</a:t>
            </a:r>
            <a:endParaRPr/>
          </a:p>
        </p:txBody>
      </p:sp>
      <p:sp>
        <p:nvSpPr>
          <p:cNvPr id="125" name="CustomShape 2"/>
          <p:cNvSpPr/>
          <p:nvPr/>
        </p:nvSpPr>
        <p:spPr>
          <a:xfrm>
            <a:off x="457200" y="1600200"/>
            <a:ext cx="7671240" cy="4185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NZ" sz="2800">
                <a:solidFill>
                  <a:srgbClr val="000000"/>
                </a:solidFill>
                <a:latin typeface="Calibri"/>
              </a:rPr>
              <a:t>Authorisation, access control and auditing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NZ" sz="2800">
                <a:solidFill>
                  <a:srgbClr val="000000"/>
                </a:solidFill>
                <a:latin typeface="Calibri"/>
              </a:rPr>
              <a:t>extending nMeta framework (Masters)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NZ" sz="2800">
                <a:solidFill>
                  <a:srgbClr val="000000"/>
                </a:solidFill>
                <a:latin typeface="Calibri"/>
              </a:rPr>
              <a:t>statistical intrusion detection (Masters)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NZ" sz="2800">
                <a:solidFill>
                  <a:srgbClr val="000000"/>
                </a:solidFill>
                <a:latin typeface="Calibri"/>
              </a:rPr>
              <a:t>Using SDN for backhaul for radio networks (Masters)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NZ" sz="2800">
                <a:solidFill>
                  <a:srgbClr val="000000"/>
                </a:solidFill>
                <a:latin typeface="Calibri"/>
              </a:rPr>
              <a:t>Performance analysis of SDN networks (Masters) 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NZ" sz="2800">
                <a:solidFill>
                  <a:srgbClr val="000000"/>
                </a:solidFill>
                <a:latin typeface="Calibri"/>
              </a:rPr>
              <a:t>Application of formal methods to SDN applications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NZ" sz="2800">
                <a:solidFill>
                  <a:srgbClr val="000000"/>
                </a:solidFill>
                <a:latin typeface="Calibri"/>
              </a:rPr>
              <a:t>using event-b for blackbox testing (Masters)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NZ" sz="2800">
                <a:solidFill>
                  <a:srgbClr val="000000"/>
                </a:solidFill>
                <a:latin typeface="Calibri"/>
              </a:rPr>
              <a:t>using formal state machines to verify SDN applications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NZ" sz="2800">
                <a:solidFill>
                  <a:srgbClr val="000000"/>
                </a:solidFill>
                <a:latin typeface="Calibri"/>
              </a:rPr>
              <a:t>SDN-based firewall (summer project)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NZ" sz="2800">
                <a:solidFill>
                  <a:srgbClr val="000000"/>
                </a:solidFill>
                <a:latin typeface="Calibri"/>
              </a:rPr>
              <a:t>blacklisting and whitelisting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457200" y="274680"/>
            <a:ext cx="7790040" cy="114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NZ" sz="4400">
                <a:solidFill>
                  <a:srgbClr val="000000"/>
                </a:solidFill>
                <a:latin typeface="Calibri"/>
              </a:rPr>
              <a:t>Collaboration - Academia</a:t>
            </a:r>
            <a:endParaRPr/>
          </a:p>
        </p:txBody>
      </p:sp>
      <p:sp>
        <p:nvSpPr>
          <p:cNvPr id="127" name="CustomShape 2"/>
          <p:cNvSpPr/>
          <p:nvPr/>
        </p:nvSpPr>
        <p:spPr>
          <a:xfrm>
            <a:off x="457200" y="1600200"/>
            <a:ext cx="7930440" cy="4185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NZ" sz="3200">
                <a:solidFill>
                  <a:srgbClr val="000000"/>
                </a:solidFill>
                <a:latin typeface="Calibri"/>
              </a:rPr>
              <a:t>Osaka university – T. Watanabe : SPC and network MIMO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NZ" sz="3200">
                <a:solidFill>
                  <a:srgbClr val="000000"/>
                </a:solidFill>
                <a:latin typeface="Calibri"/>
              </a:rPr>
              <a:t>Kyoto university – Y. Takahashi : Queuing models for SDN/NFV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NZ" sz="3200">
                <a:solidFill>
                  <a:srgbClr val="000000"/>
                </a:solidFill>
                <a:latin typeface="Calibri"/>
              </a:rPr>
              <a:t>Nanyang Tech. Uni. – Y.P Tay : Smart Grid and SDN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NZ" sz="3200">
                <a:solidFill>
                  <a:srgbClr val="000000"/>
                </a:solidFill>
                <a:latin typeface="Calibri"/>
              </a:rPr>
              <a:t>National Taiwan Uni – A.C Pang : Mesh based SDN.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NZ" sz="3200">
                <a:solidFill>
                  <a:srgbClr val="000000"/>
                </a:solidFill>
                <a:latin typeface="Calibri"/>
              </a:rPr>
              <a:t>Whitireia – Sue Chard : Campus area network + SDX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NZ" sz="3200">
                <a:solidFill>
                  <a:srgbClr val="000000"/>
                </a:solidFill>
                <a:latin typeface="Calibri"/>
              </a:rPr>
              <a:t>REANNZ, UNSW – V. Sivaraman, D. Wilde : discussion in progress ….</a:t>
            </a:r>
            <a:endParaRPr/>
          </a:p>
          <a:p>
            <a:pPr>
              <a:lnSpc>
                <a:spcPct val="100000"/>
              </a:lnSpc>
            </a:pPr>
            <a:r>
              <a:rPr lang="en-NZ" sz="3200">
                <a:solidFill>
                  <a:srgbClr val="000000"/>
                </a:solidFill>
                <a:latin typeface="Calibri"/>
              </a:rPr>
              <a:t> </a:t>
            </a: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457200" y="274680"/>
            <a:ext cx="7790040" cy="114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NZ" sz="4400">
                <a:solidFill>
                  <a:srgbClr val="000000"/>
                </a:solidFill>
                <a:latin typeface="Calibri"/>
              </a:rPr>
              <a:t>More Information</a:t>
            </a:r>
            <a:endParaRPr/>
          </a:p>
        </p:txBody>
      </p:sp>
      <p:sp>
        <p:nvSpPr>
          <p:cNvPr id="129" name="CustomShape 2"/>
          <p:cNvSpPr/>
          <p:nvPr/>
        </p:nvSpPr>
        <p:spPr>
          <a:xfrm>
            <a:off x="457200" y="1600200"/>
            <a:ext cx="7671240" cy="4780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NZ" sz="2400">
                <a:solidFill>
                  <a:srgbClr val="000000"/>
                </a:solidFill>
                <a:latin typeface="Calibri"/>
              </a:rPr>
              <a:t>https://ecs.victoria.ac.nz/Groups/SDN/WebHome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NZ" sz="2400">
                <a:solidFill>
                  <a:srgbClr val="000000"/>
                </a:solidFill>
                <a:latin typeface="Calibri"/>
              </a:rPr>
              <a:t>Bryan Ng</a:t>
            </a:r>
            <a:endParaRPr/>
          </a:p>
          <a:p>
            <a:pPr>
              <a:lnSpc>
                <a:spcPct val="100000"/>
              </a:lnSpc>
            </a:pPr>
            <a:r>
              <a:rPr lang="en-NZ" sz="2400">
                <a:solidFill>
                  <a:srgbClr val="000000"/>
                </a:solidFill>
                <a:latin typeface="Calibri"/>
              </a:rPr>
              <a:t>bryan.ng@vuw.ac.nz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NZ" sz="2400">
                <a:solidFill>
                  <a:srgbClr val="000000"/>
                </a:solidFill>
                <a:latin typeface="Calibri"/>
              </a:rPr>
              <a:t>Ian Welch</a:t>
            </a:r>
            <a:endParaRPr/>
          </a:p>
          <a:p>
            <a:pPr>
              <a:lnSpc>
                <a:spcPct val="100000"/>
              </a:lnSpc>
            </a:pPr>
            <a:r>
              <a:rPr lang="en-NZ" sz="2400">
                <a:solidFill>
                  <a:srgbClr val="000000"/>
                </a:solidFill>
                <a:latin typeface="Calibri"/>
              </a:rPr>
              <a:t>ian.welch@vuw.ac.nz</a:t>
            </a:r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