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7" r:id="rId4"/>
    <p:sldId id="266" r:id="rId5"/>
    <p:sldId id="269" r:id="rId6"/>
    <p:sldId id="268" r:id="rId7"/>
    <p:sldId id="270" r:id="rId8"/>
    <p:sldId id="264" r:id="rId9"/>
    <p:sldId id="271" r:id="rId10"/>
    <p:sldId id="272" r:id="rId11"/>
    <p:sldId id="273" r:id="rId12"/>
    <p:sldId id="274" r:id="rId13"/>
    <p:sldId id="258" r:id="rId14"/>
    <p:sldId id="259" r:id="rId15"/>
    <p:sldId id="275" r:id="rId16"/>
    <p:sldId id="265" r:id="rId1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613" autoAdjust="0"/>
  </p:normalViewPr>
  <p:slideViewPr>
    <p:cSldViewPr>
      <p:cViewPr varScale="1">
        <p:scale>
          <a:sx n="59" d="100"/>
          <a:sy n="59" d="100"/>
        </p:scale>
        <p:origin x="214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1406" y="6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mi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7253698-AB91-407A-AEB0-D7D76EBB7C97}" type="datetimeFigureOut">
              <a:rPr lang="mi-NZ" smtClean="0"/>
              <a:t>19/02/2015</a:t>
            </a:fld>
            <a:endParaRPr lang="mi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mi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i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mi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58FFF6D-75A5-49A6-B0E6-C8256CB2E150}" type="slidenum">
              <a:rPr lang="mi-NZ" smtClean="0"/>
              <a:t>‹#›</a:t>
            </a:fld>
            <a:endParaRPr lang="mi-NZ"/>
          </a:p>
        </p:txBody>
      </p:sp>
    </p:spTree>
    <p:extLst>
      <p:ext uri="{BB962C8B-B14F-4D97-AF65-F5344CB8AC3E}">
        <p14:creationId xmlns:p14="http://schemas.microsoft.com/office/powerpoint/2010/main" val="26602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i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FFF6D-75A5-49A6-B0E6-C8256CB2E150}" type="slidenum">
              <a:rPr lang="mi-NZ" smtClean="0"/>
              <a:t>1</a:t>
            </a:fld>
            <a:endParaRPr lang="mi-NZ"/>
          </a:p>
        </p:txBody>
      </p:sp>
    </p:spTree>
    <p:extLst>
      <p:ext uri="{BB962C8B-B14F-4D97-AF65-F5344CB8AC3E}">
        <p14:creationId xmlns:p14="http://schemas.microsoft.com/office/powerpoint/2010/main" val="1095937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Made</a:t>
            </a:r>
            <a:r>
              <a:rPr lang="en-US" b="0" baseline="0" dirty="0" smtClean="0"/>
              <a:t> practical through application of </a:t>
            </a:r>
            <a:r>
              <a:rPr lang="en-US" b="0" dirty="0" smtClean="0"/>
              <a:t>symbolic execution,</a:t>
            </a:r>
            <a:r>
              <a:rPr lang="en-US" b="0" baseline="0" dirty="0" smtClean="0"/>
              <a:t> set of heuristics and simplified models of hosts and switches.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Used to </a:t>
            </a:r>
            <a:r>
              <a:rPr lang="en-US" b="0" baseline="0" dirty="0" err="1" smtClean="0"/>
              <a:t>analyse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pyswitch</a:t>
            </a:r>
            <a:r>
              <a:rPr lang="en-US" b="0" baseline="0" dirty="0" smtClean="0"/>
              <a:t> (98 LOC), web balancer (1209 LOC), energy efficient network manager (378 LOC).</a:t>
            </a:r>
          </a:p>
          <a:p>
            <a:endParaRPr lang="en-US" b="0" baseline="0" dirty="0" smtClean="0"/>
          </a:p>
          <a:p>
            <a:r>
              <a:rPr lang="en-AU" sz="1300" dirty="0"/>
              <a:t>NICE [7] took 30 hours to model check a network with two switches, two hosts, the NOX MAC-learning control program (98 LoC), and five concurrent messages between the hosts.</a:t>
            </a:r>
            <a:endParaRPr lang="mi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FFF6D-75A5-49A6-B0E6-C8256CB2E150}" type="slidenum">
              <a:rPr lang="mi-NZ" smtClean="0"/>
              <a:t>10</a:t>
            </a:fld>
            <a:endParaRPr lang="mi-NZ"/>
          </a:p>
        </p:txBody>
      </p:sp>
    </p:spTree>
    <p:extLst>
      <p:ext uri="{BB962C8B-B14F-4D97-AF65-F5344CB8AC3E}">
        <p14:creationId xmlns:p14="http://schemas.microsoft.com/office/powerpoint/2010/main" val="357005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Idea here is to </a:t>
            </a:r>
            <a:r>
              <a:rPr lang="en-US" b="0" dirty="0" err="1" smtClean="0"/>
              <a:t>analyse</a:t>
            </a:r>
            <a:r>
              <a:rPr lang="en-US" b="0" dirty="0" smtClean="0"/>
              <a:t> </a:t>
            </a:r>
            <a:endParaRPr lang="mi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FFF6D-75A5-49A6-B0E6-C8256CB2E150}" type="slidenum">
              <a:rPr lang="mi-NZ" smtClean="0"/>
              <a:t>11</a:t>
            </a:fld>
            <a:endParaRPr lang="mi-NZ"/>
          </a:p>
        </p:txBody>
      </p:sp>
    </p:spTree>
    <p:extLst>
      <p:ext uri="{BB962C8B-B14F-4D97-AF65-F5344CB8AC3E}">
        <p14:creationId xmlns:p14="http://schemas.microsoft.com/office/powerpoint/2010/main" val="2812997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Isolate minimal trace of inputs that causes a given failure i.e. only include those inputs that cause the bug and remove irrelevant ones.</a:t>
            </a:r>
          </a:p>
          <a:p>
            <a:r>
              <a:rPr lang="en-US" dirty="0" smtClean="0"/>
              <a:t>Reduces the work done by analysts, establishes minimal set of tests (makes re-testing more scalable).</a:t>
            </a:r>
          </a:p>
          <a:p>
            <a:r>
              <a:rPr lang="en-US" dirty="0" smtClean="0"/>
              <a:t>Scott et. al. (2014) developed such as system and applied to five production controllers.</a:t>
            </a:r>
          </a:p>
          <a:p>
            <a:r>
              <a:rPr lang="en-US" dirty="0" smtClean="0"/>
              <a:t>Showed significant reduction in size of traces (for example, 1500 events to 2 events).</a:t>
            </a:r>
          </a:p>
          <a:p>
            <a:r>
              <a:rPr lang="en-US" dirty="0" smtClean="0"/>
              <a:t>Coverage depends upon quality of the original fuzz testing (unlike </a:t>
            </a:r>
            <a:r>
              <a:rPr lang="en-US" dirty="0" err="1" smtClean="0"/>
              <a:t>whitebox</a:t>
            </a:r>
            <a:r>
              <a:rPr lang="en-US" dirty="0" smtClean="0"/>
              <a:t> approach of model-based testing) but much more scalable than model checking approach (i.e. minutes to model a network with 2000 switches)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FFF6D-75A5-49A6-B0E6-C8256CB2E150}" type="slidenum">
              <a:rPr lang="mi-NZ" smtClean="0"/>
              <a:t>12</a:t>
            </a:fld>
            <a:endParaRPr lang="mi-NZ"/>
          </a:p>
        </p:txBody>
      </p:sp>
    </p:spTree>
    <p:extLst>
      <p:ext uri="{BB962C8B-B14F-4D97-AF65-F5344CB8AC3E}">
        <p14:creationId xmlns:p14="http://schemas.microsoft.com/office/powerpoint/2010/main" val="3215170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used debug reachability problems (A cannot talk to B, set a breakpoint A-&gt;B to look all traffic sent to B and how it arrives there, in test case was able to identify corruption), isolation problems (A shouldn’t be able to talk to B, breakpoint on receiving a packet from A and inspect how it go there).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race conditions.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mi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FFF6D-75A5-49A6-B0E6-C8256CB2E150}" type="slidenum">
              <a:rPr lang="mi-NZ" smtClean="0"/>
              <a:t>13</a:t>
            </a:fld>
            <a:endParaRPr lang="mi-NZ"/>
          </a:p>
        </p:txBody>
      </p:sp>
    </p:spTree>
    <p:extLst>
      <p:ext uri="{BB962C8B-B14F-4D97-AF65-F5344CB8AC3E}">
        <p14:creationId xmlns:p14="http://schemas.microsoft.com/office/powerpoint/2010/main" val="2040581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</a:p>
          <a:p>
            <a:r>
              <a:rPr lang="en-US" dirty="0" smtClean="0"/>
              <a:t>Why is it hard to write software defined network applications that are reliable?</a:t>
            </a:r>
          </a:p>
          <a:p>
            <a:endParaRPr lang="en-US" dirty="0" smtClean="0"/>
          </a:p>
          <a:p>
            <a:endParaRPr lang="mi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FFF6D-75A5-49A6-B0E6-C8256CB2E150}" type="slidenum">
              <a:rPr lang="mi-NZ" smtClean="0"/>
              <a:t>14</a:t>
            </a:fld>
            <a:endParaRPr lang="mi-NZ"/>
          </a:p>
        </p:txBody>
      </p:sp>
    </p:spTree>
    <p:extLst>
      <p:ext uri="{BB962C8B-B14F-4D97-AF65-F5344CB8AC3E}">
        <p14:creationId xmlns:p14="http://schemas.microsoft.com/office/powerpoint/2010/main" val="1314455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</a:p>
          <a:p>
            <a:r>
              <a:rPr lang="en-US" dirty="0" smtClean="0"/>
              <a:t>Why is it hard to write software defined network applications that are reliable?</a:t>
            </a:r>
          </a:p>
          <a:p>
            <a:endParaRPr lang="en-US" dirty="0" smtClean="0"/>
          </a:p>
          <a:p>
            <a:endParaRPr lang="mi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FFF6D-75A5-49A6-B0E6-C8256CB2E150}" type="slidenum">
              <a:rPr lang="mi-NZ" smtClean="0"/>
              <a:t>15</a:t>
            </a:fld>
            <a:endParaRPr lang="mi-NZ"/>
          </a:p>
        </p:txBody>
      </p:sp>
    </p:spTree>
    <p:extLst>
      <p:ext uri="{BB962C8B-B14F-4D97-AF65-F5344CB8AC3E}">
        <p14:creationId xmlns:p14="http://schemas.microsoft.com/office/powerpoint/2010/main" val="3544720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300" dirty="0"/>
              <a:t>Our first application is the </a:t>
            </a:r>
            <a:r>
              <a:rPr lang="en-AU" sz="1300" dirty="0" err="1"/>
              <a:t>pyswitch</a:t>
            </a:r>
            <a:r>
              <a:rPr lang="en-AU" sz="1300" dirty="0"/>
              <a:t> software included in the NOX distribution (98 LoC). The application implements MAC learning, coupled with flooding to unknown destinations, common in Ethernet switches. Realizing this functionality seems straightforward (</a:t>
            </a:r>
            <a:r>
              <a:rPr lang="en-AU" sz="1300" i="1" dirty="0"/>
              <a:t>e.g.</a:t>
            </a:r>
            <a:r>
              <a:rPr lang="en-AU" sz="1300" dirty="0"/>
              <a:t>, the pseudo-code in Figure 3), yet NICE automatically detects three violations of correctness properties.</a:t>
            </a:r>
          </a:p>
          <a:p>
            <a:endParaRPr lang="en-AU" sz="1300" dirty="0"/>
          </a:p>
          <a:p>
            <a:r>
              <a:rPr lang="en-AU" sz="1300" dirty="0"/>
              <a:t>Host unreachable after move --- under some subtle circumstances where a host moves from location to another, the controller is not informed and there is no rule change</a:t>
            </a:r>
          </a:p>
          <a:p>
            <a:endParaRPr lang="en-AU" sz="1300" dirty="0"/>
          </a:p>
          <a:p>
            <a:r>
              <a:rPr lang="en-AU" sz="1300" dirty="0"/>
              <a:t>Delayed direct path – in another case, where a rule installed for communicating A-&gt;B there is no rule for B-&gt;A is installed until B returns a packet to A, this is okay but suboptimal given that TCP connections from A-&gt;B imply B will want to talk back to A</a:t>
            </a:r>
          </a:p>
          <a:p>
            <a:endParaRPr lang="en-AU" sz="1300" dirty="0"/>
          </a:p>
          <a:p>
            <a:r>
              <a:rPr lang="en-AU" sz="1300" dirty="0"/>
              <a:t>Excess flooding – where we have a cycle in the network we get  </a:t>
            </a:r>
          </a:p>
          <a:p>
            <a:endParaRPr lang="en-AU" sz="1300" dirty="0"/>
          </a:p>
          <a:p>
            <a:endParaRPr lang="en-AU" sz="1300" dirty="0"/>
          </a:p>
          <a:p>
            <a:endParaRPr lang="en-AU" sz="1300" dirty="0"/>
          </a:p>
          <a:p>
            <a:endParaRPr lang="en-US" dirty="0" smtClean="0"/>
          </a:p>
          <a:p>
            <a:endParaRPr lang="mi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FFF6D-75A5-49A6-B0E6-C8256CB2E150}" type="slidenum">
              <a:rPr lang="mi-NZ" smtClean="0"/>
              <a:t>16</a:t>
            </a:fld>
            <a:endParaRPr lang="mi-NZ"/>
          </a:p>
        </p:txBody>
      </p:sp>
    </p:spTree>
    <p:extLst>
      <p:ext uri="{BB962C8B-B14F-4D97-AF65-F5344CB8AC3E}">
        <p14:creationId xmlns:p14="http://schemas.microsoft.com/office/powerpoint/2010/main" val="355069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We have been hearing today about how software defined networking will change our life.</a:t>
            </a:r>
            <a:endParaRPr lang="mi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FFF6D-75A5-49A6-B0E6-C8256CB2E150}" type="slidenum">
              <a:rPr lang="mi-NZ" smtClean="0"/>
              <a:t>2</a:t>
            </a:fld>
            <a:endParaRPr lang="mi-NZ"/>
          </a:p>
        </p:txBody>
      </p:sp>
    </p:spTree>
    <p:extLst>
      <p:ext uri="{BB962C8B-B14F-4D97-AF65-F5344CB8AC3E}">
        <p14:creationId xmlns:p14="http://schemas.microsoft.com/office/powerpoint/2010/main" val="1971551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Unfortunately it is inevitable that all code will have bugs, this is actually the case already when people make misconfiguration errors but things could be much </a:t>
            </a:r>
            <a:r>
              <a:rPr lang="en-US" sz="1300" dirty="0" err="1"/>
              <a:t>much</a:t>
            </a:r>
            <a:r>
              <a:rPr lang="en-US" sz="1300" dirty="0"/>
              <a:t> worse.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FFF6D-75A5-49A6-B0E6-C8256CB2E150}" type="slidenum">
              <a:rPr lang="mi-NZ" smtClean="0"/>
              <a:t>3</a:t>
            </a:fld>
            <a:endParaRPr lang="mi-NZ"/>
          </a:p>
        </p:txBody>
      </p:sp>
    </p:spTree>
    <p:extLst>
      <p:ext uri="{BB962C8B-B14F-4D97-AF65-F5344CB8AC3E}">
        <p14:creationId xmlns:p14="http://schemas.microsoft.com/office/powerpoint/2010/main" val="3042372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300" dirty="0"/>
              <a:t>Our first application is the </a:t>
            </a:r>
            <a:r>
              <a:rPr lang="en-AU" sz="1300" dirty="0" err="1"/>
              <a:t>pyswitch</a:t>
            </a:r>
            <a:r>
              <a:rPr lang="en-AU" sz="1300" dirty="0"/>
              <a:t> software included in the NOX distribution (98 LoC). The application implements MAC learning, coupled with flooding to unknown destinations, common in Ethernet switches. Realizing this functionality seems straightforward (</a:t>
            </a:r>
            <a:r>
              <a:rPr lang="en-AU" sz="1300" i="1" dirty="0"/>
              <a:t>e.g.</a:t>
            </a:r>
            <a:r>
              <a:rPr lang="en-AU" sz="1300" dirty="0"/>
              <a:t>, the pseudo-code in Figure 3), yet NICE automatically detects three violations of correctness properties.</a:t>
            </a:r>
          </a:p>
          <a:p>
            <a:endParaRPr lang="en-AU" sz="1300" dirty="0"/>
          </a:p>
          <a:p>
            <a:r>
              <a:rPr lang="en-AU" sz="1300" dirty="0"/>
              <a:t>Host unreachable after move --- under some subtle circumstances where a host moves from location to another, the controller is not informed and there is no rule change</a:t>
            </a:r>
          </a:p>
          <a:p>
            <a:endParaRPr lang="en-AU" sz="1300" dirty="0"/>
          </a:p>
          <a:p>
            <a:r>
              <a:rPr lang="en-AU" sz="1300" dirty="0"/>
              <a:t>Delayed direct path – in another case, where a rule installed for communicating A-&gt;B there is no rule for B-&gt;A is installed until B returns a packet to A, this is okay but suboptimal given that TCP connections from A-&gt;B imply B will want to talk back to A</a:t>
            </a:r>
          </a:p>
          <a:p>
            <a:endParaRPr lang="en-AU" sz="1300" dirty="0"/>
          </a:p>
          <a:p>
            <a:r>
              <a:rPr lang="en-AU" sz="1300" dirty="0"/>
              <a:t>Excess flooding – where we have a cycle in the network we get  </a:t>
            </a:r>
          </a:p>
          <a:p>
            <a:endParaRPr lang="en-AU" sz="1300" dirty="0"/>
          </a:p>
          <a:p>
            <a:endParaRPr lang="en-AU" sz="1300" dirty="0"/>
          </a:p>
          <a:p>
            <a:endParaRPr lang="en-AU" sz="1300" dirty="0"/>
          </a:p>
          <a:p>
            <a:endParaRPr lang="en-US" dirty="0" smtClean="0"/>
          </a:p>
          <a:p>
            <a:endParaRPr lang="mi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FFF6D-75A5-49A6-B0E6-C8256CB2E150}" type="slidenum">
              <a:rPr lang="mi-NZ" smtClean="0"/>
              <a:t>4</a:t>
            </a:fld>
            <a:endParaRPr lang="mi-NZ"/>
          </a:p>
        </p:txBody>
      </p:sp>
    </p:spTree>
    <p:extLst>
      <p:ext uri="{BB962C8B-B14F-4D97-AF65-F5344CB8AC3E}">
        <p14:creationId xmlns:p14="http://schemas.microsoft.com/office/powerpoint/2010/main" val="2567433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300" dirty="0"/>
              <a:t>Key issues: large space of switch state, large input space (applications are </a:t>
            </a:r>
            <a:r>
              <a:rPr lang="en-AU" sz="1300" dirty="0" err="1"/>
              <a:t>dataplane</a:t>
            </a:r>
            <a:r>
              <a:rPr lang="en-AU" sz="1300" dirty="0"/>
              <a:t> driven, the packet contents drive controller behaviour, large space of event ordering (packet arrivals, topology changes can occur at any time, rules can be installed at any time).</a:t>
            </a:r>
          </a:p>
          <a:p>
            <a:endParaRPr lang="en-AU" sz="1300" dirty="0"/>
          </a:p>
          <a:p>
            <a:r>
              <a:rPr lang="en-AU" sz="1300" dirty="0"/>
              <a:t>Race condition can arise where controller tells the switch to install a rule but this is delayed or doesn’t take place before a packet that should be matched arrives at the controller.</a:t>
            </a:r>
            <a:endParaRPr lang="mi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FFF6D-75A5-49A6-B0E6-C8256CB2E150}" type="slidenum">
              <a:rPr lang="mi-NZ" smtClean="0"/>
              <a:t>5</a:t>
            </a:fld>
            <a:endParaRPr lang="mi-NZ"/>
          </a:p>
        </p:txBody>
      </p:sp>
    </p:spTree>
    <p:extLst>
      <p:ext uri="{BB962C8B-B14F-4D97-AF65-F5344CB8AC3E}">
        <p14:creationId xmlns:p14="http://schemas.microsoft.com/office/powerpoint/2010/main" val="2859728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i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FFF6D-75A5-49A6-B0E6-C8256CB2E150}" type="slidenum">
              <a:rPr lang="mi-NZ" smtClean="0"/>
              <a:t>6</a:t>
            </a:fld>
            <a:endParaRPr lang="mi-NZ"/>
          </a:p>
        </p:txBody>
      </p:sp>
    </p:spTree>
    <p:extLst>
      <p:ext uri="{BB962C8B-B14F-4D97-AF65-F5344CB8AC3E}">
        <p14:creationId xmlns:p14="http://schemas.microsoft.com/office/powerpoint/2010/main" val="326041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i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FFF6D-75A5-49A6-B0E6-C8256CB2E150}" type="slidenum">
              <a:rPr lang="mi-NZ" smtClean="0"/>
              <a:t>7</a:t>
            </a:fld>
            <a:endParaRPr lang="mi-NZ"/>
          </a:p>
        </p:txBody>
      </p:sp>
    </p:spTree>
    <p:extLst>
      <p:ext uri="{BB962C8B-B14F-4D97-AF65-F5344CB8AC3E}">
        <p14:creationId xmlns:p14="http://schemas.microsoft.com/office/powerpoint/2010/main" val="1993429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smtClean="0"/>
              <a:t>Unit testing</a:t>
            </a:r>
            <a:r>
              <a:rPr lang="en-AU" dirty="0" smtClean="0"/>
              <a:t> is a software development process in which the smallest testable parts of an application, called </a:t>
            </a:r>
            <a:r>
              <a:rPr lang="en-AU" b="1" dirty="0" smtClean="0"/>
              <a:t>units</a:t>
            </a:r>
            <a:r>
              <a:rPr lang="en-AU" dirty="0" smtClean="0"/>
              <a:t>, are individually and independently scrutinized for proper operation. </a:t>
            </a:r>
            <a:r>
              <a:rPr lang="en-AU" b="1" dirty="0" smtClean="0"/>
              <a:t>Unit testing</a:t>
            </a:r>
            <a:r>
              <a:rPr lang="en-AU" dirty="0" smtClean="0"/>
              <a:t> is often automated but it can also be done manually.</a:t>
            </a:r>
          </a:p>
          <a:p>
            <a:endParaRPr lang="en-AU" baseline="0" dirty="0" smtClean="0"/>
          </a:p>
          <a:p>
            <a:r>
              <a:rPr lang="en-US" baseline="0" dirty="0" smtClean="0"/>
              <a:t>Researchers have still discovered bugs in code where unit testing is used.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</a:t>
            </a:r>
            <a:r>
              <a:rPr lang="en-US" baseline="0" dirty="0" err="1" smtClean="0"/>
              <a:t>suprising</a:t>
            </a:r>
            <a:r>
              <a:rPr lang="en-US" baseline="0" dirty="0" smtClean="0"/>
              <a:t> given the data-drive nature and complex environment, a programmer cannot craft unit tests that have complete coverage of conditions that might lead to the discovery of a bug.</a:t>
            </a:r>
            <a:endParaRPr lang="mi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FFF6D-75A5-49A6-B0E6-C8256CB2E150}" type="slidenum">
              <a:rPr lang="mi-NZ" smtClean="0"/>
              <a:t>8</a:t>
            </a:fld>
            <a:endParaRPr lang="mi-NZ"/>
          </a:p>
        </p:txBody>
      </p:sp>
    </p:spTree>
    <p:extLst>
      <p:ext uri="{BB962C8B-B14F-4D97-AF65-F5344CB8AC3E}">
        <p14:creationId xmlns:p14="http://schemas.microsoft.com/office/powerpoint/2010/main" val="3393206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Idea here is to </a:t>
            </a:r>
            <a:r>
              <a:rPr lang="en-US" b="0" dirty="0" err="1" smtClean="0"/>
              <a:t>analyse</a:t>
            </a:r>
            <a:r>
              <a:rPr lang="en-US" b="0" dirty="0" smtClean="0"/>
              <a:t> </a:t>
            </a:r>
            <a:endParaRPr lang="mi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FFF6D-75A5-49A6-B0E6-C8256CB2E150}" type="slidenum">
              <a:rPr lang="mi-NZ" smtClean="0"/>
              <a:t>9</a:t>
            </a:fld>
            <a:endParaRPr lang="mi-NZ"/>
          </a:p>
        </p:txBody>
      </p:sp>
    </p:spTree>
    <p:extLst>
      <p:ext uri="{BB962C8B-B14F-4D97-AF65-F5344CB8AC3E}">
        <p14:creationId xmlns:p14="http://schemas.microsoft.com/office/powerpoint/2010/main" val="307844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558608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75BE-8720-4E10-B639-43FED138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51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75BE-8720-4E10-B639-43FED138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43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1712" y="274638"/>
            <a:ext cx="1820688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512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8A59D2-F507-4063-8CF1-8F042161415E}" type="datetimeFigureOut">
              <a:rPr lang="en-GB" smtClean="0"/>
              <a:t>19/02/2015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75BE-8720-4E10-B639-43FED138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9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75BE-8720-4E10-B639-43FED138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673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52209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52209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75BE-8720-4E10-B639-43FED138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604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387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962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75BE-8720-4E10-B639-43FED138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587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75BE-8720-4E10-B639-43FED138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72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75BE-8720-4E10-B639-43FED138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10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75BE-8720-4E10-B639-43FED138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91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4669358" cy="54602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75BE-8720-4E10-B639-43FED138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18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360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60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75BE-8720-4E10-B639-43FED138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166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908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671816" cy="4185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20272" y="6381328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975BE-8720-4E10-B639-43FED1381D6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501086"/>
            <a:ext cx="923708" cy="28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516" y="6489376"/>
            <a:ext cx="1539000" cy="3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60" y="6486351"/>
            <a:ext cx="828675" cy="276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10" y="6515559"/>
            <a:ext cx="1480826" cy="252000"/>
          </a:xfrm>
          <a:prstGeom prst="rect">
            <a:avLst/>
          </a:prstGeom>
        </p:spPr>
      </p:pic>
      <p:grpSp>
        <p:nvGrpSpPr>
          <p:cNvPr id="13" name="Group 11"/>
          <p:cNvGrpSpPr>
            <a:grpSpLocks/>
          </p:cNvGrpSpPr>
          <p:nvPr userDrawn="1"/>
        </p:nvGrpSpPr>
        <p:grpSpPr bwMode="auto">
          <a:xfrm>
            <a:off x="7111429" y="-1984"/>
            <a:ext cx="2035175" cy="6859588"/>
            <a:chOff x="7108825" y="-1588"/>
            <a:chExt cx="2035175" cy="6859588"/>
          </a:xfrm>
        </p:grpSpPr>
        <p:pic>
          <p:nvPicPr>
            <p:cNvPr id="14" name="Picture 8" descr="strip for ppt template - 35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5475" y="-1588"/>
              <a:ext cx="898525" cy="685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" descr="Untitled-1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825" y="5786454"/>
              <a:ext cx="2035175" cy="7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171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nice-of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nsdi12/technical-sessions/presentation/canin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cb-sts.github.com/experimen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Software </a:t>
            </a:r>
            <a:r>
              <a:rPr lang="en-GB" dirty="0"/>
              <a:t>Engineering Aspects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Ian Welch</a:t>
            </a:r>
          </a:p>
          <a:p>
            <a:r>
              <a:rPr lang="en-GB" dirty="0" smtClean="0"/>
              <a:t>Ian.welch@ecs.vuw.ac.nz</a:t>
            </a:r>
          </a:p>
          <a:p>
            <a:endParaRPr lang="en-GB" dirty="0" smtClean="0"/>
          </a:p>
          <a:p>
            <a:r>
              <a:rPr lang="en-GB" sz="4200" b="1" dirty="0" smtClean="0"/>
              <a:t>2015 Wellington SDN Workshop</a:t>
            </a:r>
            <a:endParaRPr lang="en-GB" sz="4200" b="1" dirty="0"/>
          </a:p>
        </p:txBody>
      </p:sp>
    </p:spTree>
    <p:extLst>
      <p:ext uri="{BB962C8B-B14F-4D97-AF65-F5344CB8AC3E}">
        <p14:creationId xmlns:p14="http://schemas.microsoft.com/office/powerpoint/2010/main" val="35957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 tool (2012)</a:t>
            </a:r>
            <a:endParaRPr lang="mi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7352" y="1417638"/>
            <a:ext cx="4061072" cy="525172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Correctness conditions -- safety (something bad never happens) and </a:t>
            </a:r>
            <a:r>
              <a:rPr lang="en-US" dirty="0" err="1" smtClean="0"/>
              <a:t>liveness</a:t>
            </a:r>
            <a:r>
              <a:rPr lang="en-US" dirty="0" smtClean="0"/>
              <a:t> (eventually something good happens).</a:t>
            </a:r>
          </a:p>
          <a:p>
            <a:r>
              <a:rPr lang="en-US" dirty="0" smtClean="0"/>
              <a:t>Trace allows you to identify what led to correctness being violated</a:t>
            </a:r>
            <a:endParaRPr lang="en-US" dirty="0"/>
          </a:p>
          <a:p>
            <a:r>
              <a:rPr lang="en-US" dirty="0" smtClean="0"/>
              <a:t>Found 11 mostly design bugs in 3 real applications.</a:t>
            </a:r>
          </a:p>
          <a:p>
            <a:r>
              <a:rPr lang="en-US" dirty="0" smtClean="0"/>
              <a:t>Download and use it!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://code.google.com/p/nice-of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Practical approach, showed can work with real programs (98LOC, 378LOC and 1209LOC).</a:t>
            </a:r>
          </a:p>
          <a:p>
            <a:r>
              <a:rPr lang="en-US" dirty="0" smtClean="0"/>
              <a:t>All about automation so can use compute resources to run many different scenarios.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050" name="Picture 2" descr="https://lh3.googleusercontent.com/7eeD3n1Iv5zOldI8BOAXXcWNusyq1oLjRpISE9fr2-3OLpkeros74cwjxWqOyk-AD4pRuW5OUiS08Nz7ib4Nr62WJkHl5Gu8zj8GV1R9DJ3sSAsMWd__V1XdFaXkIK--c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3" y="1155055"/>
            <a:ext cx="4401931" cy="480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4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 generation</a:t>
            </a:r>
            <a:endParaRPr lang="mi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3. Fuzz testing (see [3]):</a:t>
            </a:r>
          </a:p>
          <a:p>
            <a:pPr lvl="1"/>
            <a:r>
              <a:rPr lang="en-US" dirty="0" smtClean="0"/>
              <a:t>Generate invalid input (from specifications or based upon examples of real inputs).</a:t>
            </a:r>
          </a:p>
          <a:p>
            <a:pPr lvl="1"/>
            <a:r>
              <a:rPr lang="en-US" dirty="0" smtClean="0"/>
              <a:t>Can be used in a black-box manner.</a:t>
            </a:r>
          </a:p>
          <a:p>
            <a:pPr lvl="1"/>
            <a:r>
              <a:rPr lang="en-US" dirty="0"/>
              <a:t>Specify invariants (“loss of connectivity”, “access control violations”).</a:t>
            </a:r>
          </a:p>
          <a:p>
            <a:pPr lvl="1"/>
            <a:r>
              <a:rPr lang="en-US" dirty="0" smtClean="0"/>
              <a:t>Violation of an invariant indicates a bug, output is a trace of the inputs leading to failure .</a:t>
            </a:r>
          </a:p>
          <a:p>
            <a:pPr lvl="1"/>
            <a:r>
              <a:rPr lang="en-US" dirty="0" smtClean="0"/>
              <a:t>Used by commercial developers of production controllers.</a:t>
            </a:r>
          </a:p>
          <a:p>
            <a:pPr lvl="1"/>
            <a:r>
              <a:rPr lang="en-US" dirty="0" smtClean="0"/>
              <a:t>Problem: Tedious process to </a:t>
            </a:r>
            <a:r>
              <a:rPr lang="en-US" dirty="0" err="1" smtClean="0"/>
              <a:t>analyse</a:t>
            </a:r>
            <a:r>
              <a:rPr lang="en-US" dirty="0" smtClean="0"/>
              <a:t> the trace because includes irrelevant inputs.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362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SDN Troubleshooting System (2014)</a:t>
            </a:r>
            <a:endParaRPr lang="mi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36070"/>
            <a:ext cx="5472608" cy="497324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Finding the root cause requires ignoring irrelevant events.</a:t>
            </a:r>
          </a:p>
          <a:p>
            <a:r>
              <a:rPr lang="en-US" dirty="0" smtClean="0"/>
              <a:t>SDN Troubleshooting System (STS) </a:t>
            </a:r>
            <a:r>
              <a:rPr lang="en-US" dirty="0" smtClean="0"/>
              <a:t>[3]automates </a:t>
            </a:r>
            <a:r>
              <a:rPr lang="en-US" dirty="0" smtClean="0"/>
              <a:t>finding a minimum set of events.</a:t>
            </a:r>
          </a:p>
          <a:p>
            <a:r>
              <a:rPr lang="en-US" dirty="0" smtClean="0"/>
              <a:t>Applied to five production </a:t>
            </a:r>
            <a:r>
              <a:rPr lang="en-US" dirty="0" smtClean="0"/>
              <a:t>controllers (code agnostic).</a:t>
            </a:r>
            <a:endParaRPr lang="en-US" dirty="0" smtClean="0"/>
          </a:p>
          <a:p>
            <a:r>
              <a:rPr lang="en-US" dirty="0" smtClean="0"/>
              <a:t>Significant reduction in size of traces</a:t>
            </a:r>
          </a:p>
          <a:p>
            <a:pPr lvl="1"/>
            <a:r>
              <a:rPr lang="en-US" dirty="0" smtClean="0"/>
              <a:t>1500 events to 2 events.</a:t>
            </a:r>
          </a:p>
          <a:p>
            <a:r>
              <a:rPr lang="en-US" dirty="0" smtClean="0"/>
              <a:t>Note focus isn’t bug finding (fuzzing does that), more diagnosis.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146" name="Picture 2" descr="https://i-msdn.sec.s-msft.com/dynimg/IC5342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777" y="1336070"/>
            <a:ext cx="2689998" cy="406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56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Debugger (2012)</a:t>
            </a:r>
            <a:endParaRPr lang="mi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73371"/>
            <a:ext cx="3384376" cy="539598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Most IDEs support interactive debugging.</a:t>
            </a:r>
          </a:p>
          <a:p>
            <a:r>
              <a:rPr lang="en-US" dirty="0" err="1" smtClean="0"/>
              <a:t>ndb</a:t>
            </a:r>
            <a:r>
              <a:rPr lang="en-US" dirty="0" smtClean="0"/>
              <a:t> – debugger for SDN </a:t>
            </a:r>
            <a:r>
              <a:rPr lang="en-US" dirty="0" smtClean="0"/>
              <a:t>applications [4] </a:t>
            </a:r>
            <a:endParaRPr lang="mi-NZ" dirty="0" smtClean="0"/>
          </a:p>
          <a:p>
            <a:r>
              <a:rPr lang="en-US" dirty="0" smtClean="0"/>
              <a:t>Breakpoint:</a:t>
            </a:r>
          </a:p>
          <a:p>
            <a:pPr lvl="1"/>
            <a:r>
              <a:rPr lang="en-US" dirty="0" smtClean="0"/>
              <a:t>Filter (header, switch)</a:t>
            </a:r>
          </a:p>
          <a:p>
            <a:r>
              <a:rPr lang="en-US" dirty="0" err="1" smtClean="0"/>
              <a:t>Backtrace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Path of flow taken by packet</a:t>
            </a:r>
          </a:p>
          <a:p>
            <a:pPr lvl="1"/>
            <a:r>
              <a:rPr lang="en-US" dirty="0" smtClean="0"/>
              <a:t>State of </a:t>
            </a:r>
            <a:r>
              <a:rPr lang="en-US" dirty="0" err="1" smtClean="0"/>
              <a:t>flowtable</a:t>
            </a:r>
            <a:r>
              <a:rPr lang="en-US" dirty="0" smtClean="0"/>
              <a:t> at each switch</a:t>
            </a:r>
          </a:p>
          <a:p>
            <a:r>
              <a:rPr lang="en-US" dirty="0" smtClean="0"/>
              <a:t>Implementation doesn’t require changes to switches but does introduce extra traffic.</a:t>
            </a:r>
          </a:p>
          <a:p>
            <a:r>
              <a:rPr lang="en-US" b="1" dirty="0" smtClean="0"/>
              <a:t>Limited to </a:t>
            </a:r>
            <a:r>
              <a:rPr lang="en-US" b="1" dirty="0" err="1" smtClean="0"/>
              <a:t>OpenFlow</a:t>
            </a:r>
            <a:r>
              <a:rPr lang="en-US" b="1" dirty="0" smtClean="0"/>
              <a:t> 1.0.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273371"/>
            <a:ext cx="6192688" cy="51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8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Specific Languages</a:t>
            </a:r>
            <a:endParaRPr lang="mi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71816" cy="485313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Language for expressing solutions to problems in a specific domain.</a:t>
            </a:r>
          </a:p>
          <a:p>
            <a:pPr lvl="1"/>
            <a:r>
              <a:rPr lang="en-US" dirty="0" smtClean="0"/>
              <a:t>Example: make, </a:t>
            </a:r>
            <a:r>
              <a:rPr lang="en-US" dirty="0" err="1" smtClean="0"/>
              <a:t>lex</a:t>
            </a:r>
            <a:r>
              <a:rPr lang="en-US" dirty="0" smtClean="0"/>
              <a:t>, bison, </a:t>
            </a:r>
            <a:r>
              <a:rPr lang="en-US" dirty="0" err="1" smtClean="0"/>
              <a:t>yacc</a:t>
            </a:r>
            <a:r>
              <a:rPr lang="en-US" dirty="0" smtClean="0"/>
              <a:t>, </a:t>
            </a:r>
            <a:r>
              <a:rPr lang="en-US" dirty="0" err="1" smtClean="0"/>
              <a:t>regexp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Choose abstractions that are more expressive than base language.</a:t>
            </a:r>
          </a:p>
          <a:p>
            <a:pPr lvl="1"/>
            <a:r>
              <a:rPr lang="en-US" dirty="0" smtClean="0"/>
              <a:t>Embed in existing language (Pyretic – extends python, composition of modules together, enhanced reuse of code that has already been tested) [6]</a:t>
            </a:r>
          </a:p>
          <a:p>
            <a:pPr lvl="1"/>
            <a:r>
              <a:rPr lang="en-US" dirty="0" smtClean="0"/>
              <a:t>Create a new language (Fat tire 2013 – </a:t>
            </a:r>
            <a:r>
              <a:rPr lang="en-US" dirty="0" err="1" smtClean="0"/>
              <a:t>regexp</a:t>
            </a:r>
            <a:r>
              <a:rPr lang="en-US" dirty="0" smtClean="0"/>
              <a:t>) [5]</a:t>
            </a:r>
          </a:p>
          <a:p>
            <a:r>
              <a:rPr lang="en-US" dirty="0" smtClean="0"/>
              <a:t>Declarative DSLs compile down into implementations (less error prone).</a:t>
            </a:r>
          </a:p>
          <a:p>
            <a:pPr lvl="1"/>
            <a:r>
              <a:rPr lang="en-US" dirty="0" smtClean="0"/>
              <a:t>Example SQL-like language used by Frenetic project, programmer concentrates on what rather than how [6].</a:t>
            </a:r>
          </a:p>
          <a:p>
            <a:pPr lvl="1"/>
            <a:r>
              <a:rPr lang="en-US" dirty="0" smtClean="0"/>
              <a:t>Compiler technology used here to achieve the how.</a:t>
            </a:r>
          </a:p>
          <a:p>
            <a:r>
              <a:rPr lang="en-US" dirty="0" smtClean="0"/>
              <a:t>Advantages: reuse, automation, portability.</a:t>
            </a:r>
          </a:p>
        </p:txBody>
      </p:sp>
    </p:spTree>
    <p:extLst>
      <p:ext uri="{BB962C8B-B14F-4D97-AF65-F5344CB8AC3E}">
        <p14:creationId xmlns:p14="http://schemas.microsoft.com/office/powerpoint/2010/main" val="281915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mi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Programmable networks vulnerable to bugs due to programming or design errors that can bring down your network.</a:t>
            </a:r>
          </a:p>
          <a:p>
            <a:r>
              <a:rPr lang="en-US" dirty="0" smtClean="0"/>
              <a:t>But because programmable we can apply software engineering techniques to avoid, find or prevent these bugs from leading to failure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Possibly this might even lead to more reliable networks than non-SDN ones because lack of tools for existing systems to catch configuration errors</a:t>
            </a:r>
          </a:p>
        </p:txBody>
      </p:sp>
    </p:spTree>
    <p:extLst>
      <p:ext uri="{BB962C8B-B14F-4D97-AF65-F5344CB8AC3E}">
        <p14:creationId xmlns:p14="http://schemas.microsoft.com/office/powerpoint/2010/main" val="425237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mi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1600" dirty="0" smtClean="0"/>
              <a:t>[1] </a:t>
            </a:r>
            <a:r>
              <a:rPr lang="en-AU" sz="1600" dirty="0"/>
              <a:t>M. </a:t>
            </a:r>
            <a:r>
              <a:rPr lang="en-AU" sz="1600" dirty="0" err="1"/>
              <a:t>Canini</a:t>
            </a:r>
            <a:r>
              <a:rPr lang="en-AU" sz="1600" dirty="0"/>
              <a:t>, D. </a:t>
            </a:r>
            <a:r>
              <a:rPr lang="en-AU" sz="1600" dirty="0" err="1"/>
              <a:t>Venzano</a:t>
            </a:r>
            <a:r>
              <a:rPr lang="en-AU" sz="1600" dirty="0"/>
              <a:t>, P. </a:t>
            </a:r>
            <a:r>
              <a:rPr lang="en-AU" sz="1600" dirty="0" err="1"/>
              <a:t>Pereˇs</a:t>
            </a:r>
            <a:r>
              <a:rPr lang="en-AU" sz="1600" dirty="0"/>
              <a:t> ́</a:t>
            </a:r>
            <a:r>
              <a:rPr lang="en-AU" sz="1600" dirty="0" err="1"/>
              <a:t>ıni</a:t>
            </a:r>
            <a:r>
              <a:rPr lang="en-AU" sz="1600" dirty="0"/>
              <a:t>, D. </a:t>
            </a:r>
            <a:r>
              <a:rPr lang="en-AU" sz="1600" dirty="0" err="1"/>
              <a:t>Kostic</a:t>
            </a:r>
            <a:r>
              <a:rPr lang="en-AU" sz="1600" dirty="0"/>
              <a:t>, and J. Rexford. A nice way to test </a:t>
            </a:r>
            <a:r>
              <a:rPr lang="en-AU" sz="1600" dirty="0" err="1"/>
              <a:t>openflow</a:t>
            </a:r>
            <a:r>
              <a:rPr lang="en-AU" sz="1600" dirty="0"/>
              <a:t> applications. In Presented as part of the 9th USENIX Symposium on Networked Systems Design and Implementation (NSDI 12), pages 127–140, San Jose, CA, 2012. USENIX</a:t>
            </a:r>
            <a:r>
              <a:rPr lang="en-AU" sz="1600" dirty="0" smtClean="0"/>
              <a:t>. </a:t>
            </a:r>
            <a:r>
              <a:rPr lang="en-AU" sz="1600" dirty="0"/>
              <a:t>Slides: </a:t>
            </a:r>
            <a:r>
              <a:rPr lang="en-AU" sz="1600" dirty="0">
                <a:hlinkClick r:id="rId3"/>
              </a:rPr>
              <a:t>https://</a:t>
            </a:r>
            <a:r>
              <a:rPr lang="en-AU" sz="1600" dirty="0" smtClean="0">
                <a:hlinkClick r:id="rId3"/>
              </a:rPr>
              <a:t>www.usenix.org/conference/nsdi12/technical-sessions/presentation/canini</a:t>
            </a:r>
            <a:endParaRPr lang="en-AU" sz="1600" dirty="0"/>
          </a:p>
          <a:p>
            <a:pPr marL="0" indent="0">
              <a:buNone/>
            </a:pPr>
            <a:r>
              <a:rPr lang="en-AU" sz="1600" dirty="0" smtClean="0"/>
              <a:t>[2] Model </a:t>
            </a:r>
            <a:r>
              <a:rPr lang="en-AU" sz="1600" dirty="0"/>
              <a:t>Based Black-Box Testing of SDN Applications J Yao, Z Wang, X Yin, X Shi, J Wu, Y Li </a:t>
            </a:r>
            <a:r>
              <a:rPr lang="en-AU" sz="1600" dirty="0" err="1" smtClean="0"/>
              <a:t>CoNEXT</a:t>
            </a:r>
            <a:r>
              <a:rPr lang="en-AU" sz="1600" dirty="0" smtClean="0"/>
              <a:t>, 2014 </a:t>
            </a:r>
            <a:r>
              <a:rPr lang="en-AU" sz="1600" dirty="0"/>
              <a:t>- </a:t>
            </a:r>
            <a:r>
              <a:rPr lang="en-AU" sz="1600" dirty="0" smtClean="0"/>
              <a:t>dl.acm.org</a:t>
            </a:r>
          </a:p>
          <a:p>
            <a:pPr marL="0" indent="0">
              <a:buNone/>
            </a:pPr>
            <a:r>
              <a:rPr lang="en-AU" sz="1600" dirty="0"/>
              <a:t>[3] </a:t>
            </a:r>
            <a:r>
              <a:rPr lang="en-AU" sz="1600" dirty="0" smtClean="0"/>
              <a:t>C</a:t>
            </a:r>
            <a:r>
              <a:rPr lang="en-AU" sz="1600" dirty="0"/>
              <a:t>. Scott, A. </a:t>
            </a:r>
            <a:r>
              <a:rPr lang="en-AU" sz="1600" dirty="0" err="1"/>
              <a:t>Wundsam</a:t>
            </a:r>
            <a:r>
              <a:rPr lang="en-AU" sz="1600" dirty="0"/>
              <a:t>, B. </a:t>
            </a:r>
            <a:r>
              <a:rPr lang="en-AU" sz="1600" dirty="0" err="1"/>
              <a:t>Raghavan</a:t>
            </a:r>
            <a:r>
              <a:rPr lang="en-AU" sz="1600" dirty="0"/>
              <a:t>, A. Panda, A. Or, J. Lai, E. Huang, Z. Liu, A. El-</a:t>
            </a:r>
            <a:r>
              <a:rPr lang="en-AU" sz="1600" dirty="0" err="1"/>
              <a:t>Hassany</a:t>
            </a:r>
            <a:r>
              <a:rPr lang="en-AU" sz="1600" dirty="0"/>
              <a:t>, S. Whitlock, H. Acharya, K. </a:t>
            </a:r>
            <a:r>
              <a:rPr lang="en-AU" sz="1600" dirty="0" err="1"/>
              <a:t>Zarifis</a:t>
            </a:r>
            <a:r>
              <a:rPr lang="en-AU" sz="1600" dirty="0"/>
              <a:t>, and S. </a:t>
            </a:r>
            <a:r>
              <a:rPr lang="en-AU" sz="1600" dirty="0" err="1"/>
              <a:t>Shenker</a:t>
            </a:r>
            <a:r>
              <a:rPr lang="en-AU" sz="1600" dirty="0"/>
              <a:t>. Troubleshooting </a:t>
            </a:r>
            <a:r>
              <a:rPr lang="en-AU" sz="1600" dirty="0" err="1"/>
              <a:t>blackbox</a:t>
            </a:r>
            <a:r>
              <a:rPr lang="en-AU" sz="1600" dirty="0"/>
              <a:t> </a:t>
            </a:r>
            <a:r>
              <a:rPr lang="en-AU" sz="1600" dirty="0" err="1"/>
              <a:t>sdn</a:t>
            </a:r>
            <a:r>
              <a:rPr lang="en-AU" sz="1600" dirty="0"/>
              <a:t> control software with minimal causal sequences. In Proceedings of the 2014 ACM Conference on SIGCOMM, pages 395–406. ACM, 2014</a:t>
            </a:r>
            <a:r>
              <a:rPr lang="en-AU" sz="1600" dirty="0" smtClean="0"/>
              <a:t>. </a:t>
            </a:r>
            <a:r>
              <a:rPr lang="en-AU" sz="1600" dirty="0" smtClean="0">
                <a:hlinkClick r:id="rId4"/>
              </a:rPr>
              <a:t>http://</a:t>
            </a:r>
            <a:r>
              <a:rPr lang="mi-NZ" sz="1600" dirty="0" smtClean="0">
                <a:hlinkClick r:id="rId4"/>
              </a:rPr>
              <a:t>ucb-sts.github.com/</a:t>
            </a:r>
            <a:r>
              <a:rPr lang="mi-NZ" sz="1600" dirty="0" err="1" smtClean="0">
                <a:hlinkClick r:id="rId4"/>
              </a:rPr>
              <a:t>experiments</a:t>
            </a:r>
            <a:endParaRPr lang="mi-NZ" sz="1600" dirty="0" smtClean="0"/>
          </a:p>
          <a:p>
            <a:pPr marL="0" indent="0">
              <a:buNone/>
            </a:pPr>
            <a:r>
              <a:rPr lang="en-US" sz="1600" dirty="0"/>
              <a:t>[4] Nikhil </a:t>
            </a:r>
            <a:r>
              <a:rPr lang="en-US" sz="1600" dirty="0" err="1"/>
              <a:t>Handigol</a:t>
            </a:r>
            <a:r>
              <a:rPr lang="en-US" sz="1600" dirty="0"/>
              <a:t>, Brandon Heller, </a:t>
            </a:r>
            <a:r>
              <a:rPr lang="en-US" sz="1600" dirty="0" err="1"/>
              <a:t>Vimalkumar</a:t>
            </a:r>
            <a:r>
              <a:rPr lang="en-US" sz="1600" dirty="0"/>
              <a:t> </a:t>
            </a:r>
            <a:r>
              <a:rPr lang="en-US" sz="1600" dirty="0" err="1"/>
              <a:t>Jeyakumar</a:t>
            </a:r>
            <a:r>
              <a:rPr lang="en-US" sz="1600" dirty="0"/>
              <a:t>, David </a:t>
            </a:r>
            <a:r>
              <a:rPr lang="en-US" sz="1600" dirty="0" err="1"/>
              <a:t>Maziéres</a:t>
            </a:r>
            <a:r>
              <a:rPr lang="en-US" sz="1600" dirty="0"/>
              <a:t>, and Nick </a:t>
            </a:r>
            <a:r>
              <a:rPr lang="en-US" sz="1600" dirty="0" err="1"/>
              <a:t>McKeown</a:t>
            </a:r>
            <a:r>
              <a:rPr lang="en-US" sz="1600" dirty="0"/>
              <a:t>. 2012. Where is the debugger for my software-defined network?. In Proceedings of the first workshop on Hot topics in software defined networks (</a:t>
            </a:r>
            <a:r>
              <a:rPr lang="en-US" sz="1600" dirty="0" err="1"/>
              <a:t>HotSDN</a:t>
            </a:r>
            <a:r>
              <a:rPr lang="en-US" sz="1600" dirty="0"/>
              <a:t> '12). ACM, New York, NY, USA, 55-60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[5] Mark </a:t>
            </a:r>
            <a:r>
              <a:rPr lang="en-US" sz="1600" dirty="0" err="1"/>
              <a:t>Reitblatt</a:t>
            </a:r>
            <a:r>
              <a:rPr lang="en-US" sz="1600" dirty="0"/>
              <a:t>, Marco </a:t>
            </a:r>
            <a:r>
              <a:rPr lang="en-US" sz="1600" dirty="0" err="1"/>
              <a:t>Canini</a:t>
            </a:r>
            <a:r>
              <a:rPr lang="en-US" sz="1600" dirty="0"/>
              <a:t>, Arjun </a:t>
            </a:r>
            <a:r>
              <a:rPr lang="en-US" sz="1600" dirty="0" err="1"/>
              <a:t>Guha</a:t>
            </a:r>
            <a:r>
              <a:rPr lang="en-US" sz="1600" dirty="0"/>
              <a:t>, and Nate Foster. 2013. </a:t>
            </a:r>
            <a:r>
              <a:rPr lang="en-US" sz="1600" dirty="0" err="1"/>
              <a:t>FatTire</a:t>
            </a:r>
            <a:r>
              <a:rPr lang="en-US" sz="1600" dirty="0"/>
              <a:t>: declarative fault tolerance for software-defined networks. In Proceedings of the second ACM SIGCOMM workshop on Hot topics in software defined networking (</a:t>
            </a:r>
            <a:r>
              <a:rPr lang="en-US" sz="1600" dirty="0" err="1"/>
              <a:t>HotSDN</a:t>
            </a:r>
            <a:r>
              <a:rPr lang="en-US" sz="1600" dirty="0"/>
              <a:t> '13).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[6</a:t>
            </a:r>
            <a:r>
              <a:rPr lang="en-US" sz="1600" dirty="0"/>
              <a:t>] Nate Foster, Michael J. Freedman, Arjun </a:t>
            </a:r>
            <a:r>
              <a:rPr lang="en-US" sz="1600" dirty="0" err="1"/>
              <a:t>Guha</a:t>
            </a:r>
            <a:r>
              <a:rPr lang="en-US" sz="1600" dirty="0"/>
              <a:t>, Rob Harrison, Naga Praveen </a:t>
            </a:r>
            <a:r>
              <a:rPr lang="en-US" sz="1600" dirty="0" err="1"/>
              <a:t>Katta</a:t>
            </a:r>
            <a:r>
              <a:rPr lang="en-US" sz="1600" dirty="0"/>
              <a:t>, Christopher Monsanto, Joshua Reich, Mark </a:t>
            </a:r>
            <a:r>
              <a:rPr lang="en-US" sz="1600" dirty="0" err="1"/>
              <a:t>Reitblatt</a:t>
            </a:r>
            <a:r>
              <a:rPr lang="en-US" sz="1600" dirty="0"/>
              <a:t>, Jennifer Rexford, Cole Schlesinger, Alec Story, and David Walker. Languages for software-defined networks. IEEE Communications Magazine, 51(2):128-134, 2013</a:t>
            </a:r>
            <a:endParaRPr lang="mi-NZ" sz="1600" dirty="0" smtClean="0"/>
          </a:p>
          <a:p>
            <a:pPr marL="0" indent="0">
              <a:buNone/>
            </a:pPr>
            <a:endParaRPr lang="mi-NZ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endParaRPr lang="mi-NZ" sz="1600" dirty="0"/>
          </a:p>
        </p:txBody>
      </p:sp>
    </p:spTree>
    <p:extLst>
      <p:ext uri="{BB962C8B-B14F-4D97-AF65-F5344CB8AC3E}">
        <p14:creationId xmlns:p14="http://schemas.microsoft.com/office/powerpoint/2010/main" val="91098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" y="0"/>
            <a:ext cx="91478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450890" y="5589240"/>
            <a:ext cx="172819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b="1" dirty="0" smtClean="0"/>
              <a:t>Slide from [1]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55917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578"/>
            <a:ext cx="9144000" cy="68454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36296" y="6237312"/>
            <a:ext cx="1512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b="1" dirty="0" smtClean="0"/>
              <a:t>Slide from [1]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69842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pyswitch</a:t>
            </a:r>
            <a:endParaRPr lang="mi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1"/>
            <a:ext cx="7877496" cy="4185858"/>
          </a:xfrm>
        </p:spPr>
        <p:txBody>
          <a:bodyPr>
            <a:normAutofit/>
          </a:bodyPr>
          <a:lstStyle/>
          <a:p>
            <a:r>
              <a:rPr lang="en-US" dirty="0" smtClean="0"/>
              <a:t>Consider </a:t>
            </a:r>
            <a:r>
              <a:rPr lang="en-US" dirty="0" err="1" smtClean="0"/>
              <a:t>pyswitch</a:t>
            </a:r>
            <a:r>
              <a:rPr lang="en-US" dirty="0" smtClean="0"/>
              <a:t> (NOX distribution)</a:t>
            </a:r>
          </a:p>
          <a:p>
            <a:r>
              <a:rPr lang="en-US" dirty="0" smtClean="0"/>
              <a:t>Only 98 lines of code, what could go wrong?</a:t>
            </a:r>
          </a:p>
          <a:p>
            <a:r>
              <a:rPr lang="en-US" dirty="0" smtClean="0"/>
              <a:t>NICE automated bug finder found three software flaws missed despite testing by the developers.</a:t>
            </a:r>
            <a:endParaRPr lang="mi-NZ" dirty="0"/>
          </a:p>
        </p:txBody>
      </p:sp>
    </p:spTree>
    <p:extLst>
      <p:ext uri="{BB962C8B-B14F-4D97-AF65-F5344CB8AC3E}">
        <p14:creationId xmlns:p14="http://schemas.microsoft.com/office/powerpoint/2010/main" val="115862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hard?</a:t>
            </a:r>
            <a:endParaRPr lang="mi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7877496" cy="449309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Human factors, to err is human.</a:t>
            </a:r>
          </a:p>
          <a:p>
            <a:r>
              <a:rPr lang="en-US" dirty="0" smtClean="0"/>
              <a:t>Program does not execute in isolation.</a:t>
            </a:r>
          </a:p>
          <a:p>
            <a:r>
              <a:rPr lang="en-US" dirty="0" smtClean="0"/>
              <a:t>Data-plane driven i.e. packet </a:t>
            </a:r>
            <a:r>
              <a:rPr lang="en-US" dirty="0"/>
              <a:t>content can change controller </a:t>
            </a:r>
            <a:r>
              <a:rPr lang="en-US" dirty="0" err="1" smtClean="0"/>
              <a:t>behaviour</a:t>
            </a:r>
            <a:r>
              <a:rPr lang="en-US" dirty="0"/>
              <a:t> </a:t>
            </a:r>
            <a:r>
              <a:rPr lang="en-US" dirty="0" smtClean="0"/>
              <a:t>(think </a:t>
            </a:r>
            <a:r>
              <a:rPr lang="en-US" dirty="0" err="1" smtClean="0"/>
              <a:t>QoS</a:t>
            </a:r>
            <a:r>
              <a:rPr lang="en-US" dirty="0" smtClean="0"/>
              <a:t> applications)</a:t>
            </a:r>
          </a:p>
          <a:p>
            <a:r>
              <a:rPr lang="en-US" dirty="0" smtClean="0"/>
              <a:t>Complex network </a:t>
            </a:r>
            <a:r>
              <a:rPr lang="en-US" dirty="0" err="1" smtClean="0"/>
              <a:t>behaviour</a:t>
            </a:r>
            <a:r>
              <a:rPr lang="en-US" dirty="0" smtClean="0"/>
              <a:t> i.e. event ordering (packet arrivals, topology changes) affect program </a:t>
            </a:r>
            <a:r>
              <a:rPr lang="en-US" dirty="0" err="1" smtClean="0"/>
              <a:t>behaviour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Race conditions can arise (inconsistencies between controller’s view and actual switch state).</a:t>
            </a:r>
          </a:p>
          <a:p>
            <a:pPr lvl="1"/>
            <a:r>
              <a:rPr lang="en-US" dirty="0" smtClean="0"/>
              <a:t>LOTS AND LOTS OF STATE THAT AFFECT PROGRAM EXECUTION!</a:t>
            </a:r>
          </a:p>
          <a:p>
            <a:endParaRPr lang="mi-NZ" dirty="0"/>
          </a:p>
        </p:txBody>
      </p:sp>
    </p:spTree>
    <p:extLst>
      <p:ext uri="{BB962C8B-B14F-4D97-AF65-F5344CB8AC3E}">
        <p14:creationId xmlns:p14="http://schemas.microsoft.com/office/powerpoint/2010/main" val="320198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mi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19" y="1600200"/>
            <a:ext cx="7996559" cy="4493095"/>
          </a:xfrm>
        </p:spPr>
        <p:txBody>
          <a:bodyPr>
            <a:normAutofit/>
          </a:bodyPr>
          <a:lstStyle/>
          <a:p>
            <a:r>
              <a:rPr lang="en-US" dirty="0" smtClean="0"/>
              <a:t>Programmable networks may be buggy.</a:t>
            </a:r>
          </a:p>
          <a:p>
            <a:r>
              <a:rPr lang="en-US" dirty="0" smtClean="0"/>
              <a:t>But so are conventional ones.</a:t>
            </a:r>
          </a:p>
          <a:p>
            <a:r>
              <a:rPr lang="en-US" dirty="0" smtClean="0"/>
              <a:t>Programmability means that you can use software engineering techniques to build more reliable networks than previously.</a:t>
            </a:r>
          </a:p>
          <a:p>
            <a:r>
              <a:rPr lang="en-US" dirty="0" smtClean="0"/>
              <a:t>Network engineers need to be aware of these approaches.</a:t>
            </a:r>
            <a:endParaRPr lang="en-US" dirty="0" smtClean="0"/>
          </a:p>
          <a:p>
            <a:pPr marL="0" indent="0">
              <a:buNone/>
            </a:pPr>
            <a:endParaRPr lang="mi-NZ" dirty="0"/>
          </a:p>
        </p:txBody>
      </p:sp>
    </p:spTree>
    <p:extLst>
      <p:ext uri="{BB962C8B-B14F-4D97-AF65-F5344CB8AC3E}">
        <p14:creationId xmlns:p14="http://schemas.microsoft.com/office/powerpoint/2010/main" val="50286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Non-exhaustive list of approaches</a:t>
            </a:r>
            <a:endParaRPr lang="mi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19" y="1600200"/>
            <a:ext cx="7996559" cy="4493095"/>
          </a:xfrm>
        </p:spPr>
        <p:txBody>
          <a:bodyPr>
            <a:normAutofit/>
          </a:bodyPr>
          <a:lstStyle/>
          <a:p>
            <a:r>
              <a:rPr lang="en-US" dirty="0" smtClean="0"/>
              <a:t>Write tests for the SDN applications:</a:t>
            </a:r>
          </a:p>
          <a:p>
            <a:pPr lvl="1"/>
            <a:r>
              <a:rPr lang="en-US" dirty="0" smtClean="0"/>
              <a:t>Hand-crafted tests (unit tests)</a:t>
            </a:r>
          </a:p>
          <a:p>
            <a:pPr lvl="1"/>
            <a:r>
              <a:rPr lang="en-US" dirty="0" smtClean="0"/>
              <a:t>Automated test generation (black-box specification-based, white-box source code based, example-based fuzzing)</a:t>
            </a:r>
          </a:p>
          <a:p>
            <a:r>
              <a:rPr lang="en-US" dirty="0" smtClean="0"/>
              <a:t>Interactive debuggers (</a:t>
            </a:r>
            <a:r>
              <a:rPr lang="en-US" dirty="0" err="1" smtClean="0"/>
              <a:t>gdb</a:t>
            </a:r>
            <a:r>
              <a:rPr lang="en-US" dirty="0" smtClean="0"/>
              <a:t> but for networks)</a:t>
            </a:r>
          </a:p>
          <a:p>
            <a:r>
              <a:rPr lang="en-US" dirty="0" smtClean="0"/>
              <a:t>Domain-specific languages (first-class abstractions, declarative, use of compilers).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mi-NZ" dirty="0"/>
          </a:p>
        </p:txBody>
      </p:sp>
    </p:spTree>
    <p:extLst>
      <p:ext uri="{BB962C8B-B14F-4D97-AF65-F5344CB8AC3E}">
        <p14:creationId xmlns:p14="http://schemas.microsoft.com/office/powerpoint/2010/main" val="179124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mi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70731"/>
            <a:ext cx="4978896" cy="486658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Focus in the smallest testable parts of the application.</a:t>
            </a:r>
          </a:p>
          <a:p>
            <a:r>
              <a:rPr lang="en-US" dirty="0" smtClean="0"/>
              <a:t>Ideally write the tests (expected </a:t>
            </a:r>
            <a:r>
              <a:rPr lang="en-US" dirty="0" err="1" smtClean="0"/>
              <a:t>behaviour</a:t>
            </a:r>
            <a:r>
              <a:rPr lang="en-US" dirty="0" smtClean="0"/>
              <a:t>) as you go along.</a:t>
            </a:r>
          </a:p>
          <a:p>
            <a:r>
              <a:rPr lang="en-US" dirty="0" smtClean="0"/>
              <a:t>Run the test as part of the compilation process.</a:t>
            </a:r>
          </a:p>
          <a:p>
            <a:r>
              <a:rPr lang="en-US" dirty="0" smtClean="0"/>
              <a:t>Frameworks exist for python, has been applied to controllers (</a:t>
            </a:r>
            <a:r>
              <a:rPr lang="en-US" dirty="0" err="1" smtClean="0"/>
              <a:t>Ryu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Writing unit tests should be basic good practice.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 descr="http://www.quickmeme.com/img/7d/7d50b56276ee0f174b1f708ab7a1c0c29dff5fab0f5363b78404cce3dcb6eed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02808"/>
            <a:ext cx="3707904" cy="375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5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 generation</a:t>
            </a:r>
            <a:endParaRPr lang="mi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6070"/>
            <a:ext cx="5554960" cy="49732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1. Specify the expected </a:t>
            </a:r>
            <a:r>
              <a:rPr lang="en-US" dirty="0" err="1" smtClean="0"/>
              <a:t>behaviour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(finite state machine) (see [2])</a:t>
            </a:r>
          </a:p>
          <a:p>
            <a:pPr lvl="1"/>
            <a:r>
              <a:rPr lang="en-US" dirty="0" smtClean="0"/>
              <a:t>Tests = executable paths</a:t>
            </a:r>
          </a:p>
          <a:p>
            <a:pPr lvl="1"/>
            <a:r>
              <a:rPr lang="en-US" dirty="0" smtClean="0"/>
              <a:t>Generate unit tests that exercise these paths</a:t>
            </a:r>
          </a:p>
          <a:p>
            <a:pPr lvl="1"/>
            <a:r>
              <a:rPr lang="en-US" dirty="0" smtClean="0"/>
              <a:t>Problem: building the </a:t>
            </a:r>
            <a:r>
              <a:rPr lang="en-US" dirty="0" smtClean="0"/>
              <a:t>specification in the first place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 smtClean="0"/>
              <a:t>. Extract a specification from code (see [1]):</a:t>
            </a:r>
          </a:p>
          <a:p>
            <a:pPr lvl="1"/>
            <a:r>
              <a:rPr lang="en-US" dirty="0" smtClean="0"/>
              <a:t>Problem: very detailed models can lead to too many tests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122" name="Picture 2" descr="http://upload.wikimedia.org/wikipedia/commons/thumb/c/cf/Finite_state_machine_example_with_comments.svg/250px-Finite_state_machine_example_with_comment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760" y="1314479"/>
            <a:ext cx="3150319" cy="448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58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1978</Words>
  <Application>Microsoft Office PowerPoint</Application>
  <PresentationFormat>On-screen Show (4:3)</PresentationFormat>
  <Paragraphs>167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Software Engineering Aspects  </vt:lpstr>
      <vt:lpstr>PowerPoint Presentation</vt:lpstr>
      <vt:lpstr>PowerPoint Presentation</vt:lpstr>
      <vt:lpstr>Example: pyswitch</vt:lpstr>
      <vt:lpstr>Why so hard?</vt:lpstr>
      <vt:lpstr>Software Engineering</vt:lpstr>
      <vt:lpstr>Non-exhaustive list of approaches</vt:lpstr>
      <vt:lpstr>Unit tests</vt:lpstr>
      <vt:lpstr>Automated test generation</vt:lpstr>
      <vt:lpstr>NICE tool (2012)</vt:lpstr>
      <vt:lpstr>Automated test generation</vt:lpstr>
      <vt:lpstr>SDN Troubleshooting System (2014)</vt:lpstr>
      <vt:lpstr>Interactive Debugger (2012)</vt:lpstr>
      <vt:lpstr>Domain Specific Languages</vt:lpstr>
      <vt:lpstr>Summary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</dc:creator>
  <cp:lastModifiedBy>Ian Welch</cp:lastModifiedBy>
  <cp:revision>61</cp:revision>
  <cp:lastPrinted>2015-02-18T20:42:06Z</cp:lastPrinted>
  <dcterms:created xsi:type="dcterms:W3CDTF">2015-02-15T21:56:26Z</dcterms:created>
  <dcterms:modified xsi:type="dcterms:W3CDTF">2015-02-19T01:27:53Z</dcterms:modified>
</cp:coreProperties>
</file>