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6.xml.rels" ContentType="application/vnd.openxmlformats-package.relationships+xml"/>
  <Override PartName="/ppt/notesSlides/notesSlide6.xml" ContentType="application/vnd.openxmlformats-officedocument.presentationml.notesSlide+xml"/>
  <Override PartName="/ppt/slides/slide33.xml" ContentType="application/vnd.openxmlformats-officedocument.presentationml.slide+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4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7.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1.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42.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25.png" ContentType="image/png"/>
  <Override PartName="/ppt/media/image22.png" ContentType="image/png"/>
  <Override PartName="/ppt/media/image24.png" ContentType="image/png"/>
  <Override PartName="/ppt/media/image21.png" ContentType="image/png"/>
  <Override PartName="/ppt/media/image20.png" ContentType="image/png"/>
  <Override PartName="/ppt/media/image15.png" ContentType="image/png"/>
  <Override PartName="/ppt/media/image17.png" ContentType="image/png"/>
  <Override PartName="/ppt/media/image14.png" ContentType="image/png"/>
  <Override PartName="/ppt/media/image16.png" ContentType="image/png"/>
  <Override PartName="/ppt/media/image23.png" ContentType="image/png"/>
  <Override PartName="/ppt/media/image12.png" ContentType="image/png"/>
  <Override PartName="/ppt/media/image11.png" ContentType="image/png"/>
  <Override PartName="/ppt/media/image8.png" ContentType="image/png"/>
  <Override PartName="/ppt/media/image6.png" ContentType="image/png"/>
  <Override PartName="/ppt/media/image18.png" ContentType="image/png"/>
  <Override PartName="/ppt/media/image4.png" ContentType="image/png"/>
  <Override PartName="/ppt/media/image7.png" ContentType="image/png"/>
  <Override PartName="/ppt/media/image13.jpeg" ContentType="image/jpeg"/>
  <Override PartName="/ppt/media/image3.png" ContentType="image/png"/>
  <Override PartName="/ppt/media/image9.jpeg" ContentType="image/jpeg"/>
  <Override PartName="/ppt/media/image19.png" ContentType="image/png"/>
  <Override PartName="/ppt/media/image5.jpeg" ContentType="image/jpeg"/>
  <Override PartName="/ppt/media/image2.png" ContentType="image/png"/>
  <Override PartName="/ppt/media/image10.png" ContentType="image/png"/>
  <Override PartName="/ppt/media/image1.jpeg" ContentType="image/jpe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756000" y="5078520"/>
            <a:ext cx="6047640" cy="4811040"/>
          </a:xfrm>
          <a:prstGeom prst="rect">
            <a:avLst/>
          </a:prstGeom>
        </p:spPr>
        <p:txBody>
          <a:bodyPr lIns="0" rIns="0" tIns="0" bIns="0"/>
          <a:p>
            <a:r>
              <a:rPr lang="en-NZ" sz="2000">
                <a:latin typeface="Arial"/>
              </a:rPr>
              <a:t>Click to edit the notes format</a:t>
            </a:r>
            <a:endParaRPr/>
          </a:p>
        </p:txBody>
      </p:sp>
      <p:sp>
        <p:nvSpPr>
          <p:cNvPr id="155" name="PlaceHolder 2"/>
          <p:cNvSpPr>
            <a:spLocks noGrp="1"/>
          </p:cNvSpPr>
          <p:nvPr>
            <p:ph type="hdr"/>
          </p:nvPr>
        </p:nvSpPr>
        <p:spPr>
          <a:xfrm>
            <a:off x="0" y="0"/>
            <a:ext cx="3280680" cy="534240"/>
          </a:xfrm>
          <a:prstGeom prst="rect">
            <a:avLst/>
          </a:prstGeom>
        </p:spPr>
        <p:txBody>
          <a:bodyPr lIns="0" rIns="0" tIns="0" bIns="0"/>
          <a:p>
            <a:r>
              <a:rPr lang="en-NZ" sz="1400">
                <a:latin typeface="Times New Roman"/>
              </a:rPr>
              <a:t>&lt;header&gt;</a:t>
            </a:r>
            <a:endParaRPr/>
          </a:p>
        </p:txBody>
      </p:sp>
      <p:sp>
        <p:nvSpPr>
          <p:cNvPr id="156" name="PlaceHolder 3"/>
          <p:cNvSpPr>
            <a:spLocks noGrp="1"/>
          </p:cNvSpPr>
          <p:nvPr>
            <p:ph type="dt"/>
          </p:nvPr>
        </p:nvSpPr>
        <p:spPr>
          <a:xfrm>
            <a:off x="4278960" y="0"/>
            <a:ext cx="3280680" cy="534240"/>
          </a:xfrm>
          <a:prstGeom prst="rect">
            <a:avLst/>
          </a:prstGeom>
        </p:spPr>
        <p:txBody>
          <a:bodyPr lIns="0" rIns="0" tIns="0" bIns="0"/>
          <a:p>
            <a:pPr algn="r"/>
            <a:r>
              <a:rPr lang="en-NZ" sz="1400">
                <a:latin typeface="Times New Roman"/>
              </a:rPr>
              <a:t>&lt;date/time&gt;</a:t>
            </a:r>
            <a:endParaRPr/>
          </a:p>
        </p:txBody>
      </p:sp>
      <p:sp>
        <p:nvSpPr>
          <p:cNvPr id="157" name="PlaceHolder 4"/>
          <p:cNvSpPr>
            <a:spLocks noGrp="1"/>
          </p:cNvSpPr>
          <p:nvPr>
            <p:ph type="ftr"/>
          </p:nvPr>
        </p:nvSpPr>
        <p:spPr>
          <a:xfrm>
            <a:off x="0" y="10157400"/>
            <a:ext cx="3280680" cy="534240"/>
          </a:xfrm>
          <a:prstGeom prst="rect">
            <a:avLst/>
          </a:prstGeom>
        </p:spPr>
        <p:txBody>
          <a:bodyPr lIns="0" rIns="0" tIns="0" bIns="0" anchor="b"/>
          <a:p>
            <a:r>
              <a:rPr lang="en-NZ" sz="1400">
                <a:latin typeface="Times New Roman"/>
              </a:rPr>
              <a:t>&lt;footer&gt;</a:t>
            </a:r>
            <a:endParaRPr/>
          </a:p>
        </p:txBody>
      </p:sp>
      <p:sp>
        <p:nvSpPr>
          <p:cNvPr id="158" name="PlaceHolder 5"/>
          <p:cNvSpPr>
            <a:spLocks noGrp="1"/>
          </p:cNvSpPr>
          <p:nvPr>
            <p:ph type="sldNum"/>
          </p:nvPr>
        </p:nvSpPr>
        <p:spPr>
          <a:xfrm>
            <a:off x="4278960" y="10157400"/>
            <a:ext cx="3280680" cy="534240"/>
          </a:xfrm>
          <a:prstGeom prst="rect">
            <a:avLst/>
          </a:prstGeom>
        </p:spPr>
        <p:txBody>
          <a:bodyPr lIns="0" rIns="0" tIns="0" bIns="0" anchor="b"/>
          <a:p>
            <a:pPr algn="r"/>
            <a:fld id="{3ED1EF97-58C8-4A1D-8E23-430617238F84}" type="slidenum">
              <a:rPr lang="en-NZ"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3" name="PlaceHolder 1"/>
          <p:cNvSpPr>
            <a:spLocks noGrp="1"/>
          </p:cNvSpPr>
          <p:nvPr>
            <p:ph type="body"/>
          </p:nvPr>
        </p:nvSpPr>
        <p:spPr>
          <a:xfrm>
            <a:off x="756000" y="5078520"/>
            <a:ext cx="6046920" cy="4810680"/>
          </a:xfrm>
          <a:prstGeom prst="rect">
            <a:avLst/>
          </a:prstGeom>
        </p:spPr>
        <p:txBody>
          <a:bodyPr lIns="0" rIns="0" tIns="0" bIns="0"/>
          <a:p>
            <a:pPr>
              <a:lnSpc>
                <a:spcPct val="100000"/>
              </a:lnSpc>
            </a:pPr>
            <a:r>
              <a:rPr lang="en-NZ" sz="2000">
                <a:solidFill>
                  <a:srgbClr val="000000"/>
                </a:solidFill>
                <a:latin typeface="Calibri"/>
              </a:rPr>
              <a:t>Static nature of network prevents adaption to changing traffic, application and user demands.</a:t>
            </a:r>
            <a:endParaRPr/>
          </a:p>
          <a:p>
            <a:pPr>
              <a:lnSpc>
                <a:spcPct val="100000"/>
              </a:lnSpc>
            </a:pPr>
            <a:r>
              <a:rPr lang="en-NZ" sz="2000">
                <a:solidFill>
                  <a:srgbClr val="000000"/>
                </a:solidFill>
                <a:latin typeface="Calibri"/>
              </a:rPr>
              <a:t>Device-specific configuration mechanisms make enforcing system wide policies leading security breaches, non-compliance with regulations etc.</a:t>
            </a:r>
            <a:endParaRPr/>
          </a:p>
          <a:p>
            <a:pPr>
              <a:lnSpc>
                <a:spcPct val="100000"/>
              </a:lnSpc>
            </a:pPr>
            <a:r>
              <a:rPr lang="en-NZ" sz="2000">
                <a:solidFill>
                  <a:srgbClr val="000000"/>
                </a:solidFill>
                <a:latin typeface="Calibri"/>
              </a:rPr>
              <a:t>Scaling is difficult because cannot assume oversubscription and static traffic patterns.</a:t>
            </a:r>
            <a:endParaRPr/>
          </a:p>
          <a:p>
            <a:pPr>
              <a:lnSpc>
                <a:spcPct val="100000"/>
              </a:lnSpc>
            </a:pPr>
            <a:r>
              <a:rPr lang="en-NZ" sz="2000">
                <a:solidFill>
                  <a:srgbClr val="000000"/>
                </a:solidFill>
                <a:latin typeface="Calibri"/>
              </a:rPr>
              <a:t>Network operators want to make changes faster than the three year standard product cycle.</a:t>
            </a:r>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4" name="PlaceHolder 1"/>
          <p:cNvSpPr>
            <a:spLocks noGrp="1"/>
          </p:cNvSpPr>
          <p:nvPr>
            <p:ph type="body"/>
          </p:nvPr>
        </p:nvSpPr>
        <p:spPr>
          <a:xfrm>
            <a:off x="756000" y="5078520"/>
            <a:ext cx="6046920" cy="4810680"/>
          </a:xfrm>
          <a:prstGeom prst="rect">
            <a:avLst/>
          </a:prstGeom>
        </p:spPr>
        <p:txBody>
          <a:bodyPr lIns="0" rIns="0" tIns="0" bIns="0"/>
          <a:p>
            <a:pPr>
              <a:lnSpc>
                <a:spcPct val="100000"/>
              </a:lnSpc>
              <a:buSzPct val="45000"/>
              <a:buFont typeface="StarSymbol"/>
              <a:buChar char=""/>
            </a:pPr>
            <a:r>
              <a:rPr lang="en-NZ" sz="1300">
                <a:solidFill>
                  <a:srgbClr val="000000"/>
                </a:solidFill>
                <a:latin typeface="Calibri"/>
              </a:rPr>
              <a:t>Directly programmable: Network control is directly programmable because it is decoupled from forwarding functions.</a:t>
            </a:r>
            <a:endParaRPr/>
          </a:p>
          <a:p>
            <a:pPr>
              <a:lnSpc>
                <a:spcPct val="100000"/>
              </a:lnSpc>
              <a:buSzPct val="45000"/>
              <a:buFont typeface="StarSymbol"/>
              <a:buChar char=""/>
            </a:pPr>
            <a:r>
              <a:rPr lang="en-NZ" sz="1300">
                <a:solidFill>
                  <a:srgbClr val="000000"/>
                </a:solidFill>
                <a:latin typeface="Calibri"/>
              </a:rPr>
              <a:t>Agile: Abstracting control from forwarding lets administrators dynamically adjust network-wide traffic flow to meet changing needs.</a:t>
            </a:r>
            <a:endParaRPr/>
          </a:p>
          <a:p>
            <a:pPr>
              <a:lnSpc>
                <a:spcPct val="100000"/>
              </a:lnSpc>
              <a:buSzPct val="45000"/>
              <a:buFont typeface="StarSymbol"/>
              <a:buChar char=""/>
            </a:pPr>
            <a:r>
              <a:rPr lang="en-NZ" sz="1300">
                <a:solidFill>
                  <a:srgbClr val="000000"/>
                </a:solidFill>
                <a:latin typeface="Calibri"/>
              </a:rPr>
              <a:t>Centrally managed: Network intelligence is (logically) centralized in software-based SDN controllers that maintain a global view of the network, which appears to applications and policy engines as a single, logical switch.</a:t>
            </a:r>
            <a:endParaRPr/>
          </a:p>
          <a:p>
            <a:pPr>
              <a:lnSpc>
                <a:spcPct val="100000"/>
              </a:lnSpc>
              <a:buSzPct val="45000"/>
              <a:buFont typeface="StarSymbol"/>
              <a:buChar char=""/>
            </a:pPr>
            <a:r>
              <a:rPr lang="en-NZ" sz="1300">
                <a:solidFill>
                  <a:srgbClr val="000000"/>
                </a:solidFill>
                <a:latin typeface="Calibri"/>
              </a:rPr>
              <a:t>Programmatically configured: SDN lets network managers configure, manage, secure, and optimize network resources very quickly via dynamic, automated SDN programs, which they can write themselves because the programs do not depend on proprietary software.</a:t>
            </a:r>
            <a:endParaRPr/>
          </a:p>
          <a:p>
            <a:pPr>
              <a:lnSpc>
                <a:spcPct val="100000"/>
              </a:lnSpc>
              <a:buSzPct val="45000"/>
              <a:buFont typeface="StarSymbol"/>
              <a:buChar char=""/>
            </a:pPr>
            <a:r>
              <a:rPr lang="en-NZ" sz="1300">
                <a:solidFill>
                  <a:srgbClr val="000000"/>
                </a:solidFill>
                <a:latin typeface="Calibri"/>
              </a:rPr>
              <a:t>Open standards-based and vendor-neutral: Whenimplemented through open standards, SDN simplifies network design and operation because instructions are provided by SDN controllers instead of multiple, vendor-specific devices and protocols.</a:t>
            </a:r>
            <a:endParaRPr/>
          </a:p>
          <a:p>
            <a:pPr>
              <a:lnSpc>
                <a:spcPct val="100000"/>
              </a:lnSpc>
              <a:buSzPct val="45000"/>
              <a:buFont typeface="StarSymbol"/>
              <a:buChar char=""/>
            </a:pPr>
            <a:endParaRPr/>
          </a:p>
          <a:p>
            <a:pPr>
              <a:lnSpc>
                <a:spcPct val="100000"/>
              </a:lnSpc>
              <a:buSzPct val="45000"/>
              <a:buFont typeface="StarSymbol"/>
              <a:buChar char=""/>
            </a:pPr>
            <a:endParaRPr/>
          </a:p>
          <a:p>
            <a:pPr>
              <a:lnSpc>
                <a:spcPct val="100000"/>
              </a:lnSpc>
              <a:buSzPct val="45000"/>
              <a:buFont typeface="StarSymbol"/>
              <a:buChar char=""/>
            </a:pPr>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5" name="PlaceHolder 1"/>
          <p:cNvSpPr>
            <a:spLocks noGrp="1"/>
          </p:cNvSpPr>
          <p:nvPr>
            <p:ph type="body"/>
          </p:nvPr>
        </p:nvSpPr>
        <p:spPr>
          <a:xfrm>
            <a:off x="756000" y="5078520"/>
            <a:ext cx="6046920" cy="4810680"/>
          </a:xfrm>
          <a:prstGeom prst="rect">
            <a:avLst/>
          </a:prstGeom>
        </p:spPr>
        <p:txBody>
          <a:bodyPr lIns="0" rIns="0" tIns="0" bIns="0"/>
          <a:p>
            <a:r>
              <a:rPr lang="en-NZ" sz="2000">
                <a:latin typeface="Arial"/>
              </a:rPr>
              <a:t>Led to agreement amongst openflow </a:t>
            </a:r>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6" name="PlaceHolder 1"/>
          <p:cNvSpPr>
            <a:spLocks noGrp="1"/>
          </p:cNvSpPr>
          <p:nvPr>
            <p:ph type="body"/>
          </p:nvPr>
        </p:nvSpPr>
        <p:spPr>
          <a:xfrm>
            <a:off x="756000" y="5078520"/>
            <a:ext cx="6046920" cy="4810680"/>
          </a:xfrm>
          <a:prstGeom prst="rect">
            <a:avLst/>
          </a:prstGeom>
        </p:spPr>
        <p:txBody>
          <a:bodyPr lIns="0" rIns="0" tIns="0" bIns="0"/>
          <a:p>
            <a:r>
              <a:rPr lang="en-NZ" sz="2000">
                <a:latin typeface="Arial"/>
              </a:rPr>
              <a:t>Led to agreement amongst openflow </a:t>
            </a:r>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7" name="CustomShape 1"/>
          <p:cNvSpPr/>
          <p:nvPr/>
        </p:nvSpPr>
        <p:spPr>
          <a:xfrm>
            <a:off x="3884760" y="8685360"/>
            <a:ext cx="2970000" cy="455400"/>
          </a:xfrm>
          <a:prstGeom prst="rect">
            <a:avLst/>
          </a:prstGeom>
          <a:noFill/>
          <a:ln>
            <a:noFill/>
          </a:ln>
        </p:spPr>
        <p:txBody>
          <a:bodyPr lIns="90000" rIns="90000" tIns="45000" bIns="45000" anchor="b"/>
          <a:p>
            <a:pPr>
              <a:lnSpc>
                <a:spcPct val="100000"/>
              </a:lnSpc>
            </a:pPr>
            <a:fld id="{B5422DA8-8286-45D7-B1CB-C00F3CC1FCBE}" type="slidenum">
              <a:rPr lang="en-NZ" sz="1200">
                <a:latin typeface="Times New Roman"/>
              </a:rPr>
              <a:t>&lt;number&gt;</a:t>
            </a:fld>
            <a:endParaRPr/>
          </a:p>
        </p:txBody>
      </p:sp>
      <p:sp>
        <p:nvSpPr>
          <p:cNvPr id="428" name="CustomShape 2"/>
          <p:cNvSpPr/>
          <p:nvPr/>
        </p:nvSpPr>
        <p:spPr>
          <a:xfrm>
            <a:off x="3886200" y="8686800"/>
            <a:ext cx="2970000" cy="455400"/>
          </a:xfrm>
          <a:prstGeom prst="rect">
            <a:avLst/>
          </a:prstGeom>
          <a:noFill/>
          <a:ln>
            <a:noFill/>
          </a:ln>
        </p:spPr>
        <p:txBody>
          <a:bodyPr lIns="90000" rIns="90000" tIns="45000" bIns="45000" anchor="b"/>
          <a:p>
            <a:pPr algn="r">
              <a:lnSpc>
                <a:spcPct val="100000"/>
              </a:lnSpc>
            </a:pPr>
            <a:fld id="{02847BDE-EDC4-4B46-9095-A8D53C617CA7}" type="slidenum">
              <a:rPr lang="en-NZ" sz="1200">
                <a:solidFill>
                  <a:srgbClr val="000000"/>
                </a:solidFill>
                <a:latin typeface="Arial"/>
                <a:ea typeface="ヒラギノ角ゴ ProN W3"/>
              </a:rPr>
              <a:t>&lt;number&gt;</a:t>
            </a:fld>
            <a:endParaRPr/>
          </a:p>
        </p:txBody>
      </p:sp>
      <p:sp>
        <p:nvSpPr>
          <p:cNvPr id="429" name="PlaceHolder 3"/>
          <p:cNvSpPr>
            <a:spLocks noGrp="1"/>
          </p:cNvSpPr>
          <p:nvPr>
            <p:ph type="body"/>
          </p:nvPr>
        </p:nvSpPr>
        <p:spPr>
          <a:xfrm>
            <a:off x="914400" y="4343400"/>
            <a:ext cx="5027400" cy="4113000"/>
          </a:xfrm>
          <a:prstGeom prst="rect">
            <a:avLst/>
          </a:prstGeom>
        </p:spPr>
        <p:txBody>
          <a:bodyPr lIns="0" rIns="0" tIns="0" bIns="0"/>
          <a:p>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0" name="PlaceHolder 1"/>
          <p:cNvSpPr>
            <a:spLocks noGrp="1"/>
          </p:cNvSpPr>
          <p:nvPr>
            <p:ph type="body"/>
          </p:nvPr>
        </p:nvSpPr>
        <p:spPr>
          <a:xfrm>
            <a:off x="756000" y="5078520"/>
            <a:ext cx="6046920" cy="4810680"/>
          </a:xfrm>
          <a:prstGeom prst="rect">
            <a:avLst/>
          </a:prstGeom>
        </p:spPr>
        <p:txBody>
          <a:bodyPr lIns="0" rIns="0" tIns="0" bIns="0"/>
          <a:p>
            <a:pPr>
              <a:lnSpc>
                <a:spcPct val="100000"/>
              </a:lnSpc>
            </a:pPr>
            <a:r>
              <a:rPr lang="en-NZ" sz="2000">
                <a:solidFill>
                  <a:srgbClr val="000000"/>
                </a:solidFill>
                <a:latin typeface="Calibri"/>
              </a:rPr>
              <a:t>Static nature of network prevents adaption to changing traffic, application and user demands.</a:t>
            </a:r>
            <a:endParaRPr/>
          </a:p>
          <a:p>
            <a:pPr>
              <a:lnSpc>
                <a:spcPct val="100000"/>
              </a:lnSpc>
            </a:pPr>
            <a:r>
              <a:rPr lang="en-NZ" sz="2000">
                <a:solidFill>
                  <a:srgbClr val="000000"/>
                </a:solidFill>
                <a:latin typeface="Calibri"/>
              </a:rPr>
              <a:t>Device-specific configuration mechanisms make enforcing system wide policies leading security breaches, non-compliance with regulations etc.</a:t>
            </a:r>
            <a:endParaRPr/>
          </a:p>
          <a:p>
            <a:pPr>
              <a:lnSpc>
                <a:spcPct val="100000"/>
              </a:lnSpc>
            </a:pPr>
            <a:r>
              <a:rPr lang="en-NZ" sz="2000">
                <a:solidFill>
                  <a:srgbClr val="000000"/>
                </a:solidFill>
                <a:latin typeface="Calibri"/>
              </a:rPr>
              <a:t>Scaling is difficult because cannot assume oversubscription and static traffic patterns.</a:t>
            </a:r>
            <a:endParaRPr/>
          </a:p>
          <a:p>
            <a:pPr>
              <a:lnSpc>
                <a:spcPct val="100000"/>
              </a:lnSpc>
            </a:pPr>
            <a:r>
              <a:rPr lang="en-NZ" sz="2000">
                <a:solidFill>
                  <a:srgbClr val="000000"/>
                </a:solidFill>
                <a:latin typeface="Calibri"/>
              </a:rPr>
              <a:t>Network operators want to make changes faster than the three year standard product cycle.</a:t>
            </a:r>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1" name="PlaceHolder 1"/>
          <p:cNvSpPr>
            <a:spLocks noGrp="1"/>
          </p:cNvSpPr>
          <p:nvPr>
            <p:ph type="body"/>
          </p:nvPr>
        </p:nvSpPr>
        <p:spPr>
          <a:xfrm>
            <a:off x="756000" y="5078520"/>
            <a:ext cx="6046920" cy="4810680"/>
          </a:xfrm>
          <a:prstGeom prst="rect">
            <a:avLst/>
          </a:prstGeom>
        </p:spPr>
        <p:txBody>
          <a:bodyPr lIns="0" rIns="0" tIns="0" bIns="0"/>
          <a:p>
            <a:pPr>
              <a:lnSpc>
                <a:spcPct val="100000"/>
              </a:lnSpc>
            </a:pPr>
            <a:r>
              <a:rPr lang="en-NZ" sz="2000">
                <a:solidFill>
                  <a:srgbClr val="000000"/>
                </a:solidFill>
                <a:latin typeface="Calibri"/>
              </a:rPr>
              <a:t>Static nature of network prevents adaption to changing traffic, application and user demands.</a:t>
            </a:r>
            <a:endParaRPr/>
          </a:p>
          <a:p>
            <a:pPr>
              <a:lnSpc>
                <a:spcPct val="100000"/>
              </a:lnSpc>
            </a:pPr>
            <a:r>
              <a:rPr lang="en-NZ" sz="2000">
                <a:solidFill>
                  <a:srgbClr val="000000"/>
                </a:solidFill>
                <a:latin typeface="Calibri"/>
              </a:rPr>
              <a:t>Device-specific configuration mechanisms make enforcing system wide policies leading security breaches, non-compliance with regulations etc.</a:t>
            </a:r>
            <a:endParaRPr/>
          </a:p>
          <a:p>
            <a:pPr>
              <a:lnSpc>
                <a:spcPct val="100000"/>
              </a:lnSpc>
            </a:pPr>
            <a:r>
              <a:rPr lang="en-NZ" sz="2000">
                <a:solidFill>
                  <a:srgbClr val="000000"/>
                </a:solidFill>
                <a:latin typeface="Calibri"/>
              </a:rPr>
              <a:t>Scaling is difficult because cannot assume oversubscription and static traffic patterns.</a:t>
            </a:r>
            <a:endParaRPr/>
          </a:p>
          <a:p>
            <a:pPr>
              <a:lnSpc>
                <a:spcPct val="100000"/>
              </a:lnSpc>
            </a:pPr>
            <a:r>
              <a:rPr lang="en-NZ" sz="2000">
                <a:solidFill>
                  <a:srgbClr val="000000"/>
                </a:solidFill>
                <a:latin typeface="Calibri"/>
              </a:rPr>
              <a:t>Network operators want to make changes faster than the three year standard product cycle.</a:t>
            </a:r>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2" name="PlaceHolder 1"/>
          <p:cNvSpPr>
            <a:spLocks noGrp="1"/>
          </p:cNvSpPr>
          <p:nvPr>
            <p:ph type="body"/>
          </p:nvPr>
        </p:nvSpPr>
        <p:spPr>
          <a:xfrm>
            <a:off x="756000" y="5078520"/>
            <a:ext cx="6046920" cy="4810680"/>
          </a:xfrm>
          <a:prstGeom prst="rect">
            <a:avLst/>
          </a:prstGeom>
        </p:spPr>
        <p:txBody>
          <a:bodyPr lIns="0" rIns="0" tIns="0" bIns="0"/>
          <a:p>
            <a:pPr>
              <a:lnSpc>
                <a:spcPct val="100000"/>
              </a:lnSpc>
            </a:pPr>
            <a:r>
              <a:rPr lang="en-NZ" sz="2000">
                <a:solidFill>
                  <a:srgbClr val="000000"/>
                </a:solidFill>
                <a:latin typeface="Calibri"/>
              </a:rPr>
              <a:t>Static nature of network prevents adaption to changing traffic, application and user demands.</a:t>
            </a:r>
            <a:endParaRPr/>
          </a:p>
          <a:p>
            <a:pPr>
              <a:lnSpc>
                <a:spcPct val="100000"/>
              </a:lnSpc>
            </a:pPr>
            <a:r>
              <a:rPr lang="en-NZ" sz="2000">
                <a:solidFill>
                  <a:srgbClr val="000000"/>
                </a:solidFill>
                <a:latin typeface="Calibri"/>
              </a:rPr>
              <a:t>Device-specific configuration mechanisms make enforcing system wide policies leading security breaches, non-compliance with regulations etc.</a:t>
            </a:r>
            <a:endParaRPr/>
          </a:p>
          <a:p>
            <a:pPr>
              <a:lnSpc>
                <a:spcPct val="100000"/>
              </a:lnSpc>
            </a:pPr>
            <a:r>
              <a:rPr lang="en-NZ" sz="2000">
                <a:solidFill>
                  <a:srgbClr val="000000"/>
                </a:solidFill>
                <a:latin typeface="Calibri"/>
              </a:rPr>
              <a:t>Scaling is difficult because cannot assume oversubscription and static traffic patterns.</a:t>
            </a:r>
            <a:endParaRPr/>
          </a:p>
          <a:p>
            <a:pPr>
              <a:lnSpc>
                <a:spcPct val="100000"/>
              </a:lnSpc>
            </a:pPr>
            <a:r>
              <a:rPr lang="en-NZ" sz="2000">
                <a:solidFill>
                  <a:srgbClr val="000000"/>
                </a:solidFill>
                <a:latin typeface="Calibri"/>
              </a:rPr>
              <a:t>Network operators want to make changes faster than the three year standard product cycle.</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 Id="rId3" Type="http://schemas.openxmlformats.org/officeDocument/2006/relationships/image" Target="../media/image1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6" name="" descr=""/>
          <p:cNvPicPr/>
          <p:nvPr/>
        </p:nvPicPr>
        <p:blipFill>
          <a:blip r:embed="rId2"/>
          <a:stretch>
            <a:fillRect/>
          </a:stretch>
        </p:blipFill>
        <p:spPr>
          <a:xfrm>
            <a:off x="2079000" y="1604520"/>
            <a:ext cx="4984920" cy="3977280"/>
          </a:xfrm>
          <a:prstGeom prst="rect">
            <a:avLst/>
          </a:prstGeom>
          <a:ln>
            <a:noFill/>
          </a:ln>
        </p:spPr>
      </p:pic>
      <p:pic>
        <p:nvPicPr>
          <p:cNvPr id="37"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3"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4" name="" descr=""/>
          <p:cNvPicPr/>
          <p:nvPr/>
        </p:nvPicPr>
        <p:blipFill>
          <a:blip r:embed="rId2"/>
          <a:stretch>
            <a:fillRect/>
          </a:stretch>
        </p:blipFill>
        <p:spPr>
          <a:xfrm>
            <a:off x="2079000" y="1604520"/>
            <a:ext cx="4984920" cy="3977280"/>
          </a:xfrm>
          <a:prstGeom prst="rect">
            <a:avLst/>
          </a:prstGeom>
          <a:ln>
            <a:noFill/>
          </a:ln>
        </p:spPr>
      </p:pic>
      <p:pic>
        <p:nvPicPr>
          <p:cNvPr id="75"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1"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3"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6"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1"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92"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6"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0"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2"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03"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7"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08"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10"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11"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12" name="" descr=""/>
          <p:cNvPicPr/>
          <p:nvPr/>
        </p:nvPicPr>
        <p:blipFill>
          <a:blip r:embed="rId2"/>
          <a:stretch>
            <a:fillRect/>
          </a:stretch>
        </p:blipFill>
        <p:spPr>
          <a:xfrm>
            <a:off x="2079000" y="1604520"/>
            <a:ext cx="4984920" cy="3977280"/>
          </a:xfrm>
          <a:prstGeom prst="rect">
            <a:avLst/>
          </a:prstGeom>
          <a:ln>
            <a:noFill/>
          </a:ln>
        </p:spPr>
      </p:pic>
      <p:pic>
        <p:nvPicPr>
          <p:cNvPr id="113"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1"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3"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26"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3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1"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32"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3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3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36"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3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40"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42"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43"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4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4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47"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48"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50"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51"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52" name="" descr=""/>
          <p:cNvPicPr/>
          <p:nvPr/>
        </p:nvPicPr>
        <p:blipFill>
          <a:blip r:embed="rId2"/>
          <a:stretch>
            <a:fillRect/>
          </a:stretch>
        </p:blipFill>
        <p:spPr>
          <a:xfrm>
            <a:off x="2079000" y="1604520"/>
            <a:ext cx="4984920" cy="3977280"/>
          </a:xfrm>
          <a:prstGeom prst="rect">
            <a:avLst/>
          </a:prstGeom>
          <a:ln>
            <a:noFill/>
          </a:ln>
        </p:spPr>
      </p:pic>
      <p:pic>
        <p:nvPicPr>
          <p:cNvPr id="153"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jpeg"/><Relationship Id="rId3" Type="http://schemas.openxmlformats.org/officeDocument/2006/relationships/image" Target="../media/image10.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3.jpe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 Id="rId9" Type="http://schemas.openxmlformats.org/officeDocument/2006/relationships/slideLayout" Target="../slideLayouts/slideLayout40.xml"/><Relationship Id="rId10" Type="http://schemas.openxmlformats.org/officeDocument/2006/relationships/slideLayout" Target="../slideLayouts/slideLayout41.xml"/><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slideLayout" Target="../slideLayouts/slideLayout45.xml"/><Relationship Id="rId15" Type="http://schemas.openxmlformats.org/officeDocument/2006/relationships/slideLayout" Target="../slideLayouts/slideLayout46.xml"/><Relationship Id="rId16" Type="http://schemas.openxmlformats.org/officeDocument/2006/relationships/slideLayout" Target="../slideLayouts/slideLayout47.xml"/><Relationship Id="rId17"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0" name="Picture 8" descr=""/>
          <p:cNvPicPr/>
          <p:nvPr/>
        </p:nvPicPr>
        <p:blipFill>
          <a:blip r:embed="rId2"/>
          <a:stretch>
            <a:fillRect/>
          </a:stretch>
        </p:blipFill>
        <p:spPr>
          <a:xfrm>
            <a:off x="8247960" y="-27360"/>
            <a:ext cx="896760" cy="6857640"/>
          </a:xfrm>
          <a:prstGeom prst="rect">
            <a:avLst/>
          </a:prstGeom>
          <a:ln>
            <a:noFill/>
          </a:ln>
        </p:spPr>
      </p:pic>
      <p:pic>
        <p:nvPicPr>
          <p:cNvPr id="1" name="Picture 3" descr=""/>
          <p:cNvPicPr/>
          <p:nvPr/>
        </p:nvPicPr>
        <p:blipFill>
          <a:blip r:embed="rId3"/>
          <a:stretch>
            <a:fillRect/>
          </a:stretch>
        </p:blipFill>
        <p:spPr>
          <a:xfrm>
            <a:off x="7111440" y="5760720"/>
            <a:ext cx="2033280" cy="698400"/>
          </a:xfrm>
          <a:prstGeom prst="rect">
            <a:avLst/>
          </a:prstGeom>
          <a:ln>
            <a:noFill/>
          </a:ln>
        </p:spPr>
      </p:pic>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r>
              <a:rPr lang="en-NZ" sz="4400">
                <a:latin typeface="Arial"/>
              </a:rPr>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NZ" sz="3200">
                <a:latin typeface="Arial"/>
              </a:rPr>
              <a:t>Click to edit the outline text format</a:t>
            </a:r>
            <a:endParaRPr/>
          </a:p>
          <a:p>
            <a:pPr lvl="1">
              <a:buSzPct val="75000"/>
              <a:buFont typeface="StarSymbol"/>
              <a:buChar char=""/>
            </a:pPr>
            <a:r>
              <a:rPr lang="en-NZ" sz="2800">
                <a:latin typeface="Arial"/>
              </a:rPr>
              <a:t>Second Outline Level</a:t>
            </a:r>
            <a:endParaRPr/>
          </a:p>
          <a:p>
            <a:pPr lvl="2">
              <a:buSzPct val="45000"/>
              <a:buFont typeface="StarSymbol"/>
              <a:buChar char=""/>
            </a:pPr>
            <a:r>
              <a:rPr lang="en-NZ" sz="2400">
                <a:latin typeface="Arial"/>
              </a:rPr>
              <a:t>Third Outline Level</a:t>
            </a:r>
            <a:endParaRPr/>
          </a:p>
          <a:p>
            <a:pPr lvl="3">
              <a:buSzPct val="75000"/>
              <a:buFont typeface="StarSymbol"/>
              <a:buChar char=""/>
            </a:pPr>
            <a:r>
              <a:rPr lang="en-NZ" sz="2000">
                <a:latin typeface="Arial"/>
              </a:rPr>
              <a:t>Fourth Outline Level</a:t>
            </a:r>
            <a:endParaRPr/>
          </a:p>
          <a:p>
            <a:pPr lvl="4">
              <a:buSzPct val="45000"/>
              <a:buFont typeface="StarSymbol"/>
              <a:buChar char=""/>
            </a:pPr>
            <a:r>
              <a:rPr lang="en-NZ" sz="2000">
                <a:latin typeface="Arial"/>
              </a:rPr>
              <a:t>Fifth Outline Level</a:t>
            </a:r>
            <a:endParaRPr/>
          </a:p>
          <a:p>
            <a:pPr lvl="5">
              <a:buSzPct val="45000"/>
              <a:buFont typeface="StarSymbol"/>
              <a:buChar char=""/>
            </a:pPr>
            <a:r>
              <a:rPr lang="en-NZ" sz="2000">
                <a:latin typeface="Arial"/>
              </a:rPr>
              <a:t>Sixth Outline Level</a:t>
            </a:r>
            <a:endParaRPr/>
          </a:p>
          <a:p>
            <a:pPr lvl="6">
              <a:buSzPct val="45000"/>
              <a:buFont typeface="StarSymbol"/>
              <a:buChar char=""/>
            </a:pPr>
            <a:r>
              <a:rPr lang="en-NZ"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38" name="Picture 8" descr=""/>
          <p:cNvPicPr/>
          <p:nvPr/>
        </p:nvPicPr>
        <p:blipFill>
          <a:blip r:embed="rId2"/>
          <a:stretch>
            <a:fillRect/>
          </a:stretch>
        </p:blipFill>
        <p:spPr>
          <a:xfrm>
            <a:off x="8247960" y="-27360"/>
            <a:ext cx="896760" cy="6857640"/>
          </a:xfrm>
          <a:prstGeom prst="rect">
            <a:avLst/>
          </a:prstGeom>
          <a:ln>
            <a:noFill/>
          </a:ln>
        </p:spPr>
      </p:pic>
      <p:pic>
        <p:nvPicPr>
          <p:cNvPr id="39" name="Picture 3" descr=""/>
          <p:cNvPicPr/>
          <p:nvPr/>
        </p:nvPicPr>
        <p:blipFill>
          <a:blip r:embed="rId3"/>
          <a:stretch>
            <a:fillRect/>
          </a:stretch>
        </p:blipFill>
        <p:spPr>
          <a:xfrm>
            <a:off x="7111440" y="5760720"/>
            <a:ext cx="2033280" cy="698400"/>
          </a:xfrm>
          <a:prstGeom prst="rect">
            <a:avLst/>
          </a:prstGeom>
          <a:ln>
            <a:noFill/>
          </a:ln>
        </p:spPr>
      </p:pic>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r>
              <a:rPr lang="en-NZ" sz="4400">
                <a:latin typeface="Arial"/>
              </a:rPr>
              <a:t>Click to edit the title text format</a:t>
            </a:r>
            <a:endParaRPr/>
          </a:p>
        </p:txBody>
      </p:sp>
      <p:sp>
        <p:nvSpPr>
          <p:cNvPr id="41"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NZ" sz="3200">
                <a:latin typeface="Arial"/>
              </a:rPr>
              <a:t>Click to edit the outline text format</a:t>
            </a:r>
            <a:endParaRPr/>
          </a:p>
          <a:p>
            <a:pPr lvl="1">
              <a:buSzPct val="75000"/>
              <a:buFont typeface="StarSymbol"/>
              <a:buChar char=""/>
            </a:pPr>
            <a:r>
              <a:rPr lang="en-NZ" sz="2800">
                <a:latin typeface="Arial"/>
              </a:rPr>
              <a:t>Second Outline Level</a:t>
            </a:r>
            <a:endParaRPr/>
          </a:p>
          <a:p>
            <a:pPr lvl="2">
              <a:buSzPct val="45000"/>
              <a:buFont typeface="StarSymbol"/>
              <a:buChar char=""/>
            </a:pPr>
            <a:r>
              <a:rPr lang="en-NZ" sz="2400">
                <a:latin typeface="Arial"/>
              </a:rPr>
              <a:t>Third Outline Level</a:t>
            </a:r>
            <a:endParaRPr/>
          </a:p>
          <a:p>
            <a:pPr lvl="3">
              <a:buSzPct val="75000"/>
              <a:buFont typeface="StarSymbol"/>
              <a:buChar char=""/>
            </a:pPr>
            <a:r>
              <a:rPr lang="en-NZ" sz="2000">
                <a:latin typeface="Arial"/>
              </a:rPr>
              <a:t>Fourth Outline Level</a:t>
            </a:r>
            <a:endParaRPr/>
          </a:p>
          <a:p>
            <a:pPr lvl="4">
              <a:buSzPct val="45000"/>
              <a:buFont typeface="StarSymbol"/>
              <a:buChar char=""/>
            </a:pPr>
            <a:r>
              <a:rPr lang="en-NZ" sz="2000">
                <a:latin typeface="Arial"/>
              </a:rPr>
              <a:t>Fifth Outline Level</a:t>
            </a:r>
            <a:endParaRPr/>
          </a:p>
          <a:p>
            <a:pPr lvl="5">
              <a:buSzPct val="45000"/>
              <a:buFont typeface="StarSymbol"/>
              <a:buChar char=""/>
            </a:pPr>
            <a:r>
              <a:rPr lang="en-NZ" sz="2000">
                <a:latin typeface="Arial"/>
              </a:rPr>
              <a:t>Sixth Outline Level</a:t>
            </a:r>
            <a:endParaRPr/>
          </a:p>
          <a:p>
            <a:pPr lvl="6">
              <a:buSzPct val="45000"/>
              <a:buFont typeface="StarSymbol"/>
              <a:buChar char=""/>
            </a:pPr>
            <a:r>
              <a:rPr lang="en-NZ"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76" name="Picture 8" descr=""/>
          <p:cNvPicPr/>
          <p:nvPr/>
        </p:nvPicPr>
        <p:blipFill>
          <a:blip r:embed="rId2"/>
          <a:stretch>
            <a:fillRect/>
          </a:stretch>
        </p:blipFill>
        <p:spPr>
          <a:xfrm>
            <a:off x="8247960" y="-27360"/>
            <a:ext cx="896760" cy="6857640"/>
          </a:xfrm>
          <a:prstGeom prst="rect">
            <a:avLst/>
          </a:prstGeom>
          <a:ln>
            <a:noFill/>
          </a:ln>
        </p:spPr>
      </p:pic>
      <p:pic>
        <p:nvPicPr>
          <p:cNvPr id="77" name="Picture 3" descr=""/>
          <p:cNvPicPr/>
          <p:nvPr/>
        </p:nvPicPr>
        <p:blipFill>
          <a:blip r:embed="rId3"/>
          <a:stretch>
            <a:fillRect/>
          </a:stretch>
        </p:blipFill>
        <p:spPr>
          <a:xfrm>
            <a:off x="7111440" y="5760720"/>
            <a:ext cx="2033280" cy="698400"/>
          </a:xfrm>
          <a:prstGeom prst="rect">
            <a:avLst/>
          </a:prstGeom>
          <a:ln>
            <a:noFill/>
          </a:ln>
        </p:spPr>
      </p:pic>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r>
              <a:rPr lang="en-NZ" sz="4400">
                <a:latin typeface="Arial"/>
              </a:rPr>
              <a:t>Click to edit the title text format</a:t>
            </a:r>
            <a:endParaRPr/>
          </a:p>
        </p:txBody>
      </p:sp>
      <p:sp>
        <p:nvSpPr>
          <p:cNvPr id="79"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NZ" sz="3200">
                <a:latin typeface="Arial"/>
              </a:rPr>
              <a:t>Click to edit the outline text format</a:t>
            </a:r>
            <a:endParaRPr/>
          </a:p>
          <a:p>
            <a:pPr lvl="1">
              <a:buSzPct val="75000"/>
              <a:buFont typeface="StarSymbol"/>
              <a:buChar char=""/>
            </a:pPr>
            <a:r>
              <a:rPr lang="en-NZ" sz="2800">
                <a:latin typeface="Arial"/>
              </a:rPr>
              <a:t>Second Outline Level</a:t>
            </a:r>
            <a:endParaRPr/>
          </a:p>
          <a:p>
            <a:pPr lvl="2">
              <a:buSzPct val="45000"/>
              <a:buFont typeface="StarSymbol"/>
              <a:buChar char=""/>
            </a:pPr>
            <a:r>
              <a:rPr lang="en-NZ" sz="2400">
                <a:latin typeface="Arial"/>
              </a:rPr>
              <a:t>Third Outline Level</a:t>
            </a:r>
            <a:endParaRPr/>
          </a:p>
          <a:p>
            <a:pPr lvl="3">
              <a:buSzPct val="75000"/>
              <a:buFont typeface="StarSymbol"/>
              <a:buChar char=""/>
            </a:pPr>
            <a:r>
              <a:rPr lang="en-NZ" sz="2000">
                <a:latin typeface="Arial"/>
              </a:rPr>
              <a:t>Fourth Outline Level</a:t>
            </a:r>
            <a:endParaRPr/>
          </a:p>
          <a:p>
            <a:pPr lvl="4">
              <a:buSzPct val="45000"/>
              <a:buFont typeface="StarSymbol"/>
              <a:buChar char=""/>
            </a:pPr>
            <a:r>
              <a:rPr lang="en-NZ" sz="2000">
                <a:latin typeface="Arial"/>
              </a:rPr>
              <a:t>Fifth Outline Level</a:t>
            </a:r>
            <a:endParaRPr/>
          </a:p>
          <a:p>
            <a:pPr lvl="5">
              <a:buSzPct val="45000"/>
              <a:buFont typeface="StarSymbol"/>
              <a:buChar char=""/>
            </a:pPr>
            <a:r>
              <a:rPr lang="en-NZ" sz="2000">
                <a:latin typeface="Arial"/>
              </a:rPr>
              <a:t>Sixth Outline Level</a:t>
            </a:r>
            <a:endParaRPr/>
          </a:p>
          <a:p>
            <a:pPr lvl="6">
              <a:buSzPct val="45000"/>
              <a:buFont typeface="StarSymbol"/>
              <a:buChar char=""/>
            </a:pPr>
            <a:r>
              <a:rPr lang="en-NZ"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114" name="Picture 8" descr=""/>
          <p:cNvPicPr/>
          <p:nvPr/>
        </p:nvPicPr>
        <p:blipFill>
          <a:blip r:embed="rId2"/>
          <a:stretch>
            <a:fillRect/>
          </a:stretch>
        </p:blipFill>
        <p:spPr>
          <a:xfrm>
            <a:off x="8247960" y="-27360"/>
            <a:ext cx="896760" cy="6857640"/>
          </a:xfrm>
          <a:prstGeom prst="rect">
            <a:avLst/>
          </a:prstGeom>
          <a:ln>
            <a:noFill/>
          </a:ln>
        </p:spPr>
      </p:pic>
      <p:pic>
        <p:nvPicPr>
          <p:cNvPr id="115" name="Picture 3" descr=""/>
          <p:cNvPicPr/>
          <p:nvPr/>
        </p:nvPicPr>
        <p:blipFill>
          <a:blip r:embed="rId3"/>
          <a:stretch>
            <a:fillRect/>
          </a:stretch>
        </p:blipFill>
        <p:spPr>
          <a:xfrm>
            <a:off x="7111440" y="5760720"/>
            <a:ext cx="2033280" cy="698400"/>
          </a:xfrm>
          <a:prstGeom prst="rect">
            <a:avLst/>
          </a:prstGeom>
          <a:ln>
            <a:noFill/>
          </a:ln>
        </p:spPr>
      </p:pic>
      <p:pic>
        <p:nvPicPr>
          <p:cNvPr id="116" name="" descr=""/>
          <p:cNvPicPr/>
          <p:nvPr/>
        </p:nvPicPr>
        <p:blipFill>
          <a:blip r:embed="rId4"/>
          <a:stretch>
            <a:fillRect/>
          </a:stretch>
        </p:blipFill>
        <p:spPr>
          <a:xfrm>
            <a:off x="2079000" y="1604520"/>
            <a:ext cx="4984200" cy="3976560"/>
          </a:xfrm>
          <a:prstGeom prst="rect">
            <a:avLst/>
          </a:prstGeom>
          <a:ln>
            <a:noFill/>
          </a:ln>
        </p:spPr>
      </p:pic>
      <p:pic>
        <p:nvPicPr>
          <p:cNvPr id="117" name="" descr=""/>
          <p:cNvPicPr/>
          <p:nvPr/>
        </p:nvPicPr>
        <p:blipFill>
          <a:blip r:embed="rId5"/>
          <a:stretch>
            <a:fillRect/>
          </a:stretch>
        </p:blipFill>
        <p:spPr>
          <a:xfrm>
            <a:off x="2079000" y="1604520"/>
            <a:ext cx="4984200" cy="3976560"/>
          </a:xfrm>
          <a:prstGeom prst="rect">
            <a:avLst/>
          </a:prstGeom>
          <a:ln>
            <a:noFill/>
          </a:ln>
        </p:spPr>
      </p:pic>
      <p:sp>
        <p:nvSpPr>
          <p:cNvPr id="118" name="PlaceHolder 1"/>
          <p:cNvSpPr>
            <a:spLocks noGrp="1"/>
          </p:cNvSpPr>
          <p:nvPr>
            <p:ph type="title"/>
          </p:nvPr>
        </p:nvSpPr>
        <p:spPr>
          <a:xfrm>
            <a:off x="457200" y="273600"/>
            <a:ext cx="8229240" cy="1144800"/>
          </a:xfrm>
          <a:prstGeom prst="rect">
            <a:avLst/>
          </a:prstGeom>
        </p:spPr>
        <p:txBody>
          <a:bodyPr lIns="0" rIns="0" tIns="0" bIns="0" anchor="ctr"/>
          <a:p>
            <a:pPr algn="ctr"/>
            <a:r>
              <a:rPr lang="en-NZ" sz="4400">
                <a:latin typeface="Arial"/>
              </a:rPr>
              <a:t>Click to edit the title text format</a:t>
            </a:r>
            <a:endParaRPr/>
          </a:p>
        </p:txBody>
      </p:sp>
      <p:sp>
        <p:nvSpPr>
          <p:cNvPr id="119"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NZ" sz="3200">
                <a:latin typeface="Arial"/>
              </a:rPr>
              <a:t>Click to edit the outline text format</a:t>
            </a:r>
            <a:endParaRPr/>
          </a:p>
          <a:p>
            <a:pPr lvl="1">
              <a:buSzPct val="75000"/>
              <a:buFont typeface="StarSymbol"/>
              <a:buChar char=""/>
            </a:pPr>
            <a:r>
              <a:rPr lang="en-NZ" sz="2800">
                <a:latin typeface="Arial"/>
              </a:rPr>
              <a:t>Second Outline Level</a:t>
            </a:r>
            <a:endParaRPr/>
          </a:p>
          <a:p>
            <a:pPr lvl="2">
              <a:buSzPct val="45000"/>
              <a:buFont typeface="StarSymbol"/>
              <a:buChar char=""/>
            </a:pPr>
            <a:r>
              <a:rPr lang="en-NZ" sz="2400">
                <a:latin typeface="Arial"/>
              </a:rPr>
              <a:t>Third Outline Level</a:t>
            </a:r>
            <a:endParaRPr/>
          </a:p>
          <a:p>
            <a:pPr lvl="3">
              <a:buSzPct val="75000"/>
              <a:buFont typeface="StarSymbol"/>
              <a:buChar char=""/>
            </a:pPr>
            <a:r>
              <a:rPr lang="en-NZ" sz="2000">
                <a:latin typeface="Arial"/>
              </a:rPr>
              <a:t>Fourth Outline Level</a:t>
            </a:r>
            <a:endParaRPr/>
          </a:p>
          <a:p>
            <a:pPr lvl="4">
              <a:buSzPct val="45000"/>
              <a:buFont typeface="StarSymbol"/>
              <a:buChar char=""/>
            </a:pPr>
            <a:r>
              <a:rPr lang="en-NZ" sz="2000">
                <a:latin typeface="Arial"/>
              </a:rPr>
              <a:t>Fifth Outline Level</a:t>
            </a:r>
            <a:endParaRPr/>
          </a:p>
          <a:p>
            <a:pPr lvl="5">
              <a:buSzPct val="45000"/>
              <a:buFont typeface="StarSymbol"/>
              <a:buChar char=""/>
            </a:pPr>
            <a:r>
              <a:rPr lang="en-NZ" sz="2000">
                <a:latin typeface="Arial"/>
              </a:rPr>
              <a:t>Sixth Outline Level</a:t>
            </a:r>
            <a:endParaRPr/>
          </a:p>
          <a:p>
            <a:pPr lvl="6">
              <a:buSzPct val="45000"/>
              <a:buFont typeface="StarSymbol"/>
              <a:buChar char=""/>
            </a:pPr>
            <a:r>
              <a:rPr lang="en-NZ"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CustomShape 1"/>
          <p:cNvSpPr/>
          <p:nvPr/>
        </p:nvSpPr>
        <p:spPr>
          <a:xfrm>
            <a:off x="685800" y="654480"/>
            <a:ext cx="7556760" cy="1468080"/>
          </a:xfrm>
          <a:prstGeom prst="rect">
            <a:avLst/>
          </a:prstGeom>
          <a:noFill/>
          <a:ln>
            <a:noFill/>
          </a:ln>
        </p:spPr>
        <p:txBody>
          <a:bodyPr lIns="90000" rIns="90000" tIns="45000" bIns="45000" anchor="ctr"/>
          <a:p>
            <a:pPr algn="ctr">
              <a:lnSpc>
                <a:spcPct val="100000"/>
              </a:lnSpc>
            </a:pPr>
            <a:r>
              <a:rPr lang="en-NZ" sz="4400">
                <a:solidFill>
                  <a:srgbClr val="000000"/>
                </a:solidFill>
                <a:latin typeface="Calibri"/>
              </a:rPr>
              <a:t> </a:t>
            </a:r>
            <a:r>
              <a:rPr lang="en-NZ" sz="4400">
                <a:solidFill>
                  <a:srgbClr val="000000"/>
                </a:solidFill>
                <a:latin typeface="Calibri"/>
              </a:rPr>
              <a:t>Software Defined Networks 101</a:t>
            </a:r>
            <a:endParaRPr/>
          </a:p>
        </p:txBody>
      </p:sp>
      <p:sp>
        <p:nvSpPr>
          <p:cNvPr id="160" name="CustomShape 2"/>
          <p:cNvSpPr/>
          <p:nvPr/>
        </p:nvSpPr>
        <p:spPr>
          <a:xfrm>
            <a:off x="1371600" y="2410200"/>
            <a:ext cx="6399000" cy="1750680"/>
          </a:xfrm>
          <a:prstGeom prst="rect">
            <a:avLst/>
          </a:prstGeom>
          <a:noFill/>
          <a:ln>
            <a:noFill/>
          </a:ln>
        </p:spPr>
        <p:txBody>
          <a:bodyPr lIns="90000" rIns="90000" tIns="45000" bIns="45000"/>
          <a:p>
            <a:pPr algn="ctr">
              <a:lnSpc>
                <a:spcPct val="100000"/>
              </a:lnSpc>
            </a:pPr>
            <a:r>
              <a:rPr lang="en-NZ" sz="3200">
                <a:solidFill>
                  <a:srgbClr val="8b8b8b"/>
                </a:solidFill>
                <a:latin typeface="Calibri"/>
              </a:rPr>
              <a:t>Bryan Ng and Ian Welch, </a:t>
            </a:r>
            <a:endParaRPr/>
          </a:p>
          <a:p>
            <a:pPr algn="ctr">
              <a:lnSpc>
                <a:spcPct val="100000"/>
              </a:lnSpc>
            </a:pPr>
            <a:r>
              <a:rPr lang="en-NZ" sz="3200">
                <a:solidFill>
                  <a:srgbClr val="8b8b8b"/>
                </a:solidFill>
                <a:latin typeface="Calibri"/>
              </a:rPr>
              <a:t>Victoria University of Wellington</a:t>
            </a:r>
            <a:endParaRPr/>
          </a:p>
          <a:p>
            <a:pPr algn="ctr">
              <a:lnSpc>
                <a:spcPct val="100000"/>
              </a:lnSpc>
            </a:pPr>
            <a:r>
              <a:rPr lang="en-NZ" sz="3200">
                <a:solidFill>
                  <a:srgbClr val="8b8b8b"/>
                </a:solidFill>
                <a:latin typeface="Calibri"/>
              </a:rPr>
              <a:t>10 February 2016</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CustomShape 1"/>
          <p:cNvSpPr/>
          <p:nvPr/>
        </p:nvSpPr>
        <p:spPr>
          <a:xfrm>
            <a:off x="457200" y="274680"/>
            <a:ext cx="7788960" cy="1141200"/>
          </a:xfrm>
          <a:prstGeom prst="rect">
            <a:avLst/>
          </a:prstGeom>
          <a:noFill/>
          <a:ln>
            <a:noFill/>
          </a:ln>
        </p:spPr>
        <p:txBody>
          <a:bodyPr lIns="90000" rIns="90000" tIns="45000" bIns="45000" anchor="ctr"/>
          <a:p>
            <a:pPr algn="ctr">
              <a:lnSpc>
                <a:spcPct val="100000"/>
              </a:lnSpc>
            </a:pPr>
            <a:r>
              <a:rPr lang="en-NZ" sz="3600">
                <a:solidFill>
                  <a:srgbClr val="000000"/>
                </a:solidFill>
                <a:latin typeface="Calibri"/>
              </a:rPr>
              <a:t>Software Defined Networking</a:t>
            </a:r>
            <a:endParaRPr/>
          </a:p>
        </p:txBody>
      </p:sp>
      <p:pic>
        <p:nvPicPr>
          <p:cNvPr id="226" name="" descr=""/>
          <p:cNvPicPr/>
          <p:nvPr/>
        </p:nvPicPr>
        <p:blipFill>
          <a:blip r:embed="rId1"/>
          <a:stretch>
            <a:fillRect/>
          </a:stretch>
        </p:blipFill>
        <p:spPr>
          <a:xfrm>
            <a:off x="288000" y="1152000"/>
            <a:ext cx="8772480" cy="5428800"/>
          </a:xfrm>
          <a:prstGeom prst="rect">
            <a:avLst/>
          </a:prstGeom>
          <a:ln>
            <a:noFill/>
          </a:ln>
        </p:spPr>
      </p:pic>
      <p:sp>
        <p:nvSpPr>
          <p:cNvPr id="227" name="TextShape 2"/>
          <p:cNvSpPr txBox="1"/>
          <p:nvPr/>
        </p:nvSpPr>
        <p:spPr>
          <a:xfrm>
            <a:off x="432000" y="6320520"/>
            <a:ext cx="7632000" cy="538200"/>
          </a:xfrm>
          <a:prstGeom prst="rect">
            <a:avLst/>
          </a:prstGeom>
        </p:spPr>
        <p:txBody>
          <a:bodyPr lIns="90000" rIns="90000" tIns="45000" bIns="45000"/>
          <a:p>
            <a:pPr>
              <a:lnSpc>
                <a:spcPct val="100000"/>
              </a:lnSpc>
              <a:buSzPct val="45000"/>
              <a:buFont typeface="StarSymbol"/>
              <a:buChar char=""/>
            </a:pPr>
            <a:r>
              <a:rPr lang="en-NZ" sz="1500">
                <a:solidFill>
                  <a:srgbClr val="000000"/>
                </a:solidFill>
                <a:latin typeface="Calibri"/>
              </a:rPr>
              <a:t>Figure from ONF White Paper: Software Defined Networking – The New Norm for Networks (2011)</a:t>
            </a:r>
            <a:endParaRPr/>
          </a:p>
        </p:txBody>
      </p:sp>
      <p:sp>
        <p:nvSpPr>
          <p:cNvPr id="228" name="TextShape 3"/>
          <p:cNvSpPr txBox="1"/>
          <p:nvPr/>
        </p:nvSpPr>
        <p:spPr>
          <a:xfrm>
            <a:off x="217080" y="3636000"/>
            <a:ext cx="3526920" cy="894960"/>
          </a:xfrm>
          <a:prstGeom prst="rect">
            <a:avLst/>
          </a:prstGeom>
        </p:spPr>
        <p:txBody>
          <a:bodyPr lIns="90000" rIns="90000" tIns="45000" bIns="45000"/>
          <a:p>
            <a:pPr>
              <a:lnSpc>
                <a:spcPct val="100000"/>
              </a:lnSpc>
              <a:buSzPct val="45000"/>
              <a:buFont typeface="StarSymbol"/>
              <a:buChar char=""/>
            </a:pPr>
            <a:r>
              <a:rPr lang="en-NZ">
                <a:solidFill>
                  <a:srgbClr val="ff3333"/>
                </a:solidFill>
                <a:latin typeface="Calibri"/>
              </a:rPr>
              <a:t>Decides where packets should be forwarded (proactively or reactively)</a:t>
            </a:r>
            <a:endParaRPr/>
          </a:p>
        </p:txBody>
      </p:sp>
      <p:sp>
        <p:nvSpPr>
          <p:cNvPr id="229" name="TextShape 4"/>
          <p:cNvSpPr txBox="1"/>
          <p:nvPr/>
        </p:nvSpPr>
        <p:spPr>
          <a:xfrm>
            <a:off x="3744000" y="5225040"/>
            <a:ext cx="3526920" cy="894960"/>
          </a:xfrm>
          <a:prstGeom prst="rect">
            <a:avLst/>
          </a:prstGeom>
        </p:spPr>
        <p:txBody>
          <a:bodyPr lIns="90000" rIns="90000" tIns="45000" bIns="45000"/>
          <a:p>
            <a:pPr>
              <a:lnSpc>
                <a:spcPct val="100000"/>
              </a:lnSpc>
              <a:buSzPct val="45000"/>
              <a:buFont typeface="StarSymbol"/>
              <a:buChar char=""/>
            </a:pPr>
            <a:r>
              <a:rPr lang="en-NZ">
                <a:solidFill>
                  <a:srgbClr val="ff3333"/>
                </a:solidFill>
                <a:latin typeface="Calibri"/>
              </a:rPr>
              <a:t>Data plane does processing and forwarding (per packet)</a:t>
            </a:r>
            <a:endParaRPr/>
          </a:p>
        </p:txBody>
      </p:sp>
      <p:sp>
        <p:nvSpPr>
          <p:cNvPr id="230" name="TextShape 5"/>
          <p:cNvSpPr txBox="1"/>
          <p:nvPr/>
        </p:nvSpPr>
        <p:spPr>
          <a:xfrm>
            <a:off x="397080" y="1908000"/>
            <a:ext cx="3346920" cy="894960"/>
          </a:xfrm>
          <a:prstGeom prst="rect">
            <a:avLst/>
          </a:prstGeom>
        </p:spPr>
        <p:txBody>
          <a:bodyPr lIns="90000" rIns="90000" tIns="45000" bIns="45000"/>
          <a:p>
            <a:pPr>
              <a:lnSpc>
                <a:spcPct val="100000"/>
              </a:lnSpc>
              <a:buSzPct val="45000"/>
              <a:buFont typeface="StarSymbol"/>
              <a:buChar char=""/>
            </a:pPr>
            <a:r>
              <a:rPr lang="en-NZ">
                <a:solidFill>
                  <a:srgbClr val="ff3333"/>
                </a:solidFill>
                <a:latin typeface="Calibri"/>
              </a:rPr>
              <a:t>Applications deal with abstract logically centralised network view </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CustomShape 1"/>
          <p:cNvSpPr/>
          <p:nvPr/>
        </p:nvSpPr>
        <p:spPr>
          <a:xfrm>
            <a:off x="457200" y="274680"/>
            <a:ext cx="7788960" cy="1141200"/>
          </a:xfrm>
          <a:prstGeom prst="rect">
            <a:avLst/>
          </a:prstGeom>
          <a:noFill/>
          <a:ln>
            <a:noFill/>
          </a:ln>
        </p:spPr>
        <p:txBody>
          <a:bodyPr lIns="90000" rIns="90000" tIns="45000" bIns="45000" anchor="ctr"/>
          <a:p>
            <a:pPr algn="ctr">
              <a:lnSpc>
                <a:spcPct val="100000"/>
              </a:lnSpc>
            </a:pPr>
            <a:r>
              <a:rPr lang="en-NZ" sz="3600">
                <a:solidFill>
                  <a:srgbClr val="000000"/>
                </a:solidFill>
                <a:latin typeface="Calibri"/>
              </a:rPr>
              <a:t>Potential benefits</a:t>
            </a:r>
            <a:endParaRPr/>
          </a:p>
        </p:txBody>
      </p:sp>
      <p:sp>
        <p:nvSpPr>
          <p:cNvPr id="232" name="CustomShape 2"/>
          <p:cNvSpPr/>
          <p:nvPr/>
        </p:nvSpPr>
        <p:spPr>
          <a:xfrm>
            <a:off x="457200" y="1384200"/>
            <a:ext cx="6598800" cy="4183920"/>
          </a:xfrm>
          <a:prstGeom prst="rect">
            <a:avLst/>
          </a:prstGeom>
          <a:noFill/>
          <a:ln>
            <a:noFill/>
          </a:ln>
        </p:spPr>
        <p:txBody>
          <a:bodyPr lIns="90000" rIns="90000" tIns="45000" bIns="45000"/>
          <a:p>
            <a:pPr>
              <a:lnSpc>
                <a:spcPct val="100000"/>
              </a:lnSpc>
              <a:buSzPct val="45000"/>
              <a:buFont typeface="StarSymbol"/>
              <a:buChar char=""/>
            </a:pPr>
            <a:r>
              <a:rPr lang="en-NZ" sz="2400">
                <a:solidFill>
                  <a:srgbClr val="000000"/>
                </a:solidFill>
                <a:latin typeface="Calibri"/>
              </a:rPr>
              <a:t>Directly programmable network (decoupling allows control logic to be changed independently of forwarding hardware).</a:t>
            </a:r>
            <a:endParaRPr/>
          </a:p>
          <a:p>
            <a:pPr>
              <a:lnSpc>
                <a:spcPct val="100000"/>
              </a:lnSpc>
              <a:buSzPct val="45000"/>
              <a:buFont typeface="StarSymbol"/>
              <a:buChar char=""/>
            </a:pPr>
            <a:r>
              <a:rPr lang="en-NZ" sz="2400">
                <a:solidFill>
                  <a:srgbClr val="000000"/>
                </a:solidFill>
                <a:latin typeface="Calibri"/>
              </a:rPr>
              <a:t>Agile network (can reprogramme network flow to meet needs).</a:t>
            </a:r>
            <a:endParaRPr/>
          </a:p>
          <a:p>
            <a:pPr>
              <a:lnSpc>
                <a:spcPct val="100000"/>
              </a:lnSpc>
              <a:buSzPct val="45000"/>
              <a:buFont typeface="StarSymbol"/>
              <a:buChar char=""/>
            </a:pPr>
            <a:r>
              <a:rPr lang="en-NZ" sz="2400">
                <a:solidFill>
                  <a:srgbClr val="000000"/>
                </a:solidFill>
                <a:latin typeface="Calibri"/>
              </a:rPr>
              <a:t>Centrally managed (allowing optimal choices).</a:t>
            </a:r>
            <a:endParaRPr/>
          </a:p>
          <a:p>
            <a:pPr>
              <a:lnSpc>
                <a:spcPct val="100000"/>
              </a:lnSpc>
              <a:buSzPct val="45000"/>
              <a:buFont typeface="StarSymbol"/>
              <a:buChar char=""/>
            </a:pPr>
            <a:r>
              <a:rPr lang="en-NZ" sz="2400">
                <a:solidFill>
                  <a:srgbClr val="000000"/>
                </a:solidFill>
                <a:latin typeface="Calibri"/>
              </a:rPr>
              <a:t>Programmatically configured (allow system-wide enforcement of policies).</a:t>
            </a:r>
            <a:endParaRPr/>
          </a:p>
          <a:p>
            <a:pPr>
              <a:lnSpc>
                <a:spcPct val="100000"/>
              </a:lnSpc>
              <a:buSzPct val="45000"/>
              <a:buFont typeface="StarSymbol"/>
              <a:buChar char=""/>
            </a:pPr>
            <a:r>
              <a:rPr lang="en-NZ" sz="2400">
                <a:solidFill>
                  <a:srgbClr val="000000"/>
                </a:solidFill>
                <a:latin typeface="Calibri"/>
              </a:rPr>
              <a:t>Open standards-based and vendor-neutral (avoiding vendor tie-in)</a:t>
            </a:r>
            <a:endParaRPr/>
          </a:p>
          <a:p>
            <a:pPr>
              <a:lnSpc>
                <a:spcPct val="100000"/>
              </a:lnSpc>
              <a:buSzPct val="45000"/>
              <a:buFont typeface="StarSymbol"/>
              <a:buChar char=""/>
            </a:pPr>
            <a:endParaRPr/>
          </a:p>
          <a:p>
            <a:pPr>
              <a:lnSpc>
                <a:spcPct val="100000"/>
              </a:lnSpc>
              <a:buSzPct val="45000"/>
              <a:buFont typeface="StarSymbol"/>
              <a:buChar char=""/>
            </a:pP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3" name="CustomShape 1"/>
          <p:cNvSpPr/>
          <p:nvPr/>
        </p:nvSpPr>
        <p:spPr>
          <a:xfrm>
            <a:off x="457200" y="274680"/>
            <a:ext cx="7788960" cy="1141200"/>
          </a:xfrm>
          <a:prstGeom prst="rect">
            <a:avLst/>
          </a:prstGeom>
          <a:noFill/>
          <a:ln>
            <a:noFill/>
          </a:ln>
        </p:spPr>
        <p:txBody>
          <a:bodyPr lIns="90000" rIns="90000" tIns="45000" bIns="45000" anchor="ctr"/>
          <a:p>
            <a:pPr algn="ctr">
              <a:lnSpc>
                <a:spcPct val="100000"/>
              </a:lnSpc>
            </a:pPr>
            <a:r>
              <a:rPr lang="en-NZ" sz="4400">
                <a:solidFill>
                  <a:srgbClr val="000000"/>
                </a:solidFill>
                <a:latin typeface="Calibri"/>
              </a:rPr>
              <a:t>SDN varieties</a:t>
            </a:r>
            <a:endParaRPr/>
          </a:p>
        </p:txBody>
      </p:sp>
      <p:sp>
        <p:nvSpPr>
          <p:cNvPr id="234" name="CustomShape 2"/>
          <p:cNvSpPr/>
          <p:nvPr/>
        </p:nvSpPr>
        <p:spPr>
          <a:xfrm>
            <a:off x="457200" y="1600200"/>
            <a:ext cx="7670160" cy="4183920"/>
          </a:xfrm>
          <a:prstGeom prst="rect">
            <a:avLst/>
          </a:prstGeom>
          <a:noFill/>
          <a:ln>
            <a:noFill/>
          </a:ln>
        </p:spPr>
        <p:txBody>
          <a:bodyPr lIns="90000" rIns="90000" tIns="45000" bIns="45000"/>
          <a:p>
            <a:pPr>
              <a:lnSpc>
                <a:spcPct val="100000"/>
              </a:lnSpc>
              <a:buFont typeface="Arial"/>
              <a:buChar char="•"/>
            </a:pPr>
            <a:r>
              <a:rPr lang="en-NZ" sz="3200">
                <a:solidFill>
                  <a:srgbClr val="000000"/>
                </a:solidFill>
                <a:latin typeface="Calibri"/>
              </a:rPr>
              <a:t>Openflow SDN</a:t>
            </a:r>
            <a:endParaRPr/>
          </a:p>
          <a:p>
            <a:pPr>
              <a:lnSpc>
                <a:spcPct val="100000"/>
              </a:lnSpc>
            </a:pPr>
            <a:endParaRPr/>
          </a:p>
          <a:p>
            <a:pPr>
              <a:lnSpc>
                <a:spcPct val="100000"/>
              </a:lnSpc>
              <a:buFont typeface="Arial"/>
              <a:buChar char="•"/>
            </a:pPr>
            <a:r>
              <a:rPr lang="en-NZ" sz="3200">
                <a:solidFill>
                  <a:srgbClr val="000000"/>
                </a:solidFill>
                <a:latin typeface="Calibri"/>
              </a:rPr>
              <a:t>Vendor X SDN</a:t>
            </a:r>
            <a:endParaRPr/>
          </a:p>
          <a:p>
            <a:pPr>
              <a:lnSpc>
                <a:spcPct val="100000"/>
              </a:lnSpc>
            </a:pPr>
            <a:endParaRPr/>
          </a:p>
          <a:p>
            <a:pPr>
              <a:lnSpc>
                <a:spcPct val="100000"/>
              </a:lnSpc>
              <a:buFont typeface="Arial"/>
              <a:buChar char="•"/>
            </a:pPr>
            <a:r>
              <a:rPr lang="en-NZ" sz="3200">
                <a:solidFill>
                  <a:srgbClr val="000000"/>
                </a:solidFill>
                <a:latin typeface="Calibri"/>
              </a:rPr>
              <a:t>Network functions virtualisation</a:t>
            </a:r>
            <a:endParaRPr/>
          </a:p>
          <a:p>
            <a:pPr>
              <a:lnSpc>
                <a:spcPct val="100000"/>
              </a:lnSpc>
            </a:pPr>
            <a:endParaRPr/>
          </a:p>
          <a:p>
            <a:pPr>
              <a:lnSpc>
                <a:spcPct val="100000"/>
              </a:lnSpc>
              <a:buFont typeface="Arial"/>
              <a:buChar char="•"/>
            </a:pPr>
            <a:r>
              <a:rPr lang="en-NZ" sz="3200">
                <a:solidFill>
                  <a:srgbClr val="000000"/>
                </a:solidFill>
                <a:latin typeface="Calibri"/>
              </a:rPr>
              <a:t>NetFPGA-based SDN</a:t>
            </a:r>
            <a:endParaRPr/>
          </a:p>
          <a:p>
            <a:pPr>
              <a:lnSpc>
                <a:spcPct val="100000"/>
              </a:lnSpc>
              <a:buFont typeface="Arial"/>
              <a:buChar char="•"/>
            </a:pPr>
            <a:endParaRPr/>
          </a:p>
          <a:p>
            <a:pPr>
              <a:lnSpc>
                <a:spcPct val="100000"/>
              </a:lnSpc>
              <a:buFont typeface="Arial"/>
              <a:buChar char="•"/>
            </a:pPr>
            <a:r>
              <a:rPr lang="en-NZ" sz="3200">
                <a:solidFill>
                  <a:srgbClr val="000000"/>
                </a:solidFill>
                <a:latin typeface="Calibri"/>
              </a:rPr>
              <a:t>Hybrid SDN solutions</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CustomShape 1"/>
          <p:cNvSpPr/>
          <p:nvPr/>
        </p:nvSpPr>
        <p:spPr>
          <a:xfrm>
            <a:off x="457200" y="274680"/>
            <a:ext cx="7788960" cy="1141200"/>
          </a:xfrm>
          <a:prstGeom prst="rect">
            <a:avLst/>
          </a:prstGeom>
          <a:noFill/>
          <a:ln>
            <a:noFill/>
          </a:ln>
        </p:spPr>
        <p:txBody>
          <a:bodyPr lIns="90000" rIns="90000" tIns="45000" bIns="45000" anchor="ctr"/>
          <a:p>
            <a:pPr algn="ctr">
              <a:lnSpc>
                <a:spcPct val="100000"/>
              </a:lnSpc>
            </a:pPr>
            <a:r>
              <a:rPr lang="en-NZ" sz="4400">
                <a:solidFill>
                  <a:srgbClr val="000000"/>
                </a:solidFill>
                <a:latin typeface="Calibri"/>
              </a:rPr>
              <a:t>Talk</a:t>
            </a:r>
            <a:endParaRPr/>
          </a:p>
        </p:txBody>
      </p:sp>
      <p:sp>
        <p:nvSpPr>
          <p:cNvPr id="236" name="CustomShape 2"/>
          <p:cNvSpPr/>
          <p:nvPr/>
        </p:nvSpPr>
        <p:spPr>
          <a:xfrm>
            <a:off x="457200" y="1600200"/>
            <a:ext cx="8073360" cy="4183920"/>
          </a:xfrm>
          <a:prstGeom prst="rect">
            <a:avLst/>
          </a:prstGeom>
          <a:noFill/>
          <a:ln>
            <a:noFill/>
          </a:ln>
        </p:spPr>
        <p:txBody>
          <a:bodyPr lIns="90000" rIns="90000" tIns="45000" bIns="45000"/>
          <a:p>
            <a:pPr>
              <a:lnSpc>
                <a:spcPct val="100000"/>
              </a:lnSpc>
              <a:buFont typeface="Arial"/>
              <a:buChar char="•"/>
            </a:pPr>
            <a:r>
              <a:rPr lang="en-NZ" sz="3200">
                <a:solidFill>
                  <a:srgbClr val="000000"/>
                </a:solidFill>
                <a:latin typeface="Calibri"/>
              </a:rPr>
              <a:t>Problems with traditional networks</a:t>
            </a:r>
            <a:endParaRPr/>
          </a:p>
          <a:p>
            <a:pPr>
              <a:lnSpc>
                <a:spcPct val="100000"/>
              </a:lnSpc>
              <a:buFont typeface="Arial"/>
              <a:buChar char="•"/>
            </a:pPr>
            <a:r>
              <a:rPr lang="en-NZ" sz="3200">
                <a:solidFill>
                  <a:srgbClr val="000000"/>
                </a:solidFill>
                <a:latin typeface="Calibri"/>
              </a:rPr>
              <a:t>What is SDN and how it helps</a:t>
            </a:r>
            <a:endParaRPr/>
          </a:p>
          <a:p>
            <a:pPr>
              <a:lnSpc>
                <a:spcPct val="100000"/>
              </a:lnSpc>
              <a:buFont typeface="Arial"/>
              <a:buChar char="•"/>
            </a:pPr>
            <a:r>
              <a:rPr lang="en-NZ" sz="3200">
                <a:solidFill>
                  <a:srgbClr val="000000"/>
                </a:solidFill>
                <a:latin typeface="Calibri"/>
              </a:rPr>
              <a:t>Openflow SDN</a:t>
            </a:r>
            <a:endParaRPr/>
          </a:p>
          <a:p>
            <a:pPr>
              <a:lnSpc>
                <a:spcPct val="100000"/>
              </a:lnSpc>
              <a:buFont typeface="Arial"/>
              <a:buChar char="•"/>
            </a:pPr>
            <a:r>
              <a:rPr lang="en-NZ" sz="3200">
                <a:solidFill>
                  <a:srgbClr val="000000"/>
                </a:solidFill>
                <a:latin typeface="Calibri"/>
              </a:rPr>
              <a:t>Example: Firewalls</a:t>
            </a:r>
            <a:endParaRPr/>
          </a:p>
          <a:p>
            <a:pPr>
              <a:lnSpc>
                <a:spcPct val="100000"/>
              </a:lnSpc>
              <a:buFont typeface="Arial"/>
              <a:buChar char="•"/>
            </a:pPr>
            <a:r>
              <a:rPr lang="en-NZ" sz="3200">
                <a:solidFill>
                  <a:srgbClr val="000000"/>
                </a:solidFill>
                <a:latin typeface="Calibri"/>
              </a:rPr>
              <a:t>Switches and Controllers</a:t>
            </a:r>
            <a:endParaRPr/>
          </a:p>
          <a:p>
            <a:pPr>
              <a:lnSpc>
                <a:spcPct val="100000"/>
              </a:lnSpc>
              <a:buFont typeface="Arial"/>
              <a:buChar char="•"/>
            </a:pPr>
            <a:r>
              <a:rPr lang="en-NZ" sz="3200">
                <a:solidFill>
                  <a:srgbClr val="000000"/>
                </a:solidFill>
                <a:latin typeface="Calibri"/>
              </a:rPr>
              <a:t>Hands on Session</a:t>
            </a:r>
            <a:endParaRPr/>
          </a:p>
          <a:p>
            <a:pPr>
              <a:lnSpc>
                <a:spcPct val="100000"/>
              </a:lnSpc>
            </a:pP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7" name="CustomShape 1"/>
          <p:cNvSpPr/>
          <p:nvPr/>
        </p:nvSpPr>
        <p:spPr>
          <a:xfrm>
            <a:off x="457200" y="274680"/>
            <a:ext cx="7788960" cy="1141200"/>
          </a:xfrm>
          <a:prstGeom prst="rect">
            <a:avLst/>
          </a:prstGeom>
          <a:noFill/>
          <a:ln>
            <a:noFill/>
          </a:ln>
        </p:spPr>
        <p:txBody>
          <a:bodyPr lIns="90000" rIns="90000" tIns="45000" bIns="45000" anchor="ctr"/>
          <a:p>
            <a:pPr algn="ctr">
              <a:lnSpc>
                <a:spcPct val="100000"/>
              </a:lnSpc>
            </a:pPr>
            <a:r>
              <a:rPr lang="en-NZ" sz="4400">
                <a:solidFill>
                  <a:srgbClr val="000000"/>
                </a:solidFill>
                <a:latin typeface="Calibri"/>
              </a:rPr>
              <a:t>Origins of OpenFlow </a:t>
            </a:r>
            <a:endParaRPr/>
          </a:p>
        </p:txBody>
      </p:sp>
      <p:sp>
        <p:nvSpPr>
          <p:cNvPr id="238" name="CustomShape 2"/>
          <p:cNvSpPr/>
          <p:nvPr/>
        </p:nvSpPr>
        <p:spPr>
          <a:xfrm>
            <a:off x="457200" y="1600200"/>
            <a:ext cx="7670160" cy="4183920"/>
          </a:xfrm>
          <a:prstGeom prst="rect">
            <a:avLst/>
          </a:prstGeom>
          <a:noFill/>
          <a:ln>
            <a:noFill/>
          </a:ln>
        </p:spPr>
        <p:txBody>
          <a:bodyPr lIns="90000" rIns="90000" tIns="45000" bIns="45000"/>
          <a:p>
            <a:pPr>
              <a:lnSpc>
                <a:spcPct val="100000"/>
              </a:lnSpc>
              <a:buFont typeface="Arial"/>
              <a:buChar char="•"/>
            </a:pPr>
            <a:r>
              <a:rPr lang="en-NZ" sz="2600">
                <a:solidFill>
                  <a:srgbClr val="000000"/>
                </a:solidFill>
                <a:latin typeface="Calibri"/>
              </a:rPr>
              <a:t>Desire for clean slate experimentation.</a:t>
            </a:r>
            <a:endParaRPr/>
          </a:p>
          <a:p>
            <a:pPr>
              <a:lnSpc>
                <a:spcPct val="100000"/>
              </a:lnSpc>
              <a:buFont typeface="Arial"/>
              <a:buChar char="•"/>
            </a:pPr>
            <a:r>
              <a:rPr lang="en-NZ" sz="2600">
                <a:solidFill>
                  <a:srgbClr val="000000"/>
                </a:solidFill>
                <a:latin typeface="Calibri"/>
              </a:rPr>
              <a:t>Manufacturers opening up forwarding behaviours.</a:t>
            </a:r>
            <a:endParaRPr/>
          </a:p>
          <a:p>
            <a:pPr>
              <a:lnSpc>
                <a:spcPct val="100000"/>
              </a:lnSpc>
              <a:buFont typeface="Arial"/>
              <a:buChar char="•"/>
            </a:pPr>
            <a:r>
              <a:rPr lang="en-NZ" sz="2600">
                <a:solidFill>
                  <a:srgbClr val="000000"/>
                </a:solidFill>
                <a:latin typeface="Calibri"/>
              </a:rPr>
              <a:t>Broader number of manufacturers wanting to innovate.</a:t>
            </a:r>
            <a:endParaRPr/>
          </a:p>
          <a:p>
            <a:pPr>
              <a:lnSpc>
                <a:spcPct val="100000"/>
              </a:lnSpc>
            </a:pPr>
            <a:endParaRPr/>
          </a:p>
          <a:p>
            <a:pPr>
              <a:lnSpc>
                <a:spcPct val="100000"/>
              </a:lnSpc>
              <a:buFont typeface="Arial"/>
              <a:buChar char="•"/>
            </a:pPr>
            <a:r>
              <a:rPr lang="en-NZ" sz="2600">
                <a:solidFill>
                  <a:srgbClr val="000000"/>
                </a:solidFill>
                <a:latin typeface="Calibri"/>
              </a:rPr>
              <a:t>Openflow standardised API (Open Networking Foundation) for controlling forwarding behaviour of switches.</a:t>
            </a:r>
            <a:endParaRPr/>
          </a:p>
          <a:p>
            <a:pPr>
              <a:lnSpc>
                <a:spcPct val="100000"/>
              </a:lnSpc>
              <a:buFont typeface="Arial"/>
              <a:buChar char="•"/>
            </a:pPr>
            <a:r>
              <a:rPr lang="en-NZ" sz="2600">
                <a:solidFill>
                  <a:srgbClr val="000000"/>
                </a:solidFill>
                <a:latin typeface="Calibri"/>
              </a:rPr>
              <a:t>Unifies a broad range of network devices (routers, learning switches, NATs …).</a:t>
            </a:r>
            <a:endParaRPr/>
          </a:p>
          <a:p>
            <a:pPr>
              <a:lnSpc>
                <a:spcPct val="100000"/>
              </a:lnSpc>
            </a:pP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9" name="CustomShape 1"/>
          <p:cNvSpPr/>
          <p:nvPr/>
        </p:nvSpPr>
        <p:spPr>
          <a:xfrm>
            <a:off x="457200" y="274680"/>
            <a:ext cx="7788960" cy="1141200"/>
          </a:xfrm>
          <a:prstGeom prst="rect">
            <a:avLst/>
          </a:prstGeom>
          <a:noFill/>
          <a:ln>
            <a:noFill/>
          </a:ln>
        </p:spPr>
        <p:txBody>
          <a:bodyPr lIns="90000" rIns="90000" tIns="45000" bIns="45000" anchor="ctr"/>
          <a:p>
            <a:pPr algn="ctr">
              <a:lnSpc>
                <a:spcPct val="100000"/>
              </a:lnSpc>
            </a:pPr>
            <a:r>
              <a:rPr lang="en-NZ" sz="4000">
                <a:solidFill>
                  <a:srgbClr val="000000"/>
                </a:solidFill>
                <a:latin typeface="Calibri"/>
              </a:rPr>
              <a:t>OpenFlow Versions</a:t>
            </a:r>
            <a:endParaRPr/>
          </a:p>
        </p:txBody>
      </p:sp>
      <p:sp>
        <p:nvSpPr>
          <p:cNvPr id="240" name="CustomShape 2"/>
          <p:cNvSpPr/>
          <p:nvPr/>
        </p:nvSpPr>
        <p:spPr>
          <a:xfrm>
            <a:off x="457200" y="1600200"/>
            <a:ext cx="7670160" cy="4183920"/>
          </a:xfrm>
          <a:prstGeom prst="rect">
            <a:avLst/>
          </a:prstGeom>
          <a:noFill/>
          <a:ln>
            <a:noFill/>
          </a:ln>
        </p:spPr>
        <p:txBody>
          <a:bodyPr lIns="90000" rIns="90000" tIns="45000" bIns="45000"/>
          <a:p>
            <a:pPr>
              <a:lnSpc>
                <a:spcPct val="100000"/>
              </a:lnSpc>
              <a:buSzPct val="45000"/>
              <a:buFont typeface="StarSymbol"/>
              <a:buChar char=""/>
            </a:pPr>
            <a:r>
              <a:rPr lang="en-NZ" sz="2800">
                <a:solidFill>
                  <a:srgbClr val="000000"/>
                </a:solidFill>
                <a:latin typeface="Calibri"/>
              </a:rPr>
              <a:t>Openflow 1.0 allowed initial experimentation.</a:t>
            </a:r>
            <a:endParaRPr/>
          </a:p>
          <a:p>
            <a:pPr>
              <a:lnSpc>
                <a:spcPct val="100000"/>
              </a:lnSpc>
              <a:buSzPct val="45000"/>
              <a:buFont typeface="StarSymbol"/>
              <a:buChar char=""/>
            </a:pPr>
            <a:endParaRPr/>
          </a:p>
          <a:p>
            <a:pPr>
              <a:lnSpc>
                <a:spcPct val="100000"/>
              </a:lnSpc>
              <a:buSzPct val="45000"/>
              <a:buFont typeface="StarSymbol"/>
              <a:buChar char=""/>
            </a:pPr>
            <a:r>
              <a:rPr lang="en-NZ" sz="2800">
                <a:solidFill>
                  <a:srgbClr val="000000"/>
                </a:solidFill>
                <a:latin typeface="Calibri"/>
              </a:rPr>
              <a:t>Subsequent versions (1.1, 1.2, 1.3, 1.4 and 1.5) have added extra capabilities:</a:t>
            </a:r>
            <a:endParaRPr/>
          </a:p>
          <a:p>
            <a:pPr lvl="1">
              <a:lnSpc>
                <a:spcPct val="100000"/>
              </a:lnSpc>
              <a:buSzPct val="45000"/>
              <a:buFont typeface="StarSymbol"/>
              <a:buChar char=""/>
            </a:pPr>
            <a:r>
              <a:rPr lang="en-NZ" sz="2800">
                <a:solidFill>
                  <a:srgbClr val="000000"/>
                </a:solidFill>
                <a:latin typeface="Calibri"/>
              </a:rPr>
              <a:t>IPv6</a:t>
            </a:r>
            <a:endParaRPr/>
          </a:p>
          <a:p>
            <a:pPr lvl="1">
              <a:lnSpc>
                <a:spcPct val="100000"/>
              </a:lnSpc>
              <a:buSzPct val="45000"/>
              <a:buFont typeface="StarSymbol"/>
              <a:buChar char=""/>
            </a:pPr>
            <a:r>
              <a:rPr lang="en-NZ" sz="2800">
                <a:solidFill>
                  <a:srgbClr val="000000"/>
                </a:solidFill>
                <a:latin typeface="Calibri"/>
              </a:rPr>
              <a:t>Multiple tables (goto)</a:t>
            </a:r>
            <a:endParaRPr/>
          </a:p>
          <a:p>
            <a:pPr lvl="1">
              <a:lnSpc>
                <a:spcPct val="100000"/>
              </a:lnSpc>
              <a:buSzPct val="45000"/>
              <a:buFont typeface="StarSymbol"/>
              <a:buChar char=""/>
            </a:pPr>
            <a:r>
              <a:rPr lang="en-NZ" sz="2800">
                <a:solidFill>
                  <a:srgbClr val="000000"/>
                </a:solidFill>
                <a:latin typeface="Calibri"/>
              </a:rPr>
              <a:t>Managing full tables</a:t>
            </a:r>
            <a:endParaRPr/>
          </a:p>
          <a:p>
            <a:pPr lvl="1">
              <a:lnSpc>
                <a:spcPct val="100000"/>
              </a:lnSpc>
              <a:buSzPct val="45000"/>
              <a:buFont typeface="StarSymbol"/>
              <a:buChar char=""/>
            </a:pPr>
            <a:endParaRPr/>
          </a:p>
          <a:p>
            <a:pPr>
              <a:lnSpc>
                <a:spcPct val="100000"/>
              </a:lnSpc>
              <a:buSzPct val="45000"/>
              <a:buFont typeface="StarSymbol"/>
              <a:buChar char=""/>
            </a:pPr>
            <a:r>
              <a:rPr lang="en-NZ" sz="2800">
                <a:solidFill>
                  <a:srgbClr val="000000"/>
                </a:solidFill>
                <a:latin typeface="Calibri"/>
              </a:rPr>
              <a:t>Following examples are version 1.0</a:t>
            </a:r>
            <a:endParaRPr/>
          </a:p>
          <a:p>
            <a:pPr>
              <a:lnSpc>
                <a:spcPct val="100000"/>
              </a:lnSpc>
            </a:pPr>
            <a:endParaRPr/>
          </a:p>
          <a:p>
            <a:pPr>
              <a:lnSpc>
                <a:spcPct val="100000"/>
              </a:lnSpc>
              <a:buFont typeface="Arial"/>
              <a:buChar char="•"/>
            </a:pPr>
            <a:r>
              <a:rPr lang="en-NZ" sz="2800">
                <a:solidFill>
                  <a:srgbClr val="000000"/>
                </a:solidFill>
                <a:latin typeface="Calibri"/>
              </a:rPr>
              <a:t> </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1" name="CustomShape 1"/>
          <p:cNvSpPr/>
          <p:nvPr/>
        </p:nvSpPr>
        <p:spPr>
          <a:xfrm>
            <a:off x="457200" y="274680"/>
            <a:ext cx="7788960" cy="1141200"/>
          </a:xfrm>
          <a:prstGeom prst="rect">
            <a:avLst/>
          </a:prstGeom>
          <a:noFill/>
          <a:ln>
            <a:noFill/>
          </a:ln>
        </p:spPr>
        <p:txBody>
          <a:bodyPr lIns="50760" rIns="132120" tIns="50760" bIns="50760" anchor="ctr"/>
          <a:p>
            <a:pPr>
              <a:lnSpc>
                <a:spcPct val="100000"/>
              </a:lnSpc>
            </a:pPr>
            <a:r>
              <a:rPr lang="en-NZ" sz="4400">
                <a:solidFill>
                  <a:srgbClr val="000000"/>
                </a:solidFill>
                <a:latin typeface="Calibri"/>
                <a:ea typeface="ＭＳ Ｐゴシック"/>
              </a:rPr>
              <a:t>OpenFlow Switch</a:t>
            </a:r>
            <a:endParaRPr/>
          </a:p>
        </p:txBody>
      </p:sp>
      <p:sp>
        <p:nvSpPr>
          <p:cNvPr id="242" name="CustomShape 2"/>
          <p:cNvSpPr/>
          <p:nvPr/>
        </p:nvSpPr>
        <p:spPr>
          <a:xfrm>
            <a:off x="1219320" y="2133720"/>
            <a:ext cx="2207880" cy="684000"/>
          </a:xfrm>
          <a:prstGeom prst="roundRect">
            <a:avLst>
              <a:gd name="adj" fmla="val 16667"/>
            </a:avLst>
          </a:prstGeom>
          <a:solidFill>
            <a:srgbClr val="ffffff"/>
          </a:solidFill>
          <a:ln w="38160">
            <a:solidFill>
              <a:srgbClr val="808080"/>
            </a:solidFill>
            <a:round/>
          </a:ln>
        </p:spPr>
      </p:sp>
      <p:sp>
        <p:nvSpPr>
          <p:cNvPr id="243" name="CustomShape 3"/>
          <p:cNvSpPr/>
          <p:nvPr/>
        </p:nvSpPr>
        <p:spPr>
          <a:xfrm>
            <a:off x="1091520" y="2133720"/>
            <a:ext cx="2463120" cy="684000"/>
          </a:xfrm>
          <a:prstGeom prst="rect">
            <a:avLst/>
          </a:prstGeom>
          <a:noFill/>
          <a:ln>
            <a:noFill/>
          </a:ln>
        </p:spPr>
        <p:txBody>
          <a:bodyPr wrap="none" lIns="38160" rIns="90000" tIns="38160" bIns="38160" anchor="ctr"/>
          <a:p>
            <a:pPr algn="ctr">
              <a:lnSpc>
                <a:spcPct val="100000"/>
              </a:lnSpc>
            </a:pPr>
            <a:r>
              <a:rPr lang="en-NZ" sz="1600">
                <a:solidFill>
                  <a:srgbClr val="333399"/>
                </a:solidFill>
                <a:latin typeface="Calibri"/>
              </a:rPr>
              <a:t>Rule</a:t>
            </a:r>
            <a:endParaRPr/>
          </a:p>
          <a:p>
            <a:pPr algn="ctr">
              <a:lnSpc>
                <a:spcPct val="100000"/>
              </a:lnSpc>
            </a:pPr>
            <a:r>
              <a:rPr lang="en-NZ" sz="1600">
                <a:solidFill>
                  <a:srgbClr val="333399"/>
                </a:solidFill>
                <a:latin typeface="Calibri"/>
              </a:rPr>
              <a:t>(exact &amp; wildcard)</a:t>
            </a:r>
            <a:endParaRPr/>
          </a:p>
        </p:txBody>
      </p:sp>
      <p:sp>
        <p:nvSpPr>
          <p:cNvPr id="244" name="CustomShape 4"/>
          <p:cNvSpPr/>
          <p:nvPr/>
        </p:nvSpPr>
        <p:spPr>
          <a:xfrm>
            <a:off x="3505320" y="2133720"/>
            <a:ext cx="2207880" cy="684000"/>
          </a:xfrm>
          <a:prstGeom prst="roundRect">
            <a:avLst>
              <a:gd name="adj" fmla="val 16667"/>
            </a:avLst>
          </a:prstGeom>
          <a:solidFill>
            <a:srgbClr val="99cc00"/>
          </a:solidFill>
          <a:ln w="38160">
            <a:solidFill>
              <a:srgbClr val="808080"/>
            </a:solidFill>
            <a:round/>
          </a:ln>
        </p:spPr>
      </p:sp>
      <p:sp>
        <p:nvSpPr>
          <p:cNvPr id="245" name="CustomShape 5"/>
          <p:cNvSpPr/>
          <p:nvPr/>
        </p:nvSpPr>
        <p:spPr>
          <a:xfrm>
            <a:off x="4141800" y="2286000"/>
            <a:ext cx="934560" cy="379080"/>
          </a:xfrm>
          <a:prstGeom prst="rect">
            <a:avLst/>
          </a:prstGeom>
          <a:noFill/>
          <a:ln>
            <a:noFill/>
          </a:ln>
        </p:spPr>
        <p:txBody>
          <a:bodyPr wrap="none" lIns="38160" rIns="90000" tIns="38160" bIns="38160" anchor="ctr"/>
          <a:p>
            <a:pPr algn="ctr">
              <a:lnSpc>
                <a:spcPct val="100000"/>
              </a:lnSpc>
            </a:pPr>
            <a:r>
              <a:rPr lang="en-NZ">
                <a:solidFill>
                  <a:srgbClr val="333399"/>
                </a:solidFill>
                <a:latin typeface="Calibri"/>
              </a:rPr>
              <a:t>Action</a:t>
            </a:r>
            <a:endParaRPr/>
          </a:p>
        </p:txBody>
      </p:sp>
      <p:sp>
        <p:nvSpPr>
          <p:cNvPr id="246" name="CustomShape 6"/>
          <p:cNvSpPr/>
          <p:nvPr/>
        </p:nvSpPr>
        <p:spPr>
          <a:xfrm>
            <a:off x="5791320" y="2133720"/>
            <a:ext cx="2207880" cy="684000"/>
          </a:xfrm>
          <a:prstGeom prst="roundRect">
            <a:avLst>
              <a:gd name="adj" fmla="val 16667"/>
            </a:avLst>
          </a:prstGeom>
          <a:solidFill>
            <a:srgbClr val="ffcc99"/>
          </a:solidFill>
          <a:ln w="38160">
            <a:solidFill>
              <a:srgbClr val="808080"/>
            </a:solidFill>
            <a:round/>
          </a:ln>
        </p:spPr>
      </p:sp>
      <p:sp>
        <p:nvSpPr>
          <p:cNvPr id="247" name="CustomShape 7"/>
          <p:cNvSpPr/>
          <p:nvPr/>
        </p:nvSpPr>
        <p:spPr>
          <a:xfrm>
            <a:off x="6244920" y="2286000"/>
            <a:ext cx="1298880" cy="379080"/>
          </a:xfrm>
          <a:prstGeom prst="rect">
            <a:avLst/>
          </a:prstGeom>
          <a:noFill/>
          <a:ln>
            <a:noFill/>
          </a:ln>
        </p:spPr>
        <p:txBody>
          <a:bodyPr wrap="none" lIns="38160" rIns="90000" tIns="38160" bIns="38160" anchor="ctr"/>
          <a:p>
            <a:pPr algn="ctr">
              <a:lnSpc>
                <a:spcPct val="100000"/>
              </a:lnSpc>
            </a:pPr>
            <a:r>
              <a:rPr lang="en-NZ">
                <a:solidFill>
                  <a:srgbClr val="333399"/>
                </a:solidFill>
                <a:latin typeface="Calibri"/>
              </a:rPr>
              <a:t>Statistics</a:t>
            </a:r>
            <a:endParaRPr/>
          </a:p>
        </p:txBody>
      </p:sp>
      <p:sp>
        <p:nvSpPr>
          <p:cNvPr id="248" name="CustomShape 8"/>
          <p:cNvSpPr/>
          <p:nvPr/>
        </p:nvSpPr>
        <p:spPr>
          <a:xfrm>
            <a:off x="1143000" y="2057400"/>
            <a:ext cx="6932520" cy="3884400"/>
          </a:xfrm>
          <a:prstGeom prst="rect">
            <a:avLst/>
          </a:prstGeom>
          <a:noFill/>
          <a:ln w="25560">
            <a:solidFill>
              <a:srgbClr val="808080"/>
            </a:solidFill>
            <a:miter/>
          </a:ln>
        </p:spPr>
      </p:sp>
      <p:sp>
        <p:nvSpPr>
          <p:cNvPr id="249" name="CustomShape 9"/>
          <p:cNvSpPr/>
          <p:nvPr/>
        </p:nvSpPr>
        <p:spPr>
          <a:xfrm>
            <a:off x="1219320" y="2895480"/>
            <a:ext cx="2207880" cy="684000"/>
          </a:xfrm>
          <a:prstGeom prst="roundRect">
            <a:avLst>
              <a:gd name="adj" fmla="val 16667"/>
            </a:avLst>
          </a:prstGeom>
          <a:solidFill>
            <a:srgbClr val="ffffff"/>
          </a:solidFill>
          <a:ln w="38160">
            <a:solidFill>
              <a:srgbClr val="808080"/>
            </a:solidFill>
            <a:round/>
          </a:ln>
        </p:spPr>
      </p:sp>
      <p:sp>
        <p:nvSpPr>
          <p:cNvPr id="250" name="CustomShape 10"/>
          <p:cNvSpPr/>
          <p:nvPr/>
        </p:nvSpPr>
        <p:spPr>
          <a:xfrm>
            <a:off x="1328040" y="2955600"/>
            <a:ext cx="1990800" cy="562320"/>
          </a:xfrm>
          <a:prstGeom prst="rect">
            <a:avLst/>
          </a:prstGeom>
          <a:noFill/>
          <a:ln>
            <a:noFill/>
          </a:ln>
        </p:spPr>
        <p:txBody>
          <a:bodyPr wrap="none" lIns="38160" rIns="90000" tIns="38160" bIns="38160" anchor="ctr"/>
          <a:p>
            <a:pPr algn="ctr">
              <a:lnSpc>
                <a:spcPct val="100000"/>
              </a:lnSpc>
            </a:pPr>
            <a:r>
              <a:rPr lang="en-NZ" sz="1600">
                <a:solidFill>
                  <a:srgbClr val="333399"/>
                </a:solidFill>
                <a:latin typeface="Calibri"/>
              </a:rPr>
              <a:t>Rule</a:t>
            </a:r>
            <a:endParaRPr/>
          </a:p>
          <a:p>
            <a:pPr algn="ctr">
              <a:lnSpc>
                <a:spcPct val="100000"/>
              </a:lnSpc>
            </a:pPr>
            <a:r>
              <a:rPr lang="en-NZ" sz="1600">
                <a:solidFill>
                  <a:srgbClr val="333399"/>
                </a:solidFill>
                <a:latin typeface="Calibri"/>
              </a:rPr>
              <a:t>(exact &amp; wildcard)</a:t>
            </a:r>
            <a:endParaRPr/>
          </a:p>
        </p:txBody>
      </p:sp>
      <p:sp>
        <p:nvSpPr>
          <p:cNvPr id="251" name="CustomShape 11"/>
          <p:cNvSpPr/>
          <p:nvPr/>
        </p:nvSpPr>
        <p:spPr>
          <a:xfrm>
            <a:off x="3505320" y="2895480"/>
            <a:ext cx="2207880" cy="684000"/>
          </a:xfrm>
          <a:prstGeom prst="roundRect">
            <a:avLst>
              <a:gd name="adj" fmla="val 16667"/>
            </a:avLst>
          </a:prstGeom>
          <a:solidFill>
            <a:srgbClr val="99cc00"/>
          </a:solidFill>
          <a:ln w="38160">
            <a:solidFill>
              <a:srgbClr val="808080"/>
            </a:solidFill>
            <a:round/>
          </a:ln>
        </p:spPr>
      </p:sp>
      <p:sp>
        <p:nvSpPr>
          <p:cNvPr id="252" name="CustomShape 12"/>
          <p:cNvSpPr/>
          <p:nvPr/>
        </p:nvSpPr>
        <p:spPr>
          <a:xfrm>
            <a:off x="4223520" y="3078000"/>
            <a:ext cx="771480" cy="318960"/>
          </a:xfrm>
          <a:prstGeom prst="rect">
            <a:avLst/>
          </a:prstGeom>
          <a:noFill/>
          <a:ln>
            <a:noFill/>
          </a:ln>
        </p:spPr>
        <p:txBody>
          <a:bodyPr wrap="none" lIns="38160" rIns="90000" tIns="38160" bIns="38160" anchor="ctr"/>
          <a:p>
            <a:pPr algn="ctr">
              <a:lnSpc>
                <a:spcPct val="100000"/>
              </a:lnSpc>
            </a:pPr>
            <a:r>
              <a:rPr lang="en-NZ" sz="1600">
                <a:solidFill>
                  <a:srgbClr val="333399"/>
                </a:solidFill>
                <a:latin typeface="Calibri"/>
              </a:rPr>
              <a:t>Action</a:t>
            </a:r>
            <a:endParaRPr/>
          </a:p>
        </p:txBody>
      </p:sp>
      <p:sp>
        <p:nvSpPr>
          <p:cNvPr id="253" name="CustomShape 13"/>
          <p:cNvSpPr/>
          <p:nvPr/>
        </p:nvSpPr>
        <p:spPr>
          <a:xfrm>
            <a:off x="5791320" y="2895480"/>
            <a:ext cx="2207880" cy="684000"/>
          </a:xfrm>
          <a:prstGeom prst="roundRect">
            <a:avLst>
              <a:gd name="adj" fmla="val 16667"/>
            </a:avLst>
          </a:prstGeom>
          <a:solidFill>
            <a:srgbClr val="ffcc99"/>
          </a:solidFill>
          <a:ln w="38160">
            <a:solidFill>
              <a:srgbClr val="808080"/>
            </a:solidFill>
            <a:round/>
          </a:ln>
        </p:spPr>
      </p:sp>
      <p:sp>
        <p:nvSpPr>
          <p:cNvPr id="254" name="CustomShape 14"/>
          <p:cNvSpPr/>
          <p:nvPr/>
        </p:nvSpPr>
        <p:spPr>
          <a:xfrm>
            <a:off x="6362640" y="3078000"/>
            <a:ext cx="1064160" cy="318960"/>
          </a:xfrm>
          <a:prstGeom prst="rect">
            <a:avLst/>
          </a:prstGeom>
          <a:noFill/>
          <a:ln>
            <a:noFill/>
          </a:ln>
        </p:spPr>
        <p:txBody>
          <a:bodyPr wrap="none" lIns="38160" rIns="90000" tIns="38160" bIns="38160" anchor="ctr"/>
          <a:p>
            <a:pPr algn="ctr">
              <a:lnSpc>
                <a:spcPct val="100000"/>
              </a:lnSpc>
            </a:pPr>
            <a:r>
              <a:rPr lang="en-NZ" sz="1600">
                <a:solidFill>
                  <a:srgbClr val="333399"/>
                </a:solidFill>
                <a:latin typeface="Calibri"/>
              </a:rPr>
              <a:t>Statistics</a:t>
            </a:r>
            <a:endParaRPr/>
          </a:p>
        </p:txBody>
      </p:sp>
      <p:sp>
        <p:nvSpPr>
          <p:cNvPr id="255" name="CustomShape 15"/>
          <p:cNvSpPr/>
          <p:nvPr/>
        </p:nvSpPr>
        <p:spPr>
          <a:xfrm>
            <a:off x="1219320" y="3657600"/>
            <a:ext cx="2207880" cy="684000"/>
          </a:xfrm>
          <a:prstGeom prst="roundRect">
            <a:avLst>
              <a:gd name="adj" fmla="val 16667"/>
            </a:avLst>
          </a:prstGeom>
          <a:solidFill>
            <a:srgbClr val="ffffff"/>
          </a:solidFill>
          <a:ln w="38160">
            <a:solidFill>
              <a:srgbClr val="808080"/>
            </a:solidFill>
            <a:round/>
          </a:ln>
        </p:spPr>
      </p:sp>
      <p:sp>
        <p:nvSpPr>
          <p:cNvPr id="256" name="CustomShape 16"/>
          <p:cNvSpPr/>
          <p:nvPr/>
        </p:nvSpPr>
        <p:spPr>
          <a:xfrm>
            <a:off x="1328040" y="3719160"/>
            <a:ext cx="1990800" cy="562320"/>
          </a:xfrm>
          <a:prstGeom prst="rect">
            <a:avLst/>
          </a:prstGeom>
          <a:noFill/>
          <a:ln>
            <a:noFill/>
          </a:ln>
        </p:spPr>
        <p:txBody>
          <a:bodyPr wrap="none" lIns="38160" rIns="90000" tIns="38160" bIns="38160" anchor="ctr"/>
          <a:p>
            <a:pPr algn="ctr">
              <a:lnSpc>
                <a:spcPct val="100000"/>
              </a:lnSpc>
            </a:pPr>
            <a:r>
              <a:rPr lang="en-NZ" sz="1600">
                <a:solidFill>
                  <a:srgbClr val="333399"/>
                </a:solidFill>
                <a:latin typeface="Calibri"/>
              </a:rPr>
              <a:t>Rule</a:t>
            </a:r>
            <a:endParaRPr/>
          </a:p>
          <a:p>
            <a:pPr algn="ctr">
              <a:lnSpc>
                <a:spcPct val="100000"/>
              </a:lnSpc>
            </a:pPr>
            <a:r>
              <a:rPr lang="en-NZ" sz="1600">
                <a:solidFill>
                  <a:srgbClr val="333399"/>
                </a:solidFill>
                <a:latin typeface="Calibri"/>
              </a:rPr>
              <a:t>(exact &amp; wildcard)</a:t>
            </a:r>
            <a:endParaRPr/>
          </a:p>
        </p:txBody>
      </p:sp>
      <p:sp>
        <p:nvSpPr>
          <p:cNvPr id="257" name="CustomShape 17"/>
          <p:cNvSpPr/>
          <p:nvPr/>
        </p:nvSpPr>
        <p:spPr>
          <a:xfrm>
            <a:off x="3505320" y="3657600"/>
            <a:ext cx="2207880" cy="684000"/>
          </a:xfrm>
          <a:prstGeom prst="roundRect">
            <a:avLst>
              <a:gd name="adj" fmla="val 16667"/>
            </a:avLst>
          </a:prstGeom>
          <a:solidFill>
            <a:srgbClr val="99cc00"/>
          </a:solidFill>
          <a:ln w="38160">
            <a:solidFill>
              <a:srgbClr val="808080"/>
            </a:solidFill>
            <a:round/>
          </a:ln>
        </p:spPr>
      </p:sp>
      <p:sp>
        <p:nvSpPr>
          <p:cNvPr id="258" name="CustomShape 18"/>
          <p:cNvSpPr/>
          <p:nvPr/>
        </p:nvSpPr>
        <p:spPr>
          <a:xfrm>
            <a:off x="4223520" y="3840120"/>
            <a:ext cx="771480" cy="318960"/>
          </a:xfrm>
          <a:prstGeom prst="rect">
            <a:avLst/>
          </a:prstGeom>
          <a:noFill/>
          <a:ln>
            <a:noFill/>
          </a:ln>
        </p:spPr>
        <p:txBody>
          <a:bodyPr wrap="none" lIns="38160" rIns="90000" tIns="38160" bIns="38160" anchor="ctr"/>
          <a:p>
            <a:pPr algn="ctr">
              <a:lnSpc>
                <a:spcPct val="100000"/>
              </a:lnSpc>
            </a:pPr>
            <a:r>
              <a:rPr lang="en-NZ" sz="1600">
                <a:solidFill>
                  <a:srgbClr val="333399"/>
                </a:solidFill>
                <a:latin typeface="Calibri"/>
              </a:rPr>
              <a:t>Action</a:t>
            </a:r>
            <a:endParaRPr/>
          </a:p>
        </p:txBody>
      </p:sp>
      <p:sp>
        <p:nvSpPr>
          <p:cNvPr id="259" name="CustomShape 19"/>
          <p:cNvSpPr/>
          <p:nvPr/>
        </p:nvSpPr>
        <p:spPr>
          <a:xfrm>
            <a:off x="5791320" y="3657600"/>
            <a:ext cx="2207880" cy="684000"/>
          </a:xfrm>
          <a:prstGeom prst="roundRect">
            <a:avLst>
              <a:gd name="adj" fmla="val 16667"/>
            </a:avLst>
          </a:prstGeom>
          <a:solidFill>
            <a:srgbClr val="ffcc99"/>
          </a:solidFill>
          <a:ln w="38160">
            <a:solidFill>
              <a:srgbClr val="808080"/>
            </a:solidFill>
            <a:round/>
          </a:ln>
        </p:spPr>
      </p:sp>
      <p:sp>
        <p:nvSpPr>
          <p:cNvPr id="260" name="CustomShape 20"/>
          <p:cNvSpPr/>
          <p:nvPr/>
        </p:nvSpPr>
        <p:spPr>
          <a:xfrm>
            <a:off x="6362640" y="3840120"/>
            <a:ext cx="1064160" cy="318960"/>
          </a:xfrm>
          <a:prstGeom prst="rect">
            <a:avLst/>
          </a:prstGeom>
          <a:noFill/>
          <a:ln>
            <a:noFill/>
          </a:ln>
        </p:spPr>
        <p:txBody>
          <a:bodyPr wrap="none" lIns="38160" rIns="90000" tIns="38160" bIns="38160" anchor="ctr"/>
          <a:p>
            <a:pPr algn="ctr">
              <a:lnSpc>
                <a:spcPct val="100000"/>
              </a:lnSpc>
            </a:pPr>
            <a:r>
              <a:rPr lang="en-NZ" sz="1600">
                <a:solidFill>
                  <a:srgbClr val="333399"/>
                </a:solidFill>
                <a:latin typeface="Calibri"/>
              </a:rPr>
              <a:t>Statistics</a:t>
            </a:r>
            <a:endParaRPr/>
          </a:p>
        </p:txBody>
      </p:sp>
      <p:sp>
        <p:nvSpPr>
          <p:cNvPr id="261" name="CustomShape 21"/>
          <p:cNvSpPr/>
          <p:nvPr/>
        </p:nvSpPr>
        <p:spPr>
          <a:xfrm>
            <a:off x="1219320" y="5181480"/>
            <a:ext cx="2207880" cy="684000"/>
          </a:xfrm>
          <a:prstGeom prst="roundRect">
            <a:avLst>
              <a:gd name="adj" fmla="val 16667"/>
            </a:avLst>
          </a:prstGeom>
          <a:solidFill>
            <a:srgbClr val="ffffff"/>
          </a:solidFill>
          <a:ln w="38160">
            <a:solidFill>
              <a:srgbClr val="808080"/>
            </a:solidFill>
            <a:round/>
          </a:ln>
        </p:spPr>
      </p:sp>
      <p:sp>
        <p:nvSpPr>
          <p:cNvPr id="262" name="CustomShape 22"/>
          <p:cNvSpPr/>
          <p:nvPr/>
        </p:nvSpPr>
        <p:spPr>
          <a:xfrm>
            <a:off x="1328040" y="5243040"/>
            <a:ext cx="1990800" cy="562320"/>
          </a:xfrm>
          <a:prstGeom prst="rect">
            <a:avLst/>
          </a:prstGeom>
          <a:noFill/>
          <a:ln>
            <a:noFill/>
          </a:ln>
        </p:spPr>
        <p:txBody>
          <a:bodyPr wrap="none" lIns="38160" rIns="90000" tIns="38160" bIns="38160" anchor="ctr"/>
          <a:p>
            <a:pPr algn="ctr">
              <a:lnSpc>
                <a:spcPct val="100000"/>
              </a:lnSpc>
            </a:pPr>
            <a:r>
              <a:rPr lang="en-NZ" sz="1600">
                <a:solidFill>
                  <a:srgbClr val="333399"/>
                </a:solidFill>
                <a:latin typeface="Calibri"/>
              </a:rPr>
              <a:t>Rule</a:t>
            </a:r>
            <a:endParaRPr/>
          </a:p>
          <a:p>
            <a:pPr algn="ctr">
              <a:lnSpc>
                <a:spcPct val="100000"/>
              </a:lnSpc>
            </a:pPr>
            <a:r>
              <a:rPr lang="en-NZ" sz="1600">
                <a:solidFill>
                  <a:srgbClr val="333399"/>
                </a:solidFill>
                <a:latin typeface="Calibri"/>
              </a:rPr>
              <a:t>(exact &amp; wildcard)</a:t>
            </a:r>
            <a:endParaRPr/>
          </a:p>
        </p:txBody>
      </p:sp>
      <p:sp>
        <p:nvSpPr>
          <p:cNvPr id="263" name="CustomShape 23"/>
          <p:cNvSpPr/>
          <p:nvPr/>
        </p:nvSpPr>
        <p:spPr>
          <a:xfrm>
            <a:off x="3505320" y="5181480"/>
            <a:ext cx="2207880" cy="684000"/>
          </a:xfrm>
          <a:prstGeom prst="roundRect">
            <a:avLst>
              <a:gd name="adj" fmla="val 16667"/>
            </a:avLst>
          </a:prstGeom>
          <a:solidFill>
            <a:srgbClr val="99cc00"/>
          </a:solidFill>
          <a:ln w="38160">
            <a:solidFill>
              <a:srgbClr val="808080"/>
            </a:solidFill>
            <a:round/>
          </a:ln>
        </p:spPr>
      </p:sp>
      <p:sp>
        <p:nvSpPr>
          <p:cNvPr id="264" name="CustomShape 24"/>
          <p:cNvSpPr/>
          <p:nvPr/>
        </p:nvSpPr>
        <p:spPr>
          <a:xfrm>
            <a:off x="3820680" y="5364000"/>
            <a:ext cx="1576080" cy="318960"/>
          </a:xfrm>
          <a:prstGeom prst="rect">
            <a:avLst/>
          </a:prstGeom>
          <a:noFill/>
          <a:ln>
            <a:noFill/>
          </a:ln>
        </p:spPr>
        <p:txBody>
          <a:bodyPr wrap="none" lIns="38160" rIns="90000" tIns="38160" bIns="38160" anchor="ctr"/>
          <a:p>
            <a:pPr algn="ctr">
              <a:lnSpc>
                <a:spcPct val="100000"/>
              </a:lnSpc>
            </a:pPr>
            <a:r>
              <a:rPr lang="en-NZ" sz="1600">
                <a:solidFill>
                  <a:srgbClr val="333399"/>
                </a:solidFill>
                <a:latin typeface="Calibri"/>
              </a:rPr>
              <a:t>Default Action</a:t>
            </a:r>
            <a:endParaRPr/>
          </a:p>
        </p:txBody>
      </p:sp>
      <p:sp>
        <p:nvSpPr>
          <p:cNvPr id="265" name="CustomShape 25"/>
          <p:cNvSpPr/>
          <p:nvPr/>
        </p:nvSpPr>
        <p:spPr>
          <a:xfrm>
            <a:off x="5791320" y="5181480"/>
            <a:ext cx="2207880" cy="684000"/>
          </a:xfrm>
          <a:prstGeom prst="roundRect">
            <a:avLst>
              <a:gd name="adj" fmla="val 16667"/>
            </a:avLst>
          </a:prstGeom>
          <a:solidFill>
            <a:srgbClr val="ffcc99"/>
          </a:solidFill>
          <a:ln w="38160">
            <a:solidFill>
              <a:srgbClr val="808080"/>
            </a:solidFill>
            <a:round/>
          </a:ln>
        </p:spPr>
      </p:sp>
      <p:sp>
        <p:nvSpPr>
          <p:cNvPr id="266" name="CustomShape 26"/>
          <p:cNvSpPr/>
          <p:nvPr/>
        </p:nvSpPr>
        <p:spPr>
          <a:xfrm>
            <a:off x="6362640" y="5364000"/>
            <a:ext cx="1064160" cy="318960"/>
          </a:xfrm>
          <a:prstGeom prst="rect">
            <a:avLst/>
          </a:prstGeom>
          <a:noFill/>
          <a:ln>
            <a:noFill/>
          </a:ln>
        </p:spPr>
        <p:txBody>
          <a:bodyPr wrap="none" lIns="38160" rIns="90000" tIns="38160" bIns="38160" anchor="ctr"/>
          <a:p>
            <a:pPr algn="ctr">
              <a:lnSpc>
                <a:spcPct val="100000"/>
              </a:lnSpc>
            </a:pPr>
            <a:r>
              <a:rPr lang="en-NZ" sz="1600">
                <a:solidFill>
                  <a:srgbClr val="333399"/>
                </a:solidFill>
                <a:latin typeface="Calibri"/>
              </a:rPr>
              <a:t>Statistics</a:t>
            </a:r>
            <a:endParaRPr/>
          </a:p>
        </p:txBody>
      </p:sp>
      <p:sp>
        <p:nvSpPr>
          <p:cNvPr id="267" name="Line 27"/>
          <p:cNvSpPr/>
          <p:nvPr/>
        </p:nvSpPr>
        <p:spPr>
          <a:xfrm>
            <a:off x="3429000" y="4800600"/>
            <a:ext cx="2133360" cy="1440"/>
          </a:xfrm>
          <a:prstGeom prst="line">
            <a:avLst/>
          </a:prstGeom>
          <a:ln cap="rnd" w="38160">
            <a:solidFill>
              <a:srgbClr val="808080"/>
            </a:solidFill>
            <a:custDash>
              <a:ds d="106000" sp="106000"/>
            </a:custDash>
            <a:round/>
          </a:ln>
        </p:spPr>
      </p:sp>
      <p:sp>
        <p:nvSpPr>
          <p:cNvPr id="268" name="CustomShape 28"/>
          <p:cNvSpPr/>
          <p:nvPr/>
        </p:nvSpPr>
        <p:spPr>
          <a:xfrm>
            <a:off x="457200" y="1341360"/>
            <a:ext cx="8227800" cy="4782960"/>
          </a:xfrm>
          <a:prstGeom prst="rect">
            <a:avLst/>
          </a:prstGeom>
          <a:noFill/>
          <a:ln>
            <a:noFill/>
          </a:ln>
        </p:spPr>
        <p:txBody>
          <a:bodyPr lIns="50760" rIns="132120" tIns="50760" bIns="50760"/>
          <a:p>
            <a:pPr>
              <a:lnSpc>
                <a:spcPct val="100000"/>
              </a:lnSpc>
              <a:buFont typeface="Arial"/>
              <a:buChar char="•"/>
            </a:pPr>
            <a:r>
              <a:rPr lang="en-NZ" sz="2400">
                <a:solidFill>
                  <a:srgbClr val="000000"/>
                </a:solidFill>
                <a:latin typeface="Calibri"/>
                <a:ea typeface="ＭＳ Ｐゴシック"/>
              </a:rPr>
              <a:t>Performs packet lookup and forwarding</a:t>
            </a:r>
            <a:endParaRPr/>
          </a:p>
        </p:txBody>
      </p:sp>
      <p:sp>
        <p:nvSpPr>
          <p:cNvPr id="269" name="CustomShape 29"/>
          <p:cNvSpPr/>
          <p:nvPr/>
        </p:nvSpPr>
        <p:spPr>
          <a:xfrm>
            <a:off x="164520" y="2224080"/>
            <a:ext cx="982080" cy="303840"/>
          </a:xfrm>
          <a:prstGeom prst="rect">
            <a:avLst/>
          </a:prstGeom>
          <a:noFill/>
          <a:ln>
            <a:noFill/>
          </a:ln>
        </p:spPr>
        <p:txBody>
          <a:bodyPr wrap="none" lIns="0" rIns="40680" tIns="0" bIns="0"/>
          <a:p>
            <a:pPr>
              <a:lnSpc>
                <a:spcPct val="100000"/>
              </a:lnSpc>
            </a:pPr>
            <a:r>
              <a:rPr lang="en-NZ" sz="2000">
                <a:solidFill>
                  <a:srgbClr val="000000"/>
                </a:solidFill>
                <a:latin typeface="Calibri"/>
              </a:rPr>
              <a:t>Flow 1.</a:t>
            </a:r>
            <a:endParaRPr/>
          </a:p>
        </p:txBody>
      </p:sp>
      <p:sp>
        <p:nvSpPr>
          <p:cNvPr id="270" name="CustomShape 30"/>
          <p:cNvSpPr/>
          <p:nvPr/>
        </p:nvSpPr>
        <p:spPr>
          <a:xfrm>
            <a:off x="164520" y="2986200"/>
            <a:ext cx="982080" cy="303840"/>
          </a:xfrm>
          <a:prstGeom prst="rect">
            <a:avLst/>
          </a:prstGeom>
          <a:noFill/>
          <a:ln>
            <a:noFill/>
          </a:ln>
        </p:spPr>
        <p:txBody>
          <a:bodyPr wrap="none" lIns="0" rIns="40680" tIns="0" bIns="0"/>
          <a:p>
            <a:pPr>
              <a:lnSpc>
                <a:spcPct val="100000"/>
              </a:lnSpc>
            </a:pPr>
            <a:r>
              <a:rPr lang="en-NZ" sz="2000">
                <a:solidFill>
                  <a:srgbClr val="000000"/>
                </a:solidFill>
                <a:latin typeface="Calibri"/>
              </a:rPr>
              <a:t>Flow 2.</a:t>
            </a:r>
            <a:endParaRPr/>
          </a:p>
        </p:txBody>
      </p:sp>
      <p:sp>
        <p:nvSpPr>
          <p:cNvPr id="271" name="CustomShape 31"/>
          <p:cNvSpPr/>
          <p:nvPr/>
        </p:nvSpPr>
        <p:spPr>
          <a:xfrm>
            <a:off x="164520" y="3747960"/>
            <a:ext cx="982080" cy="303840"/>
          </a:xfrm>
          <a:prstGeom prst="rect">
            <a:avLst/>
          </a:prstGeom>
          <a:noFill/>
          <a:ln>
            <a:noFill/>
          </a:ln>
        </p:spPr>
        <p:txBody>
          <a:bodyPr wrap="none" lIns="0" rIns="40680" tIns="0" bIns="0"/>
          <a:p>
            <a:pPr>
              <a:lnSpc>
                <a:spcPct val="100000"/>
              </a:lnSpc>
            </a:pPr>
            <a:r>
              <a:rPr lang="en-NZ" sz="2000">
                <a:solidFill>
                  <a:srgbClr val="000000"/>
                </a:solidFill>
                <a:latin typeface="Calibri"/>
              </a:rPr>
              <a:t>Flow 3.</a:t>
            </a:r>
            <a:endParaRPr/>
          </a:p>
        </p:txBody>
      </p:sp>
      <p:sp>
        <p:nvSpPr>
          <p:cNvPr id="272" name="CustomShape 32"/>
          <p:cNvSpPr/>
          <p:nvPr/>
        </p:nvSpPr>
        <p:spPr>
          <a:xfrm>
            <a:off x="170640" y="5348160"/>
            <a:ext cx="1011240" cy="303840"/>
          </a:xfrm>
          <a:prstGeom prst="rect">
            <a:avLst/>
          </a:prstGeom>
          <a:noFill/>
          <a:ln>
            <a:noFill/>
          </a:ln>
        </p:spPr>
        <p:txBody>
          <a:bodyPr wrap="none" lIns="0" rIns="40680" tIns="0" bIns="0"/>
          <a:p>
            <a:pPr>
              <a:lnSpc>
                <a:spcPct val="100000"/>
              </a:lnSpc>
            </a:pPr>
            <a:r>
              <a:rPr lang="en-NZ" sz="2000">
                <a:solidFill>
                  <a:srgbClr val="000000"/>
                </a:solidFill>
                <a:latin typeface="Calibri"/>
              </a:rPr>
              <a:t>Flow N.</a:t>
            </a:r>
            <a:endParaRPr/>
          </a:p>
        </p:txBody>
      </p:sp>
      <p:sp>
        <p:nvSpPr>
          <p:cNvPr id="273" name="CustomShape 33"/>
          <p:cNvSpPr/>
          <p:nvPr/>
        </p:nvSpPr>
        <p:spPr>
          <a:xfrm>
            <a:off x="1512000" y="6057720"/>
            <a:ext cx="5614920" cy="636840"/>
          </a:xfrm>
          <a:prstGeom prst="rect">
            <a:avLst/>
          </a:prstGeom>
          <a:noFill/>
          <a:ln>
            <a:noFill/>
          </a:ln>
        </p:spPr>
        <p:txBody>
          <a:bodyPr lIns="90000" rIns="90000" tIns="45000" bIns="45000"/>
          <a:p>
            <a:pPr>
              <a:lnSpc>
                <a:spcPct val="100000"/>
              </a:lnSpc>
            </a:pPr>
            <a:r>
              <a:rPr lang="en-NZ">
                <a:solidFill>
                  <a:srgbClr val="000000"/>
                </a:solidFill>
                <a:latin typeface="Calibri"/>
              </a:rPr>
              <a:t>Figures from Chao HC &amp; Y. Liang with permissions.</a:t>
            </a:r>
            <a:endParaRPr/>
          </a:p>
        </p:txBody>
      </p:sp>
    </p:spTree>
  </p:cSld>
  <p:timing>
    <p:tnLst>
      <p:par>
        <p:cTn id="31" dur="indefinite" restart="never" nodeType="tmRoot">
          <p:childTnLst>
            <p:seq>
              <p:cTn id="32" dur="indefinite" nodeType="mainSeq">
                <p:childTnLst>
                  <p:par>
                    <p:cTn id="33" nodeType="clickEffect" fill="hold">
                      <p:stCondLst>
                        <p:cond delay="0"/>
                      </p:stCondLst>
                      <p:childTnLst>
                        <p:par>
                          <p:cTn id="34" nodeType="withEffect" fill="hold">
                            <p:stCondLst>
                              <p:cond delay="0"/>
                            </p:stCondLst>
                            <p:childTnLst>
                              <p:par>
                                <p:cTn id="35" nodeType="clickEffect" fill="hold" presetClass="entr" presetID="22" presetSubtype="1">
                                  <p:stCondLst>
                                    <p:cond delay="0"/>
                                  </p:stCondLst>
                                  <p:childTnLst>
                                    <p:set>
                                      <p:cBhvr>
                                        <p:cTn id="36" dur="1" fill="hold">
                                          <p:stCondLst>
                                            <p:cond delay="0"/>
                                          </p:stCondLst>
                                        </p:cTn>
                                        <p:attrNameLst>
                                          <p:attrName>style.visibility</p:attrName>
                                        </p:attrNameLst>
                                      </p:cBhvr>
                                      <p:to>
                                        <p:strVal val="visible"/>
                                      </p:to>
                                    </p:set>
                                    <p:animEffect filter="wipe(up)" transition="in">
                                      <p:cBhvr additive="repl">
                                        <p:cTn id="37" dur="500"/>
                                      </p:cBhvr>
                                    </p:animEffect>
                                  </p:childTnLst>
                                </p:cTn>
                              </p:par>
                            </p:childTnLst>
                          </p:cTn>
                        </p:par>
                        <p:par>
                          <p:cTn id="38" nodeType="afterEffect" fill="hold">
                            <p:stCondLst>
                              <p:cond delay="500"/>
                            </p:stCondLst>
                            <p:childTnLst>
                              <p:par>
                                <p:cTn id="39" nodeType="afterEffect" fill="hold" presetClass="entr" presetID="22" presetSubtype="1">
                                  <p:stCondLst>
                                    <p:cond delay="500"/>
                                  </p:stCondLst>
                                  <p:childTnLst>
                                    <p:set>
                                      <p:cBhvr>
                                        <p:cTn id="40" dur="1" fill="hold">
                                          <p:stCondLst>
                                            <p:cond delay="0"/>
                                          </p:stCondLst>
                                        </p:cTn>
                                        <p:attrNameLst>
                                          <p:attrName>style.visibility</p:attrName>
                                        </p:attrNameLst>
                                      </p:cBhvr>
                                      <p:to>
                                        <p:strVal val="visible"/>
                                      </p:to>
                                    </p:set>
                                    <p:animEffect filter="wipe(up)" transition="in">
                                      <p:cBhvr additive="repl">
                                        <p:cTn id="41" dur="500"/>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4" name="CustomShape 1"/>
          <p:cNvSpPr/>
          <p:nvPr/>
        </p:nvSpPr>
        <p:spPr>
          <a:xfrm>
            <a:off x="457200" y="274680"/>
            <a:ext cx="7788960" cy="1141200"/>
          </a:xfrm>
          <a:prstGeom prst="rect">
            <a:avLst/>
          </a:prstGeom>
          <a:noFill/>
          <a:ln>
            <a:noFill/>
          </a:ln>
        </p:spPr>
        <p:txBody>
          <a:bodyPr lIns="90000" rIns="90000" tIns="45000" bIns="45000" anchor="ctr"/>
          <a:p>
            <a:pPr>
              <a:lnSpc>
                <a:spcPct val="100000"/>
              </a:lnSpc>
            </a:pPr>
            <a:r>
              <a:rPr lang="en-NZ" sz="4400">
                <a:solidFill>
                  <a:srgbClr val="000000"/>
                </a:solidFill>
                <a:latin typeface="Calibri"/>
              </a:rPr>
              <a:t>Flow Entry (OF 1.x)</a:t>
            </a:r>
            <a:endParaRPr/>
          </a:p>
        </p:txBody>
      </p:sp>
      <p:sp>
        <p:nvSpPr>
          <p:cNvPr id="275" name="CustomShape 2"/>
          <p:cNvSpPr/>
          <p:nvPr/>
        </p:nvSpPr>
        <p:spPr>
          <a:xfrm>
            <a:off x="108000" y="1485000"/>
            <a:ext cx="6478200" cy="3093840"/>
          </a:xfrm>
          <a:prstGeom prst="rect">
            <a:avLst/>
          </a:prstGeom>
          <a:noFill/>
          <a:ln>
            <a:noFill/>
          </a:ln>
        </p:spPr>
        <p:txBody>
          <a:bodyPr lIns="90000" rIns="90000" tIns="45000" bIns="45000"/>
          <a:p>
            <a:pPr>
              <a:lnSpc>
                <a:spcPct val="100000"/>
              </a:lnSpc>
              <a:buFont typeface="Arial"/>
              <a:buChar char="•"/>
            </a:pPr>
            <a:r>
              <a:rPr lang="en-NZ">
                <a:solidFill>
                  <a:srgbClr val="000000"/>
                </a:solidFill>
                <a:latin typeface="Calibri"/>
              </a:rPr>
              <a:t>A flow entry consists of</a:t>
            </a:r>
            <a:endParaRPr/>
          </a:p>
          <a:p>
            <a:pPr lvl="1">
              <a:lnSpc>
                <a:spcPct val="100000"/>
              </a:lnSpc>
              <a:buFont typeface="Arial"/>
              <a:buChar char="–"/>
            </a:pPr>
            <a:r>
              <a:rPr lang="en-NZ">
                <a:solidFill>
                  <a:srgbClr val="000000"/>
                </a:solidFill>
                <a:latin typeface="Calibri"/>
              </a:rPr>
              <a:t>Match fields </a:t>
            </a:r>
            <a:endParaRPr/>
          </a:p>
          <a:p>
            <a:pPr lvl="2">
              <a:lnSpc>
                <a:spcPct val="100000"/>
              </a:lnSpc>
              <a:buFont typeface="Arial"/>
              <a:buChar char="•"/>
            </a:pPr>
            <a:r>
              <a:rPr lang="en-NZ">
                <a:solidFill>
                  <a:srgbClr val="000000"/>
                </a:solidFill>
                <a:latin typeface="Calibri"/>
              </a:rPr>
              <a:t>Match against packets</a:t>
            </a:r>
            <a:endParaRPr/>
          </a:p>
          <a:p>
            <a:pPr lvl="1">
              <a:lnSpc>
                <a:spcPct val="100000"/>
              </a:lnSpc>
              <a:buFont typeface="Arial"/>
              <a:buChar char="–"/>
            </a:pPr>
            <a:r>
              <a:rPr lang="en-NZ">
                <a:solidFill>
                  <a:srgbClr val="000000"/>
                </a:solidFill>
                <a:latin typeface="Calibri"/>
              </a:rPr>
              <a:t>Action</a:t>
            </a:r>
            <a:endParaRPr/>
          </a:p>
          <a:p>
            <a:pPr lvl="1">
              <a:lnSpc>
                <a:spcPct val="100000"/>
              </a:lnSpc>
              <a:buFont typeface="Arial"/>
              <a:buChar char="–"/>
            </a:pPr>
            <a:r>
              <a:rPr lang="en-NZ">
                <a:solidFill>
                  <a:srgbClr val="000000"/>
                </a:solidFill>
                <a:latin typeface="Calibri"/>
              </a:rPr>
              <a:t>Modify the action set or pipeline </a:t>
            </a:r>
            <a:endParaRPr/>
          </a:p>
          <a:p>
            <a:pPr lvl="2">
              <a:lnSpc>
                <a:spcPct val="100000"/>
              </a:lnSpc>
              <a:buFont typeface="Arial"/>
              <a:buChar char="•"/>
            </a:pPr>
            <a:r>
              <a:rPr lang="en-NZ">
                <a:solidFill>
                  <a:srgbClr val="000000"/>
                </a:solidFill>
                <a:latin typeface="Calibri"/>
              </a:rPr>
              <a:t>processing</a:t>
            </a:r>
            <a:endParaRPr/>
          </a:p>
          <a:p>
            <a:pPr lvl="1">
              <a:lnSpc>
                <a:spcPct val="100000"/>
              </a:lnSpc>
              <a:buFont typeface="Arial"/>
              <a:buChar char="–"/>
            </a:pPr>
            <a:r>
              <a:rPr lang="en-NZ">
                <a:solidFill>
                  <a:srgbClr val="000000"/>
                </a:solidFill>
                <a:latin typeface="Calibri"/>
              </a:rPr>
              <a:t>Stats</a:t>
            </a:r>
            <a:endParaRPr/>
          </a:p>
          <a:p>
            <a:pPr lvl="2">
              <a:lnSpc>
                <a:spcPct val="100000"/>
              </a:lnSpc>
              <a:buFont typeface="Arial"/>
              <a:buChar char="•"/>
            </a:pPr>
            <a:r>
              <a:rPr lang="en-NZ">
                <a:solidFill>
                  <a:srgbClr val="000000"/>
                </a:solidFill>
                <a:latin typeface="Calibri"/>
              </a:rPr>
              <a:t> </a:t>
            </a:r>
            <a:r>
              <a:rPr lang="en-NZ">
                <a:solidFill>
                  <a:srgbClr val="000000"/>
                </a:solidFill>
                <a:latin typeface="Calibri"/>
              </a:rPr>
              <a:t>Update the matching packets</a:t>
            </a:r>
            <a:endParaRPr/>
          </a:p>
          <a:p>
            <a:pPr>
              <a:lnSpc>
                <a:spcPct val="100000"/>
              </a:lnSpc>
              <a:buFont typeface="Arial"/>
              <a:buChar char="•"/>
            </a:pPr>
            <a:endParaRPr/>
          </a:p>
        </p:txBody>
      </p:sp>
      <p:sp>
        <p:nvSpPr>
          <p:cNvPr id="276" name="CustomShape 3"/>
          <p:cNvSpPr/>
          <p:nvPr/>
        </p:nvSpPr>
        <p:spPr>
          <a:xfrm>
            <a:off x="4788000" y="3213000"/>
            <a:ext cx="1128600" cy="455400"/>
          </a:xfrm>
          <a:prstGeom prst="rect">
            <a:avLst/>
          </a:prstGeom>
          <a:solidFill>
            <a:srgbClr val="4f81bd"/>
          </a:solidFill>
          <a:ln w="25560">
            <a:solidFill>
              <a:srgbClr val="3a5f8b"/>
            </a:solidFill>
            <a:round/>
          </a:ln>
        </p:spPr>
        <p:txBody>
          <a:bodyPr lIns="90000" rIns="90000" tIns="45000" bIns="45000" anchor="ctr"/>
          <a:p>
            <a:pPr algn="ctr">
              <a:lnSpc>
                <a:spcPct val="100000"/>
              </a:lnSpc>
            </a:pPr>
            <a:r>
              <a:rPr lang="en-NZ" sz="1600">
                <a:solidFill>
                  <a:srgbClr val="ff0000"/>
                </a:solidFill>
                <a:latin typeface="Calibri"/>
              </a:rPr>
              <a:t>Match Fields</a:t>
            </a:r>
            <a:endParaRPr/>
          </a:p>
        </p:txBody>
      </p:sp>
      <p:sp>
        <p:nvSpPr>
          <p:cNvPr id="277" name="CustomShape 4"/>
          <p:cNvSpPr/>
          <p:nvPr/>
        </p:nvSpPr>
        <p:spPr>
          <a:xfrm>
            <a:off x="7535880" y="3213000"/>
            <a:ext cx="1171440" cy="455400"/>
          </a:xfrm>
          <a:prstGeom prst="rect">
            <a:avLst/>
          </a:prstGeom>
          <a:solidFill>
            <a:srgbClr val="4f81bd"/>
          </a:solidFill>
          <a:ln w="25560">
            <a:solidFill>
              <a:srgbClr val="3a5f8b"/>
            </a:solidFill>
            <a:round/>
          </a:ln>
        </p:spPr>
        <p:txBody>
          <a:bodyPr lIns="90000" rIns="90000" tIns="45000" bIns="45000" anchor="ctr"/>
          <a:p>
            <a:pPr algn="ctr">
              <a:lnSpc>
                <a:spcPct val="100000"/>
              </a:lnSpc>
            </a:pPr>
            <a:r>
              <a:rPr lang="en-NZ">
                <a:solidFill>
                  <a:srgbClr val="c3d69b"/>
                </a:solidFill>
                <a:latin typeface="Calibri"/>
              </a:rPr>
              <a:t>Stats</a:t>
            </a:r>
            <a:endParaRPr/>
          </a:p>
        </p:txBody>
      </p:sp>
      <p:sp>
        <p:nvSpPr>
          <p:cNvPr id="278" name="CustomShape 5"/>
          <p:cNvSpPr/>
          <p:nvPr/>
        </p:nvSpPr>
        <p:spPr>
          <a:xfrm>
            <a:off x="5931000" y="3213000"/>
            <a:ext cx="1593720" cy="455400"/>
          </a:xfrm>
          <a:prstGeom prst="rect">
            <a:avLst/>
          </a:prstGeom>
          <a:solidFill>
            <a:srgbClr val="4f81bd"/>
          </a:solidFill>
          <a:ln w="25560">
            <a:solidFill>
              <a:srgbClr val="3a5f8b"/>
            </a:solidFill>
            <a:round/>
          </a:ln>
        </p:spPr>
        <p:txBody>
          <a:bodyPr lIns="90000" rIns="90000" tIns="45000" bIns="45000" anchor="ctr"/>
          <a:p>
            <a:pPr algn="ctr">
              <a:lnSpc>
                <a:spcPct val="100000"/>
              </a:lnSpc>
            </a:pPr>
            <a:r>
              <a:rPr lang="en-NZ">
                <a:solidFill>
                  <a:srgbClr val="00b0f0"/>
                </a:solidFill>
                <a:latin typeface="Calibri"/>
              </a:rPr>
              <a:t>Action</a:t>
            </a:r>
            <a:endParaRPr/>
          </a:p>
        </p:txBody>
      </p:sp>
      <p:sp>
        <p:nvSpPr>
          <p:cNvPr id="279" name="CustomShape 6"/>
          <p:cNvSpPr/>
          <p:nvPr/>
        </p:nvSpPr>
        <p:spPr>
          <a:xfrm>
            <a:off x="179280" y="4284720"/>
            <a:ext cx="718200" cy="645840"/>
          </a:xfrm>
          <a:prstGeom prst="rect">
            <a:avLst/>
          </a:prstGeom>
          <a:gradFill>
            <a:gsLst>
              <a:gs pos="0">
                <a:srgbClr val="2e5f99"/>
              </a:gs>
              <a:gs pos="100000">
                <a:srgbClr val="3c7ac7"/>
              </a:gs>
            </a:gsLst>
            <a:lin ang="16200000"/>
          </a:gradFill>
          <a:ln>
            <a:noFill/>
          </a:ln>
        </p:spPr>
        <p:txBody>
          <a:bodyPr lIns="90000" rIns="90000" tIns="45000" bIns="45000" anchor="ctr"/>
          <a:p>
            <a:pPr algn="ctr">
              <a:lnSpc>
                <a:spcPct val="100000"/>
              </a:lnSpc>
            </a:pPr>
            <a:r>
              <a:rPr lang="en-NZ" sz="1400">
                <a:solidFill>
                  <a:srgbClr val="ffffff"/>
                </a:solidFill>
                <a:latin typeface="Calibri"/>
              </a:rPr>
              <a:t>In Port</a:t>
            </a:r>
            <a:endParaRPr/>
          </a:p>
        </p:txBody>
      </p:sp>
      <p:sp>
        <p:nvSpPr>
          <p:cNvPr id="280" name="CustomShape 7"/>
          <p:cNvSpPr/>
          <p:nvPr/>
        </p:nvSpPr>
        <p:spPr>
          <a:xfrm>
            <a:off x="899280" y="4284720"/>
            <a:ext cx="718200" cy="645840"/>
          </a:xfrm>
          <a:prstGeom prst="rect">
            <a:avLst/>
          </a:prstGeom>
          <a:gradFill>
            <a:gsLst>
              <a:gs pos="0">
                <a:srgbClr val="779637"/>
              </a:gs>
              <a:gs pos="100000">
                <a:srgbClr val="9bc348"/>
              </a:gs>
            </a:gsLst>
            <a:lin ang="16200000"/>
          </a:gradFill>
          <a:ln>
            <a:noFill/>
          </a:ln>
        </p:spPr>
        <p:txBody>
          <a:bodyPr lIns="90000" rIns="90000" tIns="45000" bIns="45000" anchor="ctr"/>
          <a:p>
            <a:pPr algn="ctr">
              <a:lnSpc>
                <a:spcPct val="100000"/>
              </a:lnSpc>
            </a:pPr>
            <a:r>
              <a:rPr lang="en-NZ" sz="1400">
                <a:solidFill>
                  <a:srgbClr val="ffffff"/>
                </a:solidFill>
                <a:latin typeface="Calibri"/>
              </a:rPr>
              <a:t>Src MAC</a:t>
            </a:r>
            <a:endParaRPr/>
          </a:p>
        </p:txBody>
      </p:sp>
      <p:sp>
        <p:nvSpPr>
          <p:cNvPr id="281" name="CustomShape 8"/>
          <p:cNvSpPr/>
          <p:nvPr/>
        </p:nvSpPr>
        <p:spPr>
          <a:xfrm>
            <a:off x="1619640" y="4284720"/>
            <a:ext cx="718200" cy="645840"/>
          </a:xfrm>
          <a:prstGeom prst="rect">
            <a:avLst/>
          </a:prstGeom>
          <a:gradFill>
            <a:gsLst>
              <a:gs pos="0">
                <a:srgbClr val="779637"/>
              </a:gs>
              <a:gs pos="100000">
                <a:srgbClr val="9bc348"/>
              </a:gs>
            </a:gsLst>
            <a:lin ang="16200000"/>
          </a:gradFill>
          <a:ln>
            <a:noFill/>
          </a:ln>
        </p:spPr>
        <p:txBody>
          <a:bodyPr lIns="90000" rIns="90000" tIns="45000" bIns="45000" anchor="ctr"/>
          <a:p>
            <a:pPr algn="ctr">
              <a:lnSpc>
                <a:spcPct val="100000"/>
              </a:lnSpc>
            </a:pPr>
            <a:r>
              <a:rPr lang="en-NZ" sz="1400">
                <a:solidFill>
                  <a:srgbClr val="ffffff"/>
                </a:solidFill>
                <a:latin typeface="Calibri"/>
              </a:rPr>
              <a:t>Dst MAC</a:t>
            </a:r>
            <a:endParaRPr/>
          </a:p>
        </p:txBody>
      </p:sp>
      <p:sp>
        <p:nvSpPr>
          <p:cNvPr id="282" name="CustomShape 9"/>
          <p:cNvSpPr/>
          <p:nvPr/>
        </p:nvSpPr>
        <p:spPr>
          <a:xfrm>
            <a:off x="2339640" y="4284720"/>
            <a:ext cx="718200" cy="645840"/>
          </a:xfrm>
          <a:prstGeom prst="rect">
            <a:avLst/>
          </a:prstGeom>
          <a:gradFill>
            <a:gsLst>
              <a:gs pos="0">
                <a:srgbClr val="779637"/>
              </a:gs>
              <a:gs pos="100000">
                <a:srgbClr val="9bc348"/>
              </a:gs>
            </a:gsLst>
            <a:lin ang="16200000"/>
          </a:gradFill>
          <a:ln>
            <a:noFill/>
          </a:ln>
        </p:spPr>
        <p:txBody>
          <a:bodyPr lIns="90000" rIns="90000" tIns="45000" bIns="45000" anchor="ctr"/>
          <a:p>
            <a:pPr algn="ctr">
              <a:lnSpc>
                <a:spcPct val="100000"/>
              </a:lnSpc>
            </a:pPr>
            <a:r>
              <a:rPr lang="en-NZ" sz="1400">
                <a:solidFill>
                  <a:srgbClr val="ffffff"/>
                </a:solidFill>
                <a:latin typeface="Calibri"/>
              </a:rPr>
              <a:t>Eth Type</a:t>
            </a:r>
            <a:endParaRPr/>
          </a:p>
        </p:txBody>
      </p:sp>
      <p:sp>
        <p:nvSpPr>
          <p:cNvPr id="283" name="CustomShape 10"/>
          <p:cNvSpPr/>
          <p:nvPr/>
        </p:nvSpPr>
        <p:spPr>
          <a:xfrm>
            <a:off x="3059640" y="4284720"/>
            <a:ext cx="718200" cy="645840"/>
          </a:xfrm>
          <a:prstGeom prst="rect">
            <a:avLst/>
          </a:prstGeom>
          <a:gradFill>
            <a:gsLst>
              <a:gs pos="0">
                <a:srgbClr val="779637"/>
              </a:gs>
              <a:gs pos="100000">
                <a:srgbClr val="9bc348"/>
              </a:gs>
            </a:gsLst>
            <a:lin ang="16200000"/>
          </a:gradFill>
          <a:ln>
            <a:noFill/>
          </a:ln>
        </p:spPr>
        <p:txBody>
          <a:bodyPr lIns="90000" rIns="90000" tIns="45000" bIns="45000" anchor="ctr"/>
          <a:p>
            <a:pPr algn="ctr">
              <a:lnSpc>
                <a:spcPct val="100000"/>
              </a:lnSpc>
            </a:pPr>
            <a:r>
              <a:rPr lang="en-NZ" sz="1400">
                <a:solidFill>
                  <a:srgbClr val="ffffff"/>
                </a:solidFill>
                <a:latin typeface="Calibri"/>
              </a:rPr>
              <a:t>Vlan Id</a:t>
            </a:r>
            <a:endParaRPr/>
          </a:p>
        </p:txBody>
      </p:sp>
      <p:sp>
        <p:nvSpPr>
          <p:cNvPr id="284" name="CustomShape 11"/>
          <p:cNvSpPr/>
          <p:nvPr/>
        </p:nvSpPr>
        <p:spPr>
          <a:xfrm>
            <a:off x="3779640" y="4284720"/>
            <a:ext cx="718200" cy="645840"/>
          </a:xfrm>
          <a:prstGeom prst="rect">
            <a:avLst/>
          </a:prstGeom>
          <a:gradFill>
            <a:gsLst>
              <a:gs pos="0">
                <a:srgbClr val="cc6d20"/>
              </a:gs>
              <a:gs pos="100000">
                <a:srgbClr val="ff9033"/>
              </a:gs>
            </a:gsLst>
            <a:lin ang="16200000"/>
          </a:gradFill>
          <a:ln>
            <a:noFill/>
          </a:ln>
        </p:spPr>
        <p:txBody>
          <a:bodyPr lIns="90000" rIns="90000" tIns="45000" bIns="45000" anchor="ctr"/>
          <a:p>
            <a:pPr algn="ctr">
              <a:lnSpc>
                <a:spcPct val="100000"/>
              </a:lnSpc>
            </a:pPr>
            <a:r>
              <a:rPr lang="en-NZ" sz="1400">
                <a:solidFill>
                  <a:srgbClr val="ffffff"/>
                </a:solidFill>
                <a:latin typeface="Calibri"/>
              </a:rPr>
              <a:t>IP Tos</a:t>
            </a:r>
            <a:endParaRPr/>
          </a:p>
        </p:txBody>
      </p:sp>
      <p:sp>
        <p:nvSpPr>
          <p:cNvPr id="285" name="CustomShape 12"/>
          <p:cNvSpPr/>
          <p:nvPr/>
        </p:nvSpPr>
        <p:spPr>
          <a:xfrm>
            <a:off x="4499640" y="4284720"/>
            <a:ext cx="718200" cy="645840"/>
          </a:xfrm>
          <a:prstGeom prst="rect">
            <a:avLst/>
          </a:prstGeom>
          <a:gradFill>
            <a:gsLst>
              <a:gs pos="0">
                <a:srgbClr val="cc6d20"/>
              </a:gs>
              <a:gs pos="100000">
                <a:srgbClr val="ff9033"/>
              </a:gs>
            </a:gsLst>
            <a:lin ang="16200000"/>
          </a:gradFill>
          <a:ln>
            <a:noFill/>
          </a:ln>
        </p:spPr>
        <p:txBody>
          <a:bodyPr lIns="90000" rIns="90000" tIns="45000" bIns="45000" anchor="ctr"/>
          <a:p>
            <a:pPr algn="ctr">
              <a:lnSpc>
                <a:spcPct val="100000"/>
              </a:lnSpc>
            </a:pPr>
            <a:r>
              <a:rPr lang="en-NZ" sz="1400">
                <a:solidFill>
                  <a:srgbClr val="ffffff"/>
                </a:solidFill>
                <a:latin typeface="Calibri"/>
              </a:rPr>
              <a:t>IP Proto</a:t>
            </a:r>
            <a:endParaRPr/>
          </a:p>
        </p:txBody>
      </p:sp>
      <p:sp>
        <p:nvSpPr>
          <p:cNvPr id="286" name="CustomShape 13"/>
          <p:cNvSpPr/>
          <p:nvPr/>
        </p:nvSpPr>
        <p:spPr>
          <a:xfrm>
            <a:off x="5219640" y="4284720"/>
            <a:ext cx="718200" cy="645840"/>
          </a:xfrm>
          <a:prstGeom prst="rect">
            <a:avLst/>
          </a:prstGeom>
          <a:gradFill>
            <a:gsLst>
              <a:gs pos="0">
                <a:srgbClr val="cc6d20"/>
              </a:gs>
              <a:gs pos="100000">
                <a:srgbClr val="ff9033"/>
              </a:gs>
            </a:gsLst>
            <a:lin ang="16200000"/>
          </a:gradFill>
          <a:ln>
            <a:noFill/>
          </a:ln>
        </p:spPr>
        <p:txBody>
          <a:bodyPr lIns="90000" rIns="90000" tIns="45000" bIns="45000" anchor="ctr"/>
          <a:p>
            <a:pPr algn="ctr">
              <a:lnSpc>
                <a:spcPct val="100000"/>
              </a:lnSpc>
            </a:pPr>
            <a:r>
              <a:rPr lang="en-NZ" sz="1400">
                <a:solidFill>
                  <a:srgbClr val="ffffff"/>
                </a:solidFill>
                <a:latin typeface="Calibri"/>
              </a:rPr>
              <a:t>IP Src</a:t>
            </a:r>
            <a:endParaRPr/>
          </a:p>
        </p:txBody>
      </p:sp>
      <p:sp>
        <p:nvSpPr>
          <p:cNvPr id="287" name="CustomShape 14"/>
          <p:cNvSpPr/>
          <p:nvPr/>
        </p:nvSpPr>
        <p:spPr>
          <a:xfrm>
            <a:off x="5939640" y="4284720"/>
            <a:ext cx="718200" cy="645840"/>
          </a:xfrm>
          <a:prstGeom prst="rect">
            <a:avLst/>
          </a:prstGeom>
          <a:gradFill>
            <a:gsLst>
              <a:gs pos="0">
                <a:srgbClr val="cc6d20"/>
              </a:gs>
              <a:gs pos="100000">
                <a:srgbClr val="ff9033"/>
              </a:gs>
            </a:gsLst>
            <a:lin ang="16200000"/>
          </a:gradFill>
          <a:ln>
            <a:noFill/>
          </a:ln>
        </p:spPr>
        <p:txBody>
          <a:bodyPr lIns="90000" rIns="90000" tIns="45000" bIns="45000" anchor="ctr"/>
          <a:p>
            <a:pPr algn="ctr">
              <a:lnSpc>
                <a:spcPct val="100000"/>
              </a:lnSpc>
            </a:pPr>
            <a:r>
              <a:rPr lang="en-NZ" sz="1400">
                <a:solidFill>
                  <a:srgbClr val="ffffff"/>
                </a:solidFill>
                <a:latin typeface="Calibri"/>
              </a:rPr>
              <a:t>IP Dst</a:t>
            </a:r>
            <a:endParaRPr/>
          </a:p>
        </p:txBody>
      </p:sp>
      <p:sp>
        <p:nvSpPr>
          <p:cNvPr id="288" name="CustomShape 15"/>
          <p:cNvSpPr/>
          <p:nvPr/>
        </p:nvSpPr>
        <p:spPr>
          <a:xfrm>
            <a:off x="6659640" y="4284720"/>
            <a:ext cx="718200" cy="645840"/>
          </a:xfrm>
          <a:prstGeom prst="rect">
            <a:avLst/>
          </a:prstGeom>
          <a:gradFill>
            <a:gsLst>
              <a:gs pos="0">
                <a:srgbClr val="9c2f2c"/>
              </a:gs>
              <a:gs pos="100000">
                <a:srgbClr val="cb3d39"/>
              </a:gs>
            </a:gsLst>
            <a:lin ang="16200000"/>
          </a:gradFill>
          <a:ln>
            <a:noFill/>
          </a:ln>
        </p:spPr>
        <p:txBody>
          <a:bodyPr lIns="90000" rIns="90000" tIns="45000" bIns="45000" anchor="ctr"/>
          <a:p>
            <a:pPr algn="ctr">
              <a:lnSpc>
                <a:spcPct val="100000"/>
              </a:lnSpc>
            </a:pPr>
            <a:r>
              <a:rPr lang="en-NZ" sz="1400">
                <a:solidFill>
                  <a:srgbClr val="ffffff"/>
                </a:solidFill>
                <a:latin typeface="Calibri"/>
              </a:rPr>
              <a:t>TCP Src Port</a:t>
            </a:r>
            <a:endParaRPr/>
          </a:p>
        </p:txBody>
      </p:sp>
      <p:sp>
        <p:nvSpPr>
          <p:cNvPr id="289" name="CustomShape 16"/>
          <p:cNvSpPr/>
          <p:nvPr/>
        </p:nvSpPr>
        <p:spPr>
          <a:xfrm>
            <a:off x="7380000" y="4284720"/>
            <a:ext cx="862200" cy="645840"/>
          </a:xfrm>
          <a:prstGeom prst="rect">
            <a:avLst/>
          </a:prstGeom>
          <a:gradFill>
            <a:gsLst>
              <a:gs pos="0">
                <a:srgbClr val="9c2f2c"/>
              </a:gs>
              <a:gs pos="100000">
                <a:srgbClr val="cb3d39"/>
              </a:gs>
            </a:gsLst>
            <a:lin ang="16200000"/>
          </a:gradFill>
          <a:ln>
            <a:noFill/>
          </a:ln>
        </p:spPr>
        <p:txBody>
          <a:bodyPr lIns="90000" rIns="90000" tIns="45000" bIns="45000" anchor="ctr"/>
          <a:p>
            <a:pPr algn="ctr">
              <a:lnSpc>
                <a:spcPct val="100000"/>
              </a:lnSpc>
            </a:pPr>
            <a:r>
              <a:rPr lang="en-NZ" sz="1400">
                <a:solidFill>
                  <a:srgbClr val="ffffff"/>
                </a:solidFill>
                <a:latin typeface="Calibri"/>
              </a:rPr>
              <a:t>TCP Dst Port</a:t>
            </a:r>
            <a:endParaRPr/>
          </a:p>
        </p:txBody>
      </p:sp>
      <p:sp>
        <p:nvSpPr>
          <p:cNvPr id="290" name="CustomShape 17"/>
          <p:cNvSpPr/>
          <p:nvPr/>
        </p:nvSpPr>
        <p:spPr>
          <a:xfrm>
            <a:off x="900000" y="5148360"/>
            <a:ext cx="2877840" cy="120600"/>
          </a:xfrm>
          <a:prstGeom prst="leftRightArrow">
            <a:avLst>
              <a:gd name="adj1" fmla="val 50000"/>
              <a:gd name="adj2" fmla="val 50000"/>
            </a:avLst>
          </a:prstGeom>
          <a:solidFill>
            <a:srgbClr val="c0504d"/>
          </a:solidFill>
          <a:ln w="38160">
            <a:solidFill>
              <a:srgbClr val="ffffff"/>
            </a:solidFill>
            <a:round/>
          </a:ln>
        </p:spPr>
      </p:sp>
      <p:sp>
        <p:nvSpPr>
          <p:cNvPr id="291" name="CustomShape 18"/>
          <p:cNvSpPr/>
          <p:nvPr/>
        </p:nvSpPr>
        <p:spPr>
          <a:xfrm>
            <a:off x="1789200" y="5084640"/>
            <a:ext cx="1034640" cy="363240"/>
          </a:xfrm>
          <a:prstGeom prst="rect">
            <a:avLst/>
          </a:prstGeom>
          <a:noFill/>
          <a:ln>
            <a:noFill/>
          </a:ln>
        </p:spPr>
        <p:txBody>
          <a:bodyPr wrap="none" lIns="90000" rIns="90000" tIns="45000" bIns="45000"/>
          <a:p>
            <a:pPr>
              <a:lnSpc>
                <a:spcPct val="100000"/>
              </a:lnSpc>
            </a:pPr>
            <a:r>
              <a:rPr lang="en-NZ">
                <a:solidFill>
                  <a:srgbClr val="000000"/>
                </a:solidFill>
                <a:latin typeface="Calibri"/>
                <a:ea typeface="新細明體"/>
              </a:rPr>
              <a:t>Layer 2</a:t>
            </a:r>
            <a:endParaRPr/>
          </a:p>
        </p:txBody>
      </p:sp>
      <p:sp>
        <p:nvSpPr>
          <p:cNvPr id="292" name="CustomShape 19"/>
          <p:cNvSpPr/>
          <p:nvPr/>
        </p:nvSpPr>
        <p:spPr>
          <a:xfrm>
            <a:off x="3780000" y="5148360"/>
            <a:ext cx="2877840" cy="120600"/>
          </a:xfrm>
          <a:prstGeom prst="leftRightArrow">
            <a:avLst>
              <a:gd name="adj1" fmla="val 50000"/>
              <a:gd name="adj2" fmla="val 50000"/>
            </a:avLst>
          </a:prstGeom>
          <a:solidFill>
            <a:srgbClr val="c0504d"/>
          </a:solidFill>
          <a:ln w="38160">
            <a:solidFill>
              <a:srgbClr val="ffffff"/>
            </a:solidFill>
            <a:round/>
          </a:ln>
        </p:spPr>
      </p:sp>
      <p:sp>
        <p:nvSpPr>
          <p:cNvPr id="293" name="CustomShape 20"/>
          <p:cNvSpPr/>
          <p:nvPr/>
        </p:nvSpPr>
        <p:spPr>
          <a:xfrm>
            <a:off x="4702320" y="5095800"/>
            <a:ext cx="1034640" cy="363240"/>
          </a:xfrm>
          <a:prstGeom prst="rect">
            <a:avLst/>
          </a:prstGeom>
          <a:noFill/>
          <a:ln>
            <a:noFill/>
          </a:ln>
        </p:spPr>
        <p:txBody>
          <a:bodyPr wrap="none" lIns="90000" rIns="90000" tIns="45000" bIns="45000"/>
          <a:p>
            <a:pPr>
              <a:lnSpc>
                <a:spcPct val="100000"/>
              </a:lnSpc>
            </a:pPr>
            <a:r>
              <a:rPr lang="en-NZ">
                <a:solidFill>
                  <a:srgbClr val="000000"/>
                </a:solidFill>
                <a:latin typeface="Calibri"/>
                <a:ea typeface="新細明體"/>
              </a:rPr>
              <a:t>Layer 3</a:t>
            </a:r>
            <a:endParaRPr/>
          </a:p>
        </p:txBody>
      </p:sp>
      <p:sp>
        <p:nvSpPr>
          <p:cNvPr id="294" name="CustomShape 21"/>
          <p:cNvSpPr/>
          <p:nvPr/>
        </p:nvSpPr>
        <p:spPr>
          <a:xfrm>
            <a:off x="6659640" y="5162400"/>
            <a:ext cx="1582560" cy="90360"/>
          </a:xfrm>
          <a:prstGeom prst="leftRightArrow">
            <a:avLst>
              <a:gd name="adj1" fmla="val 50000"/>
              <a:gd name="adj2" fmla="val 50000"/>
            </a:avLst>
          </a:prstGeom>
          <a:solidFill>
            <a:srgbClr val="c0504d"/>
          </a:solidFill>
          <a:ln w="38160">
            <a:solidFill>
              <a:srgbClr val="ffffff"/>
            </a:solidFill>
            <a:round/>
          </a:ln>
        </p:spPr>
      </p:sp>
      <p:sp>
        <p:nvSpPr>
          <p:cNvPr id="295" name="CustomShape 22"/>
          <p:cNvSpPr/>
          <p:nvPr/>
        </p:nvSpPr>
        <p:spPr>
          <a:xfrm>
            <a:off x="6934320" y="5095800"/>
            <a:ext cx="1034640" cy="363240"/>
          </a:xfrm>
          <a:prstGeom prst="rect">
            <a:avLst/>
          </a:prstGeom>
          <a:noFill/>
          <a:ln>
            <a:noFill/>
          </a:ln>
        </p:spPr>
        <p:txBody>
          <a:bodyPr wrap="none" lIns="90000" rIns="90000" tIns="45000" bIns="45000"/>
          <a:p>
            <a:pPr>
              <a:lnSpc>
                <a:spcPct val="100000"/>
              </a:lnSpc>
            </a:pPr>
            <a:r>
              <a:rPr lang="en-NZ">
                <a:solidFill>
                  <a:srgbClr val="000000"/>
                </a:solidFill>
                <a:latin typeface="Calibri"/>
                <a:ea typeface="新細明體"/>
              </a:rPr>
              <a:t>Layer 4</a:t>
            </a:r>
            <a:endParaRPr/>
          </a:p>
        </p:txBody>
      </p:sp>
      <p:sp>
        <p:nvSpPr>
          <p:cNvPr id="296" name="CustomShape 23"/>
          <p:cNvSpPr/>
          <p:nvPr/>
        </p:nvSpPr>
        <p:spPr>
          <a:xfrm flipH="1">
            <a:off x="177840" y="3670200"/>
            <a:ext cx="4611600" cy="612720"/>
          </a:xfrm>
          <a:prstGeom prst="straightConnector1">
            <a:avLst/>
          </a:prstGeom>
          <a:noFill/>
          <a:ln cap="rnd" w="9360">
            <a:solidFill>
              <a:srgbClr val="ff0000"/>
            </a:solidFill>
            <a:custDash>
              <a:ds d="1225000000" sp="1225000000"/>
            </a:custDash>
            <a:round/>
            <a:tailEnd len="med" type="arrow" w="med"/>
          </a:ln>
        </p:spPr>
      </p:sp>
      <p:sp>
        <p:nvSpPr>
          <p:cNvPr id="297" name="CustomShape 24"/>
          <p:cNvSpPr/>
          <p:nvPr/>
        </p:nvSpPr>
        <p:spPr>
          <a:xfrm>
            <a:off x="5918040" y="3670200"/>
            <a:ext cx="2323800" cy="612720"/>
          </a:xfrm>
          <a:prstGeom prst="straightConnector1">
            <a:avLst/>
          </a:prstGeom>
          <a:noFill/>
          <a:ln cap="rnd" w="9360">
            <a:solidFill>
              <a:srgbClr val="ff0000"/>
            </a:solidFill>
            <a:custDash>
              <a:ds d="1225000000" sp="1225000000"/>
            </a:custDash>
            <a:round/>
            <a:tailEnd len="med" type="arrow" w="med"/>
          </a:ln>
        </p:spPr>
      </p:sp>
      <p:sp>
        <p:nvSpPr>
          <p:cNvPr id="298" name="CustomShape 25"/>
          <p:cNvSpPr/>
          <p:nvPr/>
        </p:nvSpPr>
        <p:spPr>
          <a:xfrm>
            <a:off x="250920" y="5732640"/>
            <a:ext cx="3430440" cy="1020600"/>
          </a:xfrm>
          <a:prstGeom prst="roundRect">
            <a:avLst>
              <a:gd name="adj" fmla="val 16667"/>
            </a:avLst>
          </a:prstGeom>
          <a:gradFill>
            <a:gsLst>
              <a:gs pos="0">
                <a:srgbClr val="e3fbc2"/>
              </a:gs>
              <a:gs pos="100000">
                <a:srgbClr val="f4ffe6"/>
              </a:gs>
            </a:gsLst>
            <a:lin ang="16200000"/>
          </a:gradFill>
          <a:ln w="9360">
            <a:solidFill>
              <a:srgbClr val="98b855"/>
            </a:solidFill>
            <a:round/>
          </a:ln>
        </p:spPr>
        <p:txBody>
          <a:bodyPr lIns="90000" rIns="90000" tIns="45000" bIns="45000" anchor="ctr"/>
          <a:p>
            <a:pPr>
              <a:lnSpc>
                <a:spcPct val="100000"/>
              </a:lnSpc>
              <a:buFont typeface="StarSymbol"/>
              <a:buAutoNum type="arabicPeriod"/>
            </a:pPr>
            <a:r>
              <a:rPr lang="en-NZ" sz="1200">
                <a:solidFill>
                  <a:srgbClr val="000000"/>
                </a:solidFill>
                <a:latin typeface="Calibri"/>
              </a:rPr>
              <a:t>Forward packet to port(s)</a:t>
            </a:r>
            <a:endParaRPr/>
          </a:p>
          <a:p>
            <a:pPr>
              <a:lnSpc>
                <a:spcPct val="100000"/>
              </a:lnSpc>
              <a:buFont typeface="StarSymbol"/>
              <a:buAutoNum type="arabicPeriod"/>
            </a:pPr>
            <a:r>
              <a:rPr lang="en-NZ" sz="1200">
                <a:solidFill>
                  <a:srgbClr val="000000"/>
                </a:solidFill>
                <a:latin typeface="Calibri"/>
              </a:rPr>
              <a:t>Encapsulate and forward to controller</a:t>
            </a:r>
            <a:endParaRPr/>
          </a:p>
          <a:p>
            <a:pPr>
              <a:lnSpc>
                <a:spcPct val="100000"/>
              </a:lnSpc>
              <a:buFont typeface="StarSymbol"/>
              <a:buAutoNum type="arabicPeriod"/>
            </a:pPr>
            <a:r>
              <a:rPr lang="en-NZ" sz="1200">
                <a:solidFill>
                  <a:srgbClr val="000000"/>
                </a:solidFill>
                <a:latin typeface="Calibri"/>
              </a:rPr>
              <a:t>Drop packet </a:t>
            </a:r>
            <a:endParaRPr/>
          </a:p>
          <a:p>
            <a:pPr>
              <a:lnSpc>
                <a:spcPct val="100000"/>
              </a:lnSpc>
              <a:buFont typeface="StarSymbol"/>
              <a:buAutoNum type="arabicPeriod"/>
            </a:pPr>
            <a:r>
              <a:rPr lang="en-NZ" sz="1200">
                <a:solidFill>
                  <a:srgbClr val="000000"/>
                </a:solidFill>
                <a:latin typeface="Calibri"/>
              </a:rPr>
              <a:t>Send to normal processing pipeline</a:t>
            </a:r>
            <a:endParaRPr/>
          </a:p>
          <a:p>
            <a:pPr>
              <a:lnSpc>
                <a:spcPct val="100000"/>
              </a:lnSpc>
              <a:buFont typeface="StarSymbol"/>
              <a:buAutoNum type="arabicPeriod"/>
            </a:pPr>
            <a:r>
              <a:rPr lang="en-NZ" sz="1200">
                <a:solidFill>
                  <a:srgbClr val="000000"/>
                </a:solidFill>
                <a:latin typeface="Calibri"/>
              </a:rPr>
              <a:t>Modify MAC and IP addresses</a:t>
            </a:r>
            <a:endParaRPr/>
          </a:p>
        </p:txBody>
      </p:sp>
      <p:sp>
        <p:nvSpPr>
          <p:cNvPr id="299" name="CustomShape 26"/>
          <p:cNvSpPr/>
          <p:nvPr/>
        </p:nvSpPr>
        <p:spPr>
          <a:xfrm flipH="1" flipV="1">
            <a:off x="8254440" y="1951920"/>
            <a:ext cx="451440" cy="1621440"/>
          </a:xfrm>
          <a:prstGeom prst="straightConnector1">
            <a:avLst/>
          </a:prstGeom>
          <a:noFill/>
          <a:ln cap="rnd" w="9360">
            <a:solidFill>
              <a:srgbClr val="4a7ebb"/>
            </a:solidFill>
            <a:custDash>
              <a:ds d="1225000000" sp="1225000000"/>
            </a:custDash>
            <a:round/>
            <a:tailEnd len="med" type="arrow" w="med"/>
          </a:ln>
        </p:spPr>
      </p:sp>
      <p:sp>
        <p:nvSpPr>
          <p:cNvPr id="300" name="CustomShape 27"/>
          <p:cNvSpPr/>
          <p:nvPr/>
        </p:nvSpPr>
        <p:spPr>
          <a:xfrm flipH="1" flipV="1">
            <a:off x="7234560" y="2276640"/>
            <a:ext cx="286200" cy="1365120"/>
          </a:xfrm>
          <a:prstGeom prst="straightConnector1">
            <a:avLst/>
          </a:prstGeom>
          <a:noFill/>
          <a:ln cap="rnd" w="9360">
            <a:solidFill>
              <a:srgbClr val="4a7ebb"/>
            </a:solidFill>
            <a:custDash>
              <a:ds d="1225000000" sp="1225000000"/>
            </a:custDash>
            <a:round/>
            <a:tailEnd len="med" type="arrow" w="med"/>
          </a:ln>
        </p:spPr>
      </p:sp>
      <p:sp>
        <p:nvSpPr>
          <p:cNvPr id="301" name="CustomShape 28"/>
          <p:cNvSpPr/>
          <p:nvPr/>
        </p:nvSpPr>
        <p:spPr>
          <a:xfrm>
            <a:off x="6034680" y="1628640"/>
            <a:ext cx="2219040" cy="647640"/>
          </a:xfrm>
          <a:prstGeom prst="roundRect">
            <a:avLst>
              <a:gd name="adj" fmla="val 16667"/>
            </a:avLst>
          </a:prstGeom>
          <a:gradFill>
            <a:gsLst>
              <a:gs pos="0">
                <a:srgbClr val="ffded0"/>
              </a:gs>
              <a:gs pos="100000">
                <a:srgbClr val="fff1ec"/>
              </a:gs>
            </a:gsLst>
            <a:lin ang="16200000"/>
          </a:gradFill>
          <a:ln w="9360">
            <a:solidFill>
              <a:srgbClr val="f59240"/>
            </a:solidFill>
            <a:round/>
          </a:ln>
        </p:spPr>
        <p:txBody>
          <a:bodyPr lIns="90000" rIns="90000" tIns="45000" bIns="45000" anchor="ctr"/>
          <a:p>
            <a:pPr>
              <a:lnSpc>
                <a:spcPct val="100000"/>
              </a:lnSpc>
            </a:pPr>
            <a:r>
              <a:rPr lang="en-NZ" sz="1400">
                <a:solidFill>
                  <a:srgbClr val="000000"/>
                </a:solidFill>
                <a:latin typeface="Calibri"/>
              </a:rPr>
              <a:t>1. Packet</a:t>
            </a:r>
            <a:endParaRPr/>
          </a:p>
          <a:p>
            <a:pPr>
              <a:lnSpc>
                <a:spcPct val="100000"/>
              </a:lnSpc>
            </a:pPr>
            <a:r>
              <a:rPr lang="en-NZ" sz="1400">
                <a:solidFill>
                  <a:srgbClr val="000000"/>
                </a:solidFill>
                <a:latin typeface="Calibri"/>
              </a:rPr>
              <a:t>2. Byte counters</a:t>
            </a:r>
            <a:endParaRPr/>
          </a:p>
        </p:txBody>
      </p:sp>
      <p:sp>
        <p:nvSpPr>
          <p:cNvPr id="302" name="CustomShape 29"/>
          <p:cNvSpPr/>
          <p:nvPr/>
        </p:nvSpPr>
        <p:spPr>
          <a:xfrm flipH="1">
            <a:off x="1040760" y="3670200"/>
            <a:ext cx="4895640" cy="2060280"/>
          </a:xfrm>
          <a:prstGeom prst="straightConnector1">
            <a:avLst/>
          </a:prstGeom>
          <a:noFill/>
          <a:ln cap="rnd" w="9360">
            <a:solidFill>
              <a:srgbClr val="00b050"/>
            </a:solidFill>
            <a:custDash>
              <a:ds d="1225000000" sp="1225000000"/>
            </a:custDash>
            <a:round/>
            <a:tailEnd len="med" type="arrow" w="med"/>
          </a:ln>
        </p:spPr>
      </p:sp>
      <p:sp>
        <p:nvSpPr>
          <p:cNvPr id="303" name="CustomShape 30"/>
          <p:cNvSpPr/>
          <p:nvPr/>
        </p:nvSpPr>
        <p:spPr>
          <a:xfrm flipH="1">
            <a:off x="3274560" y="3500280"/>
            <a:ext cx="4617720" cy="2230200"/>
          </a:xfrm>
          <a:prstGeom prst="straightConnector1">
            <a:avLst/>
          </a:prstGeom>
          <a:noFill/>
          <a:ln cap="rnd" w="9360">
            <a:solidFill>
              <a:srgbClr val="00b050"/>
            </a:solidFill>
            <a:custDash>
              <a:ds d="1225000000" sp="1225000000"/>
            </a:custDash>
            <a:round/>
            <a:tailEnd len="med" type="arrow" w="med"/>
          </a:ln>
        </p:spPr>
      </p:sp>
      <p:sp>
        <p:nvSpPr>
          <p:cNvPr id="304" name="CustomShape 31"/>
          <p:cNvSpPr/>
          <p:nvPr/>
        </p:nvSpPr>
        <p:spPr>
          <a:xfrm>
            <a:off x="3708000" y="6444000"/>
            <a:ext cx="5614920" cy="317160"/>
          </a:xfrm>
          <a:prstGeom prst="rect">
            <a:avLst/>
          </a:prstGeom>
          <a:noFill/>
          <a:ln>
            <a:noFill/>
          </a:ln>
        </p:spPr>
        <p:txBody>
          <a:bodyPr lIns="90000" rIns="90000" tIns="45000" bIns="45000"/>
          <a:p>
            <a:pPr>
              <a:lnSpc>
                <a:spcPct val="100000"/>
              </a:lnSpc>
            </a:pPr>
            <a:r>
              <a:rPr lang="en-NZ" sz="1500">
                <a:solidFill>
                  <a:srgbClr val="000000"/>
                </a:solidFill>
                <a:latin typeface="Calibri"/>
              </a:rPr>
              <a:t>Figures from Chao HC &amp; Y. Liang with permissions.</a:t>
            </a:r>
            <a:endParaRPr/>
          </a:p>
        </p:txBody>
      </p:sp>
    </p:spTree>
  </p:cSld>
  <p:timing>
    <p:tnLst>
      <p:par>
        <p:cTn id="42" dur="indefinite" restart="never" nodeType="tmRoot">
          <p:childTnLst>
            <p:seq>
              <p:cTn id="43"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5" name="CustomShape 1"/>
          <p:cNvSpPr/>
          <p:nvPr/>
        </p:nvSpPr>
        <p:spPr>
          <a:xfrm>
            <a:off x="457200" y="274680"/>
            <a:ext cx="7788960" cy="1141200"/>
          </a:xfrm>
          <a:prstGeom prst="rect">
            <a:avLst/>
          </a:prstGeom>
          <a:noFill/>
          <a:ln>
            <a:noFill/>
          </a:ln>
        </p:spPr>
        <p:txBody>
          <a:bodyPr lIns="90000" rIns="90000" tIns="45000" bIns="45000" anchor="ctr"/>
          <a:p>
            <a:pPr>
              <a:lnSpc>
                <a:spcPct val="100000"/>
              </a:lnSpc>
            </a:pPr>
            <a:r>
              <a:rPr lang="en-NZ" sz="4400">
                <a:solidFill>
                  <a:srgbClr val="000000"/>
                </a:solidFill>
                <a:latin typeface="Calibri"/>
              </a:rPr>
              <a:t>Example Table</a:t>
            </a:r>
            <a:endParaRPr/>
          </a:p>
        </p:txBody>
      </p:sp>
      <p:sp>
        <p:nvSpPr>
          <p:cNvPr id="306" name="CustomShape 2"/>
          <p:cNvSpPr/>
          <p:nvPr/>
        </p:nvSpPr>
        <p:spPr>
          <a:xfrm>
            <a:off x="685800" y="2153160"/>
            <a:ext cx="658440" cy="318960"/>
          </a:xfrm>
          <a:prstGeom prst="rect">
            <a:avLst/>
          </a:prstGeom>
          <a:noFill/>
          <a:ln>
            <a:noFill/>
          </a:ln>
        </p:spPr>
        <p:txBody>
          <a:bodyPr lIns="0" rIns="0" tIns="0" bIns="0" anchor="ctr"/>
          <a:p>
            <a:pPr>
              <a:lnSpc>
                <a:spcPct val="100000"/>
              </a:lnSpc>
            </a:pPr>
            <a:r>
              <a:rPr lang="en-NZ" sz="1600">
                <a:solidFill>
                  <a:srgbClr val="000000"/>
                </a:solidFill>
                <a:latin typeface="Calibri"/>
              </a:rPr>
              <a:t>*</a:t>
            </a:r>
            <a:endParaRPr/>
          </a:p>
        </p:txBody>
      </p:sp>
      <p:sp>
        <p:nvSpPr>
          <p:cNvPr id="307" name="CustomShape 3"/>
          <p:cNvSpPr/>
          <p:nvPr/>
        </p:nvSpPr>
        <p:spPr>
          <a:xfrm>
            <a:off x="687240" y="1501560"/>
            <a:ext cx="659160" cy="533880"/>
          </a:xfrm>
          <a:prstGeom prst="rect">
            <a:avLst/>
          </a:prstGeom>
          <a:solidFill>
            <a:srgbClr val="bbe0e3"/>
          </a:solidFill>
          <a:ln w="12600">
            <a:solidFill>
              <a:srgbClr val="000000"/>
            </a:solidFill>
            <a:miter/>
          </a:ln>
        </p:spPr>
      </p:sp>
      <p:sp>
        <p:nvSpPr>
          <p:cNvPr id="308" name="CustomShape 4"/>
          <p:cNvSpPr/>
          <p:nvPr/>
        </p:nvSpPr>
        <p:spPr>
          <a:xfrm>
            <a:off x="690840" y="1484640"/>
            <a:ext cx="655560" cy="569880"/>
          </a:xfrm>
          <a:prstGeom prst="rect">
            <a:avLst/>
          </a:prstGeom>
          <a:noFill/>
          <a:ln>
            <a:noFill/>
          </a:ln>
        </p:spPr>
        <p:txBody>
          <a:bodyPr lIns="0" rIns="0" tIns="0" bIns="0" anchor="ctr"/>
          <a:p>
            <a:pPr algn="ctr">
              <a:lnSpc>
                <a:spcPct val="100000"/>
              </a:lnSpc>
            </a:pPr>
            <a:r>
              <a:rPr lang="en-NZ" sz="1400">
                <a:solidFill>
                  <a:srgbClr val="000000"/>
                </a:solidFill>
                <a:latin typeface="Calibri"/>
              </a:rPr>
              <a:t>Switch</a:t>
            </a:r>
            <a:endParaRPr/>
          </a:p>
          <a:p>
            <a:pPr algn="ctr">
              <a:lnSpc>
                <a:spcPct val="100000"/>
              </a:lnSpc>
            </a:pPr>
            <a:r>
              <a:rPr lang="en-NZ" sz="1600">
                <a:solidFill>
                  <a:srgbClr val="000000"/>
                </a:solidFill>
                <a:latin typeface="Calibri"/>
              </a:rPr>
              <a:t>Port</a:t>
            </a:r>
            <a:endParaRPr/>
          </a:p>
        </p:txBody>
      </p:sp>
      <p:sp>
        <p:nvSpPr>
          <p:cNvPr id="309" name="CustomShape 5"/>
          <p:cNvSpPr/>
          <p:nvPr/>
        </p:nvSpPr>
        <p:spPr>
          <a:xfrm>
            <a:off x="1348200" y="1501560"/>
            <a:ext cx="660240" cy="533880"/>
          </a:xfrm>
          <a:prstGeom prst="rect">
            <a:avLst/>
          </a:prstGeom>
          <a:solidFill>
            <a:srgbClr val="bbe0e3"/>
          </a:solidFill>
          <a:ln w="12600">
            <a:solidFill>
              <a:srgbClr val="000000"/>
            </a:solidFill>
            <a:miter/>
          </a:ln>
        </p:spPr>
      </p:sp>
      <p:sp>
        <p:nvSpPr>
          <p:cNvPr id="310" name="CustomShape 6"/>
          <p:cNvSpPr/>
          <p:nvPr/>
        </p:nvSpPr>
        <p:spPr>
          <a:xfrm>
            <a:off x="1343880" y="1484640"/>
            <a:ext cx="655560" cy="569880"/>
          </a:xfrm>
          <a:prstGeom prst="rect">
            <a:avLst/>
          </a:prstGeom>
          <a:noFill/>
          <a:ln>
            <a:noFill/>
          </a:ln>
        </p:spPr>
        <p:txBody>
          <a:bodyPr lIns="0" rIns="0" tIns="0" bIns="0" anchor="ctr"/>
          <a:p>
            <a:pPr algn="ctr">
              <a:lnSpc>
                <a:spcPct val="100000"/>
              </a:lnSpc>
            </a:pPr>
            <a:r>
              <a:rPr lang="en-NZ" sz="1600">
                <a:solidFill>
                  <a:srgbClr val="000000"/>
                </a:solidFill>
                <a:latin typeface="Calibri"/>
              </a:rPr>
              <a:t>MAC</a:t>
            </a:r>
            <a:endParaRPr/>
          </a:p>
          <a:p>
            <a:pPr algn="ctr">
              <a:lnSpc>
                <a:spcPct val="100000"/>
              </a:lnSpc>
            </a:pPr>
            <a:r>
              <a:rPr lang="en-NZ" sz="1600">
                <a:solidFill>
                  <a:srgbClr val="000000"/>
                </a:solidFill>
                <a:latin typeface="Calibri"/>
              </a:rPr>
              <a:t>src</a:t>
            </a:r>
            <a:endParaRPr/>
          </a:p>
        </p:txBody>
      </p:sp>
      <p:sp>
        <p:nvSpPr>
          <p:cNvPr id="311" name="CustomShape 7"/>
          <p:cNvSpPr/>
          <p:nvPr/>
        </p:nvSpPr>
        <p:spPr>
          <a:xfrm>
            <a:off x="2010240" y="1501560"/>
            <a:ext cx="660240" cy="533880"/>
          </a:xfrm>
          <a:prstGeom prst="rect">
            <a:avLst/>
          </a:prstGeom>
          <a:solidFill>
            <a:srgbClr val="bbe0e3"/>
          </a:solidFill>
          <a:ln w="12600">
            <a:solidFill>
              <a:srgbClr val="000000"/>
            </a:solidFill>
            <a:miter/>
          </a:ln>
        </p:spPr>
      </p:sp>
      <p:sp>
        <p:nvSpPr>
          <p:cNvPr id="312" name="CustomShape 8"/>
          <p:cNvSpPr/>
          <p:nvPr/>
        </p:nvSpPr>
        <p:spPr>
          <a:xfrm>
            <a:off x="2040480" y="1484640"/>
            <a:ext cx="631080" cy="569880"/>
          </a:xfrm>
          <a:prstGeom prst="rect">
            <a:avLst/>
          </a:prstGeom>
          <a:noFill/>
          <a:ln>
            <a:noFill/>
          </a:ln>
        </p:spPr>
        <p:txBody>
          <a:bodyPr lIns="0" rIns="0" tIns="0" bIns="0" anchor="ctr"/>
          <a:p>
            <a:pPr algn="ctr">
              <a:lnSpc>
                <a:spcPct val="100000"/>
              </a:lnSpc>
            </a:pPr>
            <a:r>
              <a:rPr lang="en-NZ" sz="1600">
                <a:solidFill>
                  <a:srgbClr val="000000"/>
                </a:solidFill>
                <a:latin typeface="Calibri"/>
              </a:rPr>
              <a:t>MAC</a:t>
            </a:r>
            <a:endParaRPr/>
          </a:p>
          <a:p>
            <a:pPr algn="ctr">
              <a:lnSpc>
                <a:spcPct val="100000"/>
              </a:lnSpc>
            </a:pPr>
            <a:r>
              <a:rPr lang="en-NZ" sz="1600">
                <a:solidFill>
                  <a:srgbClr val="000000"/>
                </a:solidFill>
                <a:latin typeface="Calibri"/>
              </a:rPr>
              <a:t>dst</a:t>
            </a:r>
            <a:endParaRPr/>
          </a:p>
        </p:txBody>
      </p:sp>
      <p:sp>
        <p:nvSpPr>
          <p:cNvPr id="313" name="CustomShape 9"/>
          <p:cNvSpPr/>
          <p:nvPr/>
        </p:nvSpPr>
        <p:spPr>
          <a:xfrm>
            <a:off x="2679840" y="1501560"/>
            <a:ext cx="660240" cy="533880"/>
          </a:xfrm>
          <a:prstGeom prst="rect">
            <a:avLst/>
          </a:prstGeom>
          <a:solidFill>
            <a:srgbClr val="bbe0e3"/>
          </a:solidFill>
          <a:ln w="12600">
            <a:solidFill>
              <a:srgbClr val="000000"/>
            </a:solidFill>
            <a:miter/>
          </a:ln>
        </p:spPr>
      </p:sp>
      <p:sp>
        <p:nvSpPr>
          <p:cNvPr id="314" name="CustomShape 10"/>
          <p:cNvSpPr/>
          <p:nvPr/>
        </p:nvSpPr>
        <p:spPr>
          <a:xfrm>
            <a:off x="2677680" y="1484640"/>
            <a:ext cx="656640" cy="569880"/>
          </a:xfrm>
          <a:prstGeom prst="rect">
            <a:avLst/>
          </a:prstGeom>
          <a:noFill/>
          <a:ln>
            <a:noFill/>
          </a:ln>
        </p:spPr>
        <p:txBody>
          <a:bodyPr lIns="0" rIns="0" tIns="0" bIns="0" anchor="ctr"/>
          <a:p>
            <a:pPr algn="ctr">
              <a:lnSpc>
                <a:spcPct val="100000"/>
              </a:lnSpc>
            </a:pPr>
            <a:r>
              <a:rPr lang="en-NZ" sz="1600">
                <a:solidFill>
                  <a:srgbClr val="000000"/>
                </a:solidFill>
                <a:latin typeface="Calibri"/>
              </a:rPr>
              <a:t>Eth</a:t>
            </a:r>
            <a:endParaRPr/>
          </a:p>
          <a:p>
            <a:pPr algn="ctr">
              <a:lnSpc>
                <a:spcPct val="100000"/>
              </a:lnSpc>
            </a:pPr>
            <a:r>
              <a:rPr lang="en-NZ" sz="1600">
                <a:solidFill>
                  <a:srgbClr val="000000"/>
                </a:solidFill>
                <a:latin typeface="Calibri"/>
              </a:rPr>
              <a:t>type</a:t>
            </a:r>
            <a:endParaRPr/>
          </a:p>
        </p:txBody>
      </p:sp>
      <p:sp>
        <p:nvSpPr>
          <p:cNvPr id="315" name="CustomShape 11"/>
          <p:cNvSpPr/>
          <p:nvPr/>
        </p:nvSpPr>
        <p:spPr>
          <a:xfrm>
            <a:off x="3341880" y="1501560"/>
            <a:ext cx="660240" cy="533880"/>
          </a:xfrm>
          <a:prstGeom prst="rect">
            <a:avLst/>
          </a:prstGeom>
          <a:solidFill>
            <a:srgbClr val="bbe0e3"/>
          </a:solidFill>
          <a:ln w="12600">
            <a:solidFill>
              <a:srgbClr val="000000"/>
            </a:solidFill>
            <a:miter/>
          </a:ln>
        </p:spPr>
      </p:sp>
      <p:sp>
        <p:nvSpPr>
          <p:cNvPr id="316" name="CustomShape 12"/>
          <p:cNvSpPr/>
          <p:nvPr/>
        </p:nvSpPr>
        <p:spPr>
          <a:xfrm>
            <a:off x="3344040" y="1484640"/>
            <a:ext cx="656640" cy="569880"/>
          </a:xfrm>
          <a:prstGeom prst="rect">
            <a:avLst/>
          </a:prstGeom>
          <a:noFill/>
          <a:ln>
            <a:noFill/>
          </a:ln>
        </p:spPr>
        <p:txBody>
          <a:bodyPr lIns="0" rIns="0" tIns="0" bIns="0" anchor="ctr"/>
          <a:p>
            <a:pPr algn="ctr">
              <a:lnSpc>
                <a:spcPct val="100000"/>
              </a:lnSpc>
            </a:pPr>
            <a:r>
              <a:rPr lang="en-NZ" sz="1600">
                <a:solidFill>
                  <a:srgbClr val="000000"/>
                </a:solidFill>
                <a:latin typeface="Calibri"/>
              </a:rPr>
              <a:t>VLAN</a:t>
            </a:r>
            <a:endParaRPr/>
          </a:p>
          <a:p>
            <a:pPr algn="ctr">
              <a:lnSpc>
                <a:spcPct val="100000"/>
              </a:lnSpc>
            </a:pPr>
            <a:r>
              <a:rPr lang="en-NZ" sz="1600">
                <a:solidFill>
                  <a:srgbClr val="000000"/>
                </a:solidFill>
                <a:latin typeface="Calibri"/>
              </a:rPr>
              <a:t>ID</a:t>
            </a:r>
            <a:endParaRPr/>
          </a:p>
        </p:txBody>
      </p:sp>
      <p:sp>
        <p:nvSpPr>
          <p:cNvPr id="317" name="CustomShape 13"/>
          <p:cNvSpPr/>
          <p:nvPr/>
        </p:nvSpPr>
        <p:spPr>
          <a:xfrm>
            <a:off x="4003920" y="1501560"/>
            <a:ext cx="660240" cy="533880"/>
          </a:xfrm>
          <a:prstGeom prst="rect">
            <a:avLst/>
          </a:prstGeom>
          <a:solidFill>
            <a:srgbClr val="bbe0e3"/>
          </a:solidFill>
          <a:ln w="12600">
            <a:solidFill>
              <a:srgbClr val="000000"/>
            </a:solidFill>
            <a:miter/>
          </a:ln>
        </p:spPr>
      </p:sp>
      <p:sp>
        <p:nvSpPr>
          <p:cNvPr id="318" name="CustomShape 14"/>
          <p:cNvSpPr/>
          <p:nvPr/>
        </p:nvSpPr>
        <p:spPr>
          <a:xfrm>
            <a:off x="4010400" y="1484640"/>
            <a:ext cx="655560" cy="569880"/>
          </a:xfrm>
          <a:prstGeom prst="rect">
            <a:avLst/>
          </a:prstGeom>
          <a:noFill/>
          <a:ln>
            <a:noFill/>
          </a:ln>
        </p:spPr>
        <p:txBody>
          <a:bodyPr lIns="0" rIns="0" tIns="0" bIns="0" anchor="ctr"/>
          <a:p>
            <a:pPr algn="ctr">
              <a:lnSpc>
                <a:spcPct val="100000"/>
              </a:lnSpc>
            </a:pPr>
            <a:r>
              <a:rPr lang="en-NZ" sz="1600">
                <a:solidFill>
                  <a:srgbClr val="000000"/>
                </a:solidFill>
                <a:latin typeface="Calibri"/>
              </a:rPr>
              <a:t>IP</a:t>
            </a:r>
            <a:endParaRPr/>
          </a:p>
          <a:p>
            <a:pPr algn="ctr">
              <a:lnSpc>
                <a:spcPct val="100000"/>
              </a:lnSpc>
            </a:pPr>
            <a:r>
              <a:rPr lang="en-NZ" sz="1600">
                <a:solidFill>
                  <a:srgbClr val="000000"/>
                </a:solidFill>
                <a:latin typeface="Calibri"/>
              </a:rPr>
              <a:t>Src</a:t>
            </a:r>
            <a:endParaRPr/>
          </a:p>
        </p:txBody>
      </p:sp>
      <p:sp>
        <p:nvSpPr>
          <p:cNvPr id="319" name="CustomShape 15"/>
          <p:cNvSpPr/>
          <p:nvPr/>
        </p:nvSpPr>
        <p:spPr>
          <a:xfrm>
            <a:off x="4673520" y="1501560"/>
            <a:ext cx="660240" cy="533880"/>
          </a:xfrm>
          <a:prstGeom prst="rect">
            <a:avLst/>
          </a:prstGeom>
          <a:solidFill>
            <a:srgbClr val="bbe0e3"/>
          </a:solidFill>
          <a:ln w="12600">
            <a:solidFill>
              <a:srgbClr val="000000"/>
            </a:solidFill>
            <a:miter/>
          </a:ln>
        </p:spPr>
      </p:sp>
      <p:sp>
        <p:nvSpPr>
          <p:cNvPr id="320" name="CustomShape 16"/>
          <p:cNvSpPr/>
          <p:nvPr/>
        </p:nvSpPr>
        <p:spPr>
          <a:xfrm>
            <a:off x="4669200" y="1484640"/>
            <a:ext cx="664560" cy="569880"/>
          </a:xfrm>
          <a:prstGeom prst="rect">
            <a:avLst/>
          </a:prstGeom>
          <a:noFill/>
          <a:ln>
            <a:noFill/>
          </a:ln>
        </p:spPr>
        <p:txBody>
          <a:bodyPr lIns="0" rIns="0" tIns="0" bIns="0" anchor="ctr"/>
          <a:p>
            <a:pPr algn="ctr">
              <a:lnSpc>
                <a:spcPct val="100000"/>
              </a:lnSpc>
            </a:pPr>
            <a:r>
              <a:rPr lang="en-NZ" sz="1600">
                <a:solidFill>
                  <a:srgbClr val="000000"/>
                </a:solidFill>
                <a:latin typeface="Calibri"/>
              </a:rPr>
              <a:t>IP</a:t>
            </a:r>
            <a:endParaRPr/>
          </a:p>
          <a:p>
            <a:pPr algn="ctr">
              <a:lnSpc>
                <a:spcPct val="100000"/>
              </a:lnSpc>
            </a:pPr>
            <a:r>
              <a:rPr lang="en-NZ" sz="1600">
                <a:solidFill>
                  <a:srgbClr val="000000"/>
                </a:solidFill>
                <a:latin typeface="Calibri"/>
              </a:rPr>
              <a:t>Dst</a:t>
            </a:r>
            <a:endParaRPr/>
          </a:p>
        </p:txBody>
      </p:sp>
      <p:sp>
        <p:nvSpPr>
          <p:cNvPr id="321" name="CustomShape 17"/>
          <p:cNvSpPr/>
          <p:nvPr/>
        </p:nvSpPr>
        <p:spPr>
          <a:xfrm>
            <a:off x="5335560" y="1501560"/>
            <a:ext cx="659160" cy="533880"/>
          </a:xfrm>
          <a:prstGeom prst="rect">
            <a:avLst/>
          </a:prstGeom>
          <a:solidFill>
            <a:srgbClr val="bbe0e3"/>
          </a:solidFill>
          <a:ln w="12600">
            <a:solidFill>
              <a:srgbClr val="000000"/>
            </a:solidFill>
            <a:miter/>
          </a:ln>
        </p:spPr>
      </p:sp>
      <p:sp>
        <p:nvSpPr>
          <p:cNvPr id="322" name="CustomShape 18"/>
          <p:cNvSpPr/>
          <p:nvPr/>
        </p:nvSpPr>
        <p:spPr>
          <a:xfrm>
            <a:off x="5336640" y="1484640"/>
            <a:ext cx="649080" cy="569880"/>
          </a:xfrm>
          <a:prstGeom prst="rect">
            <a:avLst/>
          </a:prstGeom>
          <a:noFill/>
          <a:ln>
            <a:noFill/>
          </a:ln>
        </p:spPr>
        <p:txBody>
          <a:bodyPr lIns="0" rIns="0" tIns="0" bIns="0" anchor="ctr"/>
          <a:p>
            <a:pPr algn="ctr">
              <a:lnSpc>
                <a:spcPct val="100000"/>
              </a:lnSpc>
            </a:pPr>
            <a:r>
              <a:rPr lang="en-NZ" sz="1600">
                <a:solidFill>
                  <a:srgbClr val="000000"/>
                </a:solidFill>
                <a:latin typeface="Calibri"/>
              </a:rPr>
              <a:t>IP</a:t>
            </a:r>
            <a:endParaRPr/>
          </a:p>
          <a:p>
            <a:pPr algn="ctr">
              <a:lnSpc>
                <a:spcPct val="100000"/>
              </a:lnSpc>
            </a:pPr>
            <a:r>
              <a:rPr lang="en-NZ" sz="1600">
                <a:solidFill>
                  <a:srgbClr val="000000"/>
                </a:solidFill>
                <a:latin typeface="Calibri"/>
              </a:rPr>
              <a:t>Prot</a:t>
            </a:r>
            <a:endParaRPr/>
          </a:p>
        </p:txBody>
      </p:sp>
      <p:sp>
        <p:nvSpPr>
          <p:cNvPr id="323" name="CustomShape 19"/>
          <p:cNvSpPr/>
          <p:nvPr/>
        </p:nvSpPr>
        <p:spPr>
          <a:xfrm>
            <a:off x="5996520" y="1501560"/>
            <a:ext cx="660240" cy="533880"/>
          </a:xfrm>
          <a:prstGeom prst="rect">
            <a:avLst/>
          </a:prstGeom>
          <a:solidFill>
            <a:srgbClr val="bbe0e3"/>
          </a:solidFill>
          <a:ln w="12600">
            <a:solidFill>
              <a:srgbClr val="000000"/>
            </a:solidFill>
            <a:miter/>
          </a:ln>
        </p:spPr>
      </p:sp>
      <p:sp>
        <p:nvSpPr>
          <p:cNvPr id="324" name="CustomShape 20"/>
          <p:cNvSpPr/>
          <p:nvPr/>
        </p:nvSpPr>
        <p:spPr>
          <a:xfrm>
            <a:off x="6000840" y="1484640"/>
            <a:ext cx="663480" cy="569880"/>
          </a:xfrm>
          <a:prstGeom prst="rect">
            <a:avLst/>
          </a:prstGeom>
          <a:noFill/>
          <a:ln>
            <a:noFill/>
          </a:ln>
        </p:spPr>
        <p:txBody>
          <a:bodyPr lIns="0" rIns="0" tIns="0" bIns="0" anchor="ctr"/>
          <a:p>
            <a:pPr algn="ctr">
              <a:lnSpc>
                <a:spcPct val="100000"/>
              </a:lnSpc>
            </a:pPr>
            <a:r>
              <a:rPr lang="en-NZ" sz="1600">
                <a:solidFill>
                  <a:srgbClr val="000000"/>
                </a:solidFill>
                <a:latin typeface="Calibri"/>
              </a:rPr>
              <a:t>TCP</a:t>
            </a:r>
            <a:endParaRPr/>
          </a:p>
          <a:p>
            <a:pPr algn="ctr">
              <a:lnSpc>
                <a:spcPct val="100000"/>
              </a:lnSpc>
            </a:pPr>
            <a:r>
              <a:rPr lang="en-NZ" sz="1600">
                <a:solidFill>
                  <a:srgbClr val="000000"/>
                </a:solidFill>
                <a:latin typeface="Calibri"/>
              </a:rPr>
              <a:t>sport</a:t>
            </a:r>
            <a:endParaRPr/>
          </a:p>
        </p:txBody>
      </p:sp>
      <p:sp>
        <p:nvSpPr>
          <p:cNvPr id="325" name="CustomShape 21"/>
          <p:cNvSpPr/>
          <p:nvPr/>
        </p:nvSpPr>
        <p:spPr>
          <a:xfrm>
            <a:off x="6666120" y="1501560"/>
            <a:ext cx="660240" cy="533880"/>
          </a:xfrm>
          <a:prstGeom prst="rect">
            <a:avLst/>
          </a:prstGeom>
          <a:solidFill>
            <a:srgbClr val="bbe0e3"/>
          </a:solidFill>
          <a:ln w="12600">
            <a:solidFill>
              <a:srgbClr val="000000"/>
            </a:solidFill>
            <a:miter/>
          </a:ln>
        </p:spPr>
      </p:sp>
      <p:sp>
        <p:nvSpPr>
          <p:cNvPr id="326" name="CustomShape 22"/>
          <p:cNvSpPr/>
          <p:nvPr/>
        </p:nvSpPr>
        <p:spPr>
          <a:xfrm>
            <a:off x="6660720" y="1484640"/>
            <a:ext cx="664560" cy="569880"/>
          </a:xfrm>
          <a:prstGeom prst="rect">
            <a:avLst/>
          </a:prstGeom>
          <a:noFill/>
          <a:ln>
            <a:noFill/>
          </a:ln>
        </p:spPr>
        <p:txBody>
          <a:bodyPr lIns="0" rIns="0" tIns="0" bIns="0" anchor="ctr"/>
          <a:p>
            <a:pPr algn="ctr">
              <a:lnSpc>
                <a:spcPct val="100000"/>
              </a:lnSpc>
            </a:pPr>
            <a:r>
              <a:rPr lang="en-NZ" sz="1600">
                <a:solidFill>
                  <a:srgbClr val="000000"/>
                </a:solidFill>
                <a:latin typeface="Calibri"/>
              </a:rPr>
              <a:t>TCP</a:t>
            </a:r>
            <a:endParaRPr/>
          </a:p>
          <a:p>
            <a:pPr algn="ctr">
              <a:lnSpc>
                <a:spcPct val="100000"/>
              </a:lnSpc>
            </a:pPr>
            <a:r>
              <a:rPr lang="en-NZ" sz="1600">
                <a:solidFill>
                  <a:srgbClr val="000000"/>
                </a:solidFill>
                <a:latin typeface="Calibri"/>
              </a:rPr>
              <a:t>dport</a:t>
            </a:r>
            <a:endParaRPr/>
          </a:p>
        </p:txBody>
      </p:sp>
      <p:sp>
        <p:nvSpPr>
          <p:cNvPr id="327" name="CustomShape 23"/>
          <p:cNvSpPr/>
          <p:nvPr/>
        </p:nvSpPr>
        <p:spPr>
          <a:xfrm>
            <a:off x="7335720" y="1498320"/>
            <a:ext cx="833040" cy="542880"/>
          </a:xfrm>
          <a:prstGeom prst="rect">
            <a:avLst/>
          </a:prstGeom>
          <a:solidFill>
            <a:srgbClr val="cbe97b"/>
          </a:solidFill>
          <a:ln w="12600">
            <a:solidFill>
              <a:srgbClr val="697d3a"/>
            </a:solidFill>
            <a:miter/>
          </a:ln>
        </p:spPr>
      </p:sp>
      <p:sp>
        <p:nvSpPr>
          <p:cNvPr id="328" name="CustomShape 24"/>
          <p:cNvSpPr/>
          <p:nvPr/>
        </p:nvSpPr>
        <p:spPr>
          <a:xfrm>
            <a:off x="7327080" y="1608840"/>
            <a:ext cx="840960" cy="319680"/>
          </a:xfrm>
          <a:prstGeom prst="rect">
            <a:avLst/>
          </a:prstGeom>
          <a:noFill/>
          <a:ln>
            <a:noFill/>
          </a:ln>
        </p:spPr>
        <p:txBody>
          <a:bodyPr lIns="0" rIns="0" tIns="0" bIns="0" anchor="ctr"/>
          <a:p>
            <a:pPr algn="ctr">
              <a:lnSpc>
                <a:spcPct val="100000"/>
              </a:lnSpc>
            </a:pPr>
            <a:r>
              <a:rPr lang="en-NZ" sz="1600">
                <a:solidFill>
                  <a:srgbClr val="000000"/>
                </a:solidFill>
                <a:latin typeface="Calibri"/>
              </a:rPr>
              <a:t>Action</a:t>
            </a:r>
            <a:endParaRPr/>
          </a:p>
        </p:txBody>
      </p:sp>
      <p:sp>
        <p:nvSpPr>
          <p:cNvPr id="329" name="CustomShape 25"/>
          <p:cNvSpPr/>
          <p:nvPr/>
        </p:nvSpPr>
        <p:spPr>
          <a:xfrm>
            <a:off x="1346040" y="2153160"/>
            <a:ext cx="658440" cy="318960"/>
          </a:xfrm>
          <a:prstGeom prst="rect">
            <a:avLst/>
          </a:prstGeom>
          <a:noFill/>
          <a:ln>
            <a:noFill/>
          </a:ln>
        </p:spPr>
        <p:txBody>
          <a:bodyPr lIns="0" rIns="0" tIns="0" bIns="0" anchor="ctr"/>
          <a:p>
            <a:pPr>
              <a:lnSpc>
                <a:spcPct val="100000"/>
              </a:lnSpc>
            </a:pPr>
            <a:r>
              <a:rPr lang="en-NZ" sz="1600">
                <a:solidFill>
                  <a:srgbClr val="000000"/>
                </a:solidFill>
                <a:latin typeface="Calibri"/>
              </a:rPr>
              <a:t>*</a:t>
            </a:r>
            <a:endParaRPr/>
          </a:p>
        </p:txBody>
      </p:sp>
      <p:sp>
        <p:nvSpPr>
          <p:cNvPr id="330" name="CustomShape 26"/>
          <p:cNvSpPr/>
          <p:nvPr/>
        </p:nvSpPr>
        <p:spPr>
          <a:xfrm>
            <a:off x="1943280" y="2132640"/>
            <a:ext cx="1133280" cy="320400"/>
          </a:xfrm>
          <a:prstGeom prst="rect">
            <a:avLst/>
          </a:prstGeom>
          <a:noFill/>
          <a:ln>
            <a:noFill/>
          </a:ln>
        </p:spPr>
        <p:txBody>
          <a:bodyPr lIns="0" rIns="0" tIns="0" bIns="0" anchor="ctr"/>
          <a:p>
            <a:pPr>
              <a:lnSpc>
                <a:spcPct val="100000"/>
              </a:lnSpc>
            </a:pPr>
            <a:r>
              <a:rPr lang="en-NZ" sz="1600">
                <a:solidFill>
                  <a:srgbClr val="000000"/>
                </a:solidFill>
                <a:latin typeface="Calibri"/>
              </a:rPr>
              <a:t>00:1f:..</a:t>
            </a:r>
            <a:endParaRPr/>
          </a:p>
        </p:txBody>
      </p:sp>
      <p:sp>
        <p:nvSpPr>
          <p:cNvPr id="331" name="CustomShape 27"/>
          <p:cNvSpPr/>
          <p:nvPr/>
        </p:nvSpPr>
        <p:spPr>
          <a:xfrm>
            <a:off x="2666880" y="2153160"/>
            <a:ext cx="660240" cy="318960"/>
          </a:xfrm>
          <a:prstGeom prst="rect">
            <a:avLst/>
          </a:prstGeom>
          <a:noFill/>
          <a:ln>
            <a:noFill/>
          </a:ln>
        </p:spPr>
        <p:txBody>
          <a:bodyPr lIns="0" rIns="0" tIns="0" bIns="0" anchor="ctr"/>
          <a:p>
            <a:pPr>
              <a:lnSpc>
                <a:spcPct val="100000"/>
              </a:lnSpc>
            </a:pPr>
            <a:r>
              <a:rPr lang="en-NZ" sz="1600">
                <a:solidFill>
                  <a:srgbClr val="000000"/>
                </a:solidFill>
                <a:latin typeface="Calibri"/>
              </a:rPr>
              <a:t>*</a:t>
            </a:r>
            <a:endParaRPr/>
          </a:p>
        </p:txBody>
      </p:sp>
      <p:sp>
        <p:nvSpPr>
          <p:cNvPr id="332" name="CustomShape 28"/>
          <p:cNvSpPr/>
          <p:nvPr/>
        </p:nvSpPr>
        <p:spPr>
          <a:xfrm>
            <a:off x="3328920" y="2153160"/>
            <a:ext cx="658440" cy="318960"/>
          </a:xfrm>
          <a:prstGeom prst="rect">
            <a:avLst/>
          </a:prstGeom>
          <a:noFill/>
          <a:ln>
            <a:noFill/>
          </a:ln>
        </p:spPr>
        <p:txBody>
          <a:bodyPr lIns="0" rIns="0" tIns="0" bIns="0" anchor="ctr"/>
          <a:p>
            <a:pPr>
              <a:lnSpc>
                <a:spcPct val="100000"/>
              </a:lnSpc>
            </a:pPr>
            <a:r>
              <a:rPr lang="en-NZ" sz="1600">
                <a:solidFill>
                  <a:srgbClr val="000000"/>
                </a:solidFill>
                <a:latin typeface="Calibri"/>
              </a:rPr>
              <a:t>*</a:t>
            </a:r>
            <a:endParaRPr/>
          </a:p>
        </p:txBody>
      </p:sp>
      <p:sp>
        <p:nvSpPr>
          <p:cNvPr id="333" name="CustomShape 29"/>
          <p:cNvSpPr/>
          <p:nvPr/>
        </p:nvSpPr>
        <p:spPr>
          <a:xfrm>
            <a:off x="3989520" y="2153160"/>
            <a:ext cx="658440" cy="318960"/>
          </a:xfrm>
          <a:prstGeom prst="rect">
            <a:avLst/>
          </a:prstGeom>
          <a:noFill/>
          <a:ln>
            <a:noFill/>
          </a:ln>
        </p:spPr>
        <p:txBody>
          <a:bodyPr lIns="0" rIns="0" tIns="0" bIns="0" anchor="ctr"/>
          <a:p>
            <a:pPr>
              <a:lnSpc>
                <a:spcPct val="100000"/>
              </a:lnSpc>
            </a:pPr>
            <a:r>
              <a:rPr lang="en-NZ" sz="1600">
                <a:solidFill>
                  <a:srgbClr val="000000"/>
                </a:solidFill>
                <a:latin typeface="Calibri"/>
              </a:rPr>
              <a:t>*</a:t>
            </a:r>
            <a:endParaRPr/>
          </a:p>
        </p:txBody>
      </p:sp>
      <p:sp>
        <p:nvSpPr>
          <p:cNvPr id="334" name="CustomShape 30"/>
          <p:cNvSpPr/>
          <p:nvPr/>
        </p:nvSpPr>
        <p:spPr>
          <a:xfrm>
            <a:off x="4649760" y="2153160"/>
            <a:ext cx="658440" cy="318960"/>
          </a:xfrm>
          <a:prstGeom prst="rect">
            <a:avLst/>
          </a:prstGeom>
          <a:noFill/>
          <a:ln>
            <a:noFill/>
          </a:ln>
        </p:spPr>
        <p:txBody>
          <a:bodyPr lIns="0" rIns="0" tIns="0" bIns="0" anchor="ctr"/>
          <a:p>
            <a:pPr>
              <a:lnSpc>
                <a:spcPct val="100000"/>
              </a:lnSpc>
            </a:pPr>
            <a:r>
              <a:rPr lang="en-NZ" sz="1600">
                <a:solidFill>
                  <a:srgbClr val="000000"/>
                </a:solidFill>
                <a:latin typeface="Calibri"/>
              </a:rPr>
              <a:t>*</a:t>
            </a:r>
            <a:endParaRPr/>
          </a:p>
        </p:txBody>
      </p:sp>
      <p:sp>
        <p:nvSpPr>
          <p:cNvPr id="335" name="CustomShape 31"/>
          <p:cNvSpPr/>
          <p:nvPr/>
        </p:nvSpPr>
        <p:spPr>
          <a:xfrm>
            <a:off x="5319720" y="2153160"/>
            <a:ext cx="658440" cy="318960"/>
          </a:xfrm>
          <a:prstGeom prst="rect">
            <a:avLst/>
          </a:prstGeom>
          <a:noFill/>
          <a:ln>
            <a:noFill/>
          </a:ln>
        </p:spPr>
        <p:txBody>
          <a:bodyPr lIns="0" rIns="0" tIns="0" bIns="0" anchor="ctr"/>
          <a:p>
            <a:pPr>
              <a:lnSpc>
                <a:spcPct val="100000"/>
              </a:lnSpc>
            </a:pPr>
            <a:r>
              <a:rPr lang="en-NZ" sz="1600">
                <a:solidFill>
                  <a:srgbClr val="000000"/>
                </a:solidFill>
                <a:latin typeface="Calibri"/>
              </a:rPr>
              <a:t>*</a:t>
            </a:r>
            <a:endParaRPr/>
          </a:p>
        </p:txBody>
      </p:sp>
      <p:sp>
        <p:nvSpPr>
          <p:cNvPr id="336" name="CustomShape 32"/>
          <p:cNvSpPr/>
          <p:nvPr/>
        </p:nvSpPr>
        <p:spPr>
          <a:xfrm>
            <a:off x="5979960" y="2153160"/>
            <a:ext cx="660240" cy="318960"/>
          </a:xfrm>
          <a:prstGeom prst="rect">
            <a:avLst/>
          </a:prstGeom>
          <a:noFill/>
          <a:ln>
            <a:noFill/>
          </a:ln>
        </p:spPr>
        <p:txBody>
          <a:bodyPr lIns="0" rIns="0" tIns="0" bIns="0" anchor="ctr"/>
          <a:p>
            <a:pPr>
              <a:lnSpc>
                <a:spcPct val="100000"/>
              </a:lnSpc>
            </a:pPr>
            <a:r>
              <a:rPr lang="en-NZ" sz="1600">
                <a:solidFill>
                  <a:srgbClr val="000000"/>
                </a:solidFill>
                <a:latin typeface="Calibri"/>
              </a:rPr>
              <a:t>*</a:t>
            </a:r>
            <a:endParaRPr/>
          </a:p>
        </p:txBody>
      </p:sp>
      <p:sp>
        <p:nvSpPr>
          <p:cNvPr id="337" name="CustomShape 33"/>
          <p:cNvSpPr/>
          <p:nvPr/>
        </p:nvSpPr>
        <p:spPr>
          <a:xfrm>
            <a:off x="6786000" y="2153160"/>
            <a:ext cx="658440" cy="318960"/>
          </a:xfrm>
          <a:prstGeom prst="rect">
            <a:avLst/>
          </a:prstGeom>
          <a:noFill/>
          <a:ln>
            <a:noFill/>
          </a:ln>
        </p:spPr>
        <p:txBody>
          <a:bodyPr lIns="0" rIns="0" tIns="0" bIns="0" anchor="ctr"/>
          <a:p>
            <a:pPr>
              <a:lnSpc>
                <a:spcPct val="100000"/>
              </a:lnSpc>
            </a:pPr>
            <a:r>
              <a:rPr lang="en-NZ" sz="1600">
                <a:solidFill>
                  <a:srgbClr val="000000"/>
                </a:solidFill>
                <a:latin typeface="Calibri"/>
              </a:rPr>
              <a:t>*</a:t>
            </a:r>
            <a:endParaRPr/>
          </a:p>
        </p:txBody>
      </p:sp>
      <p:sp>
        <p:nvSpPr>
          <p:cNvPr id="338" name="CustomShape 34"/>
          <p:cNvSpPr/>
          <p:nvPr/>
        </p:nvSpPr>
        <p:spPr>
          <a:xfrm>
            <a:off x="7400880" y="2153160"/>
            <a:ext cx="658440" cy="318960"/>
          </a:xfrm>
          <a:prstGeom prst="rect">
            <a:avLst/>
          </a:prstGeom>
          <a:noFill/>
          <a:ln>
            <a:noFill/>
          </a:ln>
        </p:spPr>
        <p:txBody>
          <a:bodyPr lIns="0" rIns="0" tIns="0" bIns="0" anchor="ctr"/>
          <a:p>
            <a:pPr>
              <a:lnSpc>
                <a:spcPct val="100000"/>
              </a:lnSpc>
            </a:pPr>
            <a:r>
              <a:rPr lang="en-NZ" sz="1600">
                <a:solidFill>
                  <a:srgbClr val="000000"/>
                </a:solidFill>
                <a:latin typeface="Calibri"/>
              </a:rPr>
              <a:t>port6</a:t>
            </a:r>
            <a:endParaRPr/>
          </a:p>
        </p:txBody>
      </p:sp>
      <p:sp>
        <p:nvSpPr>
          <p:cNvPr id="339" name="CustomShape 35"/>
          <p:cNvSpPr/>
          <p:nvPr/>
        </p:nvSpPr>
        <p:spPr>
          <a:xfrm>
            <a:off x="652320" y="2466360"/>
            <a:ext cx="658440" cy="320400"/>
          </a:xfrm>
          <a:prstGeom prst="rect">
            <a:avLst/>
          </a:prstGeom>
          <a:noFill/>
          <a:ln>
            <a:noFill/>
          </a:ln>
        </p:spPr>
        <p:txBody>
          <a:bodyPr lIns="0" rIns="0" tIns="0" bIns="0" anchor="ctr"/>
          <a:p>
            <a:pPr algn="ctr">
              <a:lnSpc>
                <a:spcPct val="100000"/>
              </a:lnSpc>
            </a:pPr>
            <a:r>
              <a:rPr lang="en-NZ" sz="1700">
                <a:solidFill>
                  <a:srgbClr val="000000"/>
                </a:solidFill>
                <a:latin typeface="Calibri"/>
              </a:rPr>
              <a:t>port3</a:t>
            </a:r>
            <a:endParaRPr/>
          </a:p>
        </p:txBody>
      </p:sp>
      <p:sp>
        <p:nvSpPr>
          <p:cNvPr id="340" name="CustomShape 36"/>
          <p:cNvSpPr/>
          <p:nvPr/>
        </p:nvSpPr>
        <p:spPr>
          <a:xfrm>
            <a:off x="1312560" y="2466360"/>
            <a:ext cx="658440" cy="320400"/>
          </a:xfrm>
          <a:prstGeom prst="rect">
            <a:avLst/>
          </a:prstGeom>
          <a:noFill/>
          <a:ln>
            <a:noFill/>
          </a:ln>
        </p:spPr>
        <p:txBody>
          <a:bodyPr lIns="0" rIns="0" tIns="0" bIns="0" anchor="ctr"/>
          <a:p>
            <a:pPr algn="ctr">
              <a:lnSpc>
                <a:spcPct val="100000"/>
              </a:lnSpc>
            </a:pPr>
            <a:r>
              <a:rPr lang="en-NZ" sz="1400">
                <a:solidFill>
                  <a:srgbClr val="000000"/>
                </a:solidFill>
                <a:latin typeface="Calibri"/>
              </a:rPr>
              <a:t>00:20..</a:t>
            </a:r>
            <a:endParaRPr/>
          </a:p>
        </p:txBody>
      </p:sp>
      <p:sp>
        <p:nvSpPr>
          <p:cNvPr id="341" name="CustomShape 37"/>
          <p:cNvSpPr/>
          <p:nvPr/>
        </p:nvSpPr>
        <p:spPr>
          <a:xfrm>
            <a:off x="1826280" y="2466360"/>
            <a:ext cx="866520" cy="320400"/>
          </a:xfrm>
          <a:prstGeom prst="rect">
            <a:avLst/>
          </a:prstGeom>
          <a:noFill/>
          <a:ln>
            <a:noFill/>
          </a:ln>
        </p:spPr>
        <p:txBody>
          <a:bodyPr lIns="0" rIns="0" tIns="0" bIns="0" anchor="ctr"/>
          <a:p>
            <a:pPr algn="ctr">
              <a:lnSpc>
                <a:spcPct val="100000"/>
              </a:lnSpc>
            </a:pPr>
            <a:r>
              <a:rPr lang="en-NZ" sz="1400">
                <a:solidFill>
                  <a:srgbClr val="000000"/>
                </a:solidFill>
                <a:latin typeface="Calibri"/>
              </a:rPr>
              <a:t>00:1f..</a:t>
            </a:r>
            <a:endParaRPr/>
          </a:p>
        </p:txBody>
      </p:sp>
      <p:sp>
        <p:nvSpPr>
          <p:cNvPr id="342" name="CustomShape 38"/>
          <p:cNvSpPr/>
          <p:nvPr/>
        </p:nvSpPr>
        <p:spPr>
          <a:xfrm>
            <a:off x="2633400" y="2466360"/>
            <a:ext cx="660240" cy="320400"/>
          </a:xfrm>
          <a:prstGeom prst="rect">
            <a:avLst/>
          </a:prstGeom>
          <a:noFill/>
          <a:ln>
            <a:noFill/>
          </a:ln>
        </p:spPr>
        <p:txBody>
          <a:bodyPr lIns="0" rIns="0" tIns="0" bIns="0" anchor="ctr"/>
          <a:p>
            <a:pPr algn="ctr">
              <a:lnSpc>
                <a:spcPct val="100000"/>
              </a:lnSpc>
            </a:pPr>
            <a:r>
              <a:rPr lang="en-NZ" sz="1400">
                <a:solidFill>
                  <a:srgbClr val="000000"/>
                </a:solidFill>
                <a:latin typeface="Calibri"/>
              </a:rPr>
              <a:t>0800</a:t>
            </a:r>
            <a:endParaRPr/>
          </a:p>
        </p:txBody>
      </p:sp>
      <p:sp>
        <p:nvSpPr>
          <p:cNvPr id="343" name="CustomShape 39"/>
          <p:cNvSpPr/>
          <p:nvPr/>
        </p:nvSpPr>
        <p:spPr>
          <a:xfrm>
            <a:off x="3295440" y="2466360"/>
            <a:ext cx="658440" cy="320400"/>
          </a:xfrm>
          <a:prstGeom prst="rect">
            <a:avLst/>
          </a:prstGeom>
          <a:noFill/>
          <a:ln>
            <a:noFill/>
          </a:ln>
        </p:spPr>
        <p:txBody>
          <a:bodyPr lIns="0" rIns="0" tIns="0" bIns="0" anchor="ctr"/>
          <a:p>
            <a:pPr algn="ctr">
              <a:lnSpc>
                <a:spcPct val="100000"/>
              </a:lnSpc>
            </a:pPr>
            <a:r>
              <a:rPr lang="en-NZ" sz="1700">
                <a:solidFill>
                  <a:srgbClr val="000000"/>
                </a:solidFill>
                <a:latin typeface="Calibri"/>
              </a:rPr>
              <a:t>vlan1</a:t>
            </a:r>
            <a:endParaRPr/>
          </a:p>
        </p:txBody>
      </p:sp>
      <p:sp>
        <p:nvSpPr>
          <p:cNvPr id="344" name="CustomShape 40"/>
          <p:cNvSpPr/>
          <p:nvPr/>
        </p:nvSpPr>
        <p:spPr>
          <a:xfrm>
            <a:off x="3956040" y="2466360"/>
            <a:ext cx="658440" cy="320400"/>
          </a:xfrm>
          <a:prstGeom prst="rect">
            <a:avLst/>
          </a:prstGeom>
          <a:noFill/>
          <a:ln>
            <a:noFill/>
          </a:ln>
        </p:spPr>
        <p:txBody>
          <a:bodyPr lIns="0" rIns="0" tIns="0" bIns="0" anchor="ctr"/>
          <a:p>
            <a:pPr algn="ctr">
              <a:lnSpc>
                <a:spcPct val="100000"/>
              </a:lnSpc>
            </a:pPr>
            <a:r>
              <a:rPr lang="en-NZ" sz="1400">
                <a:solidFill>
                  <a:srgbClr val="000000"/>
                </a:solidFill>
                <a:latin typeface="Calibri"/>
              </a:rPr>
              <a:t>1.2.3.4</a:t>
            </a:r>
            <a:endParaRPr/>
          </a:p>
        </p:txBody>
      </p:sp>
      <p:sp>
        <p:nvSpPr>
          <p:cNvPr id="345" name="CustomShape 41"/>
          <p:cNvSpPr/>
          <p:nvPr/>
        </p:nvSpPr>
        <p:spPr>
          <a:xfrm>
            <a:off x="4653000" y="2466360"/>
            <a:ext cx="658440" cy="320400"/>
          </a:xfrm>
          <a:prstGeom prst="rect">
            <a:avLst/>
          </a:prstGeom>
          <a:noFill/>
          <a:ln>
            <a:noFill/>
          </a:ln>
        </p:spPr>
        <p:txBody>
          <a:bodyPr lIns="0" rIns="0" tIns="0" bIns="0" anchor="ctr"/>
          <a:p>
            <a:pPr algn="ctr">
              <a:lnSpc>
                <a:spcPct val="100000"/>
              </a:lnSpc>
            </a:pPr>
            <a:r>
              <a:rPr lang="en-NZ" sz="1400">
                <a:solidFill>
                  <a:srgbClr val="000000"/>
                </a:solidFill>
                <a:latin typeface="Calibri"/>
              </a:rPr>
              <a:t>5.6.7.8</a:t>
            </a:r>
            <a:endParaRPr/>
          </a:p>
        </p:txBody>
      </p:sp>
      <p:sp>
        <p:nvSpPr>
          <p:cNvPr id="346" name="CustomShape 42"/>
          <p:cNvSpPr/>
          <p:nvPr/>
        </p:nvSpPr>
        <p:spPr>
          <a:xfrm>
            <a:off x="5514840" y="2466360"/>
            <a:ext cx="658440" cy="320400"/>
          </a:xfrm>
          <a:prstGeom prst="rect">
            <a:avLst/>
          </a:prstGeom>
          <a:noFill/>
          <a:ln>
            <a:noFill/>
          </a:ln>
        </p:spPr>
        <p:txBody>
          <a:bodyPr lIns="0" rIns="0" tIns="0" bIns="0" anchor="ctr"/>
          <a:p>
            <a:pPr algn="ctr">
              <a:lnSpc>
                <a:spcPct val="100000"/>
              </a:lnSpc>
            </a:pPr>
            <a:r>
              <a:rPr lang="en-NZ" sz="1700">
                <a:solidFill>
                  <a:srgbClr val="000000"/>
                </a:solidFill>
                <a:latin typeface="Calibri"/>
              </a:rPr>
              <a:t>4</a:t>
            </a:r>
            <a:endParaRPr/>
          </a:p>
        </p:txBody>
      </p:sp>
      <p:sp>
        <p:nvSpPr>
          <p:cNvPr id="347" name="CustomShape 43"/>
          <p:cNvSpPr/>
          <p:nvPr/>
        </p:nvSpPr>
        <p:spPr>
          <a:xfrm>
            <a:off x="5946480" y="2466360"/>
            <a:ext cx="660240" cy="320400"/>
          </a:xfrm>
          <a:prstGeom prst="rect">
            <a:avLst/>
          </a:prstGeom>
          <a:noFill/>
          <a:ln>
            <a:noFill/>
          </a:ln>
        </p:spPr>
        <p:txBody>
          <a:bodyPr lIns="0" rIns="0" tIns="0" bIns="0" anchor="ctr"/>
          <a:p>
            <a:pPr algn="ctr">
              <a:lnSpc>
                <a:spcPct val="100000"/>
              </a:lnSpc>
            </a:pPr>
            <a:r>
              <a:rPr lang="en-NZ" sz="1500">
                <a:solidFill>
                  <a:srgbClr val="000000"/>
                </a:solidFill>
                <a:latin typeface="Calibri"/>
              </a:rPr>
              <a:t>17264</a:t>
            </a:r>
            <a:endParaRPr/>
          </a:p>
        </p:txBody>
      </p:sp>
      <p:sp>
        <p:nvSpPr>
          <p:cNvPr id="348" name="CustomShape 44"/>
          <p:cNvSpPr/>
          <p:nvPr/>
        </p:nvSpPr>
        <p:spPr>
          <a:xfrm>
            <a:off x="6608520" y="2466360"/>
            <a:ext cx="658440" cy="320400"/>
          </a:xfrm>
          <a:prstGeom prst="rect">
            <a:avLst/>
          </a:prstGeom>
          <a:noFill/>
          <a:ln>
            <a:noFill/>
          </a:ln>
        </p:spPr>
        <p:txBody>
          <a:bodyPr lIns="0" rIns="0" tIns="0" bIns="0" anchor="ctr"/>
          <a:p>
            <a:pPr algn="ctr">
              <a:lnSpc>
                <a:spcPct val="100000"/>
              </a:lnSpc>
            </a:pPr>
            <a:r>
              <a:rPr lang="en-NZ" sz="1700">
                <a:solidFill>
                  <a:srgbClr val="000000"/>
                </a:solidFill>
                <a:latin typeface="Calibri"/>
              </a:rPr>
              <a:t>80</a:t>
            </a:r>
            <a:endParaRPr/>
          </a:p>
        </p:txBody>
      </p:sp>
      <p:sp>
        <p:nvSpPr>
          <p:cNvPr id="349" name="CustomShape 45"/>
          <p:cNvSpPr/>
          <p:nvPr/>
        </p:nvSpPr>
        <p:spPr>
          <a:xfrm>
            <a:off x="7367400" y="2466360"/>
            <a:ext cx="658440" cy="320400"/>
          </a:xfrm>
          <a:prstGeom prst="rect">
            <a:avLst/>
          </a:prstGeom>
          <a:noFill/>
          <a:ln>
            <a:noFill/>
          </a:ln>
        </p:spPr>
        <p:txBody>
          <a:bodyPr lIns="0" rIns="0" tIns="0" bIns="0" anchor="ctr"/>
          <a:p>
            <a:pPr algn="ctr">
              <a:lnSpc>
                <a:spcPct val="100000"/>
              </a:lnSpc>
            </a:pPr>
            <a:r>
              <a:rPr lang="en-NZ" sz="1700">
                <a:solidFill>
                  <a:srgbClr val="000000"/>
                </a:solidFill>
                <a:latin typeface="Calibri"/>
              </a:rPr>
              <a:t>port6</a:t>
            </a:r>
            <a:endParaRPr/>
          </a:p>
        </p:txBody>
      </p:sp>
      <p:sp>
        <p:nvSpPr>
          <p:cNvPr id="350" name="CustomShape 46"/>
          <p:cNvSpPr/>
          <p:nvPr/>
        </p:nvSpPr>
        <p:spPr>
          <a:xfrm>
            <a:off x="382680" y="2826360"/>
            <a:ext cx="658440" cy="320400"/>
          </a:xfrm>
          <a:prstGeom prst="rect">
            <a:avLst/>
          </a:prstGeom>
          <a:noFill/>
          <a:ln>
            <a:noFill/>
          </a:ln>
        </p:spPr>
        <p:txBody>
          <a:bodyPr lIns="0" rIns="0" tIns="0" bIns="0" anchor="ctr"/>
          <a:p>
            <a:pPr algn="ctr">
              <a:lnSpc>
                <a:spcPct val="100000"/>
              </a:lnSpc>
            </a:pPr>
            <a:r>
              <a:rPr lang="en-NZ" sz="1700">
                <a:solidFill>
                  <a:srgbClr val="000000"/>
                </a:solidFill>
                <a:latin typeface="Calibri"/>
              </a:rPr>
              <a:t>*</a:t>
            </a:r>
            <a:endParaRPr/>
          </a:p>
        </p:txBody>
      </p:sp>
      <p:sp>
        <p:nvSpPr>
          <p:cNvPr id="351" name="CustomShape 47"/>
          <p:cNvSpPr/>
          <p:nvPr/>
        </p:nvSpPr>
        <p:spPr>
          <a:xfrm>
            <a:off x="1042920" y="2826360"/>
            <a:ext cx="658440" cy="320400"/>
          </a:xfrm>
          <a:prstGeom prst="rect">
            <a:avLst/>
          </a:prstGeom>
          <a:noFill/>
          <a:ln>
            <a:noFill/>
          </a:ln>
        </p:spPr>
        <p:txBody>
          <a:bodyPr lIns="0" rIns="0" tIns="0" bIns="0" anchor="ctr"/>
          <a:p>
            <a:pPr algn="ctr">
              <a:lnSpc>
                <a:spcPct val="100000"/>
              </a:lnSpc>
            </a:pPr>
            <a:r>
              <a:rPr lang="en-NZ" sz="1700">
                <a:solidFill>
                  <a:srgbClr val="000000"/>
                </a:solidFill>
                <a:latin typeface="Calibri"/>
              </a:rPr>
              <a:t>*</a:t>
            </a:r>
            <a:endParaRPr/>
          </a:p>
        </p:txBody>
      </p:sp>
      <p:sp>
        <p:nvSpPr>
          <p:cNvPr id="352" name="CustomShape 48"/>
          <p:cNvSpPr/>
          <p:nvPr/>
        </p:nvSpPr>
        <p:spPr>
          <a:xfrm>
            <a:off x="1471680" y="2826360"/>
            <a:ext cx="1131840" cy="320400"/>
          </a:xfrm>
          <a:prstGeom prst="rect">
            <a:avLst/>
          </a:prstGeom>
          <a:noFill/>
          <a:ln>
            <a:noFill/>
          </a:ln>
        </p:spPr>
        <p:txBody>
          <a:bodyPr lIns="0" rIns="0" tIns="0" bIns="0" anchor="ctr"/>
          <a:p>
            <a:pPr algn="ctr">
              <a:lnSpc>
                <a:spcPct val="100000"/>
              </a:lnSpc>
            </a:pPr>
            <a:r>
              <a:rPr lang="en-NZ" sz="1700">
                <a:solidFill>
                  <a:srgbClr val="000000"/>
                </a:solidFill>
                <a:latin typeface="Calibri"/>
              </a:rPr>
              <a:t>*</a:t>
            </a:r>
            <a:endParaRPr/>
          </a:p>
        </p:txBody>
      </p:sp>
      <p:sp>
        <p:nvSpPr>
          <p:cNvPr id="353" name="CustomShape 49"/>
          <p:cNvSpPr/>
          <p:nvPr/>
        </p:nvSpPr>
        <p:spPr>
          <a:xfrm>
            <a:off x="2363760" y="2826360"/>
            <a:ext cx="660240" cy="320400"/>
          </a:xfrm>
          <a:prstGeom prst="rect">
            <a:avLst/>
          </a:prstGeom>
          <a:noFill/>
          <a:ln>
            <a:noFill/>
          </a:ln>
        </p:spPr>
        <p:txBody>
          <a:bodyPr lIns="0" rIns="0" tIns="0" bIns="0" anchor="ctr"/>
          <a:p>
            <a:pPr algn="ctr">
              <a:lnSpc>
                <a:spcPct val="100000"/>
              </a:lnSpc>
            </a:pPr>
            <a:r>
              <a:rPr lang="en-NZ" sz="1700">
                <a:solidFill>
                  <a:srgbClr val="000000"/>
                </a:solidFill>
                <a:latin typeface="Calibri"/>
              </a:rPr>
              <a:t>*</a:t>
            </a:r>
            <a:endParaRPr/>
          </a:p>
        </p:txBody>
      </p:sp>
      <p:sp>
        <p:nvSpPr>
          <p:cNvPr id="354" name="CustomShape 50"/>
          <p:cNvSpPr/>
          <p:nvPr/>
        </p:nvSpPr>
        <p:spPr>
          <a:xfrm>
            <a:off x="3025800" y="2826360"/>
            <a:ext cx="658440" cy="320400"/>
          </a:xfrm>
          <a:prstGeom prst="rect">
            <a:avLst/>
          </a:prstGeom>
          <a:noFill/>
          <a:ln>
            <a:noFill/>
          </a:ln>
        </p:spPr>
        <p:txBody>
          <a:bodyPr lIns="0" rIns="0" tIns="0" bIns="0" anchor="ctr"/>
          <a:p>
            <a:pPr algn="ctr">
              <a:lnSpc>
                <a:spcPct val="100000"/>
              </a:lnSpc>
            </a:pPr>
            <a:r>
              <a:rPr lang="en-NZ" sz="1700">
                <a:solidFill>
                  <a:srgbClr val="000000"/>
                </a:solidFill>
                <a:latin typeface="Calibri"/>
              </a:rPr>
              <a:t>*</a:t>
            </a:r>
            <a:endParaRPr/>
          </a:p>
        </p:txBody>
      </p:sp>
      <p:sp>
        <p:nvSpPr>
          <p:cNvPr id="355" name="CustomShape 51"/>
          <p:cNvSpPr/>
          <p:nvPr/>
        </p:nvSpPr>
        <p:spPr>
          <a:xfrm>
            <a:off x="3686400" y="2826360"/>
            <a:ext cx="658440" cy="320400"/>
          </a:xfrm>
          <a:prstGeom prst="rect">
            <a:avLst/>
          </a:prstGeom>
          <a:noFill/>
          <a:ln>
            <a:noFill/>
          </a:ln>
        </p:spPr>
        <p:txBody>
          <a:bodyPr lIns="0" rIns="0" tIns="0" bIns="0" anchor="ctr"/>
          <a:p>
            <a:pPr algn="ctr">
              <a:lnSpc>
                <a:spcPct val="100000"/>
              </a:lnSpc>
            </a:pPr>
            <a:r>
              <a:rPr lang="en-NZ" sz="1700">
                <a:solidFill>
                  <a:srgbClr val="000000"/>
                </a:solidFill>
                <a:latin typeface="Calibri"/>
              </a:rPr>
              <a:t>*</a:t>
            </a:r>
            <a:endParaRPr/>
          </a:p>
        </p:txBody>
      </p:sp>
      <p:sp>
        <p:nvSpPr>
          <p:cNvPr id="356" name="CustomShape 52"/>
          <p:cNvSpPr/>
          <p:nvPr/>
        </p:nvSpPr>
        <p:spPr>
          <a:xfrm>
            <a:off x="4346640" y="2826360"/>
            <a:ext cx="658440" cy="320400"/>
          </a:xfrm>
          <a:prstGeom prst="rect">
            <a:avLst/>
          </a:prstGeom>
          <a:noFill/>
          <a:ln>
            <a:noFill/>
          </a:ln>
        </p:spPr>
        <p:txBody>
          <a:bodyPr lIns="0" rIns="0" tIns="0" bIns="0" anchor="ctr"/>
          <a:p>
            <a:pPr algn="ctr">
              <a:lnSpc>
                <a:spcPct val="100000"/>
              </a:lnSpc>
            </a:pPr>
            <a:r>
              <a:rPr lang="en-NZ" sz="1700">
                <a:solidFill>
                  <a:srgbClr val="000000"/>
                </a:solidFill>
                <a:latin typeface="Calibri"/>
              </a:rPr>
              <a:t>*</a:t>
            </a:r>
            <a:endParaRPr/>
          </a:p>
        </p:txBody>
      </p:sp>
      <p:sp>
        <p:nvSpPr>
          <p:cNvPr id="357" name="CustomShape 53"/>
          <p:cNvSpPr/>
          <p:nvPr/>
        </p:nvSpPr>
        <p:spPr>
          <a:xfrm>
            <a:off x="5016600" y="2826360"/>
            <a:ext cx="658440" cy="320400"/>
          </a:xfrm>
          <a:prstGeom prst="rect">
            <a:avLst/>
          </a:prstGeom>
          <a:noFill/>
          <a:ln>
            <a:noFill/>
          </a:ln>
        </p:spPr>
        <p:txBody>
          <a:bodyPr lIns="0" rIns="0" tIns="0" bIns="0" anchor="ctr"/>
          <a:p>
            <a:pPr algn="ctr">
              <a:lnSpc>
                <a:spcPct val="100000"/>
              </a:lnSpc>
            </a:pPr>
            <a:r>
              <a:rPr lang="en-NZ" sz="1700">
                <a:solidFill>
                  <a:srgbClr val="000000"/>
                </a:solidFill>
                <a:latin typeface="Calibri"/>
              </a:rPr>
              <a:t>*</a:t>
            </a:r>
            <a:endParaRPr/>
          </a:p>
        </p:txBody>
      </p:sp>
      <p:sp>
        <p:nvSpPr>
          <p:cNvPr id="358" name="CustomShape 54"/>
          <p:cNvSpPr/>
          <p:nvPr/>
        </p:nvSpPr>
        <p:spPr>
          <a:xfrm>
            <a:off x="5676840" y="2826360"/>
            <a:ext cx="660240" cy="320400"/>
          </a:xfrm>
          <a:prstGeom prst="rect">
            <a:avLst/>
          </a:prstGeom>
          <a:noFill/>
          <a:ln>
            <a:noFill/>
          </a:ln>
        </p:spPr>
        <p:txBody>
          <a:bodyPr lIns="0" rIns="0" tIns="0" bIns="0" anchor="ctr"/>
          <a:p>
            <a:pPr algn="ctr">
              <a:lnSpc>
                <a:spcPct val="100000"/>
              </a:lnSpc>
            </a:pPr>
            <a:r>
              <a:rPr lang="en-NZ" sz="1700">
                <a:solidFill>
                  <a:srgbClr val="000000"/>
                </a:solidFill>
                <a:latin typeface="Calibri"/>
              </a:rPr>
              <a:t>*</a:t>
            </a:r>
            <a:endParaRPr/>
          </a:p>
        </p:txBody>
      </p:sp>
      <p:sp>
        <p:nvSpPr>
          <p:cNvPr id="359" name="CustomShape 55"/>
          <p:cNvSpPr/>
          <p:nvPr/>
        </p:nvSpPr>
        <p:spPr>
          <a:xfrm>
            <a:off x="6626880" y="2826360"/>
            <a:ext cx="658440" cy="320400"/>
          </a:xfrm>
          <a:prstGeom prst="rect">
            <a:avLst/>
          </a:prstGeom>
          <a:noFill/>
          <a:ln>
            <a:noFill/>
          </a:ln>
        </p:spPr>
        <p:txBody>
          <a:bodyPr lIns="0" rIns="0" tIns="0" bIns="0" anchor="ctr"/>
          <a:p>
            <a:pPr algn="ctr">
              <a:lnSpc>
                <a:spcPct val="100000"/>
              </a:lnSpc>
            </a:pPr>
            <a:r>
              <a:rPr lang="en-NZ" sz="1700">
                <a:solidFill>
                  <a:srgbClr val="000000"/>
                </a:solidFill>
                <a:latin typeface="Calibri"/>
              </a:rPr>
              <a:t>22</a:t>
            </a:r>
            <a:endParaRPr/>
          </a:p>
        </p:txBody>
      </p:sp>
      <p:sp>
        <p:nvSpPr>
          <p:cNvPr id="360" name="CustomShape 56"/>
          <p:cNvSpPr/>
          <p:nvPr/>
        </p:nvSpPr>
        <p:spPr>
          <a:xfrm>
            <a:off x="7313760" y="2826360"/>
            <a:ext cx="658440" cy="320400"/>
          </a:xfrm>
          <a:prstGeom prst="rect">
            <a:avLst/>
          </a:prstGeom>
          <a:noFill/>
          <a:ln>
            <a:noFill/>
          </a:ln>
        </p:spPr>
        <p:txBody>
          <a:bodyPr lIns="0" rIns="0" tIns="0" bIns="0" anchor="ctr"/>
          <a:p>
            <a:pPr algn="ctr">
              <a:lnSpc>
                <a:spcPct val="100000"/>
              </a:lnSpc>
            </a:pPr>
            <a:r>
              <a:rPr lang="en-NZ" sz="1700">
                <a:solidFill>
                  <a:srgbClr val="000000"/>
                </a:solidFill>
                <a:latin typeface="Calibri"/>
              </a:rPr>
              <a:t>drop</a:t>
            </a:r>
            <a:endParaRPr/>
          </a:p>
        </p:txBody>
      </p:sp>
      <p:sp>
        <p:nvSpPr>
          <p:cNvPr id="361" name="TextShape 57"/>
          <p:cNvSpPr txBox="1"/>
          <p:nvPr/>
        </p:nvSpPr>
        <p:spPr>
          <a:xfrm>
            <a:off x="1015200" y="3497400"/>
            <a:ext cx="6544800" cy="2699640"/>
          </a:xfrm>
          <a:prstGeom prst="rect">
            <a:avLst/>
          </a:prstGeom>
        </p:spPr>
        <p:txBody>
          <a:bodyPr lIns="90000" rIns="90000" tIns="45000" bIns="45000"/>
          <a:p>
            <a:pPr>
              <a:lnSpc>
                <a:spcPct val="100000"/>
              </a:lnSpc>
            </a:pPr>
            <a:r>
              <a:rPr lang="en-NZ" sz="2200">
                <a:solidFill>
                  <a:srgbClr val="000000"/>
                </a:solidFill>
                <a:latin typeface="Calibri"/>
              </a:rPr>
              <a:t>More exact matches have priority.</a:t>
            </a:r>
            <a:endParaRPr/>
          </a:p>
          <a:p>
            <a:pPr>
              <a:lnSpc>
                <a:spcPct val="100000"/>
              </a:lnSpc>
            </a:pPr>
            <a:endParaRPr/>
          </a:p>
          <a:p>
            <a:pPr>
              <a:lnSpc>
                <a:spcPct val="100000"/>
              </a:lnSpc>
            </a:pPr>
            <a:r>
              <a:rPr lang="en-NZ" sz="2200">
                <a:solidFill>
                  <a:srgbClr val="000000"/>
                </a:solidFill>
                <a:latin typeface="Calibri"/>
              </a:rPr>
              <a:t>Table miss sends packet to controller over secure TLS connection.</a:t>
            </a:r>
            <a:endParaRPr/>
          </a:p>
          <a:p>
            <a:pPr>
              <a:lnSpc>
                <a:spcPct val="100000"/>
              </a:lnSpc>
            </a:pPr>
            <a:endParaRPr/>
          </a:p>
          <a:p>
            <a:pPr>
              <a:lnSpc>
                <a:spcPct val="100000"/>
              </a:lnSpc>
            </a:pPr>
            <a:r>
              <a:rPr lang="en-NZ" sz="2200">
                <a:solidFill>
                  <a:srgbClr val="000000"/>
                </a:solidFill>
                <a:latin typeface="Calibri"/>
              </a:rPr>
              <a:t>Table entries have idle and hard timeouts.</a:t>
            </a:r>
            <a:endParaRPr/>
          </a:p>
          <a:p>
            <a:pPr>
              <a:lnSpc>
                <a:spcPct val="100000"/>
              </a:lnSpc>
            </a:pPr>
            <a:endParaRPr/>
          </a:p>
          <a:p>
            <a:pPr>
              <a:lnSpc>
                <a:spcPct val="100000"/>
              </a:lnSpc>
            </a:pPr>
            <a:r>
              <a:rPr lang="en-NZ" sz="2200">
                <a:solidFill>
                  <a:srgbClr val="000000"/>
                </a:solidFill>
                <a:latin typeface="Calibri"/>
              </a:rPr>
              <a:t>O-65,535 seconds (0 = no timeouts).</a:t>
            </a:r>
            <a:endParaRPr/>
          </a:p>
        </p:txBody>
      </p:sp>
    </p:spTree>
  </p:cSld>
  <p:timing>
    <p:tnLst>
      <p:par>
        <p:cTn id="44" dur="indefinite" restart="never" nodeType="tmRoot">
          <p:childTnLst>
            <p:seq>
              <p:cTn id="45"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2" name="CustomShape 1"/>
          <p:cNvSpPr/>
          <p:nvPr/>
        </p:nvSpPr>
        <p:spPr>
          <a:xfrm>
            <a:off x="457200" y="274680"/>
            <a:ext cx="7788960" cy="1141200"/>
          </a:xfrm>
          <a:prstGeom prst="rect">
            <a:avLst/>
          </a:prstGeom>
          <a:noFill/>
          <a:ln>
            <a:noFill/>
          </a:ln>
        </p:spPr>
        <p:txBody>
          <a:bodyPr lIns="90000" rIns="90000" tIns="45000" bIns="45000" anchor="ctr"/>
          <a:p>
            <a:pPr>
              <a:lnSpc>
                <a:spcPct val="100000"/>
              </a:lnSpc>
            </a:pPr>
            <a:r>
              <a:rPr lang="en-NZ" sz="3900">
                <a:solidFill>
                  <a:srgbClr val="000000"/>
                </a:solidFill>
                <a:latin typeface="Calibri"/>
              </a:rPr>
              <a:t>Switch → Controller</a:t>
            </a:r>
            <a:endParaRPr/>
          </a:p>
        </p:txBody>
      </p:sp>
      <p:sp>
        <p:nvSpPr>
          <p:cNvPr id="363" name="CustomShape 2"/>
          <p:cNvSpPr/>
          <p:nvPr/>
        </p:nvSpPr>
        <p:spPr>
          <a:xfrm>
            <a:off x="457200" y="1600200"/>
            <a:ext cx="7670160" cy="1899000"/>
          </a:xfrm>
          <a:prstGeom prst="rect">
            <a:avLst/>
          </a:prstGeom>
          <a:noFill/>
          <a:ln>
            <a:noFill/>
          </a:ln>
        </p:spPr>
        <p:txBody>
          <a:bodyPr lIns="90000" rIns="90000" tIns="45000" bIns="45000"/>
          <a:p>
            <a:pPr>
              <a:lnSpc>
                <a:spcPct val="100000"/>
              </a:lnSpc>
              <a:buFont typeface="Arial"/>
              <a:buChar char="•"/>
            </a:pPr>
            <a:r>
              <a:rPr lang="en-NZ" sz="3200">
                <a:solidFill>
                  <a:srgbClr val="000000"/>
                </a:solidFill>
                <a:latin typeface="Calibri"/>
              </a:rPr>
              <a:t>PACKET_IN: </a:t>
            </a:r>
            <a:endParaRPr/>
          </a:p>
          <a:p>
            <a:pPr lvl="1">
              <a:lnSpc>
                <a:spcPct val="100000"/>
              </a:lnSpc>
              <a:buSzPct val="45000"/>
              <a:buFont typeface="StarSymbol"/>
              <a:buChar char=""/>
            </a:pPr>
            <a:r>
              <a:rPr lang="en-NZ" sz="2600">
                <a:solidFill>
                  <a:srgbClr val="000000"/>
                </a:solidFill>
                <a:latin typeface="Calibri"/>
              </a:rPr>
              <a:t>Rule not found in table.</a:t>
            </a:r>
            <a:endParaRPr/>
          </a:p>
          <a:p>
            <a:pPr lvl="1">
              <a:lnSpc>
                <a:spcPct val="100000"/>
              </a:lnSpc>
              <a:buSzPct val="45000"/>
              <a:buFont typeface="StarSymbol"/>
              <a:buChar char=""/>
            </a:pPr>
            <a:r>
              <a:rPr lang="en-NZ" sz="2600">
                <a:solidFill>
                  <a:srgbClr val="000000"/>
                </a:solidFill>
                <a:latin typeface="Calibri"/>
              </a:rPr>
              <a:t>Encapsulated packet (metadata).</a:t>
            </a:r>
            <a:endParaRPr/>
          </a:p>
          <a:p>
            <a:pPr>
              <a:lnSpc>
                <a:spcPct val="100000"/>
              </a:lnSpc>
              <a:buFont typeface="Arial"/>
              <a:buChar char="•"/>
            </a:pPr>
            <a:r>
              <a:rPr lang="en-NZ" sz="3200">
                <a:solidFill>
                  <a:srgbClr val="000000"/>
                </a:solidFill>
                <a:latin typeface="Calibri"/>
              </a:rPr>
              <a:t>FLOW_REMOVED:</a:t>
            </a:r>
            <a:endParaRPr/>
          </a:p>
          <a:p>
            <a:pPr lvl="1">
              <a:lnSpc>
                <a:spcPct val="100000"/>
              </a:lnSpc>
              <a:buSzPct val="45000"/>
              <a:buFont typeface="StarSymbol"/>
              <a:buChar char=""/>
            </a:pPr>
            <a:r>
              <a:rPr lang="en-NZ" sz="2600">
                <a:solidFill>
                  <a:srgbClr val="000000"/>
                </a:solidFill>
                <a:latin typeface="Calibri"/>
              </a:rPr>
              <a:t>Due to timeout or controller driven removal.</a:t>
            </a:r>
            <a:endParaRPr/>
          </a:p>
          <a:p>
            <a:pPr>
              <a:lnSpc>
                <a:spcPct val="100000"/>
              </a:lnSpc>
              <a:buFont typeface="Arial"/>
              <a:buChar char="•"/>
            </a:pPr>
            <a:r>
              <a:rPr lang="en-NZ" sz="3200">
                <a:solidFill>
                  <a:srgbClr val="000000"/>
                </a:solidFill>
                <a:latin typeface="Calibri"/>
              </a:rPr>
              <a:t>PORT_STATUS:</a:t>
            </a:r>
            <a:endParaRPr/>
          </a:p>
          <a:p>
            <a:pPr lvl="1">
              <a:lnSpc>
                <a:spcPct val="100000"/>
              </a:lnSpc>
              <a:buSzPct val="45000"/>
              <a:buFont typeface="StarSymbol"/>
              <a:buChar char=""/>
            </a:pPr>
            <a:r>
              <a:rPr lang="en-NZ" sz="2600">
                <a:solidFill>
                  <a:srgbClr val="000000"/>
                </a:solidFill>
                <a:latin typeface="Calibri"/>
              </a:rPr>
              <a:t>Port events.</a:t>
            </a:r>
            <a:endParaRPr/>
          </a:p>
        </p:txBody>
      </p:sp>
      <p:sp>
        <p:nvSpPr>
          <p:cNvPr id="364" name="CustomShape 3"/>
          <p:cNvSpPr/>
          <p:nvPr/>
        </p:nvSpPr>
        <p:spPr>
          <a:xfrm>
            <a:off x="7740360" y="6520320"/>
            <a:ext cx="440640" cy="363240"/>
          </a:xfrm>
          <a:prstGeom prst="rect">
            <a:avLst/>
          </a:prstGeom>
          <a:noFill/>
          <a:ln>
            <a:noFill/>
          </a:ln>
        </p:spPr>
        <p:txBody>
          <a:bodyPr lIns="90000" rIns="90000" tIns="45000" bIns="45000" anchor="ctr"/>
          <a:p>
            <a:pPr>
              <a:lnSpc>
                <a:spcPct val="100000"/>
              </a:lnSpc>
            </a:pPr>
            <a:fld id="{6E1B1AE6-A28C-4042-82E2-78AD43BA97C5}" type="slidenum">
              <a:rPr lang="en-NZ" sz="1200">
                <a:solidFill>
                  <a:srgbClr val="8b8b8b"/>
                </a:solidFill>
                <a:latin typeface="Calibri"/>
              </a:rPr>
              <a:t>&lt;number&gt;</a:t>
            </a:fld>
            <a:endParaRPr/>
          </a:p>
        </p:txBody>
      </p:sp>
      <p:sp>
        <p:nvSpPr>
          <p:cNvPr id="365" name="CustomShape 4"/>
          <p:cNvSpPr/>
          <p:nvPr/>
        </p:nvSpPr>
        <p:spPr>
          <a:xfrm>
            <a:off x="467640" y="3760560"/>
            <a:ext cx="7670160" cy="1899000"/>
          </a:xfrm>
          <a:prstGeom prst="rect">
            <a:avLst/>
          </a:prstGeom>
          <a:noFill/>
          <a:ln>
            <a:noFill/>
          </a:ln>
        </p:spPr>
        <p:txBody>
          <a:bodyPr lIns="90000" rIns="90000" tIns="45000" bIns="45000"/>
          <a:p>
            <a:pPr>
              <a:lnSpc>
                <a:spcPct val="100000"/>
              </a:lnSpc>
              <a:buFont typeface="Arial"/>
              <a:buChar char="•"/>
            </a:pPr>
            <a:endParaRPr/>
          </a:p>
          <a:p>
            <a:pPr>
              <a:lnSpc>
                <a:spcPct val="100000"/>
              </a:lnSpc>
            </a:pPr>
            <a:endParaRPr/>
          </a:p>
        </p:txBody>
      </p:sp>
    </p:spTree>
  </p:cSld>
  <p:timing>
    <p:tnLst>
      <p:par>
        <p:cTn id="46" dur="indefinite" restart="never" nodeType="tmRoot">
          <p:childTnLst>
            <p:seq>
              <p:cTn id="47"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457200" y="274680"/>
            <a:ext cx="7788960" cy="1141200"/>
          </a:xfrm>
          <a:prstGeom prst="rect">
            <a:avLst/>
          </a:prstGeom>
          <a:noFill/>
          <a:ln>
            <a:noFill/>
          </a:ln>
        </p:spPr>
        <p:txBody>
          <a:bodyPr lIns="90000" rIns="90000" tIns="45000" bIns="45000" anchor="ctr"/>
          <a:p>
            <a:pPr algn="ctr">
              <a:lnSpc>
                <a:spcPct val="100000"/>
              </a:lnSpc>
            </a:pPr>
            <a:r>
              <a:rPr lang="en-NZ" sz="4400">
                <a:solidFill>
                  <a:srgbClr val="000000"/>
                </a:solidFill>
                <a:latin typeface="Calibri"/>
              </a:rPr>
              <a:t>Talk</a:t>
            </a:r>
            <a:endParaRPr/>
          </a:p>
        </p:txBody>
      </p:sp>
      <p:sp>
        <p:nvSpPr>
          <p:cNvPr id="162" name="CustomShape 2"/>
          <p:cNvSpPr/>
          <p:nvPr/>
        </p:nvSpPr>
        <p:spPr>
          <a:xfrm>
            <a:off x="457200" y="1600200"/>
            <a:ext cx="8073360" cy="4183920"/>
          </a:xfrm>
          <a:prstGeom prst="rect">
            <a:avLst/>
          </a:prstGeom>
          <a:noFill/>
          <a:ln>
            <a:noFill/>
          </a:ln>
        </p:spPr>
        <p:txBody>
          <a:bodyPr lIns="90000" rIns="90000" tIns="45000" bIns="45000"/>
          <a:p>
            <a:pPr>
              <a:lnSpc>
                <a:spcPct val="100000"/>
              </a:lnSpc>
              <a:buFont typeface="Arial"/>
              <a:buChar char="•"/>
            </a:pPr>
            <a:r>
              <a:rPr lang="en-NZ" sz="3200">
                <a:solidFill>
                  <a:srgbClr val="000000"/>
                </a:solidFill>
                <a:latin typeface="Calibri"/>
              </a:rPr>
              <a:t>Problems with traditional networks</a:t>
            </a:r>
            <a:endParaRPr/>
          </a:p>
          <a:p>
            <a:pPr>
              <a:lnSpc>
                <a:spcPct val="100000"/>
              </a:lnSpc>
              <a:buFont typeface="Arial"/>
              <a:buChar char="•"/>
            </a:pPr>
            <a:r>
              <a:rPr lang="en-NZ" sz="3200">
                <a:solidFill>
                  <a:srgbClr val="000000"/>
                </a:solidFill>
                <a:latin typeface="Calibri"/>
              </a:rPr>
              <a:t>What is SDN and how it helps</a:t>
            </a:r>
            <a:endParaRPr/>
          </a:p>
          <a:p>
            <a:pPr>
              <a:lnSpc>
                <a:spcPct val="100000"/>
              </a:lnSpc>
              <a:buFont typeface="Arial"/>
              <a:buChar char="•"/>
            </a:pPr>
            <a:r>
              <a:rPr lang="en-NZ" sz="3200">
                <a:solidFill>
                  <a:srgbClr val="000000"/>
                </a:solidFill>
                <a:latin typeface="Calibri"/>
              </a:rPr>
              <a:t>Openflow SDN</a:t>
            </a:r>
            <a:endParaRPr/>
          </a:p>
          <a:p>
            <a:pPr>
              <a:lnSpc>
                <a:spcPct val="100000"/>
              </a:lnSpc>
              <a:buFont typeface="Arial"/>
              <a:buChar char="•"/>
            </a:pPr>
            <a:r>
              <a:rPr lang="en-NZ" sz="3200">
                <a:solidFill>
                  <a:srgbClr val="000000"/>
                </a:solidFill>
                <a:latin typeface="Calibri"/>
              </a:rPr>
              <a:t>Example: Firewalls</a:t>
            </a:r>
            <a:endParaRPr/>
          </a:p>
          <a:p>
            <a:pPr>
              <a:lnSpc>
                <a:spcPct val="100000"/>
              </a:lnSpc>
              <a:buFont typeface="Arial"/>
              <a:buChar char="•"/>
            </a:pPr>
            <a:r>
              <a:rPr lang="en-NZ" sz="3200">
                <a:solidFill>
                  <a:srgbClr val="000000"/>
                </a:solidFill>
                <a:latin typeface="Calibri"/>
              </a:rPr>
              <a:t>Switches and Controllers</a:t>
            </a:r>
            <a:endParaRPr/>
          </a:p>
          <a:p>
            <a:pPr>
              <a:lnSpc>
                <a:spcPct val="100000"/>
              </a:lnSpc>
              <a:buFont typeface="Arial"/>
              <a:buChar char="•"/>
            </a:pPr>
            <a:r>
              <a:rPr lang="en-NZ" sz="3200">
                <a:solidFill>
                  <a:srgbClr val="000000"/>
                </a:solidFill>
                <a:latin typeface="Calibri"/>
              </a:rPr>
              <a:t>Hands on Session</a:t>
            </a: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6" name="CustomShape 1"/>
          <p:cNvSpPr/>
          <p:nvPr/>
        </p:nvSpPr>
        <p:spPr>
          <a:xfrm>
            <a:off x="457200" y="274680"/>
            <a:ext cx="7788960" cy="1141200"/>
          </a:xfrm>
          <a:prstGeom prst="rect">
            <a:avLst/>
          </a:prstGeom>
          <a:noFill/>
          <a:ln>
            <a:noFill/>
          </a:ln>
        </p:spPr>
        <p:txBody>
          <a:bodyPr lIns="90000" rIns="90000" tIns="45000" bIns="45000" anchor="ctr"/>
          <a:p>
            <a:pPr>
              <a:lnSpc>
                <a:spcPct val="100000"/>
              </a:lnSpc>
            </a:pPr>
            <a:r>
              <a:rPr lang="en-NZ" sz="3900">
                <a:solidFill>
                  <a:srgbClr val="000000"/>
                </a:solidFill>
                <a:latin typeface="Calibri"/>
              </a:rPr>
              <a:t>Controller → Switch</a:t>
            </a:r>
            <a:endParaRPr/>
          </a:p>
        </p:txBody>
      </p:sp>
      <p:sp>
        <p:nvSpPr>
          <p:cNvPr id="367" name="CustomShape 2"/>
          <p:cNvSpPr/>
          <p:nvPr/>
        </p:nvSpPr>
        <p:spPr>
          <a:xfrm>
            <a:off x="457200" y="1600200"/>
            <a:ext cx="7670160" cy="1899000"/>
          </a:xfrm>
          <a:prstGeom prst="rect">
            <a:avLst/>
          </a:prstGeom>
          <a:noFill/>
          <a:ln>
            <a:noFill/>
          </a:ln>
        </p:spPr>
        <p:txBody>
          <a:bodyPr lIns="90000" rIns="90000" tIns="45000" bIns="45000"/>
          <a:p>
            <a:pPr>
              <a:lnSpc>
                <a:spcPct val="100000"/>
              </a:lnSpc>
              <a:buFont typeface="Arial"/>
              <a:buChar char="•"/>
            </a:pPr>
            <a:r>
              <a:rPr lang="en-NZ" sz="3200">
                <a:solidFill>
                  <a:srgbClr val="000000"/>
                </a:solidFill>
                <a:latin typeface="Calibri"/>
              </a:rPr>
              <a:t>Modify switch state: </a:t>
            </a:r>
            <a:endParaRPr/>
          </a:p>
          <a:p>
            <a:pPr lvl="1">
              <a:lnSpc>
                <a:spcPct val="100000"/>
              </a:lnSpc>
              <a:buSzPct val="45000"/>
              <a:buFont typeface="StarSymbol"/>
              <a:buChar char=""/>
            </a:pPr>
            <a:r>
              <a:rPr lang="en-NZ" sz="2600">
                <a:solidFill>
                  <a:srgbClr val="000000"/>
                </a:solidFill>
                <a:latin typeface="Calibri"/>
              </a:rPr>
              <a:t>Add, remove and modify entries.</a:t>
            </a:r>
            <a:endParaRPr/>
          </a:p>
          <a:p>
            <a:pPr>
              <a:lnSpc>
                <a:spcPct val="100000"/>
              </a:lnSpc>
              <a:buFont typeface="Arial"/>
              <a:buChar char="•"/>
            </a:pPr>
            <a:r>
              <a:rPr lang="en-NZ" sz="3200">
                <a:solidFill>
                  <a:srgbClr val="000000"/>
                </a:solidFill>
                <a:latin typeface="Calibri"/>
              </a:rPr>
              <a:t>Read statistics:</a:t>
            </a:r>
            <a:endParaRPr/>
          </a:p>
          <a:p>
            <a:pPr lvl="1">
              <a:lnSpc>
                <a:spcPct val="100000"/>
              </a:lnSpc>
              <a:buSzPct val="45000"/>
              <a:buFont typeface="StarSymbol"/>
              <a:buChar char=""/>
            </a:pPr>
            <a:r>
              <a:rPr lang="en-NZ" sz="2600">
                <a:solidFill>
                  <a:srgbClr val="000000"/>
                </a:solidFill>
                <a:latin typeface="Calibri"/>
              </a:rPr>
              <a:t>Flow tables, ports and individual flow entries.</a:t>
            </a:r>
            <a:endParaRPr/>
          </a:p>
          <a:p>
            <a:pPr>
              <a:lnSpc>
                <a:spcPct val="100000"/>
              </a:lnSpc>
              <a:buFont typeface="Arial"/>
              <a:buChar char="•"/>
            </a:pPr>
            <a:r>
              <a:rPr lang="en-NZ" sz="3200">
                <a:solidFill>
                  <a:srgbClr val="000000"/>
                </a:solidFill>
                <a:latin typeface="Calibri"/>
              </a:rPr>
              <a:t>Barriers:</a:t>
            </a:r>
            <a:endParaRPr/>
          </a:p>
          <a:p>
            <a:pPr lvl="1">
              <a:lnSpc>
                <a:spcPct val="100000"/>
              </a:lnSpc>
              <a:buSzPct val="45000"/>
              <a:buFont typeface="StarSymbol"/>
              <a:buChar char=""/>
            </a:pPr>
            <a:r>
              <a:rPr lang="en-NZ" sz="2600">
                <a:solidFill>
                  <a:srgbClr val="000000"/>
                </a:solidFill>
                <a:latin typeface="Calibri"/>
              </a:rPr>
              <a:t>Synchronisation primitives.</a:t>
            </a:r>
            <a:endParaRPr/>
          </a:p>
        </p:txBody>
      </p:sp>
      <p:sp>
        <p:nvSpPr>
          <p:cNvPr id="368" name="CustomShape 3"/>
          <p:cNvSpPr/>
          <p:nvPr/>
        </p:nvSpPr>
        <p:spPr>
          <a:xfrm>
            <a:off x="7740360" y="6520320"/>
            <a:ext cx="440640" cy="363240"/>
          </a:xfrm>
          <a:prstGeom prst="rect">
            <a:avLst/>
          </a:prstGeom>
          <a:noFill/>
          <a:ln>
            <a:noFill/>
          </a:ln>
        </p:spPr>
        <p:txBody>
          <a:bodyPr lIns="90000" rIns="90000" tIns="45000" bIns="45000" anchor="ctr"/>
          <a:p>
            <a:pPr>
              <a:lnSpc>
                <a:spcPct val="100000"/>
              </a:lnSpc>
            </a:pPr>
            <a:fld id="{8E829C0B-93E8-47F2-BD77-A91BDCA7A5AC}" type="slidenum">
              <a:rPr lang="en-NZ" sz="1200">
                <a:solidFill>
                  <a:srgbClr val="8b8b8b"/>
                </a:solidFill>
                <a:latin typeface="Calibri"/>
              </a:rPr>
              <a:t>&lt;number&gt;</a:t>
            </a:fld>
            <a:endParaRPr/>
          </a:p>
        </p:txBody>
      </p:sp>
      <p:sp>
        <p:nvSpPr>
          <p:cNvPr id="369" name="CustomShape 4"/>
          <p:cNvSpPr/>
          <p:nvPr/>
        </p:nvSpPr>
        <p:spPr>
          <a:xfrm>
            <a:off x="467640" y="3760560"/>
            <a:ext cx="7670160" cy="1899000"/>
          </a:xfrm>
          <a:prstGeom prst="rect">
            <a:avLst/>
          </a:prstGeom>
          <a:noFill/>
          <a:ln>
            <a:noFill/>
          </a:ln>
        </p:spPr>
        <p:txBody>
          <a:bodyPr lIns="90000" rIns="90000" tIns="45000" bIns="45000"/>
          <a:p>
            <a:pPr>
              <a:lnSpc>
                <a:spcPct val="100000"/>
              </a:lnSpc>
              <a:buFont typeface="Arial"/>
              <a:buChar char="•"/>
            </a:pPr>
            <a:endParaRPr/>
          </a:p>
          <a:p>
            <a:pPr>
              <a:lnSpc>
                <a:spcPct val="100000"/>
              </a:lnSpc>
            </a:pPr>
            <a:endParaRPr/>
          </a:p>
        </p:txBody>
      </p:sp>
    </p:spTree>
  </p:cSld>
  <p:timing>
    <p:tnLst>
      <p:par>
        <p:cTn id="48" dur="indefinite" restart="never" nodeType="tmRoot">
          <p:childTnLst>
            <p:seq>
              <p:cTn id="49"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0" name="CustomShape 1"/>
          <p:cNvSpPr/>
          <p:nvPr/>
        </p:nvSpPr>
        <p:spPr>
          <a:xfrm>
            <a:off x="457200" y="274680"/>
            <a:ext cx="7788960" cy="1141200"/>
          </a:xfrm>
          <a:prstGeom prst="rect">
            <a:avLst/>
          </a:prstGeom>
          <a:noFill/>
          <a:ln>
            <a:noFill/>
          </a:ln>
        </p:spPr>
        <p:txBody>
          <a:bodyPr lIns="90000" rIns="90000" tIns="45000" bIns="45000" anchor="ctr"/>
          <a:p>
            <a:pPr>
              <a:lnSpc>
                <a:spcPct val="100000"/>
              </a:lnSpc>
            </a:pPr>
            <a:r>
              <a:rPr lang="en-NZ" sz="3900">
                <a:solidFill>
                  <a:srgbClr val="000000"/>
                </a:solidFill>
                <a:latin typeface="Calibri"/>
              </a:rPr>
              <a:t>Controller → Switch</a:t>
            </a:r>
            <a:endParaRPr/>
          </a:p>
        </p:txBody>
      </p:sp>
      <p:sp>
        <p:nvSpPr>
          <p:cNvPr id="371" name="CustomShape 2"/>
          <p:cNvSpPr/>
          <p:nvPr/>
        </p:nvSpPr>
        <p:spPr>
          <a:xfrm>
            <a:off x="457200" y="1600200"/>
            <a:ext cx="7670160" cy="1899000"/>
          </a:xfrm>
          <a:prstGeom prst="rect">
            <a:avLst/>
          </a:prstGeom>
          <a:noFill/>
          <a:ln>
            <a:noFill/>
          </a:ln>
        </p:spPr>
        <p:txBody>
          <a:bodyPr lIns="90000" rIns="90000" tIns="45000" bIns="45000"/>
          <a:p>
            <a:pPr>
              <a:lnSpc>
                <a:spcPct val="100000"/>
              </a:lnSpc>
              <a:buFont typeface="Arial"/>
              <a:buChar char="•"/>
            </a:pPr>
            <a:r>
              <a:rPr lang="en-NZ" sz="3200">
                <a:solidFill>
                  <a:srgbClr val="000000"/>
                </a:solidFill>
                <a:latin typeface="Calibri"/>
              </a:rPr>
              <a:t>Modify switch state: </a:t>
            </a:r>
            <a:endParaRPr/>
          </a:p>
          <a:p>
            <a:pPr lvl="1">
              <a:lnSpc>
                <a:spcPct val="100000"/>
              </a:lnSpc>
              <a:buSzPct val="45000"/>
              <a:buFont typeface="StarSymbol"/>
              <a:buChar char=""/>
            </a:pPr>
            <a:r>
              <a:rPr lang="en-NZ" sz="2600">
                <a:solidFill>
                  <a:srgbClr val="000000"/>
                </a:solidFill>
                <a:latin typeface="Calibri"/>
              </a:rPr>
              <a:t>Add, remove and modify entries.</a:t>
            </a:r>
            <a:endParaRPr/>
          </a:p>
          <a:p>
            <a:pPr>
              <a:lnSpc>
                <a:spcPct val="100000"/>
              </a:lnSpc>
              <a:buFont typeface="Arial"/>
              <a:buChar char="•"/>
            </a:pPr>
            <a:r>
              <a:rPr lang="en-NZ" sz="3200">
                <a:solidFill>
                  <a:srgbClr val="000000"/>
                </a:solidFill>
                <a:latin typeface="Calibri"/>
              </a:rPr>
              <a:t>Read statistics:</a:t>
            </a:r>
            <a:endParaRPr/>
          </a:p>
          <a:p>
            <a:pPr lvl="1">
              <a:lnSpc>
                <a:spcPct val="100000"/>
              </a:lnSpc>
              <a:buSzPct val="45000"/>
              <a:buFont typeface="StarSymbol"/>
              <a:buChar char=""/>
            </a:pPr>
            <a:r>
              <a:rPr lang="en-NZ" sz="2600">
                <a:solidFill>
                  <a:srgbClr val="000000"/>
                </a:solidFill>
                <a:latin typeface="Calibri"/>
              </a:rPr>
              <a:t>Flow tables, ports and individual flow entries.</a:t>
            </a:r>
            <a:endParaRPr/>
          </a:p>
          <a:p>
            <a:pPr>
              <a:lnSpc>
                <a:spcPct val="100000"/>
              </a:lnSpc>
              <a:buFont typeface="Arial"/>
              <a:buChar char="•"/>
            </a:pPr>
            <a:r>
              <a:rPr lang="en-NZ" sz="3200">
                <a:solidFill>
                  <a:srgbClr val="000000"/>
                </a:solidFill>
                <a:latin typeface="Calibri"/>
              </a:rPr>
              <a:t>Barriers:</a:t>
            </a:r>
            <a:endParaRPr/>
          </a:p>
          <a:p>
            <a:pPr lvl="1">
              <a:lnSpc>
                <a:spcPct val="100000"/>
              </a:lnSpc>
              <a:buSzPct val="45000"/>
              <a:buFont typeface="StarSymbol"/>
              <a:buChar char=""/>
            </a:pPr>
            <a:r>
              <a:rPr lang="en-NZ" sz="2600">
                <a:solidFill>
                  <a:srgbClr val="000000"/>
                </a:solidFill>
                <a:latin typeface="Calibri"/>
              </a:rPr>
              <a:t>Synchronisation primitives.</a:t>
            </a:r>
            <a:endParaRPr/>
          </a:p>
        </p:txBody>
      </p:sp>
      <p:sp>
        <p:nvSpPr>
          <p:cNvPr id="372" name="CustomShape 3"/>
          <p:cNvSpPr/>
          <p:nvPr/>
        </p:nvSpPr>
        <p:spPr>
          <a:xfrm>
            <a:off x="7740360" y="6520320"/>
            <a:ext cx="440640" cy="363240"/>
          </a:xfrm>
          <a:prstGeom prst="rect">
            <a:avLst/>
          </a:prstGeom>
          <a:noFill/>
          <a:ln>
            <a:noFill/>
          </a:ln>
        </p:spPr>
        <p:txBody>
          <a:bodyPr lIns="90000" rIns="90000" tIns="45000" bIns="45000" anchor="ctr"/>
          <a:p>
            <a:pPr>
              <a:lnSpc>
                <a:spcPct val="100000"/>
              </a:lnSpc>
            </a:pPr>
            <a:fld id="{F069C279-4475-44B0-AF43-81D82113A8E3}" type="slidenum">
              <a:rPr lang="en-NZ" sz="1200">
                <a:solidFill>
                  <a:srgbClr val="8b8b8b"/>
                </a:solidFill>
                <a:latin typeface="Calibri"/>
              </a:rPr>
              <a:t>&lt;number&gt;</a:t>
            </a:fld>
            <a:endParaRPr/>
          </a:p>
        </p:txBody>
      </p:sp>
      <p:sp>
        <p:nvSpPr>
          <p:cNvPr id="373" name="CustomShape 4"/>
          <p:cNvSpPr/>
          <p:nvPr/>
        </p:nvSpPr>
        <p:spPr>
          <a:xfrm>
            <a:off x="467640" y="3760560"/>
            <a:ext cx="7670160" cy="1899000"/>
          </a:xfrm>
          <a:prstGeom prst="rect">
            <a:avLst/>
          </a:prstGeom>
          <a:noFill/>
          <a:ln>
            <a:noFill/>
          </a:ln>
        </p:spPr>
        <p:txBody>
          <a:bodyPr lIns="90000" rIns="90000" tIns="45000" bIns="45000"/>
          <a:p>
            <a:pPr>
              <a:lnSpc>
                <a:spcPct val="100000"/>
              </a:lnSpc>
              <a:buFont typeface="Arial"/>
              <a:buChar char="•"/>
            </a:pPr>
            <a:endParaRPr/>
          </a:p>
          <a:p>
            <a:pPr>
              <a:lnSpc>
                <a:spcPct val="100000"/>
              </a:lnSpc>
            </a:pPr>
            <a:endParaRPr/>
          </a:p>
        </p:txBody>
      </p:sp>
    </p:spTree>
  </p:cSld>
  <p:timing>
    <p:tnLst>
      <p:par>
        <p:cTn id="50" dur="indefinite" restart="never" nodeType="tmRoot">
          <p:childTnLst>
            <p:seq>
              <p:cTn id="51"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4" name="CustomShape 1"/>
          <p:cNvSpPr/>
          <p:nvPr/>
        </p:nvSpPr>
        <p:spPr>
          <a:xfrm>
            <a:off x="457200" y="274680"/>
            <a:ext cx="7788960" cy="1141200"/>
          </a:xfrm>
          <a:prstGeom prst="rect">
            <a:avLst/>
          </a:prstGeom>
          <a:noFill/>
          <a:ln>
            <a:noFill/>
          </a:ln>
        </p:spPr>
        <p:txBody>
          <a:bodyPr lIns="90000" rIns="90000" tIns="45000" bIns="45000" anchor="ctr"/>
          <a:p>
            <a:pPr algn="ctr">
              <a:lnSpc>
                <a:spcPct val="100000"/>
              </a:lnSpc>
            </a:pPr>
            <a:r>
              <a:rPr lang="en-NZ" sz="4400">
                <a:solidFill>
                  <a:srgbClr val="000000"/>
                </a:solidFill>
                <a:latin typeface="Calibri"/>
              </a:rPr>
              <a:t>Talk</a:t>
            </a:r>
            <a:endParaRPr/>
          </a:p>
        </p:txBody>
      </p:sp>
      <p:sp>
        <p:nvSpPr>
          <p:cNvPr id="375" name="CustomShape 2"/>
          <p:cNvSpPr/>
          <p:nvPr/>
        </p:nvSpPr>
        <p:spPr>
          <a:xfrm>
            <a:off x="457200" y="1600200"/>
            <a:ext cx="8073360" cy="4183920"/>
          </a:xfrm>
          <a:prstGeom prst="rect">
            <a:avLst/>
          </a:prstGeom>
          <a:noFill/>
          <a:ln>
            <a:noFill/>
          </a:ln>
        </p:spPr>
        <p:txBody>
          <a:bodyPr lIns="90000" rIns="90000" tIns="45000" bIns="45000"/>
          <a:p>
            <a:pPr>
              <a:lnSpc>
                <a:spcPct val="100000"/>
              </a:lnSpc>
              <a:buFont typeface="Arial"/>
              <a:buChar char="•"/>
            </a:pPr>
            <a:r>
              <a:rPr lang="en-NZ" sz="3200">
                <a:solidFill>
                  <a:srgbClr val="000000"/>
                </a:solidFill>
                <a:latin typeface="Calibri"/>
              </a:rPr>
              <a:t>Problems with traditional networks</a:t>
            </a:r>
            <a:endParaRPr/>
          </a:p>
          <a:p>
            <a:pPr>
              <a:lnSpc>
                <a:spcPct val="100000"/>
              </a:lnSpc>
              <a:buFont typeface="Arial"/>
              <a:buChar char="•"/>
            </a:pPr>
            <a:r>
              <a:rPr lang="en-NZ" sz="3200">
                <a:solidFill>
                  <a:srgbClr val="000000"/>
                </a:solidFill>
                <a:latin typeface="Calibri"/>
              </a:rPr>
              <a:t>What is SDN and how it helps</a:t>
            </a:r>
            <a:endParaRPr/>
          </a:p>
          <a:p>
            <a:pPr>
              <a:lnSpc>
                <a:spcPct val="100000"/>
              </a:lnSpc>
              <a:buFont typeface="Arial"/>
              <a:buChar char="•"/>
            </a:pPr>
            <a:r>
              <a:rPr lang="en-NZ" sz="3200">
                <a:solidFill>
                  <a:srgbClr val="000000"/>
                </a:solidFill>
                <a:latin typeface="Calibri"/>
              </a:rPr>
              <a:t>Openflow SDN</a:t>
            </a:r>
            <a:endParaRPr/>
          </a:p>
          <a:p>
            <a:pPr>
              <a:lnSpc>
                <a:spcPct val="100000"/>
              </a:lnSpc>
              <a:buFont typeface="Arial"/>
              <a:buChar char="•"/>
            </a:pPr>
            <a:r>
              <a:rPr lang="en-NZ" sz="3200">
                <a:solidFill>
                  <a:srgbClr val="000000"/>
                </a:solidFill>
                <a:latin typeface="Calibri"/>
              </a:rPr>
              <a:t>Example: Firewalls</a:t>
            </a:r>
            <a:endParaRPr/>
          </a:p>
          <a:p>
            <a:pPr>
              <a:lnSpc>
                <a:spcPct val="100000"/>
              </a:lnSpc>
              <a:buFont typeface="Arial"/>
              <a:buChar char="•"/>
            </a:pPr>
            <a:r>
              <a:rPr lang="en-NZ" sz="3200">
                <a:solidFill>
                  <a:srgbClr val="000000"/>
                </a:solidFill>
                <a:latin typeface="Calibri"/>
              </a:rPr>
              <a:t>Switches and Controllers</a:t>
            </a:r>
            <a:endParaRPr/>
          </a:p>
          <a:p>
            <a:pPr>
              <a:lnSpc>
                <a:spcPct val="100000"/>
              </a:lnSpc>
              <a:buFont typeface="Arial"/>
              <a:buChar char="•"/>
            </a:pPr>
            <a:r>
              <a:rPr lang="en-NZ" sz="3200">
                <a:solidFill>
                  <a:srgbClr val="000000"/>
                </a:solidFill>
                <a:latin typeface="Calibri"/>
              </a:rPr>
              <a:t>Hands on Session</a:t>
            </a:r>
            <a:endParaRPr/>
          </a:p>
          <a:p>
            <a:pPr>
              <a:lnSpc>
                <a:spcPct val="100000"/>
              </a:lnSpc>
            </a:pPr>
            <a:endParaRPr/>
          </a:p>
        </p:txBody>
      </p:sp>
    </p:spTree>
  </p:cSld>
  <p:timing>
    <p:tnLst>
      <p:par>
        <p:cTn id="52" dur="indefinite" restart="never" nodeType="tmRoot">
          <p:childTnLst>
            <p:seq>
              <p:cTn id="53"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6" name="CustomShape 1"/>
          <p:cNvSpPr/>
          <p:nvPr/>
        </p:nvSpPr>
        <p:spPr>
          <a:xfrm>
            <a:off x="457200" y="274680"/>
            <a:ext cx="7788960" cy="1141200"/>
          </a:xfrm>
          <a:prstGeom prst="rect">
            <a:avLst/>
          </a:prstGeom>
          <a:noFill/>
          <a:ln>
            <a:noFill/>
          </a:ln>
        </p:spPr>
        <p:txBody>
          <a:bodyPr lIns="90000" rIns="90000" tIns="45000" bIns="45000" anchor="ctr"/>
          <a:p>
            <a:pPr>
              <a:lnSpc>
                <a:spcPct val="100000"/>
              </a:lnSpc>
            </a:pPr>
            <a:r>
              <a:rPr lang="en-NZ" sz="3900">
                <a:solidFill>
                  <a:srgbClr val="000000"/>
                </a:solidFill>
                <a:latin typeface="Calibri"/>
              </a:rPr>
              <a:t>Example: Firewalls</a:t>
            </a:r>
            <a:endParaRPr/>
          </a:p>
        </p:txBody>
      </p:sp>
      <p:sp>
        <p:nvSpPr>
          <p:cNvPr id="377" name="CustomShape 2"/>
          <p:cNvSpPr/>
          <p:nvPr/>
        </p:nvSpPr>
        <p:spPr>
          <a:xfrm>
            <a:off x="457200" y="1600200"/>
            <a:ext cx="7670160" cy="1899000"/>
          </a:xfrm>
          <a:prstGeom prst="rect">
            <a:avLst/>
          </a:prstGeom>
          <a:noFill/>
          <a:ln>
            <a:noFill/>
          </a:ln>
        </p:spPr>
        <p:txBody>
          <a:bodyPr lIns="90000" rIns="90000" tIns="45000" bIns="45000"/>
          <a:p>
            <a:pPr>
              <a:lnSpc>
                <a:spcPct val="100000"/>
              </a:lnSpc>
              <a:buSzPct val="45000"/>
              <a:buFont typeface="StarSymbol"/>
              <a:buChar char=""/>
            </a:pPr>
            <a:r>
              <a:rPr lang="en-NZ" sz="2800">
                <a:solidFill>
                  <a:srgbClr val="000000"/>
                </a:solidFill>
                <a:latin typeface="Calibri"/>
              </a:rPr>
              <a:t>Context here is a campus or small enterprise network.</a:t>
            </a:r>
            <a:endParaRPr/>
          </a:p>
          <a:p>
            <a:pPr>
              <a:lnSpc>
                <a:spcPct val="100000"/>
              </a:lnSpc>
              <a:buSzPct val="45000"/>
              <a:buFont typeface="StarSymbol"/>
              <a:buChar char=""/>
            </a:pPr>
            <a:endParaRPr/>
          </a:p>
          <a:p>
            <a:pPr>
              <a:lnSpc>
                <a:spcPct val="100000"/>
              </a:lnSpc>
              <a:buSzPct val="45000"/>
              <a:buFont typeface="StarSymbol"/>
              <a:buChar char=""/>
            </a:pPr>
            <a:r>
              <a:rPr lang="en-NZ" sz="2800">
                <a:solidFill>
                  <a:srgbClr val="000000"/>
                </a:solidFill>
                <a:latin typeface="Calibri"/>
              </a:rPr>
              <a:t>Examples in SDN session about traffic shaping.</a:t>
            </a:r>
            <a:endParaRPr/>
          </a:p>
          <a:p>
            <a:pPr>
              <a:lnSpc>
                <a:spcPct val="100000"/>
              </a:lnSpc>
              <a:buSzPct val="45000"/>
              <a:buFont typeface="StarSymbol"/>
              <a:buChar char=""/>
            </a:pPr>
            <a:endParaRPr/>
          </a:p>
          <a:p>
            <a:pPr>
              <a:lnSpc>
                <a:spcPct val="100000"/>
              </a:lnSpc>
              <a:buSzPct val="45000"/>
              <a:buFont typeface="StarSymbol"/>
              <a:buChar char=""/>
            </a:pPr>
            <a:r>
              <a:rPr lang="en-NZ" sz="2800">
                <a:solidFill>
                  <a:srgbClr val="000000"/>
                </a:solidFill>
                <a:latin typeface="Calibri"/>
              </a:rPr>
              <a:t>Here focus on implementing a firewall (why? honours project completed last year, illustrates some tradeoffs and was a learning exercise for us).</a:t>
            </a:r>
            <a:endParaRPr/>
          </a:p>
        </p:txBody>
      </p:sp>
      <p:sp>
        <p:nvSpPr>
          <p:cNvPr id="378" name="CustomShape 3"/>
          <p:cNvSpPr/>
          <p:nvPr/>
        </p:nvSpPr>
        <p:spPr>
          <a:xfrm>
            <a:off x="7740360" y="6520320"/>
            <a:ext cx="440640" cy="363240"/>
          </a:xfrm>
          <a:prstGeom prst="rect">
            <a:avLst/>
          </a:prstGeom>
          <a:noFill/>
          <a:ln>
            <a:noFill/>
          </a:ln>
        </p:spPr>
        <p:txBody>
          <a:bodyPr lIns="90000" rIns="90000" tIns="45000" bIns="45000" anchor="ctr"/>
          <a:p>
            <a:pPr>
              <a:lnSpc>
                <a:spcPct val="100000"/>
              </a:lnSpc>
            </a:pPr>
            <a:fld id="{3E890606-AAC8-49A2-BA7B-8BCD960D8A94}" type="slidenum">
              <a:rPr lang="en-NZ" sz="1200">
                <a:solidFill>
                  <a:srgbClr val="8b8b8b"/>
                </a:solidFill>
                <a:latin typeface="Calibri"/>
              </a:rPr>
              <a:t>&lt;number&gt;</a:t>
            </a:fld>
            <a:endParaRPr/>
          </a:p>
        </p:txBody>
      </p:sp>
      <p:sp>
        <p:nvSpPr>
          <p:cNvPr id="379" name="CustomShape 4"/>
          <p:cNvSpPr/>
          <p:nvPr/>
        </p:nvSpPr>
        <p:spPr>
          <a:xfrm>
            <a:off x="467640" y="3760560"/>
            <a:ext cx="7670160" cy="1899000"/>
          </a:xfrm>
          <a:prstGeom prst="rect">
            <a:avLst/>
          </a:prstGeom>
          <a:noFill/>
          <a:ln>
            <a:noFill/>
          </a:ln>
        </p:spPr>
        <p:txBody>
          <a:bodyPr lIns="90000" rIns="90000" tIns="45000" bIns="45000"/>
          <a:p>
            <a:pPr>
              <a:lnSpc>
                <a:spcPct val="100000"/>
              </a:lnSpc>
              <a:buFont typeface="Arial"/>
              <a:buChar char="•"/>
            </a:pPr>
            <a:endParaRPr/>
          </a:p>
          <a:p>
            <a:pPr>
              <a:lnSpc>
                <a:spcPct val="100000"/>
              </a:lnSpc>
            </a:pPr>
            <a:endParaRPr/>
          </a:p>
        </p:txBody>
      </p:sp>
    </p:spTree>
  </p:cSld>
  <p:timing>
    <p:tnLst>
      <p:par>
        <p:cTn id="54" dur="indefinite" restart="never" nodeType="tmRoot">
          <p:childTnLst>
            <p:seq>
              <p:cTn id="55"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0" name="CustomShape 1"/>
          <p:cNvSpPr/>
          <p:nvPr/>
        </p:nvSpPr>
        <p:spPr>
          <a:xfrm>
            <a:off x="457200" y="274680"/>
            <a:ext cx="7788960" cy="1141200"/>
          </a:xfrm>
          <a:prstGeom prst="rect">
            <a:avLst/>
          </a:prstGeom>
          <a:noFill/>
          <a:ln>
            <a:noFill/>
          </a:ln>
        </p:spPr>
        <p:txBody>
          <a:bodyPr lIns="90000" rIns="90000" tIns="45000" bIns="45000" anchor="ctr"/>
          <a:p>
            <a:pPr>
              <a:lnSpc>
                <a:spcPct val="100000"/>
              </a:lnSpc>
            </a:pPr>
            <a:r>
              <a:rPr lang="en-NZ" sz="3900">
                <a:solidFill>
                  <a:srgbClr val="000000"/>
                </a:solidFill>
                <a:latin typeface="Calibri"/>
              </a:rPr>
              <a:t>Example: Access Control</a:t>
            </a:r>
            <a:endParaRPr/>
          </a:p>
        </p:txBody>
      </p:sp>
      <p:sp>
        <p:nvSpPr>
          <p:cNvPr id="381" name="CustomShape 2"/>
          <p:cNvSpPr/>
          <p:nvPr/>
        </p:nvSpPr>
        <p:spPr>
          <a:xfrm>
            <a:off x="457200" y="1600200"/>
            <a:ext cx="3957120" cy="4663800"/>
          </a:xfrm>
          <a:prstGeom prst="rect">
            <a:avLst/>
          </a:prstGeom>
          <a:noFill/>
          <a:ln>
            <a:noFill/>
          </a:ln>
        </p:spPr>
        <p:txBody>
          <a:bodyPr lIns="90000" rIns="90000" tIns="45000" bIns="45000"/>
          <a:p>
            <a:pPr>
              <a:lnSpc>
                <a:spcPct val="100000"/>
              </a:lnSpc>
              <a:buSzPct val="45000"/>
              <a:buFont typeface="StarSymbol"/>
              <a:buChar char=""/>
            </a:pPr>
            <a:r>
              <a:rPr lang="en-NZ" sz="2800">
                <a:solidFill>
                  <a:srgbClr val="000000"/>
                </a:solidFill>
                <a:latin typeface="Calibri"/>
              </a:rPr>
              <a:t>Implement time-based access ACLs within a network.</a:t>
            </a:r>
            <a:endParaRPr/>
          </a:p>
          <a:p>
            <a:pPr>
              <a:lnSpc>
                <a:spcPct val="100000"/>
              </a:lnSpc>
              <a:buSzPct val="45000"/>
              <a:buFont typeface="StarSymbol"/>
              <a:buChar char=""/>
            </a:pPr>
            <a:r>
              <a:rPr lang="en-NZ" sz="2800">
                <a:solidFill>
                  <a:srgbClr val="000000"/>
                </a:solidFill>
                <a:latin typeface="Calibri"/>
              </a:rPr>
              <a:t>Firewall application.</a:t>
            </a:r>
            <a:endParaRPr/>
          </a:p>
          <a:p>
            <a:pPr>
              <a:lnSpc>
                <a:spcPct val="100000"/>
              </a:lnSpc>
              <a:buSzPct val="45000"/>
              <a:buFont typeface="StarSymbol"/>
              <a:buChar char=""/>
            </a:pPr>
            <a:r>
              <a:rPr lang="en-NZ" sz="2800">
                <a:solidFill>
                  <a:srgbClr val="000000"/>
                </a:solidFill>
                <a:latin typeface="Calibri"/>
              </a:rPr>
              <a:t>Administrator uses simple policy language to specify rules.</a:t>
            </a:r>
            <a:endParaRPr/>
          </a:p>
          <a:p>
            <a:pPr>
              <a:lnSpc>
                <a:spcPct val="100000"/>
              </a:lnSpc>
              <a:buSzPct val="45000"/>
              <a:buFont typeface="StarSymbol"/>
              <a:buChar char=""/>
            </a:pPr>
            <a:r>
              <a:rPr lang="en-NZ" sz="2800">
                <a:solidFill>
                  <a:srgbClr val="000000"/>
                </a:solidFill>
                <a:latin typeface="Calibri"/>
              </a:rPr>
              <a:t>Enforced globally across organisation.</a:t>
            </a:r>
            <a:endParaRPr/>
          </a:p>
        </p:txBody>
      </p:sp>
      <p:sp>
        <p:nvSpPr>
          <p:cNvPr id="382" name="CustomShape 3"/>
          <p:cNvSpPr/>
          <p:nvPr/>
        </p:nvSpPr>
        <p:spPr>
          <a:xfrm>
            <a:off x="7740360" y="6520320"/>
            <a:ext cx="440640" cy="363240"/>
          </a:xfrm>
          <a:prstGeom prst="rect">
            <a:avLst/>
          </a:prstGeom>
          <a:noFill/>
          <a:ln>
            <a:noFill/>
          </a:ln>
        </p:spPr>
        <p:txBody>
          <a:bodyPr lIns="90000" rIns="90000" tIns="45000" bIns="45000" anchor="ctr"/>
          <a:p>
            <a:pPr>
              <a:lnSpc>
                <a:spcPct val="100000"/>
              </a:lnSpc>
            </a:pPr>
            <a:fld id="{A01A656A-36D7-4C16-8388-4BD96BC46696}" type="slidenum">
              <a:rPr lang="en-NZ" sz="1200">
                <a:solidFill>
                  <a:srgbClr val="8b8b8b"/>
                </a:solidFill>
                <a:latin typeface="Calibri"/>
              </a:rPr>
              <a:t>&lt;number&gt;</a:t>
            </a:fld>
            <a:endParaRPr/>
          </a:p>
        </p:txBody>
      </p:sp>
      <p:sp>
        <p:nvSpPr>
          <p:cNvPr id="383" name="CustomShape 4"/>
          <p:cNvSpPr/>
          <p:nvPr/>
        </p:nvSpPr>
        <p:spPr>
          <a:xfrm>
            <a:off x="467640" y="3760560"/>
            <a:ext cx="7670160" cy="1899000"/>
          </a:xfrm>
          <a:prstGeom prst="rect">
            <a:avLst/>
          </a:prstGeom>
          <a:noFill/>
          <a:ln>
            <a:noFill/>
          </a:ln>
        </p:spPr>
        <p:txBody>
          <a:bodyPr lIns="90000" rIns="90000" tIns="45000" bIns="45000"/>
          <a:p>
            <a:pPr>
              <a:lnSpc>
                <a:spcPct val="100000"/>
              </a:lnSpc>
              <a:buFont typeface="Arial"/>
              <a:buChar char="•"/>
            </a:pPr>
            <a:endParaRPr/>
          </a:p>
          <a:p>
            <a:pPr>
              <a:lnSpc>
                <a:spcPct val="100000"/>
              </a:lnSpc>
            </a:pPr>
            <a:endParaRPr/>
          </a:p>
        </p:txBody>
      </p:sp>
      <p:pic>
        <p:nvPicPr>
          <p:cNvPr id="384" name="" descr=""/>
          <p:cNvPicPr/>
          <p:nvPr/>
        </p:nvPicPr>
        <p:blipFill>
          <a:blip r:embed="rId1"/>
          <a:stretch>
            <a:fillRect/>
          </a:stretch>
        </p:blipFill>
        <p:spPr>
          <a:xfrm>
            <a:off x="4414320" y="1622880"/>
            <a:ext cx="4621680" cy="4425120"/>
          </a:xfrm>
          <a:prstGeom prst="rect">
            <a:avLst/>
          </a:prstGeom>
          <a:ln>
            <a:noFill/>
          </a:ln>
        </p:spPr>
      </p:pic>
    </p:spTree>
  </p:cSld>
  <p:timing>
    <p:tnLst>
      <p:par>
        <p:cTn id="56" dur="indefinite" restart="never" nodeType="tmRoot">
          <p:childTnLst>
            <p:seq>
              <p:cTn id="57"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5" name="CustomShape 1"/>
          <p:cNvSpPr/>
          <p:nvPr/>
        </p:nvSpPr>
        <p:spPr>
          <a:xfrm>
            <a:off x="457200" y="274680"/>
            <a:ext cx="7788960" cy="1141200"/>
          </a:xfrm>
          <a:prstGeom prst="rect">
            <a:avLst/>
          </a:prstGeom>
          <a:noFill/>
          <a:ln>
            <a:noFill/>
          </a:ln>
        </p:spPr>
        <p:txBody>
          <a:bodyPr lIns="90000" rIns="90000" tIns="45000" bIns="45000" anchor="ctr"/>
          <a:p>
            <a:pPr>
              <a:lnSpc>
                <a:spcPct val="100000"/>
              </a:lnSpc>
            </a:pPr>
            <a:r>
              <a:rPr lang="en-NZ" sz="3900">
                <a:solidFill>
                  <a:srgbClr val="000000"/>
                </a:solidFill>
                <a:latin typeface="Calibri"/>
              </a:rPr>
              <a:t>Example: Access Control</a:t>
            </a:r>
            <a:endParaRPr/>
          </a:p>
        </p:txBody>
      </p:sp>
      <p:sp>
        <p:nvSpPr>
          <p:cNvPr id="386" name="CustomShape 2"/>
          <p:cNvSpPr/>
          <p:nvPr/>
        </p:nvSpPr>
        <p:spPr>
          <a:xfrm>
            <a:off x="457200" y="1168200"/>
            <a:ext cx="7822800" cy="3007800"/>
          </a:xfrm>
          <a:prstGeom prst="rect">
            <a:avLst/>
          </a:prstGeom>
          <a:noFill/>
          <a:ln>
            <a:noFill/>
          </a:ln>
        </p:spPr>
        <p:txBody>
          <a:bodyPr lIns="90000" rIns="90000" tIns="45000" bIns="45000"/>
          <a:p>
            <a:pPr>
              <a:lnSpc>
                <a:spcPct val="100000"/>
              </a:lnSpc>
              <a:buSzPct val="45000"/>
              <a:buFont typeface="StarSymbol"/>
              <a:buChar char=""/>
            </a:pPr>
            <a:r>
              <a:rPr lang="en-NZ" sz="2800">
                <a:solidFill>
                  <a:srgbClr val="000000"/>
                </a:solidFill>
                <a:latin typeface="Calibri"/>
              </a:rPr>
              <a:t>Policy translation to flow table entry.</a:t>
            </a:r>
            <a:endParaRPr/>
          </a:p>
          <a:p>
            <a:pPr lvl="1">
              <a:lnSpc>
                <a:spcPct val="100000"/>
              </a:lnSpc>
              <a:buSzPct val="45000"/>
              <a:buFont typeface="StarSymbol"/>
              <a:buChar char=""/>
            </a:pPr>
            <a:r>
              <a:rPr lang="en-NZ" sz="2800">
                <a:solidFill>
                  <a:srgbClr val="000000"/>
                </a:solidFill>
                <a:latin typeface="Calibri"/>
              </a:rPr>
              <a:t>only allow specific source and destination endpoints</a:t>
            </a:r>
            <a:endParaRPr/>
          </a:p>
          <a:p>
            <a:pPr lvl="1">
              <a:lnSpc>
                <a:spcPct val="100000"/>
              </a:lnSpc>
              <a:buSzPct val="45000"/>
              <a:buFont typeface="StarSymbol"/>
              <a:buChar char=""/>
            </a:pPr>
            <a:r>
              <a:rPr lang="en-NZ" sz="2800">
                <a:solidFill>
                  <a:srgbClr val="000000"/>
                </a:solidFill>
                <a:latin typeface="Calibri"/>
              </a:rPr>
              <a:t>drop all other flows</a:t>
            </a:r>
            <a:endParaRPr/>
          </a:p>
          <a:p>
            <a:pPr>
              <a:lnSpc>
                <a:spcPct val="100000"/>
              </a:lnSpc>
              <a:buSzPct val="45000"/>
              <a:buFont typeface="StarSymbol"/>
              <a:buChar char=""/>
            </a:pPr>
            <a:r>
              <a:rPr lang="en-NZ" sz="2800">
                <a:solidFill>
                  <a:srgbClr val="000000"/>
                </a:solidFill>
                <a:latin typeface="Calibri"/>
              </a:rPr>
              <a:t>Proactive distribution of rules (avoid the slow path).</a:t>
            </a:r>
            <a:endParaRPr/>
          </a:p>
          <a:p>
            <a:pPr>
              <a:lnSpc>
                <a:spcPct val="100000"/>
              </a:lnSpc>
              <a:buSzPct val="45000"/>
              <a:buFont typeface="StarSymbol"/>
              <a:buChar char=""/>
            </a:pPr>
            <a:r>
              <a:rPr lang="en-NZ" sz="2800">
                <a:solidFill>
                  <a:srgbClr val="000000"/>
                </a:solidFill>
                <a:latin typeface="Calibri"/>
              </a:rPr>
              <a:t>Housekeeping when new switches appear and disappear.</a:t>
            </a:r>
            <a:endParaRPr/>
          </a:p>
        </p:txBody>
      </p:sp>
      <p:sp>
        <p:nvSpPr>
          <p:cNvPr id="387" name="CustomShape 3"/>
          <p:cNvSpPr/>
          <p:nvPr/>
        </p:nvSpPr>
        <p:spPr>
          <a:xfrm>
            <a:off x="7740360" y="6520320"/>
            <a:ext cx="440640" cy="363240"/>
          </a:xfrm>
          <a:prstGeom prst="rect">
            <a:avLst/>
          </a:prstGeom>
          <a:noFill/>
          <a:ln>
            <a:noFill/>
          </a:ln>
        </p:spPr>
        <p:txBody>
          <a:bodyPr lIns="90000" rIns="90000" tIns="45000" bIns="45000" anchor="ctr"/>
          <a:p>
            <a:pPr>
              <a:lnSpc>
                <a:spcPct val="100000"/>
              </a:lnSpc>
            </a:pPr>
            <a:fld id="{8541E657-86BD-4675-8254-0DA8D8927502}" type="slidenum">
              <a:rPr lang="en-NZ" sz="1200">
                <a:solidFill>
                  <a:srgbClr val="8b8b8b"/>
                </a:solidFill>
                <a:latin typeface="Calibri"/>
              </a:rPr>
              <a:t>&lt;number&gt;</a:t>
            </a:fld>
            <a:endParaRPr/>
          </a:p>
        </p:txBody>
      </p:sp>
      <p:sp>
        <p:nvSpPr>
          <p:cNvPr id="388" name="CustomShape 4"/>
          <p:cNvSpPr/>
          <p:nvPr/>
        </p:nvSpPr>
        <p:spPr>
          <a:xfrm>
            <a:off x="467640" y="3760560"/>
            <a:ext cx="7670160" cy="1899000"/>
          </a:xfrm>
          <a:prstGeom prst="rect">
            <a:avLst/>
          </a:prstGeom>
          <a:noFill/>
          <a:ln>
            <a:noFill/>
          </a:ln>
        </p:spPr>
        <p:txBody>
          <a:bodyPr lIns="90000" rIns="90000" tIns="45000" bIns="45000"/>
          <a:p>
            <a:pPr>
              <a:lnSpc>
                <a:spcPct val="100000"/>
              </a:lnSpc>
              <a:buFont typeface="Arial"/>
              <a:buChar char="•"/>
            </a:pPr>
            <a:endParaRPr/>
          </a:p>
          <a:p>
            <a:pPr>
              <a:lnSpc>
                <a:spcPct val="100000"/>
              </a:lnSpc>
            </a:pPr>
            <a:endParaRPr/>
          </a:p>
        </p:txBody>
      </p:sp>
      <p:pic>
        <p:nvPicPr>
          <p:cNvPr id="389" name="" descr=""/>
          <p:cNvPicPr/>
          <p:nvPr/>
        </p:nvPicPr>
        <p:blipFill>
          <a:blip r:embed="rId1"/>
          <a:stretch>
            <a:fillRect/>
          </a:stretch>
        </p:blipFill>
        <p:spPr>
          <a:xfrm>
            <a:off x="432000" y="4824000"/>
            <a:ext cx="7898760" cy="1809720"/>
          </a:xfrm>
          <a:prstGeom prst="rect">
            <a:avLst/>
          </a:prstGeom>
          <a:ln>
            <a:noFill/>
          </a:ln>
        </p:spPr>
      </p:pic>
    </p:spTree>
  </p:cSld>
  <p:timing>
    <p:tnLst>
      <p:par>
        <p:cTn id="58" dur="indefinite" restart="never" nodeType="tmRoot">
          <p:childTnLst>
            <p:seq>
              <p:cTn id="59"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0" name="CustomShape 1"/>
          <p:cNvSpPr/>
          <p:nvPr/>
        </p:nvSpPr>
        <p:spPr>
          <a:xfrm>
            <a:off x="457200" y="274680"/>
            <a:ext cx="7788960" cy="1141200"/>
          </a:xfrm>
          <a:prstGeom prst="rect">
            <a:avLst/>
          </a:prstGeom>
          <a:noFill/>
          <a:ln>
            <a:noFill/>
          </a:ln>
        </p:spPr>
        <p:txBody>
          <a:bodyPr lIns="90000" rIns="90000" tIns="45000" bIns="45000" anchor="ctr"/>
          <a:p>
            <a:pPr>
              <a:lnSpc>
                <a:spcPct val="100000"/>
              </a:lnSpc>
            </a:pPr>
            <a:r>
              <a:rPr lang="en-NZ" sz="3900">
                <a:solidFill>
                  <a:srgbClr val="000000"/>
                </a:solidFill>
                <a:latin typeface="Calibri"/>
              </a:rPr>
              <a:t>Example: Access Control</a:t>
            </a:r>
            <a:endParaRPr/>
          </a:p>
        </p:txBody>
      </p:sp>
      <p:sp>
        <p:nvSpPr>
          <p:cNvPr id="391" name="CustomShape 2"/>
          <p:cNvSpPr/>
          <p:nvPr/>
        </p:nvSpPr>
        <p:spPr>
          <a:xfrm>
            <a:off x="457200" y="1168200"/>
            <a:ext cx="7822800" cy="3007800"/>
          </a:xfrm>
          <a:prstGeom prst="rect">
            <a:avLst/>
          </a:prstGeom>
          <a:noFill/>
          <a:ln>
            <a:noFill/>
          </a:ln>
        </p:spPr>
        <p:txBody>
          <a:bodyPr lIns="90000" rIns="90000" tIns="45000" bIns="45000"/>
          <a:p>
            <a:pPr>
              <a:lnSpc>
                <a:spcPct val="100000"/>
              </a:lnSpc>
              <a:buSzPct val="45000"/>
              <a:buFont typeface="StarSymbol"/>
              <a:buChar char=""/>
            </a:pPr>
            <a:r>
              <a:rPr lang="en-NZ" sz="2800">
                <a:solidFill>
                  <a:srgbClr val="000000"/>
                </a:solidFill>
                <a:latin typeface="Calibri"/>
              </a:rPr>
              <a:t>Add in time into the equation </a:t>
            </a:r>
            <a:r>
              <a:rPr lang="en-NZ" sz="2800">
                <a:solidFill>
                  <a:srgbClr val="000000"/>
                </a:solidFill>
                <a:latin typeface="Calibri"/>
              </a:rPr>
              <a:t>
</a:t>
            </a:r>
            <a:r>
              <a:rPr lang="en-NZ" sz="2800">
                <a:solidFill>
                  <a:srgbClr val="000000"/>
                </a:solidFill>
                <a:latin typeface="Calibri"/>
              </a:rPr>
              <a:t>(consider schools).</a:t>
            </a:r>
            <a:endParaRPr/>
          </a:p>
          <a:p>
            <a:pPr>
              <a:lnSpc>
                <a:spcPct val="100000"/>
              </a:lnSpc>
              <a:buSzPct val="45000"/>
              <a:buFont typeface="StarSymbol"/>
              <a:buChar char=""/>
            </a:pPr>
            <a:endParaRPr/>
          </a:p>
          <a:p>
            <a:pPr>
              <a:lnSpc>
                <a:spcPct val="100000"/>
              </a:lnSpc>
              <a:buSzPct val="45000"/>
              <a:buFont typeface="StarSymbol"/>
              <a:buChar char=""/>
            </a:pPr>
            <a:r>
              <a:rPr lang="en-NZ" sz="2800">
                <a:solidFill>
                  <a:srgbClr val="000000"/>
                </a:solidFill>
                <a:latin typeface="Calibri"/>
              </a:rPr>
              <a:t>Timeout range not sufficient to express desired constraints.</a:t>
            </a:r>
            <a:endParaRPr/>
          </a:p>
          <a:p>
            <a:pPr>
              <a:lnSpc>
                <a:spcPct val="100000"/>
              </a:lnSpc>
              <a:buSzPct val="45000"/>
              <a:buFont typeface="StarSymbol"/>
              <a:buChar char=""/>
            </a:pPr>
            <a:endParaRPr/>
          </a:p>
          <a:p>
            <a:pPr>
              <a:lnSpc>
                <a:spcPct val="100000"/>
              </a:lnSpc>
              <a:buSzPct val="45000"/>
              <a:buFont typeface="StarSymbol"/>
              <a:buChar char=""/>
            </a:pPr>
            <a:r>
              <a:rPr lang="en-NZ" sz="2800">
                <a:solidFill>
                  <a:srgbClr val="000000"/>
                </a:solidFill>
                <a:latin typeface="Calibri"/>
              </a:rPr>
              <a:t>Controller proactively removes flow table entries.</a:t>
            </a:r>
            <a:endParaRPr/>
          </a:p>
          <a:p>
            <a:pPr>
              <a:lnSpc>
                <a:spcPct val="100000"/>
              </a:lnSpc>
              <a:buSzPct val="45000"/>
              <a:buFont typeface="StarSymbol"/>
              <a:buChar char=""/>
            </a:pPr>
            <a:endParaRPr/>
          </a:p>
          <a:p>
            <a:pPr>
              <a:lnSpc>
                <a:spcPct val="100000"/>
              </a:lnSpc>
              <a:buSzPct val="45000"/>
              <a:buFont typeface="StarSymbol"/>
              <a:buChar char=""/>
            </a:pPr>
            <a:r>
              <a:rPr i="1" lang="en-NZ" sz="2200">
                <a:solidFill>
                  <a:srgbClr val="000000"/>
                </a:solidFill>
                <a:latin typeface="Calibri"/>
              </a:rPr>
              <a:t>Question: what would effect of propagation delay be in a larger organisation? Inconsistency across switches?</a:t>
            </a:r>
            <a:endParaRPr/>
          </a:p>
        </p:txBody>
      </p:sp>
      <p:sp>
        <p:nvSpPr>
          <p:cNvPr id="392" name="CustomShape 3"/>
          <p:cNvSpPr/>
          <p:nvPr/>
        </p:nvSpPr>
        <p:spPr>
          <a:xfrm>
            <a:off x="7740360" y="6520320"/>
            <a:ext cx="440640" cy="363240"/>
          </a:xfrm>
          <a:prstGeom prst="rect">
            <a:avLst/>
          </a:prstGeom>
          <a:noFill/>
          <a:ln>
            <a:noFill/>
          </a:ln>
        </p:spPr>
        <p:txBody>
          <a:bodyPr lIns="90000" rIns="90000" tIns="45000" bIns="45000" anchor="ctr"/>
          <a:p>
            <a:pPr>
              <a:lnSpc>
                <a:spcPct val="100000"/>
              </a:lnSpc>
            </a:pPr>
            <a:fld id="{F16D2BCF-F777-4892-94C1-6CC79C8DB1E7}" type="slidenum">
              <a:rPr lang="en-NZ" sz="1200">
                <a:solidFill>
                  <a:srgbClr val="8b8b8b"/>
                </a:solidFill>
                <a:latin typeface="Calibri"/>
              </a:rPr>
              <a:t>&lt;number&gt;</a:t>
            </a:fld>
            <a:endParaRPr/>
          </a:p>
        </p:txBody>
      </p:sp>
      <p:sp>
        <p:nvSpPr>
          <p:cNvPr id="393" name="CustomShape 4"/>
          <p:cNvSpPr/>
          <p:nvPr/>
        </p:nvSpPr>
        <p:spPr>
          <a:xfrm>
            <a:off x="467640" y="3760560"/>
            <a:ext cx="7670160" cy="1899000"/>
          </a:xfrm>
          <a:prstGeom prst="rect">
            <a:avLst/>
          </a:prstGeom>
          <a:noFill/>
          <a:ln>
            <a:noFill/>
          </a:ln>
        </p:spPr>
        <p:txBody>
          <a:bodyPr lIns="90000" rIns="90000" tIns="45000" bIns="45000"/>
          <a:p>
            <a:pPr>
              <a:lnSpc>
                <a:spcPct val="100000"/>
              </a:lnSpc>
              <a:buFont typeface="Arial"/>
              <a:buChar char="•"/>
            </a:pPr>
            <a:endParaRPr/>
          </a:p>
          <a:p>
            <a:pPr>
              <a:lnSpc>
                <a:spcPct val="100000"/>
              </a:lnSpc>
            </a:pPr>
            <a:endParaRPr/>
          </a:p>
        </p:txBody>
      </p:sp>
    </p:spTree>
  </p:cSld>
  <p:timing>
    <p:tnLst>
      <p:par>
        <p:cTn id="60" dur="indefinite" restart="never" nodeType="tmRoot">
          <p:childTnLst>
            <p:seq>
              <p:cTn id="61"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4" name="CustomShape 1"/>
          <p:cNvSpPr/>
          <p:nvPr/>
        </p:nvSpPr>
        <p:spPr>
          <a:xfrm>
            <a:off x="457200" y="274680"/>
            <a:ext cx="7788960" cy="1141200"/>
          </a:xfrm>
          <a:prstGeom prst="rect">
            <a:avLst/>
          </a:prstGeom>
          <a:noFill/>
          <a:ln>
            <a:noFill/>
          </a:ln>
        </p:spPr>
        <p:txBody>
          <a:bodyPr lIns="90000" rIns="90000" tIns="45000" bIns="45000" anchor="ctr"/>
          <a:p>
            <a:pPr>
              <a:lnSpc>
                <a:spcPct val="100000"/>
              </a:lnSpc>
            </a:pPr>
            <a:r>
              <a:rPr lang="en-NZ" sz="3900">
                <a:solidFill>
                  <a:srgbClr val="000000"/>
                </a:solidFill>
                <a:latin typeface="Calibri"/>
              </a:rPr>
              <a:t>Example: Access Control</a:t>
            </a:r>
            <a:endParaRPr/>
          </a:p>
        </p:txBody>
      </p:sp>
      <p:sp>
        <p:nvSpPr>
          <p:cNvPr id="395" name="CustomShape 2"/>
          <p:cNvSpPr/>
          <p:nvPr/>
        </p:nvSpPr>
        <p:spPr>
          <a:xfrm>
            <a:off x="457200" y="1096200"/>
            <a:ext cx="3430800" cy="4663800"/>
          </a:xfrm>
          <a:prstGeom prst="rect">
            <a:avLst/>
          </a:prstGeom>
          <a:noFill/>
          <a:ln>
            <a:noFill/>
          </a:ln>
        </p:spPr>
        <p:txBody>
          <a:bodyPr lIns="90000" rIns="90000" tIns="45000" bIns="45000"/>
          <a:p>
            <a:pPr>
              <a:lnSpc>
                <a:spcPct val="100000"/>
              </a:lnSpc>
              <a:buSzPct val="45000"/>
              <a:buFont typeface="StarSymbol"/>
              <a:buChar char=""/>
            </a:pPr>
            <a:r>
              <a:rPr lang="en-NZ" sz="2600">
                <a:solidFill>
                  <a:srgbClr val="000000"/>
                </a:solidFill>
                <a:latin typeface="Calibri"/>
              </a:rPr>
              <a:t>We decided to enforce rules in the core.</a:t>
            </a:r>
            <a:endParaRPr/>
          </a:p>
          <a:p>
            <a:pPr>
              <a:lnSpc>
                <a:spcPct val="100000"/>
              </a:lnSpc>
              <a:buSzPct val="45000"/>
              <a:buFont typeface="StarSymbol"/>
              <a:buChar char=""/>
            </a:pPr>
            <a:endParaRPr/>
          </a:p>
          <a:p>
            <a:pPr>
              <a:lnSpc>
                <a:spcPct val="100000"/>
              </a:lnSpc>
              <a:buSzPct val="45000"/>
              <a:buFont typeface="StarSymbol"/>
              <a:buChar char=""/>
            </a:pPr>
            <a:r>
              <a:rPr lang="en-NZ" sz="2600">
                <a:solidFill>
                  <a:srgbClr val="000000"/>
                </a:solidFill>
                <a:latin typeface="Calibri"/>
              </a:rPr>
              <a:t>Does that make sense? Why waste table space?</a:t>
            </a:r>
            <a:endParaRPr/>
          </a:p>
          <a:p>
            <a:pPr>
              <a:lnSpc>
                <a:spcPct val="100000"/>
              </a:lnSpc>
              <a:buSzPct val="45000"/>
              <a:buFont typeface="StarSymbol"/>
              <a:buChar char=""/>
            </a:pPr>
            <a:endParaRPr/>
          </a:p>
          <a:p>
            <a:pPr>
              <a:lnSpc>
                <a:spcPct val="100000"/>
              </a:lnSpc>
              <a:buSzPct val="45000"/>
              <a:buFont typeface="StarSymbol"/>
              <a:buChar char=""/>
            </a:pPr>
            <a:r>
              <a:rPr lang="en-NZ" sz="2600">
                <a:solidFill>
                  <a:srgbClr val="000000"/>
                </a:solidFill>
                <a:latin typeface="Calibri"/>
              </a:rPr>
              <a:t>Defined a policy language to group switches in shared policy domains.</a:t>
            </a:r>
            <a:endParaRPr/>
          </a:p>
        </p:txBody>
      </p:sp>
      <p:sp>
        <p:nvSpPr>
          <p:cNvPr id="396" name="CustomShape 3"/>
          <p:cNvSpPr/>
          <p:nvPr/>
        </p:nvSpPr>
        <p:spPr>
          <a:xfrm>
            <a:off x="7740360" y="6520320"/>
            <a:ext cx="440640" cy="363240"/>
          </a:xfrm>
          <a:prstGeom prst="rect">
            <a:avLst/>
          </a:prstGeom>
          <a:noFill/>
          <a:ln>
            <a:noFill/>
          </a:ln>
        </p:spPr>
        <p:txBody>
          <a:bodyPr lIns="90000" rIns="90000" tIns="45000" bIns="45000" anchor="ctr"/>
          <a:p>
            <a:pPr>
              <a:lnSpc>
                <a:spcPct val="100000"/>
              </a:lnSpc>
            </a:pPr>
            <a:fld id="{BBA8061F-21C5-4598-AC6A-D775FA025529}" type="slidenum">
              <a:rPr lang="en-NZ" sz="1200">
                <a:solidFill>
                  <a:srgbClr val="8b8b8b"/>
                </a:solidFill>
                <a:latin typeface="Calibri"/>
              </a:rPr>
              <a:t>&lt;number&gt;</a:t>
            </a:fld>
            <a:endParaRPr/>
          </a:p>
        </p:txBody>
      </p:sp>
      <p:sp>
        <p:nvSpPr>
          <p:cNvPr id="397" name="CustomShape 4"/>
          <p:cNvSpPr/>
          <p:nvPr/>
        </p:nvSpPr>
        <p:spPr>
          <a:xfrm>
            <a:off x="467640" y="3760560"/>
            <a:ext cx="7670160" cy="1899000"/>
          </a:xfrm>
          <a:prstGeom prst="rect">
            <a:avLst/>
          </a:prstGeom>
          <a:noFill/>
          <a:ln>
            <a:noFill/>
          </a:ln>
        </p:spPr>
        <p:txBody>
          <a:bodyPr lIns="90000" rIns="90000" tIns="45000" bIns="45000"/>
          <a:p>
            <a:pPr>
              <a:lnSpc>
                <a:spcPct val="100000"/>
              </a:lnSpc>
              <a:buFont typeface="Arial"/>
              <a:buChar char="•"/>
            </a:pPr>
            <a:endParaRPr/>
          </a:p>
          <a:p>
            <a:pPr>
              <a:lnSpc>
                <a:spcPct val="100000"/>
              </a:lnSpc>
            </a:pPr>
            <a:endParaRPr/>
          </a:p>
        </p:txBody>
      </p:sp>
      <p:pic>
        <p:nvPicPr>
          <p:cNvPr id="398" name="" descr=""/>
          <p:cNvPicPr/>
          <p:nvPr/>
        </p:nvPicPr>
        <p:blipFill>
          <a:blip r:embed="rId1"/>
          <a:stretch>
            <a:fillRect/>
          </a:stretch>
        </p:blipFill>
        <p:spPr>
          <a:xfrm>
            <a:off x="4176000" y="1440000"/>
            <a:ext cx="4536000" cy="4968000"/>
          </a:xfrm>
          <a:prstGeom prst="rect">
            <a:avLst/>
          </a:prstGeom>
          <a:ln>
            <a:noFill/>
          </a:ln>
        </p:spPr>
      </p:pic>
    </p:spTree>
  </p:cSld>
  <p:timing>
    <p:tnLst>
      <p:par>
        <p:cTn id="62" dur="indefinite" restart="never" nodeType="tmRoot">
          <p:childTnLst>
            <p:seq>
              <p:cTn id="63"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9" name="CustomShape 1"/>
          <p:cNvSpPr/>
          <p:nvPr/>
        </p:nvSpPr>
        <p:spPr>
          <a:xfrm>
            <a:off x="457200" y="274680"/>
            <a:ext cx="7788960" cy="1141200"/>
          </a:xfrm>
          <a:prstGeom prst="rect">
            <a:avLst/>
          </a:prstGeom>
          <a:noFill/>
          <a:ln>
            <a:noFill/>
          </a:ln>
        </p:spPr>
        <p:txBody>
          <a:bodyPr lIns="90000" rIns="90000" tIns="45000" bIns="45000" anchor="ctr"/>
          <a:p>
            <a:pPr>
              <a:lnSpc>
                <a:spcPct val="100000"/>
              </a:lnSpc>
            </a:pPr>
            <a:r>
              <a:rPr lang="en-NZ" sz="3900">
                <a:solidFill>
                  <a:srgbClr val="000000"/>
                </a:solidFill>
                <a:latin typeface="Calibri"/>
              </a:rPr>
              <a:t>Example: Access Control</a:t>
            </a:r>
            <a:endParaRPr/>
          </a:p>
        </p:txBody>
      </p:sp>
      <p:sp>
        <p:nvSpPr>
          <p:cNvPr id="400" name="CustomShape 2"/>
          <p:cNvSpPr/>
          <p:nvPr/>
        </p:nvSpPr>
        <p:spPr>
          <a:xfrm>
            <a:off x="457200" y="1368000"/>
            <a:ext cx="7606800" cy="4392000"/>
          </a:xfrm>
          <a:prstGeom prst="rect">
            <a:avLst/>
          </a:prstGeom>
          <a:noFill/>
          <a:ln>
            <a:noFill/>
          </a:ln>
        </p:spPr>
        <p:txBody>
          <a:bodyPr lIns="90000" rIns="90000" tIns="45000" bIns="45000"/>
          <a:p>
            <a:pPr>
              <a:lnSpc>
                <a:spcPct val="100000"/>
              </a:lnSpc>
              <a:buSzPct val="45000"/>
              <a:buFont typeface="StarSymbol"/>
              <a:buChar char=""/>
            </a:pPr>
            <a:r>
              <a:rPr lang="en-NZ" sz="2600">
                <a:solidFill>
                  <a:srgbClr val="000000"/>
                </a:solidFill>
                <a:latin typeface="Calibri"/>
              </a:rPr>
              <a:t>Implemented in software and tested using mininet.</a:t>
            </a:r>
            <a:endParaRPr/>
          </a:p>
          <a:p>
            <a:pPr>
              <a:lnSpc>
                <a:spcPct val="100000"/>
              </a:lnSpc>
              <a:buSzPct val="45000"/>
              <a:buFont typeface="StarSymbol"/>
              <a:buChar char=""/>
            </a:pPr>
            <a:endParaRPr/>
          </a:p>
          <a:p>
            <a:pPr>
              <a:lnSpc>
                <a:spcPct val="100000"/>
              </a:lnSpc>
              <a:buSzPct val="45000"/>
              <a:buFont typeface="StarSymbol"/>
              <a:buChar char=""/>
            </a:pPr>
            <a:r>
              <a:rPr lang="en-NZ" sz="2600">
                <a:solidFill>
                  <a:srgbClr val="000000"/>
                </a:solidFill>
                <a:latin typeface="Calibri"/>
              </a:rPr>
              <a:t>Mininet is a network emulator allowing topologies to be created made up of openflow switches, controllers and hosts.</a:t>
            </a:r>
            <a:endParaRPr/>
          </a:p>
          <a:p>
            <a:pPr>
              <a:lnSpc>
                <a:spcPct val="100000"/>
              </a:lnSpc>
              <a:buSzPct val="45000"/>
              <a:buFont typeface="StarSymbol"/>
              <a:buChar char=""/>
            </a:pPr>
            <a:endParaRPr/>
          </a:p>
          <a:p>
            <a:pPr>
              <a:lnSpc>
                <a:spcPct val="100000"/>
              </a:lnSpc>
              <a:buSzPct val="45000"/>
              <a:buFont typeface="StarSymbol"/>
              <a:buChar char=""/>
            </a:pPr>
            <a:r>
              <a:rPr lang="en-NZ" sz="2600">
                <a:solidFill>
                  <a:srgbClr val="000000"/>
                </a:solidFill>
                <a:latin typeface="Calibri"/>
              </a:rPr>
              <a:t>Didn't test using a real switch (other students have done that) and this would be part of any extension.</a:t>
            </a:r>
            <a:endParaRPr/>
          </a:p>
          <a:p>
            <a:pPr lvl="1">
              <a:lnSpc>
                <a:spcPct val="100000"/>
              </a:lnSpc>
              <a:buSzPct val="45000"/>
              <a:buFont typeface="StarSymbol"/>
              <a:buChar char=""/>
            </a:pPr>
            <a:r>
              <a:rPr lang="en-NZ" sz="2600">
                <a:solidFill>
                  <a:srgbClr val="000000"/>
                </a:solidFill>
                <a:latin typeface="Calibri"/>
              </a:rPr>
              <a:t> </a:t>
            </a:r>
            <a:endParaRPr/>
          </a:p>
        </p:txBody>
      </p:sp>
      <p:sp>
        <p:nvSpPr>
          <p:cNvPr id="401" name="CustomShape 3"/>
          <p:cNvSpPr/>
          <p:nvPr/>
        </p:nvSpPr>
        <p:spPr>
          <a:xfrm>
            <a:off x="7740360" y="6520320"/>
            <a:ext cx="440640" cy="363240"/>
          </a:xfrm>
          <a:prstGeom prst="rect">
            <a:avLst/>
          </a:prstGeom>
          <a:noFill/>
          <a:ln>
            <a:noFill/>
          </a:ln>
        </p:spPr>
        <p:txBody>
          <a:bodyPr lIns="90000" rIns="90000" tIns="45000" bIns="45000" anchor="ctr"/>
          <a:p>
            <a:pPr>
              <a:lnSpc>
                <a:spcPct val="100000"/>
              </a:lnSpc>
            </a:pPr>
            <a:fld id="{91A5B8F1-DD8D-44DD-81BB-78EEC0F9F10E}" type="slidenum">
              <a:rPr lang="en-NZ" sz="1200">
                <a:solidFill>
                  <a:srgbClr val="8b8b8b"/>
                </a:solidFill>
                <a:latin typeface="Calibri"/>
              </a:rPr>
              <a:t>&lt;number&gt;</a:t>
            </a:fld>
            <a:endParaRPr/>
          </a:p>
        </p:txBody>
      </p:sp>
      <p:sp>
        <p:nvSpPr>
          <p:cNvPr id="402" name="CustomShape 4"/>
          <p:cNvSpPr/>
          <p:nvPr/>
        </p:nvSpPr>
        <p:spPr>
          <a:xfrm>
            <a:off x="467640" y="3760560"/>
            <a:ext cx="7670160" cy="1899000"/>
          </a:xfrm>
          <a:prstGeom prst="rect">
            <a:avLst/>
          </a:prstGeom>
          <a:noFill/>
          <a:ln>
            <a:noFill/>
          </a:ln>
        </p:spPr>
        <p:txBody>
          <a:bodyPr lIns="90000" rIns="90000" tIns="45000" bIns="45000"/>
          <a:p>
            <a:pPr>
              <a:lnSpc>
                <a:spcPct val="100000"/>
              </a:lnSpc>
              <a:buFont typeface="Arial"/>
              <a:buChar char="•"/>
            </a:pPr>
            <a:endParaRPr/>
          </a:p>
          <a:p>
            <a:pPr>
              <a:lnSpc>
                <a:spcPct val="100000"/>
              </a:lnSpc>
            </a:pPr>
            <a:endParaRPr/>
          </a:p>
        </p:txBody>
      </p:sp>
    </p:spTree>
  </p:cSld>
  <p:timing>
    <p:tnLst>
      <p:par>
        <p:cTn id="64" dur="indefinite" restart="never" nodeType="tmRoot">
          <p:childTnLst>
            <p:seq>
              <p:cTn id="65"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3" name="CustomShape 1"/>
          <p:cNvSpPr/>
          <p:nvPr/>
        </p:nvSpPr>
        <p:spPr>
          <a:xfrm>
            <a:off x="457200" y="274680"/>
            <a:ext cx="7788960" cy="1141200"/>
          </a:xfrm>
          <a:prstGeom prst="rect">
            <a:avLst/>
          </a:prstGeom>
          <a:noFill/>
          <a:ln>
            <a:noFill/>
          </a:ln>
        </p:spPr>
        <p:txBody>
          <a:bodyPr lIns="90000" rIns="90000" tIns="45000" bIns="45000" anchor="ctr"/>
          <a:p>
            <a:pPr>
              <a:lnSpc>
                <a:spcPct val="100000"/>
              </a:lnSpc>
            </a:pPr>
            <a:r>
              <a:rPr lang="en-NZ" sz="3900">
                <a:solidFill>
                  <a:srgbClr val="000000"/>
                </a:solidFill>
                <a:latin typeface="Calibri"/>
              </a:rPr>
              <a:t>Example: Access Control</a:t>
            </a:r>
            <a:endParaRPr/>
          </a:p>
        </p:txBody>
      </p:sp>
      <p:sp>
        <p:nvSpPr>
          <p:cNvPr id="404" name="CustomShape 2"/>
          <p:cNvSpPr/>
          <p:nvPr/>
        </p:nvSpPr>
        <p:spPr>
          <a:xfrm>
            <a:off x="457200" y="1600200"/>
            <a:ext cx="7670160" cy="1899000"/>
          </a:xfrm>
          <a:prstGeom prst="rect">
            <a:avLst/>
          </a:prstGeom>
          <a:noFill/>
          <a:ln>
            <a:noFill/>
          </a:ln>
        </p:spPr>
        <p:txBody>
          <a:bodyPr lIns="90000" rIns="90000" tIns="45000" bIns="45000"/>
          <a:p>
            <a:pPr>
              <a:lnSpc>
                <a:spcPct val="100000"/>
              </a:lnSpc>
              <a:buSzPct val="45000"/>
              <a:buFont typeface="StarSymbol"/>
              <a:buChar char=""/>
            </a:pPr>
            <a:r>
              <a:rPr lang="en-NZ" sz="3200">
                <a:solidFill>
                  <a:srgbClr val="000000"/>
                </a:solidFill>
                <a:latin typeface="Calibri"/>
              </a:rPr>
              <a:t>Use SDN to manipulate flow rules  according to policy definitions.</a:t>
            </a:r>
            <a:endParaRPr/>
          </a:p>
          <a:p>
            <a:pPr>
              <a:lnSpc>
                <a:spcPct val="100000"/>
              </a:lnSpc>
              <a:buSzPct val="45000"/>
              <a:buFont typeface="StarSymbol"/>
              <a:buChar char=""/>
            </a:pPr>
            <a:r>
              <a:rPr lang="en-NZ" sz="3200">
                <a:solidFill>
                  <a:srgbClr val="000000"/>
                </a:solidFill>
                <a:latin typeface="Calibri"/>
              </a:rPr>
              <a:t>Pseudocode ~</a:t>
            </a:r>
            <a:endParaRPr/>
          </a:p>
          <a:p>
            <a:pPr lvl="1">
              <a:lnSpc>
                <a:spcPct val="100000"/>
              </a:lnSpc>
              <a:buSzPct val="45000"/>
              <a:buFont typeface="StarSymbol"/>
              <a:buChar char=""/>
            </a:pPr>
            <a:r>
              <a:rPr lang="en-NZ" sz="2800">
                <a:solidFill>
                  <a:srgbClr val="000000"/>
                </a:solidFill>
                <a:latin typeface="Calibri"/>
              </a:rPr>
              <a:t>User connect and attempt to send pkts</a:t>
            </a:r>
            <a:endParaRPr/>
          </a:p>
          <a:p>
            <a:pPr lvl="1">
              <a:lnSpc>
                <a:spcPct val="100000"/>
              </a:lnSpc>
              <a:buSzPct val="45000"/>
              <a:buFont typeface="StarSymbol"/>
              <a:buChar char=""/>
            </a:pPr>
            <a:r>
              <a:rPr lang="en-NZ" sz="2800">
                <a:solidFill>
                  <a:srgbClr val="000000"/>
                </a:solidFill>
                <a:latin typeface="Calibri"/>
              </a:rPr>
              <a:t>No policy ... .... Send to controller</a:t>
            </a:r>
            <a:endParaRPr/>
          </a:p>
          <a:p>
            <a:pPr lvl="1">
              <a:lnSpc>
                <a:spcPct val="100000"/>
              </a:lnSpc>
              <a:buSzPct val="45000"/>
              <a:buFont typeface="StarSymbol"/>
              <a:buChar char=""/>
            </a:pPr>
            <a:r>
              <a:rPr lang="en-NZ" sz="2800">
                <a:solidFill>
                  <a:srgbClr val="000000"/>
                </a:solidFill>
                <a:latin typeface="Calibri"/>
              </a:rPr>
              <a:t>Controller looksup policy DB ... he’s our CTO ...  super user</a:t>
            </a:r>
            <a:endParaRPr/>
          </a:p>
          <a:p>
            <a:pPr lvl="1">
              <a:lnSpc>
                <a:spcPct val="100000"/>
              </a:lnSpc>
              <a:buSzPct val="45000"/>
              <a:buFont typeface="StarSymbol"/>
              <a:buChar char=""/>
            </a:pPr>
            <a:r>
              <a:rPr lang="en-NZ" sz="2800">
                <a:solidFill>
                  <a:srgbClr val="000000"/>
                </a:solidFill>
                <a:latin typeface="Calibri"/>
              </a:rPr>
              <a:t>Install flow rules for CTO ... </a:t>
            </a:r>
            <a:endParaRPr/>
          </a:p>
          <a:p>
            <a:pPr lvl="1">
              <a:lnSpc>
                <a:spcPct val="100000"/>
              </a:lnSpc>
              <a:buSzPct val="45000"/>
              <a:buFont typeface="StarSymbol"/>
              <a:buChar char=""/>
            </a:pPr>
            <a:r>
              <a:rPr lang="en-NZ" sz="2800">
                <a:solidFill>
                  <a:srgbClr val="000000"/>
                </a:solidFill>
                <a:latin typeface="Calibri"/>
              </a:rPr>
              <a:t>May want to log his info?</a:t>
            </a:r>
            <a:endParaRPr/>
          </a:p>
        </p:txBody>
      </p:sp>
      <p:sp>
        <p:nvSpPr>
          <p:cNvPr id="405" name="CustomShape 3"/>
          <p:cNvSpPr/>
          <p:nvPr/>
        </p:nvSpPr>
        <p:spPr>
          <a:xfrm>
            <a:off x="7740360" y="6520320"/>
            <a:ext cx="440640" cy="363240"/>
          </a:xfrm>
          <a:prstGeom prst="rect">
            <a:avLst/>
          </a:prstGeom>
          <a:noFill/>
          <a:ln>
            <a:noFill/>
          </a:ln>
        </p:spPr>
        <p:txBody>
          <a:bodyPr lIns="90000" rIns="90000" tIns="45000" bIns="45000" anchor="ctr"/>
          <a:p>
            <a:pPr>
              <a:lnSpc>
                <a:spcPct val="100000"/>
              </a:lnSpc>
            </a:pPr>
            <a:fld id="{F1EC50CE-2216-41B3-82C3-EEF8B3EC3C8D}" type="slidenum">
              <a:rPr lang="en-NZ" sz="1200">
                <a:solidFill>
                  <a:srgbClr val="8b8b8b"/>
                </a:solidFill>
                <a:latin typeface="Calibri"/>
              </a:rPr>
              <a:t>&lt;number&gt;</a:t>
            </a:fld>
            <a:endParaRPr/>
          </a:p>
        </p:txBody>
      </p:sp>
      <p:sp>
        <p:nvSpPr>
          <p:cNvPr id="406" name="CustomShape 4"/>
          <p:cNvSpPr/>
          <p:nvPr/>
        </p:nvSpPr>
        <p:spPr>
          <a:xfrm>
            <a:off x="467640" y="3760560"/>
            <a:ext cx="7670160" cy="1899000"/>
          </a:xfrm>
          <a:prstGeom prst="rect">
            <a:avLst/>
          </a:prstGeom>
          <a:noFill/>
          <a:ln>
            <a:noFill/>
          </a:ln>
        </p:spPr>
        <p:txBody>
          <a:bodyPr lIns="90000" rIns="90000" tIns="45000" bIns="45000"/>
          <a:p>
            <a:pPr>
              <a:lnSpc>
                <a:spcPct val="100000"/>
              </a:lnSpc>
              <a:buFont typeface="Arial"/>
              <a:buChar char="•"/>
            </a:pPr>
            <a:endParaRPr/>
          </a:p>
          <a:p>
            <a:pPr>
              <a:lnSpc>
                <a:spcPct val="100000"/>
              </a:lnSpc>
            </a:pPr>
            <a:endParaRPr/>
          </a:p>
        </p:txBody>
      </p:sp>
    </p:spTree>
  </p:cSld>
  <p:timing>
    <p:tnLst>
      <p:par>
        <p:cTn id="66" dur="indefinite" restart="never" nodeType="tmRoot">
          <p:childTnLst>
            <p:seq>
              <p:cTn id="67"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CustomShape 1"/>
          <p:cNvSpPr/>
          <p:nvPr/>
        </p:nvSpPr>
        <p:spPr>
          <a:xfrm>
            <a:off x="457200" y="274680"/>
            <a:ext cx="7788960" cy="1141200"/>
          </a:xfrm>
          <a:prstGeom prst="rect">
            <a:avLst/>
          </a:prstGeom>
          <a:noFill/>
          <a:ln>
            <a:noFill/>
          </a:ln>
        </p:spPr>
        <p:txBody>
          <a:bodyPr lIns="90000" rIns="90000" tIns="45000" bIns="45000" anchor="ctr"/>
          <a:p>
            <a:pPr algn="ctr">
              <a:lnSpc>
                <a:spcPct val="100000"/>
              </a:lnSpc>
            </a:pPr>
            <a:r>
              <a:rPr lang="en-NZ" sz="3600">
                <a:solidFill>
                  <a:srgbClr val="000000"/>
                </a:solidFill>
                <a:latin typeface="Calibri"/>
              </a:rPr>
              <a:t>Traditional network architecture</a:t>
            </a:r>
            <a:endParaRPr/>
          </a:p>
        </p:txBody>
      </p:sp>
      <p:sp>
        <p:nvSpPr>
          <p:cNvPr id="164" name="CustomShape 2"/>
          <p:cNvSpPr/>
          <p:nvPr/>
        </p:nvSpPr>
        <p:spPr>
          <a:xfrm>
            <a:off x="457200" y="1600200"/>
            <a:ext cx="6670080" cy="4183920"/>
          </a:xfrm>
          <a:prstGeom prst="rect">
            <a:avLst/>
          </a:prstGeom>
          <a:noFill/>
          <a:ln>
            <a:noFill/>
          </a:ln>
        </p:spPr>
        <p:txBody>
          <a:bodyPr lIns="90000" rIns="90000" tIns="45000" bIns="45000"/>
          <a:p>
            <a:pPr>
              <a:lnSpc>
                <a:spcPct val="100000"/>
              </a:lnSpc>
              <a:buFont typeface="Arial"/>
              <a:buChar char="•"/>
            </a:pPr>
            <a:r>
              <a:rPr lang="en-NZ" sz="2600">
                <a:solidFill>
                  <a:srgbClr val="000000"/>
                </a:solidFill>
                <a:latin typeface="Calibri"/>
              </a:rPr>
              <a:t>Heriarchial tiers of ethernet switches connect hosts to form local area networks (layer 2)</a:t>
            </a:r>
            <a:endParaRPr/>
          </a:p>
          <a:p>
            <a:pPr>
              <a:lnSpc>
                <a:spcPct val="100000"/>
              </a:lnSpc>
              <a:buFont typeface="Arial"/>
              <a:buChar char="•"/>
            </a:pPr>
            <a:r>
              <a:rPr lang="en-NZ" sz="2600">
                <a:solidFill>
                  <a:srgbClr val="000000"/>
                </a:solidFill>
                <a:latin typeface="Calibri"/>
              </a:rPr>
              <a:t>Local area networks connected by routers (layer 3)</a:t>
            </a:r>
            <a:endParaRPr/>
          </a:p>
          <a:p>
            <a:pPr>
              <a:lnSpc>
                <a:spcPct val="100000"/>
              </a:lnSpc>
              <a:buFont typeface="Arial"/>
              <a:buChar char="•"/>
            </a:pPr>
            <a:r>
              <a:rPr lang="en-NZ" sz="2600">
                <a:solidFill>
                  <a:srgbClr val="000000"/>
                </a:solidFill>
                <a:latin typeface="Calibri"/>
              </a:rPr>
              <a:t>Organisations use gateways (layer 3) to connect to their Internet providers. </a:t>
            </a:r>
            <a:endParaRPr/>
          </a:p>
          <a:p>
            <a:pPr>
              <a:lnSpc>
                <a:spcPct val="100000"/>
              </a:lnSpc>
            </a:pPr>
            <a:endParaRPr/>
          </a:p>
          <a:p>
            <a:pPr>
              <a:lnSpc>
                <a:spcPct val="100000"/>
              </a:lnSpc>
            </a:pPr>
            <a:r>
              <a:rPr b="1" lang="en-NZ" sz="2600">
                <a:solidFill>
                  <a:srgbClr val="000000"/>
                </a:solidFill>
                <a:latin typeface="Calibri"/>
              </a:rPr>
              <a:t>Assumes static network perimeters, limited client and server mobility.</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7" name="CustomShape 1"/>
          <p:cNvSpPr/>
          <p:nvPr/>
        </p:nvSpPr>
        <p:spPr>
          <a:xfrm>
            <a:off x="457200" y="274680"/>
            <a:ext cx="7788960" cy="1141200"/>
          </a:xfrm>
          <a:prstGeom prst="rect">
            <a:avLst/>
          </a:prstGeom>
          <a:noFill/>
          <a:ln>
            <a:noFill/>
          </a:ln>
        </p:spPr>
        <p:txBody>
          <a:bodyPr lIns="90000" rIns="90000" tIns="45000" bIns="45000" anchor="ctr"/>
          <a:p>
            <a:pPr algn="ctr">
              <a:lnSpc>
                <a:spcPct val="100000"/>
              </a:lnSpc>
            </a:pPr>
            <a:r>
              <a:rPr lang="en-NZ" sz="4400">
                <a:solidFill>
                  <a:srgbClr val="000000"/>
                </a:solidFill>
                <a:latin typeface="Calibri"/>
              </a:rPr>
              <a:t>Talk</a:t>
            </a:r>
            <a:endParaRPr/>
          </a:p>
        </p:txBody>
      </p:sp>
      <p:sp>
        <p:nvSpPr>
          <p:cNvPr id="408" name="CustomShape 2"/>
          <p:cNvSpPr/>
          <p:nvPr/>
        </p:nvSpPr>
        <p:spPr>
          <a:xfrm>
            <a:off x="457200" y="1600200"/>
            <a:ext cx="8073360" cy="4183920"/>
          </a:xfrm>
          <a:prstGeom prst="rect">
            <a:avLst/>
          </a:prstGeom>
          <a:noFill/>
          <a:ln>
            <a:noFill/>
          </a:ln>
        </p:spPr>
        <p:txBody>
          <a:bodyPr lIns="90000" rIns="90000" tIns="45000" bIns="45000"/>
          <a:p>
            <a:pPr>
              <a:lnSpc>
                <a:spcPct val="100000"/>
              </a:lnSpc>
              <a:buFont typeface="Arial"/>
              <a:buChar char="•"/>
            </a:pPr>
            <a:r>
              <a:rPr lang="en-NZ" sz="3200">
                <a:solidFill>
                  <a:srgbClr val="000000"/>
                </a:solidFill>
                <a:latin typeface="Calibri"/>
              </a:rPr>
              <a:t>Problems with traditional networks</a:t>
            </a:r>
            <a:endParaRPr/>
          </a:p>
          <a:p>
            <a:pPr>
              <a:lnSpc>
                <a:spcPct val="100000"/>
              </a:lnSpc>
              <a:buFont typeface="Arial"/>
              <a:buChar char="•"/>
            </a:pPr>
            <a:r>
              <a:rPr lang="en-NZ" sz="3200">
                <a:solidFill>
                  <a:srgbClr val="000000"/>
                </a:solidFill>
                <a:latin typeface="Calibri"/>
              </a:rPr>
              <a:t>What is SDN and how it helps</a:t>
            </a:r>
            <a:endParaRPr/>
          </a:p>
          <a:p>
            <a:pPr>
              <a:lnSpc>
                <a:spcPct val="100000"/>
              </a:lnSpc>
              <a:buFont typeface="Arial"/>
              <a:buChar char="•"/>
            </a:pPr>
            <a:r>
              <a:rPr lang="en-NZ" sz="3200">
                <a:solidFill>
                  <a:srgbClr val="000000"/>
                </a:solidFill>
                <a:latin typeface="Calibri"/>
              </a:rPr>
              <a:t>Openflow SDN</a:t>
            </a:r>
            <a:endParaRPr/>
          </a:p>
          <a:p>
            <a:pPr>
              <a:lnSpc>
                <a:spcPct val="100000"/>
              </a:lnSpc>
              <a:buFont typeface="Arial"/>
              <a:buChar char="•"/>
            </a:pPr>
            <a:r>
              <a:rPr lang="en-NZ" sz="3200">
                <a:solidFill>
                  <a:srgbClr val="000000"/>
                </a:solidFill>
                <a:latin typeface="Calibri"/>
              </a:rPr>
              <a:t>Example: Firewalls</a:t>
            </a:r>
            <a:endParaRPr/>
          </a:p>
          <a:p>
            <a:pPr>
              <a:lnSpc>
                <a:spcPct val="100000"/>
              </a:lnSpc>
              <a:buFont typeface="Arial"/>
              <a:buChar char="•"/>
            </a:pPr>
            <a:r>
              <a:rPr lang="en-NZ" sz="3200">
                <a:solidFill>
                  <a:srgbClr val="000000"/>
                </a:solidFill>
                <a:latin typeface="Calibri"/>
              </a:rPr>
              <a:t>Switches and Controllers</a:t>
            </a:r>
            <a:endParaRPr/>
          </a:p>
          <a:p>
            <a:pPr>
              <a:lnSpc>
                <a:spcPct val="100000"/>
              </a:lnSpc>
              <a:buFont typeface="Arial"/>
              <a:buChar char="•"/>
            </a:pPr>
            <a:r>
              <a:rPr lang="en-NZ" sz="3200">
                <a:solidFill>
                  <a:srgbClr val="000000"/>
                </a:solidFill>
                <a:latin typeface="Calibri"/>
              </a:rPr>
              <a:t>Hands on Session</a:t>
            </a:r>
            <a:endParaRPr/>
          </a:p>
          <a:p>
            <a:pPr>
              <a:lnSpc>
                <a:spcPct val="100000"/>
              </a:lnSpc>
            </a:pPr>
            <a:endParaRPr/>
          </a:p>
        </p:txBody>
      </p:sp>
    </p:spTree>
  </p:cSld>
  <p:timing>
    <p:tnLst>
      <p:par>
        <p:cTn id="68" dur="indefinite" restart="never" nodeType="tmRoot">
          <p:childTnLst>
            <p:seq>
              <p:cTn id="69"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9" name="CustomShape 1"/>
          <p:cNvSpPr/>
          <p:nvPr/>
        </p:nvSpPr>
        <p:spPr>
          <a:xfrm>
            <a:off x="457200" y="274680"/>
            <a:ext cx="7788960" cy="1141200"/>
          </a:xfrm>
          <a:prstGeom prst="rect">
            <a:avLst/>
          </a:prstGeom>
          <a:noFill/>
          <a:ln>
            <a:noFill/>
          </a:ln>
        </p:spPr>
        <p:txBody>
          <a:bodyPr lIns="90000" rIns="90000" tIns="45000" bIns="45000" anchor="ctr"/>
          <a:p>
            <a:pPr>
              <a:lnSpc>
                <a:spcPct val="100000"/>
              </a:lnSpc>
            </a:pPr>
            <a:r>
              <a:rPr lang="en-NZ" sz="3900">
                <a:solidFill>
                  <a:srgbClr val="000000"/>
                </a:solidFill>
                <a:latin typeface="Calibri"/>
              </a:rPr>
              <a:t>OpenFlow Switches</a:t>
            </a:r>
            <a:endParaRPr/>
          </a:p>
        </p:txBody>
      </p:sp>
      <p:sp>
        <p:nvSpPr>
          <p:cNvPr id="410" name="CustomShape 2"/>
          <p:cNvSpPr/>
          <p:nvPr/>
        </p:nvSpPr>
        <p:spPr>
          <a:xfrm>
            <a:off x="457200" y="1600200"/>
            <a:ext cx="7678800" cy="1783800"/>
          </a:xfrm>
          <a:prstGeom prst="rect">
            <a:avLst/>
          </a:prstGeom>
          <a:noFill/>
          <a:ln>
            <a:noFill/>
          </a:ln>
        </p:spPr>
        <p:txBody>
          <a:bodyPr lIns="90000" rIns="90000" tIns="45000" bIns="45000"/>
          <a:p>
            <a:pPr>
              <a:lnSpc>
                <a:spcPct val="100000"/>
              </a:lnSpc>
              <a:buSzPct val="45000"/>
              <a:buFont typeface="StarSymbol"/>
              <a:buChar char=""/>
            </a:pPr>
            <a:r>
              <a:rPr lang="en-NZ" sz="2200">
                <a:solidFill>
                  <a:srgbClr val="000000"/>
                </a:solidFill>
                <a:latin typeface="Calibri"/>
              </a:rPr>
              <a:t>Openflow switches are widely deployed in big organisations and are reliable (Google, Microsoft, ESnet etc.)</a:t>
            </a:r>
            <a:endParaRPr/>
          </a:p>
          <a:p>
            <a:pPr>
              <a:lnSpc>
                <a:spcPct val="100000"/>
              </a:lnSpc>
              <a:buSzPct val="45000"/>
              <a:buFont typeface="StarSymbol"/>
              <a:buChar char=""/>
            </a:pPr>
            <a:r>
              <a:rPr lang="en-NZ" sz="2200">
                <a:solidFill>
                  <a:srgbClr val="000000"/>
                </a:solidFill>
                <a:latin typeface="Calibri"/>
              </a:rPr>
              <a:t>We use mininet/ovs for classes (no need for hardware) but that is different from experience of real equipment.</a:t>
            </a:r>
            <a:endParaRPr/>
          </a:p>
          <a:p>
            <a:pPr>
              <a:lnSpc>
                <a:spcPct val="100000"/>
              </a:lnSpc>
              <a:buSzPct val="45000"/>
              <a:buFont typeface="StarSymbol"/>
              <a:buChar char=""/>
            </a:pPr>
            <a:r>
              <a:rPr lang="en-NZ" sz="2200">
                <a:solidFill>
                  <a:srgbClr val="000000"/>
                </a:solidFill>
                <a:latin typeface="Calibri"/>
              </a:rPr>
              <a:t>We use cheaper or borrowed equipment and there is a lot evolution is going on.</a:t>
            </a:r>
            <a:endParaRPr/>
          </a:p>
          <a:p>
            <a:pPr>
              <a:lnSpc>
                <a:spcPct val="100000"/>
              </a:lnSpc>
              <a:buSzPct val="45000"/>
              <a:buFont typeface="StarSymbol"/>
              <a:buChar char=""/>
            </a:pPr>
            <a:r>
              <a:rPr lang="en-NZ" sz="2200">
                <a:solidFill>
                  <a:srgbClr val="000000"/>
                </a:solidFill>
                <a:latin typeface="Calibri"/>
              </a:rPr>
              <a:t>Can mean that things don't work as expect or there are limits of performance. </a:t>
            </a:r>
            <a:endParaRPr/>
          </a:p>
          <a:p>
            <a:pPr>
              <a:lnSpc>
                <a:spcPct val="100000"/>
              </a:lnSpc>
              <a:buSzPct val="45000"/>
              <a:buFont typeface="StarSymbol"/>
              <a:buChar char=""/>
            </a:pPr>
            <a:r>
              <a:rPr lang="en-NZ" sz="2200">
                <a:solidFill>
                  <a:srgbClr val="000000"/>
                </a:solidFill>
                <a:latin typeface="Calibri"/>
              </a:rPr>
              <a:t>More generally, some parts of specifications are optional so you need to be aware of this!</a:t>
            </a:r>
            <a:endParaRPr/>
          </a:p>
        </p:txBody>
      </p:sp>
      <p:sp>
        <p:nvSpPr>
          <p:cNvPr id="411" name="CustomShape 3"/>
          <p:cNvSpPr/>
          <p:nvPr/>
        </p:nvSpPr>
        <p:spPr>
          <a:xfrm>
            <a:off x="7740360" y="6520320"/>
            <a:ext cx="440640" cy="363240"/>
          </a:xfrm>
          <a:prstGeom prst="rect">
            <a:avLst/>
          </a:prstGeom>
          <a:noFill/>
          <a:ln>
            <a:noFill/>
          </a:ln>
        </p:spPr>
        <p:txBody>
          <a:bodyPr lIns="90000" rIns="90000" tIns="45000" bIns="45000" anchor="ctr"/>
          <a:p>
            <a:pPr>
              <a:lnSpc>
                <a:spcPct val="100000"/>
              </a:lnSpc>
            </a:pPr>
            <a:fld id="{151B0A7C-06C2-4DB0-ADBE-5D726C9B194C}" type="slidenum">
              <a:rPr lang="en-NZ" sz="1200">
                <a:solidFill>
                  <a:srgbClr val="8b8b8b"/>
                </a:solidFill>
                <a:latin typeface="Calibri"/>
              </a:rPr>
              <a:t>&lt;number&gt;</a:t>
            </a:fld>
            <a:endParaRPr/>
          </a:p>
        </p:txBody>
      </p:sp>
      <p:sp>
        <p:nvSpPr>
          <p:cNvPr id="412" name="CustomShape 4"/>
          <p:cNvSpPr/>
          <p:nvPr/>
        </p:nvSpPr>
        <p:spPr>
          <a:xfrm>
            <a:off x="467640" y="3760560"/>
            <a:ext cx="7670160" cy="1899000"/>
          </a:xfrm>
          <a:prstGeom prst="rect">
            <a:avLst/>
          </a:prstGeom>
          <a:noFill/>
          <a:ln>
            <a:noFill/>
          </a:ln>
        </p:spPr>
        <p:txBody>
          <a:bodyPr lIns="90000" rIns="90000" tIns="45000" bIns="45000"/>
          <a:p>
            <a:pPr>
              <a:lnSpc>
                <a:spcPct val="100000"/>
              </a:lnSpc>
              <a:buFont typeface="Arial"/>
              <a:buChar char="•"/>
            </a:pPr>
            <a:endParaRPr/>
          </a:p>
          <a:p>
            <a:pPr>
              <a:lnSpc>
                <a:spcPct val="100000"/>
              </a:lnSpc>
            </a:pPr>
            <a:endParaRPr/>
          </a:p>
        </p:txBody>
      </p:sp>
    </p:spTree>
  </p:cSld>
  <p:timing>
    <p:tnLst>
      <p:par>
        <p:cTn id="70" dur="indefinite" restart="never" nodeType="tmRoot">
          <p:childTnLst>
            <p:seq>
              <p:cTn id="71"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3" name="CustomShape 1"/>
          <p:cNvSpPr/>
          <p:nvPr/>
        </p:nvSpPr>
        <p:spPr>
          <a:xfrm>
            <a:off x="457200" y="274680"/>
            <a:ext cx="7788960" cy="1141200"/>
          </a:xfrm>
          <a:prstGeom prst="rect">
            <a:avLst/>
          </a:prstGeom>
          <a:noFill/>
          <a:ln>
            <a:noFill/>
          </a:ln>
        </p:spPr>
        <p:txBody>
          <a:bodyPr lIns="90000" rIns="90000" tIns="45000" bIns="45000" anchor="ctr"/>
          <a:p>
            <a:pPr algn="ctr">
              <a:lnSpc>
                <a:spcPct val="100000"/>
              </a:lnSpc>
            </a:pPr>
            <a:r>
              <a:rPr lang="en-NZ" sz="4400">
                <a:solidFill>
                  <a:srgbClr val="000000"/>
                </a:solidFill>
                <a:latin typeface="Calibri"/>
              </a:rPr>
              <a:t>Software Controllers</a:t>
            </a:r>
            <a:endParaRPr/>
          </a:p>
        </p:txBody>
      </p:sp>
      <p:sp>
        <p:nvSpPr>
          <p:cNvPr id="414" name="CustomShape 2"/>
          <p:cNvSpPr/>
          <p:nvPr/>
        </p:nvSpPr>
        <p:spPr>
          <a:xfrm>
            <a:off x="169200" y="1600200"/>
            <a:ext cx="4114800" cy="4183920"/>
          </a:xfrm>
          <a:prstGeom prst="rect">
            <a:avLst/>
          </a:prstGeom>
          <a:noFill/>
          <a:ln>
            <a:noFill/>
          </a:ln>
        </p:spPr>
        <p:txBody>
          <a:bodyPr lIns="90000" rIns="90000" tIns="45000" bIns="45000"/>
          <a:p>
            <a:pPr>
              <a:lnSpc>
                <a:spcPct val="100000"/>
              </a:lnSpc>
              <a:buFont typeface="Arial"/>
              <a:buChar char="•"/>
            </a:pPr>
            <a:r>
              <a:rPr lang="en-NZ">
                <a:solidFill>
                  <a:srgbClr val="000000"/>
                </a:solidFill>
                <a:latin typeface="Calibri"/>
              </a:rPr>
              <a:t>Differ in terms of language, version </a:t>
            </a:r>
            <a:r>
              <a:rPr lang="en-NZ">
                <a:solidFill>
                  <a:srgbClr val="000000"/>
                </a:solidFill>
                <a:latin typeface="Calibri"/>
              </a:rPr>
              <a:t>
</a:t>
            </a:r>
            <a:r>
              <a:rPr lang="en-NZ">
                <a:solidFill>
                  <a:srgbClr val="000000"/>
                </a:solidFill>
                <a:latin typeface="Calibri"/>
              </a:rPr>
              <a:t>of open flow supported </a:t>
            </a:r>
            <a:r>
              <a:rPr lang="en-NZ">
                <a:solidFill>
                  <a:srgbClr val="000000"/>
                </a:solidFill>
                <a:latin typeface="Calibri"/>
              </a:rPr>
              <a:t>
</a:t>
            </a:r>
            <a:r>
              <a:rPr lang="en-NZ">
                <a:solidFill>
                  <a:srgbClr val="000000"/>
                </a:solidFill>
                <a:latin typeface="Calibri"/>
              </a:rPr>
              <a:t>and features.</a:t>
            </a:r>
            <a:endParaRPr/>
          </a:p>
          <a:p>
            <a:pPr>
              <a:lnSpc>
                <a:spcPct val="100000"/>
              </a:lnSpc>
              <a:buFont typeface="Arial"/>
              <a:buChar char="•"/>
            </a:pPr>
            <a:r>
              <a:rPr lang="en-NZ">
                <a:solidFill>
                  <a:srgbClr val="000000"/>
                </a:solidFill>
                <a:latin typeface="Calibri"/>
              </a:rPr>
              <a:t>Examples:</a:t>
            </a:r>
            <a:endParaRPr/>
          </a:p>
          <a:p>
            <a:pPr lvl="2">
              <a:lnSpc>
                <a:spcPct val="100000"/>
              </a:lnSpc>
              <a:buSzPct val="45000"/>
              <a:buFont typeface="StarSymbol"/>
              <a:buChar char=""/>
            </a:pPr>
            <a:r>
              <a:rPr lang="en-NZ">
                <a:solidFill>
                  <a:srgbClr val="000000"/>
                </a:solidFill>
                <a:latin typeface="Calibri"/>
              </a:rPr>
              <a:t>Ryu (Ree-yooh) is component based SDN programming framework written in python.</a:t>
            </a:r>
            <a:endParaRPr/>
          </a:p>
          <a:p>
            <a:pPr lvl="2">
              <a:lnSpc>
                <a:spcPct val="100000"/>
              </a:lnSpc>
              <a:buSzPct val="45000"/>
              <a:buFont typeface="StarSymbol"/>
              <a:buChar char=""/>
            </a:pPr>
            <a:r>
              <a:rPr lang="en-NZ">
                <a:solidFill>
                  <a:srgbClr val="000000"/>
                </a:solidFill>
                <a:latin typeface="Calibri"/>
              </a:rPr>
              <a:t>Floodlight is SDN controller written in Java.</a:t>
            </a:r>
            <a:endParaRPr/>
          </a:p>
          <a:p>
            <a:pPr lvl="2">
              <a:lnSpc>
                <a:spcPct val="100000"/>
              </a:lnSpc>
              <a:buSzPct val="45000"/>
              <a:buFont typeface="StarSymbol"/>
              <a:buChar char=""/>
            </a:pPr>
            <a:r>
              <a:rPr lang="en-NZ">
                <a:solidFill>
                  <a:srgbClr val="000000"/>
                </a:solidFill>
                <a:latin typeface="Calibri"/>
              </a:rPr>
              <a:t>ONOS aims to provide a reliable carrier-grade controller that implements a network operating system.</a:t>
            </a:r>
            <a:endParaRPr/>
          </a:p>
          <a:p>
            <a:pPr lvl="1">
              <a:lnSpc>
                <a:spcPct val="100000"/>
              </a:lnSpc>
              <a:buSzPct val="45000"/>
              <a:buFont typeface="StarSymbol"/>
              <a:buChar char=""/>
            </a:pPr>
            <a:endParaRPr/>
          </a:p>
        </p:txBody>
      </p:sp>
      <p:pic>
        <p:nvPicPr>
          <p:cNvPr id="415" name="" descr=""/>
          <p:cNvPicPr/>
          <p:nvPr/>
        </p:nvPicPr>
        <p:blipFill>
          <a:blip r:embed="rId1"/>
          <a:stretch>
            <a:fillRect/>
          </a:stretch>
        </p:blipFill>
        <p:spPr>
          <a:xfrm>
            <a:off x="4320000" y="1285920"/>
            <a:ext cx="4684680" cy="5194080"/>
          </a:xfrm>
          <a:prstGeom prst="rect">
            <a:avLst/>
          </a:prstGeom>
          <a:ln>
            <a:noFill/>
          </a:ln>
        </p:spPr>
      </p:pic>
    </p:spTree>
  </p:cSld>
  <p:timing>
    <p:tnLst>
      <p:par>
        <p:cTn id="72" dur="indefinite" restart="never" nodeType="tmRoot">
          <p:childTnLst>
            <p:seq>
              <p:cTn id="73"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6" name="CustomShape 1"/>
          <p:cNvSpPr/>
          <p:nvPr/>
        </p:nvSpPr>
        <p:spPr>
          <a:xfrm>
            <a:off x="457200" y="274680"/>
            <a:ext cx="7788960" cy="1141200"/>
          </a:xfrm>
          <a:prstGeom prst="rect">
            <a:avLst/>
          </a:prstGeom>
          <a:noFill/>
          <a:ln>
            <a:noFill/>
          </a:ln>
        </p:spPr>
        <p:txBody>
          <a:bodyPr lIns="90000" rIns="90000" tIns="45000" bIns="45000" anchor="ctr"/>
          <a:p>
            <a:pPr algn="ctr">
              <a:lnSpc>
                <a:spcPct val="100000"/>
              </a:lnSpc>
            </a:pPr>
            <a:r>
              <a:rPr lang="en-NZ" sz="4400">
                <a:solidFill>
                  <a:srgbClr val="000000"/>
                </a:solidFill>
                <a:latin typeface="Calibri"/>
              </a:rPr>
              <a:t>Talk</a:t>
            </a:r>
            <a:endParaRPr/>
          </a:p>
        </p:txBody>
      </p:sp>
      <p:sp>
        <p:nvSpPr>
          <p:cNvPr id="417" name="CustomShape 2"/>
          <p:cNvSpPr/>
          <p:nvPr/>
        </p:nvSpPr>
        <p:spPr>
          <a:xfrm>
            <a:off x="457200" y="1600200"/>
            <a:ext cx="8073360" cy="4183920"/>
          </a:xfrm>
          <a:prstGeom prst="rect">
            <a:avLst/>
          </a:prstGeom>
          <a:noFill/>
          <a:ln>
            <a:noFill/>
          </a:ln>
        </p:spPr>
        <p:txBody>
          <a:bodyPr lIns="90000" rIns="90000" tIns="45000" bIns="45000"/>
          <a:p>
            <a:pPr>
              <a:lnSpc>
                <a:spcPct val="100000"/>
              </a:lnSpc>
              <a:buFont typeface="Arial"/>
              <a:buChar char="•"/>
            </a:pPr>
            <a:r>
              <a:rPr lang="en-NZ" sz="3200">
                <a:solidFill>
                  <a:srgbClr val="000000"/>
                </a:solidFill>
                <a:latin typeface="Calibri"/>
              </a:rPr>
              <a:t>Problems with traditional networks</a:t>
            </a:r>
            <a:endParaRPr/>
          </a:p>
          <a:p>
            <a:pPr>
              <a:lnSpc>
                <a:spcPct val="100000"/>
              </a:lnSpc>
              <a:buFont typeface="Arial"/>
              <a:buChar char="•"/>
            </a:pPr>
            <a:r>
              <a:rPr lang="en-NZ" sz="3200">
                <a:solidFill>
                  <a:srgbClr val="000000"/>
                </a:solidFill>
                <a:latin typeface="Calibri"/>
              </a:rPr>
              <a:t>What is SDN and how it helps</a:t>
            </a:r>
            <a:endParaRPr/>
          </a:p>
          <a:p>
            <a:pPr>
              <a:lnSpc>
                <a:spcPct val="100000"/>
              </a:lnSpc>
              <a:buFont typeface="Arial"/>
              <a:buChar char="•"/>
            </a:pPr>
            <a:r>
              <a:rPr lang="en-NZ" sz="3200">
                <a:solidFill>
                  <a:srgbClr val="000000"/>
                </a:solidFill>
                <a:latin typeface="Calibri"/>
              </a:rPr>
              <a:t>Openflow SDN</a:t>
            </a:r>
            <a:endParaRPr/>
          </a:p>
          <a:p>
            <a:pPr>
              <a:lnSpc>
                <a:spcPct val="100000"/>
              </a:lnSpc>
              <a:buFont typeface="Arial"/>
              <a:buChar char="•"/>
            </a:pPr>
            <a:r>
              <a:rPr lang="en-NZ" sz="3200">
                <a:solidFill>
                  <a:srgbClr val="000000"/>
                </a:solidFill>
                <a:latin typeface="Calibri"/>
              </a:rPr>
              <a:t>Example: Firewalls</a:t>
            </a:r>
            <a:endParaRPr/>
          </a:p>
          <a:p>
            <a:pPr>
              <a:lnSpc>
                <a:spcPct val="100000"/>
              </a:lnSpc>
              <a:buFont typeface="Arial"/>
              <a:buChar char="•"/>
            </a:pPr>
            <a:r>
              <a:rPr lang="en-NZ" sz="3200">
                <a:solidFill>
                  <a:srgbClr val="000000"/>
                </a:solidFill>
                <a:latin typeface="Calibri"/>
              </a:rPr>
              <a:t>Switches and Controllers</a:t>
            </a:r>
            <a:endParaRPr/>
          </a:p>
          <a:p>
            <a:pPr>
              <a:lnSpc>
                <a:spcPct val="100000"/>
              </a:lnSpc>
              <a:buFont typeface="Arial"/>
              <a:buChar char="•"/>
            </a:pPr>
            <a:r>
              <a:rPr lang="en-NZ" sz="3200">
                <a:solidFill>
                  <a:srgbClr val="000000"/>
                </a:solidFill>
                <a:latin typeface="Calibri"/>
              </a:rPr>
              <a:t>Hands on Session</a:t>
            </a:r>
            <a:endParaRPr/>
          </a:p>
          <a:p>
            <a:pPr>
              <a:lnSpc>
                <a:spcPct val="100000"/>
              </a:lnSpc>
            </a:pPr>
            <a:endParaRPr/>
          </a:p>
        </p:txBody>
      </p:sp>
    </p:spTree>
  </p:cSld>
  <p:timing>
    <p:tnLst>
      <p:par>
        <p:cTn id="74" dur="indefinite" restart="never" nodeType="tmRoot">
          <p:childTnLst>
            <p:seq>
              <p:cTn id="75"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8" name="CustomShape 1"/>
          <p:cNvSpPr/>
          <p:nvPr/>
        </p:nvSpPr>
        <p:spPr>
          <a:xfrm>
            <a:off x="457200" y="274680"/>
            <a:ext cx="7788960" cy="1141200"/>
          </a:xfrm>
          <a:prstGeom prst="rect">
            <a:avLst/>
          </a:prstGeom>
          <a:noFill/>
          <a:ln>
            <a:noFill/>
          </a:ln>
        </p:spPr>
        <p:txBody>
          <a:bodyPr lIns="90000" rIns="90000" tIns="45000" bIns="45000" anchor="ctr"/>
          <a:p>
            <a:pPr algn="ctr">
              <a:lnSpc>
                <a:spcPct val="100000"/>
              </a:lnSpc>
            </a:pPr>
            <a:r>
              <a:rPr lang="en-NZ" sz="4400">
                <a:solidFill>
                  <a:srgbClr val="000000"/>
                </a:solidFill>
                <a:latin typeface="Calibri"/>
              </a:rPr>
              <a:t>Hands on Session</a:t>
            </a:r>
            <a:endParaRPr/>
          </a:p>
        </p:txBody>
      </p:sp>
      <p:sp>
        <p:nvSpPr>
          <p:cNvPr id="419" name="CustomShape 2"/>
          <p:cNvSpPr/>
          <p:nvPr/>
        </p:nvSpPr>
        <p:spPr>
          <a:xfrm>
            <a:off x="457200" y="1600200"/>
            <a:ext cx="8073360" cy="4183920"/>
          </a:xfrm>
          <a:prstGeom prst="rect">
            <a:avLst/>
          </a:prstGeom>
          <a:noFill/>
          <a:ln>
            <a:noFill/>
          </a:ln>
        </p:spPr>
        <p:txBody>
          <a:bodyPr lIns="90000" rIns="90000" tIns="45000" bIns="45000"/>
          <a:p>
            <a:pPr>
              <a:lnSpc>
                <a:spcPct val="100000"/>
              </a:lnSpc>
              <a:buFont typeface="Arial"/>
              <a:buChar char="•"/>
            </a:pPr>
            <a:r>
              <a:rPr lang="en-NZ" sz="3200">
                <a:solidFill>
                  <a:srgbClr val="000000"/>
                </a:solidFill>
                <a:latin typeface="Calibri"/>
              </a:rPr>
              <a:t>We've adapted some existing tutorials covering:</a:t>
            </a:r>
            <a:endParaRPr/>
          </a:p>
          <a:p>
            <a:pPr lvl="1">
              <a:lnSpc>
                <a:spcPct val="100000"/>
              </a:lnSpc>
              <a:buSzPct val="45000"/>
              <a:buFont typeface="StarSymbol"/>
              <a:buChar char=""/>
            </a:pPr>
            <a:r>
              <a:rPr lang="en-NZ" sz="3200">
                <a:solidFill>
                  <a:srgbClr val="000000"/>
                </a:solidFill>
                <a:latin typeface="Calibri"/>
              </a:rPr>
              <a:t>Using mininet and ovs tools</a:t>
            </a:r>
            <a:endParaRPr/>
          </a:p>
          <a:p>
            <a:pPr lvl="1">
              <a:lnSpc>
                <a:spcPct val="100000"/>
              </a:lnSpc>
              <a:buSzPct val="45000"/>
              <a:buFont typeface="StarSymbol"/>
              <a:buChar char=""/>
            </a:pPr>
            <a:r>
              <a:rPr lang="en-NZ" sz="3200">
                <a:solidFill>
                  <a:srgbClr val="000000"/>
                </a:solidFill>
                <a:latin typeface="Calibri"/>
              </a:rPr>
              <a:t>Running a ryu sdn application</a:t>
            </a:r>
            <a:endParaRPr/>
          </a:p>
          <a:p>
            <a:pPr lvl="1">
              <a:lnSpc>
                <a:spcPct val="100000"/>
              </a:lnSpc>
              <a:buSzPct val="45000"/>
              <a:buFont typeface="StarSymbol"/>
              <a:buChar char=""/>
            </a:pPr>
            <a:r>
              <a:rPr lang="en-NZ" sz="3200">
                <a:solidFill>
                  <a:srgbClr val="000000"/>
                </a:solidFill>
                <a:latin typeface="Calibri"/>
              </a:rPr>
              <a:t>Using the faucet switch</a:t>
            </a:r>
            <a:endParaRPr/>
          </a:p>
          <a:p>
            <a:pPr lvl="1">
              <a:lnSpc>
                <a:spcPct val="100000"/>
              </a:lnSpc>
              <a:buSzPct val="45000"/>
              <a:buFont typeface="StarSymbol"/>
              <a:buChar char=""/>
            </a:pPr>
            <a:r>
              <a:rPr lang="en-NZ" sz="3200">
                <a:solidFill>
                  <a:srgbClr val="000000"/>
                </a:solidFill>
                <a:latin typeface="Calibri"/>
              </a:rPr>
              <a:t>Using two sdn applications together</a:t>
            </a:r>
            <a:endParaRPr/>
          </a:p>
          <a:p>
            <a:pPr lvl="1">
              <a:lnSpc>
                <a:spcPct val="100000"/>
              </a:lnSpc>
              <a:buSzPct val="45000"/>
              <a:buFont typeface="StarSymbol"/>
              <a:buChar char=""/>
            </a:pPr>
            <a:endParaRPr/>
          </a:p>
          <a:p>
            <a:pPr>
              <a:lnSpc>
                <a:spcPct val="100000"/>
              </a:lnSpc>
              <a:buFont typeface="Arial"/>
              <a:buChar char="•"/>
            </a:pPr>
            <a:r>
              <a:rPr lang="en-NZ" sz="3200">
                <a:solidFill>
                  <a:srgbClr val="000000"/>
                </a:solidFill>
                <a:latin typeface="Calibri"/>
              </a:rPr>
              <a:t>Self-paced, we will get you up and running and circulate.</a:t>
            </a:r>
            <a:endParaRPr/>
          </a:p>
          <a:p>
            <a:pPr>
              <a:lnSpc>
                <a:spcPct val="100000"/>
              </a:lnSpc>
            </a:pPr>
            <a:endParaRPr/>
          </a:p>
        </p:txBody>
      </p:sp>
    </p:spTree>
  </p:cSld>
  <p:timing>
    <p:tnLst>
      <p:par>
        <p:cTn id="76" dur="indefinite" restart="never" nodeType="tmRoot">
          <p:childTnLst>
            <p:seq>
              <p:cTn id="77"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CustomShape 1"/>
          <p:cNvSpPr/>
          <p:nvPr/>
        </p:nvSpPr>
        <p:spPr>
          <a:xfrm>
            <a:off x="335880" y="188640"/>
            <a:ext cx="7788960" cy="1141200"/>
          </a:xfrm>
          <a:prstGeom prst="rect">
            <a:avLst/>
          </a:prstGeom>
          <a:noFill/>
          <a:ln>
            <a:noFill/>
          </a:ln>
        </p:spPr>
        <p:txBody>
          <a:bodyPr lIns="90000" rIns="90000" tIns="45000" bIns="45000" anchor="ctr"/>
          <a:p>
            <a:pPr>
              <a:lnSpc>
                <a:spcPct val="100000"/>
              </a:lnSpc>
            </a:pPr>
            <a:r>
              <a:rPr lang="en-NZ" sz="3600">
                <a:solidFill>
                  <a:srgbClr val="000000"/>
                </a:solidFill>
                <a:latin typeface="Calibri"/>
              </a:rPr>
              <a:t>Traditional network node: Router</a:t>
            </a:r>
            <a:endParaRPr/>
          </a:p>
        </p:txBody>
      </p:sp>
      <p:sp>
        <p:nvSpPr>
          <p:cNvPr id="166" name="CustomShape 2"/>
          <p:cNvSpPr/>
          <p:nvPr/>
        </p:nvSpPr>
        <p:spPr>
          <a:xfrm>
            <a:off x="103320" y="1341360"/>
            <a:ext cx="8581680" cy="4524120"/>
          </a:xfrm>
          <a:prstGeom prst="rect">
            <a:avLst/>
          </a:prstGeom>
          <a:noFill/>
          <a:ln>
            <a:noFill/>
          </a:ln>
        </p:spPr>
        <p:txBody>
          <a:bodyPr lIns="90000" rIns="90000" tIns="45000" bIns="45000"/>
          <a:p>
            <a:pPr>
              <a:lnSpc>
                <a:spcPct val="100000"/>
              </a:lnSpc>
              <a:buFont typeface="Arial"/>
              <a:buChar char="•"/>
            </a:pPr>
            <a:r>
              <a:rPr b="1" lang="en-NZ" sz="2200">
                <a:solidFill>
                  <a:srgbClr val="000000"/>
                </a:solidFill>
                <a:latin typeface="Calibri"/>
              </a:rPr>
              <a:t>Changing protocols is hard, monolithic implementation, vendor specific protocols</a:t>
            </a:r>
            <a:endParaRPr/>
          </a:p>
        </p:txBody>
      </p:sp>
      <p:sp>
        <p:nvSpPr>
          <p:cNvPr id="167" name="CustomShape 3"/>
          <p:cNvSpPr/>
          <p:nvPr/>
        </p:nvSpPr>
        <p:spPr>
          <a:xfrm>
            <a:off x="103320" y="2497680"/>
            <a:ext cx="1984320" cy="3201840"/>
          </a:xfrm>
          <a:prstGeom prst="rect">
            <a:avLst/>
          </a:prstGeom>
          <a:gradFill>
            <a:gsLst>
              <a:gs pos="0">
                <a:srgbClr val="d0d0d0"/>
              </a:gs>
              <a:gs pos="100000">
                <a:srgbClr val="ededed"/>
              </a:gs>
            </a:gsLst>
            <a:lin ang="16200000"/>
          </a:gradFill>
          <a:ln w="28440">
            <a:solidFill>
              <a:srgbClr val="000000"/>
            </a:solidFill>
            <a:round/>
          </a:ln>
        </p:spPr>
      </p:sp>
      <p:sp>
        <p:nvSpPr>
          <p:cNvPr id="168" name="CustomShape 4"/>
          <p:cNvSpPr/>
          <p:nvPr/>
        </p:nvSpPr>
        <p:spPr>
          <a:xfrm>
            <a:off x="2373480" y="2500920"/>
            <a:ext cx="4395600" cy="3198600"/>
          </a:xfrm>
          <a:prstGeom prst="rect">
            <a:avLst/>
          </a:prstGeom>
          <a:gradFill>
            <a:gsLst>
              <a:gs pos="0">
                <a:srgbClr val="d0d0d0"/>
              </a:gs>
              <a:gs pos="100000">
                <a:srgbClr val="ededed"/>
              </a:gs>
            </a:gsLst>
            <a:lin ang="16200000"/>
          </a:gradFill>
          <a:ln w="28440">
            <a:solidFill>
              <a:srgbClr val="000000"/>
            </a:solidFill>
            <a:round/>
          </a:ln>
        </p:spPr>
      </p:sp>
      <p:sp>
        <p:nvSpPr>
          <p:cNvPr id="169" name="CustomShape 5"/>
          <p:cNvSpPr/>
          <p:nvPr/>
        </p:nvSpPr>
        <p:spPr>
          <a:xfrm>
            <a:off x="2583000" y="2792880"/>
            <a:ext cx="3898800" cy="645840"/>
          </a:xfrm>
          <a:prstGeom prst="roundRect">
            <a:avLst>
              <a:gd name="adj" fmla="val 16667"/>
            </a:avLst>
          </a:prstGeom>
          <a:gradFill>
            <a:gsLst>
              <a:gs pos="0">
                <a:srgbClr val="ffded0"/>
              </a:gs>
              <a:gs pos="100000">
                <a:srgbClr val="fff1ec"/>
              </a:gs>
            </a:gsLst>
            <a:lin ang="16200000"/>
          </a:gradFill>
          <a:ln w="9360">
            <a:solidFill>
              <a:srgbClr val="f59240"/>
            </a:solidFill>
            <a:round/>
          </a:ln>
        </p:spPr>
      </p:sp>
      <p:sp>
        <p:nvSpPr>
          <p:cNvPr id="170" name="CustomShape 6"/>
          <p:cNvSpPr/>
          <p:nvPr/>
        </p:nvSpPr>
        <p:spPr>
          <a:xfrm>
            <a:off x="2620800" y="3655080"/>
            <a:ext cx="3898800" cy="1191960"/>
          </a:xfrm>
          <a:prstGeom prst="roundRect">
            <a:avLst>
              <a:gd name="adj" fmla="val 16667"/>
            </a:avLst>
          </a:prstGeom>
          <a:gradFill>
            <a:gsLst>
              <a:gs pos="0">
                <a:srgbClr val="ffded0"/>
              </a:gs>
              <a:gs pos="100000">
                <a:srgbClr val="fff1ec"/>
              </a:gs>
            </a:gsLst>
            <a:lin ang="16200000"/>
          </a:gradFill>
          <a:ln w="9360">
            <a:solidFill>
              <a:srgbClr val="f59240"/>
            </a:solidFill>
            <a:round/>
          </a:ln>
        </p:spPr>
      </p:sp>
      <p:sp>
        <p:nvSpPr>
          <p:cNvPr id="171" name="CustomShape 7"/>
          <p:cNvSpPr/>
          <p:nvPr/>
        </p:nvSpPr>
        <p:spPr>
          <a:xfrm>
            <a:off x="39960" y="2501280"/>
            <a:ext cx="1801080" cy="332280"/>
          </a:xfrm>
          <a:prstGeom prst="rect">
            <a:avLst/>
          </a:prstGeom>
          <a:noFill/>
          <a:ln>
            <a:noFill/>
          </a:ln>
        </p:spPr>
        <p:txBody>
          <a:bodyPr wrap="none" lIns="90000" rIns="90000" tIns="45000" bIns="45000"/>
          <a:p>
            <a:pPr>
              <a:lnSpc>
                <a:spcPct val="100000"/>
              </a:lnSpc>
            </a:pPr>
            <a:r>
              <a:rPr lang="en-NZ" sz="1600">
                <a:solidFill>
                  <a:srgbClr val="000000"/>
                </a:solidFill>
                <a:latin typeface="Calibri"/>
                <a:ea typeface="新細明體"/>
              </a:rPr>
              <a:t>Adjacent Router</a:t>
            </a:r>
            <a:endParaRPr/>
          </a:p>
        </p:txBody>
      </p:sp>
      <p:sp>
        <p:nvSpPr>
          <p:cNvPr id="172" name="CustomShape 8"/>
          <p:cNvSpPr/>
          <p:nvPr/>
        </p:nvSpPr>
        <p:spPr>
          <a:xfrm>
            <a:off x="2312640" y="2517120"/>
            <a:ext cx="935640" cy="362520"/>
          </a:xfrm>
          <a:prstGeom prst="rect">
            <a:avLst/>
          </a:prstGeom>
          <a:noFill/>
          <a:ln>
            <a:noFill/>
          </a:ln>
        </p:spPr>
        <p:txBody>
          <a:bodyPr wrap="none" lIns="90000" rIns="90000" tIns="45000" bIns="45000"/>
          <a:p>
            <a:pPr>
              <a:lnSpc>
                <a:spcPct val="100000"/>
              </a:lnSpc>
            </a:pPr>
            <a:r>
              <a:rPr lang="en-NZ">
                <a:solidFill>
                  <a:srgbClr val="000000"/>
                </a:solidFill>
                <a:latin typeface="Calibri"/>
                <a:ea typeface="新細明體"/>
              </a:rPr>
              <a:t>Router</a:t>
            </a:r>
            <a:endParaRPr/>
          </a:p>
        </p:txBody>
      </p:sp>
      <p:sp>
        <p:nvSpPr>
          <p:cNvPr id="173" name="CustomShape 9"/>
          <p:cNvSpPr/>
          <p:nvPr/>
        </p:nvSpPr>
        <p:spPr>
          <a:xfrm>
            <a:off x="2364480" y="2793600"/>
            <a:ext cx="3124080" cy="362520"/>
          </a:xfrm>
          <a:prstGeom prst="rect">
            <a:avLst/>
          </a:prstGeom>
          <a:noFill/>
          <a:ln>
            <a:noFill/>
          </a:ln>
        </p:spPr>
        <p:txBody>
          <a:bodyPr wrap="none" lIns="90000" rIns="90000" tIns="45000" bIns="45000"/>
          <a:p>
            <a:pPr>
              <a:lnSpc>
                <a:spcPct val="100000"/>
              </a:lnSpc>
            </a:pPr>
            <a:r>
              <a:rPr lang="en-NZ">
                <a:solidFill>
                  <a:srgbClr val="000000"/>
                </a:solidFill>
                <a:latin typeface="Calibri"/>
                <a:ea typeface="新細明體"/>
              </a:rPr>
              <a:t>Management/Policy plane</a:t>
            </a:r>
            <a:endParaRPr/>
          </a:p>
        </p:txBody>
      </p:sp>
      <p:sp>
        <p:nvSpPr>
          <p:cNvPr id="174" name="CustomShape 10"/>
          <p:cNvSpPr/>
          <p:nvPr/>
        </p:nvSpPr>
        <p:spPr>
          <a:xfrm>
            <a:off x="2781360" y="3116880"/>
            <a:ext cx="3490560" cy="239400"/>
          </a:xfrm>
          <a:prstGeom prst="roundRect">
            <a:avLst>
              <a:gd name="adj" fmla="val 16667"/>
            </a:avLst>
          </a:prstGeom>
          <a:gradFill>
            <a:gsLst>
              <a:gs pos="0">
                <a:srgbClr val="cc6d20"/>
              </a:gs>
              <a:gs pos="100000">
                <a:srgbClr val="ff9033"/>
              </a:gs>
            </a:gsLst>
            <a:lin ang="16200000"/>
          </a:gradFill>
          <a:ln w="9360">
            <a:solidFill>
              <a:srgbClr val="f59240"/>
            </a:solidFill>
            <a:round/>
          </a:ln>
        </p:spPr>
        <p:txBody>
          <a:bodyPr lIns="90000" rIns="90000" tIns="45000" bIns="45000" anchor="ctr"/>
          <a:p>
            <a:pPr algn="ctr">
              <a:lnSpc>
                <a:spcPct val="100000"/>
              </a:lnSpc>
            </a:pPr>
            <a:r>
              <a:rPr lang="en-NZ">
                <a:solidFill>
                  <a:srgbClr val="ffffff"/>
                </a:solidFill>
                <a:latin typeface="Calibri"/>
              </a:rPr>
              <a:t>Configuration / CLI / GUI</a:t>
            </a:r>
            <a:endParaRPr/>
          </a:p>
        </p:txBody>
      </p:sp>
      <p:sp>
        <p:nvSpPr>
          <p:cNvPr id="175" name="CustomShape 11"/>
          <p:cNvSpPr/>
          <p:nvPr/>
        </p:nvSpPr>
        <p:spPr>
          <a:xfrm>
            <a:off x="4676760" y="3704040"/>
            <a:ext cx="1595160" cy="239400"/>
          </a:xfrm>
          <a:prstGeom prst="roundRect">
            <a:avLst>
              <a:gd name="adj" fmla="val 16667"/>
            </a:avLst>
          </a:prstGeom>
          <a:gradFill>
            <a:gsLst>
              <a:gs pos="0">
                <a:srgbClr val="cc6d20"/>
              </a:gs>
              <a:gs pos="100000">
                <a:srgbClr val="ff9033"/>
              </a:gs>
            </a:gsLst>
            <a:lin ang="16200000"/>
          </a:gradFill>
          <a:ln w="9360">
            <a:solidFill>
              <a:srgbClr val="f59240"/>
            </a:solidFill>
            <a:round/>
          </a:ln>
        </p:spPr>
        <p:txBody>
          <a:bodyPr lIns="90000" rIns="90000" tIns="45000" bIns="45000" anchor="ctr"/>
          <a:p>
            <a:pPr algn="ctr">
              <a:lnSpc>
                <a:spcPct val="100000"/>
              </a:lnSpc>
            </a:pPr>
            <a:r>
              <a:rPr lang="en-NZ" sz="1500">
                <a:solidFill>
                  <a:srgbClr val="ffffff"/>
                </a:solidFill>
                <a:latin typeface="Calibri"/>
              </a:rPr>
              <a:t>Static routes</a:t>
            </a:r>
            <a:endParaRPr/>
          </a:p>
        </p:txBody>
      </p:sp>
      <p:sp>
        <p:nvSpPr>
          <p:cNvPr id="176" name="CustomShape 12"/>
          <p:cNvSpPr/>
          <p:nvPr/>
        </p:nvSpPr>
        <p:spPr>
          <a:xfrm>
            <a:off x="2479680" y="3657960"/>
            <a:ext cx="1712880" cy="362520"/>
          </a:xfrm>
          <a:prstGeom prst="rect">
            <a:avLst/>
          </a:prstGeom>
          <a:noFill/>
          <a:ln>
            <a:noFill/>
          </a:ln>
        </p:spPr>
        <p:txBody>
          <a:bodyPr wrap="none" lIns="90000" rIns="90000" tIns="45000" bIns="45000"/>
          <a:p>
            <a:pPr>
              <a:lnSpc>
                <a:spcPct val="100000"/>
              </a:lnSpc>
            </a:pPr>
            <a:r>
              <a:rPr lang="en-NZ" sz="1600">
                <a:solidFill>
                  <a:srgbClr val="000000"/>
                </a:solidFill>
                <a:latin typeface="Calibri"/>
                <a:ea typeface="新細明體"/>
              </a:rPr>
              <a:t>Control plane</a:t>
            </a:r>
            <a:endParaRPr/>
          </a:p>
        </p:txBody>
      </p:sp>
      <p:sp>
        <p:nvSpPr>
          <p:cNvPr id="177" name="CustomShape 13"/>
          <p:cNvSpPr/>
          <p:nvPr/>
        </p:nvSpPr>
        <p:spPr>
          <a:xfrm>
            <a:off x="2789280" y="4021560"/>
            <a:ext cx="2984400" cy="239400"/>
          </a:xfrm>
          <a:prstGeom prst="roundRect">
            <a:avLst>
              <a:gd name="adj" fmla="val 16667"/>
            </a:avLst>
          </a:prstGeom>
          <a:gradFill>
            <a:gsLst>
              <a:gs pos="0">
                <a:srgbClr val="cc6d20"/>
              </a:gs>
              <a:gs pos="100000">
                <a:srgbClr val="ff9033"/>
              </a:gs>
            </a:gsLst>
            <a:lin ang="16200000"/>
          </a:gradFill>
          <a:ln w="9360">
            <a:solidFill>
              <a:srgbClr val="f59240"/>
            </a:solidFill>
            <a:round/>
          </a:ln>
        </p:spPr>
        <p:txBody>
          <a:bodyPr lIns="90000" rIns="90000" tIns="45000" bIns="45000" anchor="ctr"/>
          <a:p>
            <a:pPr algn="ctr">
              <a:lnSpc>
                <a:spcPct val="100000"/>
              </a:lnSpc>
            </a:pPr>
            <a:r>
              <a:rPr lang="en-NZ">
                <a:solidFill>
                  <a:srgbClr val="ffffff"/>
                </a:solidFill>
                <a:latin typeface="Calibri"/>
              </a:rPr>
              <a:t>OSPF</a:t>
            </a:r>
            <a:endParaRPr/>
          </a:p>
        </p:txBody>
      </p:sp>
      <p:sp>
        <p:nvSpPr>
          <p:cNvPr id="178" name="CustomShape 14"/>
          <p:cNvSpPr/>
          <p:nvPr/>
        </p:nvSpPr>
        <p:spPr>
          <a:xfrm>
            <a:off x="2789280" y="4450320"/>
            <a:ext cx="1136520" cy="345960"/>
          </a:xfrm>
          <a:prstGeom prst="roundRect">
            <a:avLst>
              <a:gd name="adj" fmla="val 16667"/>
            </a:avLst>
          </a:prstGeom>
          <a:solidFill>
            <a:srgbClr val="4f81bd"/>
          </a:solidFill>
          <a:ln w="25560">
            <a:solidFill>
              <a:srgbClr val="3a5f8b"/>
            </a:solidFill>
            <a:round/>
          </a:ln>
        </p:spPr>
        <p:txBody>
          <a:bodyPr lIns="90000" rIns="90000" tIns="45000" bIns="45000" anchor="ctr"/>
          <a:p>
            <a:pPr algn="ctr">
              <a:lnSpc>
                <a:spcPct val="100000"/>
              </a:lnSpc>
            </a:pPr>
            <a:r>
              <a:rPr lang="en-NZ" sz="1200">
                <a:solidFill>
                  <a:srgbClr val="ffffff"/>
                </a:solidFill>
                <a:latin typeface="Calibri"/>
              </a:rPr>
              <a:t>Neighbor table</a:t>
            </a:r>
            <a:endParaRPr/>
          </a:p>
        </p:txBody>
      </p:sp>
      <p:sp>
        <p:nvSpPr>
          <p:cNvPr id="179" name="CustomShape 15"/>
          <p:cNvSpPr/>
          <p:nvPr/>
        </p:nvSpPr>
        <p:spPr>
          <a:xfrm>
            <a:off x="4073400" y="4450320"/>
            <a:ext cx="993600" cy="345960"/>
          </a:xfrm>
          <a:prstGeom prst="roundRect">
            <a:avLst>
              <a:gd name="adj" fmla="val 16667"/>
            </a:avLst>
          </a:prstGeom>
          <a:solidFill>
            <a:srgbClr val="4f81bd"/>
          </a:solidFill>
          <a:ln w="25560">
            <a:solidFill>
              <a:srgbClr val="3a5f8b"/>
            </a:solidFill>
            <a:round/>
          </a:ln>
        </p:spPr>
        <p:txBody>
          <a:bodyPr lIns="90000" rIns="90000" tIns="45000" bIns="45000" anchor="ctr"/>
          <a:p>
            <a:pPr algn="ctr">
              <a:lnSpc>
                <a:spcPct val="100000"/>
              </a:lnSpc>
            </a:pPr>
            <a:r>
              <a:rPr lang="en-NZ" sz="1200">
                <a:solidFill>
                  <a:srgbClr val="ffffff"/>
                </a:solidFill>
                <a:latin typeface="Calibri"/>
              </a:rPr>
              <a:t>Link state database</a:t>
            </a:r>
            <a:endParaRPr/>
          </a:p>
        </p:txBody>
      </p:sp>
      <p:sp>
        <p:nvSpPr>
          <p:cNvPr id="180" name="CustomShape 16"/>
          <p:cNvSpPr/>
          <p:nvPr/>
        </p:nvSpPr>
        <p:spPr>
          <a:xfrm>
            <a:off x="5276880" y="4450320"/>
            <a:ext cx="995040" cy="345960"/>
          </a:xfrm>
          <a:prstGeom prst="roundRect">
            <a:avLst>
              <a:gd name="adj" fmla="val 16667"/>
            </a:avLst>
          </a:prstGeom>
          <a:solidFill>
            <a:srgbClr val="4f81bd"/>
          </a:solidFill>
          <a:ln w="25560">
            <a:solidFill>
              <a:srgbClr val="3a5f8b"/>
            </a:solidFill>
            <a:round/>
          </a:ln>
        </p:spPr>
        <p:txBody>
          <a:bodyPr lIns="90000" rIns="90000" tIns="45000" bIns="45000" anchor="ctr"/>
          <a:p>
            <a:pPr algn="ctr">
              <a:lnSpc>
                <a:spcPct val="100000"/>
              </a:lnSpc>
            </a:pPr>
            <a:r>
              <a:rPr lang="en-NZ" sz="1200">
                <a:solidFill>
                  <a:srgbClr val="ffffff"/>
                </a:solidFill>
                <a:latin typeface="Calibri"/>
              </a:rPr>
              <a:t>IP routing table</a:t>
            </a:r>
            <a:endParaRPr/>
          </a:p>
        </p:txBody>
      </p:sp>
      <p:sp>
        <p:nvSpPr>
          <p:cNvPr id="181" name="CustomShape 17"/>
          <p:cNvSpPr/>
          <p:nvPr/>
        </p:nvSpPr>
        <p:spPr>
          <a:xfrm>
            <a:off x="2620800" y="4972680"/>
            <a:ext cx="3898800" cy="577800"/>
          </a:xfrm>
          <a:prstGeom prst="roundRect">
            <a:avLst>
              <a:gd name="adj" fmla="val 16667"/>
            </a:avLst>
          </a:prstGeom>
          <a:gradFill>
            <a:gsLst>
              <a:gs pos="0">
                <a:srgbClr val="ffded0"/>
              </a:gs>
              <a:gs pos="100000">
                <a:srgbClr val="fff1ec"/>
              </a:gs>
            </a:gsLst>
            <a:lin ang="16200000"/>
          </a:gradFill>
          <a:ln w="9360">
            <a:solidFill>
              <a:srgbClr val="f59240"/>
            </a:solidFill>
            <a:round/>
          </a:ln>
        </p:spPr>
      </p:sp>
      <p:sp>
        <p:nvSpPr>
          <p:cNvPr id="182" name="CustomShape 18"/>
          <p:cNvSpPr/>
          <p:nvPr/>
        </p:nvSpPr>
        <p:spPr>
          <a:xfrm>
            <a:off x="3879720" y="5166360"/>
            <a:ext cx="2392200" cy="301320"/>
          </a:xfrm>
          <a:prstGeom prst="roundRect">
            <a:avLst>
              <a:gd name="adj" fmla="val 16667"/>
            </a:avLst>
          </a:prstGeom>
          <a:solidFill>
            <a:srgbClr val="4f81bd"/>
          </a:solidFill>
          <a:ln w="25560">
            <a:solidFill>
              <a:srgbClr val="3a5f8b"/>
            </a:solidFill>
            <a:round/>
          </a:ln>
        </p:spPr>
        <p:txBody>
          <a:bodyPr lIns="90000" rIns="90000" tIns="45000" bIns="45000" anchor="ctr"/>
          <a:p>
            <a:pPr algn="ctr">
              <a:lnSpc>
                <a:spcPct val="100000"/>
              </a:lnSpc>
            </a:pPr>
            <a:r>
              <a:rPr lang="en-NZ">
                <a:solidFill>
                  <a:srgbClr val="ffffff"/>
                </a:solidFill>
                <a:latin typeface="Calibri"/>
              </a:rPr>
              <a:t>Forwarding table</a:t>
            </a:r>
            <a:endParaRPr/>
          </a:p>
        </p:txBody>
      </p:sp>
      <p:sp>
        <p:nvSpPr>
          <p:cNvPr id="183" name="CustomShape 19"/>
          <p:cNvSpPr/>
          <p:nvPr/>
        </p:nvSpPr>
        <p:spPr>
          <a:xfrm>
            <a:off x="2473920" y="4983120"/>
            <a:ext cx="1432440" cy="362520"/>
          </a:xfrm>
          <a:prstGeom prst="rect">
            <a:avLst/>
          </a:prstGeom>
          <a:noFill/>
          <a:ln>
            <a:noFill/>
          </a:ln>
        </p:spPr>
        <p:txBody>
          <a:bodyPr wrap="none" lIns="90000" rIns="90000" tIns="45000" bIns="45000"/>
          <a:p>
            <a:pPr>
              <a:lnSpc>
                <a:spcPct val="100000"/>
              </a:lnSpc>
            </a:pPr>
            <a:r>
              <a:rPr lang="en-NZ">
                <a:solidFill>
                  <a:srgbClr val="000000"/>
                </a:solidFill>
                <a:latin typeface="Calibri"/>
                <a:ea typeface="新細明體"/>
              </a:rPr>
              <a:t>Data plane</a:t>
            </a:r>
            <a:endParaRPr/>
          </a:p>
        </p:txBody>
      </p:sp>
      <p:sp>
        <p:nvSpPr>
          <p:cNvPr id="184" name="CustomShape 20"/>
          <p:cNvSpPr/>
          <p:nvPr/>
        </p:nvSpPr>
        <p:spPr>
          <a:xfrm>
            <a:off x="306360" y="3655080"/>
            <a:ext cx="1577880" cy="1191960"/>
          </a:xfrm>
          <a:prstGeom prst="roundRect">
            <a:avLst>
              <a:gd name="adj" fmla="val 16667"/>
            </a:avLst>
          </a:prstGeom>
          <a:gradFill>
            <a:gsLst>
              <a:gs pos="0">
                <a:srgbClr val="ffded0"/>
              </a:gs>
              <a:gs pos="100000">
                <a:srgbClr val="fff1ec"/>
              </a:gs>
            </a:gsLst>
            <a:lin ang="16200000"/>
          </a:gradFill>
          <a:ln w="9360">
            <a:solidFill>
              <a:srgbClr val="f59240"/>
            </a:solidFill>
            <a:round/>
          </a:ln>
        </p:spPr>
      </p:sp>
      <p:sp>
        <p:nvSpPr>
          <p:cNvPr id="185" name="CustomShape 21"/>
          <p:cNvSpPr/>
          <p:nvPr/>
        </p:nvSpPr>
        <p:spPr>
          <a:xfrm>
            <a:off x="325440" y="4972680"/>
            <a:ext cx="1577880" cy="577800"/>
          </a:xfrm>
          <a:prstGeom prst="roundRect">
            <a:avLst>
              <a:gd name="adj" fmla="val 16667"/>
            </a:avLst>
          </a:prstGeom>
          <a:gradFill>
            <a:gsLst>
              <a:gs pos="0">
                <a:srgbClr val="ffded0"/>
              </a:gs>
              <a:gs pos="100000">
                <a:srgbClr val="fff1ec"/>
              </a:gs>
            </a:gsLst>
            <a:lin ang="16200000"/>
          </a:gradFill>
          <a:ln w="9360">
            <a:solidFill>
              <a:srgbClr val="f59240"/>
            </a:solidFill>
            <a:round/>
          </a:ln>
        </p:spPr>
      </p:sp>
      <p:sp>
        <p:nvSpPr>
          <p:cNvPr id="186" name="CustomShape 22"/>
          <p:cNvSpPr/>
          <p:nvPr/>
        </p:nvSpPr>
        <p:spPr>
          <a:xfrm>
            <a:off x="223920" y="4984560"/>
            <a:ext cx="1432440" cy="362520"/>
          </a:xfrm>
          <a:prstGeom prst="rect">
            <a:avLst/>
          </a:prstGeom>
          <a:noFill/>
          <a:ln>
            <a:noFill/>
          </a:ln>
        </p:spPr>
        <p:txBody>
          <a:bodyPr wrap="none" lIns="90000" rIns="90000" tIns="45000" bIns="45000"/>
          <a:p>
            <a:pPr>
              <a:lnSpc>
                <a:spcPct val="100000"/>
              </a:lnSpc>
            </a:pPr>
            <a:r>
              <a:rPr lang="en-NZ">
                <a:solidFill>
                  <a:srgbClr val="000000"/>
                </a:solidFill>
                <a:latin typeface="Calibri"/>
                <a:ea typeface="新細明體"/>
              </a:rPr>
              <a:t>Data plane</a:t>
            </a:r>
            <a:endParaRPr/>
          </a:p>
        </p:txBody>
      </p:sp>
      <p:sp>
        <p:nvSpPr>
          <p:cNvPr id="187" name="CustomShape 23"/>
          <p:cNvSpPr/>
          <p:nvPr/>
        </p:nvSpPr>
        <p:spPr>
          <a:xfrm>
            <a:off x="164880" y="3657960"/>
            <a:ext cx="1712880" cy="362520"/>
          </a:xfrm>
          <a:prstGeom prst="rect">
            <a:avLst/>
          </a:prstGeom>
          <a:noFill/>
          <a:ln>
            <a:noFill/>
          </a:ln>
        </p:spPr>
        <p:txBody>
          <a:bodyPr wrap="none" lIns="90000" rIns="90000" tIns="45000" bIns="45000"/>
          <a:p>
            <a:pPr>
              <a:lnSpc>
                <a:spcPct val="100000"/>
              </a:lnSpc>
            </a:pPr>
            <a:r>
              <a:rPr lang="en-NZ" sz="1600">
                <a:solidFill>
                  <a:srgbClr val="000000"/>
                </a:solidFill>
                <a:latin typeface="Calibri"/>
                <a:ea typeface="新細明體"/>
              </a:rPr>
              <a:t>Control plane</a:t>
            </a:r>
            <a:endParaRPr/>
          </a:p>
        </p:txBody>
      </p:sp>
      <p:sp>
        <p:nvSpPr>
          <p:cNvPr id="188" name="CustomShape 24"/>
          <p:cNvSpPr/>
          <p:nvPr/>
        </p:nvSpPr>
        <p:spPr>
          <a:xfrm>
            <a:off x="527040" y="4024800"/>
            <a:ext cx="1207800" cy="239400"/>
          </a:xfrm>
          <a:prstGeom prst="roundRect">
            <a:avLst>
              <a:gd name="adj" fmla="val 16667"/>
            </a:avLst>
          </a:prstGeom>
          <a:gradFill>
            <a:gsLst>
              <a:gs pos="0">
                <a:srgbClr val="cc6d20"/>
              </a:gs>
              <a:gs pos="100000">
                <a:srgbClr val="ff9033"/>
              </a:gs>
            </a:gsLst>
            <a:lin ang="16200000"/>
          </a:gradFill>
          <a:ln w="9360">
            <a:solidFill>
              <a:srgbClr val="f59240"/>
            </a:solidFill>
            <a:round/>
          </a:ln>
        </p:spPr>
        <p:txBody>
          <a:bodyPr lIns="90000" rIns="90000" tIns="45000" bIns="45000" anchor="ctr"/>
          <a:p>
            <a:pPr algn="ctr">
              <a:lnSpc>
                <a:spcPct val="100000"/>
              </a:lnSpc>
            </a:pPr>
            <a:r>
              <a:rPr lang="en-NZ">
                <a:solidFill>
                  <a:srgbClr val="ffffff"/>
                </a:solidFill>
                <a:latin typeface="Calibri"/>
              </a:rPr>
              <a:t>OSPF</a:t>
            </a:r>
            <a:endParaRPr/>
          </a:p>
        </p:txBody>
      </p:sp>
      <p:sp>
        <p:nvSpPr>
          <p:cNvPr id="189" name="CustomShape 25"/>
          <p:cNvSpPr/>
          <p:nvPr/>
        </p:nvSpPr>
        <p:spPr>
          <a:xfrm>
            <a:off x="6973920" y="2493000"/>
            <a:ext cx="1984320" cy="3201840"/>
          </a:xfrm>
          <a:prstGeom prst="rect">
            <a:avLst/>
          </a:prstGeom>
          <a:gradFill>
            <a:gsLst>
              <a:gs pos="0">
                <a:srgbClr val="d0d0d0"/>
              </a:gs>
              <a:gs pos="100000">
                <a:srgbClr val="ededed"/>
              </a:gs>
            </a:gsLst>
            <a:lin ang="16200000"/>
          </a:gradFill>
          <a:ln w="28440">
            <a:solidFill>
              <a:srgbClr val="000000"/>
            </a:solidFill>
            <a:round/>
          </a:ln>
        </p:spPr>
      </p:sp>
      <p:sp>
        <p:nvSpPr>
          <p:cNvPr id="190" name="CustomShape 26"/>
          <p:cNvSpPr/>
          <p:nvPr/>
        </p:nvSpPr>
        <p:spPr>
          <a:xfrm>
            <a:off x="6958440" y="2497320"/>
            <a:ext cx="1705320" cy="317160"/>
          </a:xfrm>
          <a:prstGeom prst="rect">
            <a:avLst/>
          </a:prstGeom>
          <a:noFill/>
          <a:ln>
            <a:noFill/>
          </a:ln>
        </p:spPr>
        <p:txBody>
          <a:bodyPr wrap="none" lIns="90000" rIns="90000" tIns="45000" bIns="45000"/>
          <a:p>
            <a:pPr>
              <a:lnSpc>
                <a:spcPct val="100000"/>
              </a:lnSpc>
            </a:pPr>
            <a:r>
              <a:rPr lang="en-NZ" sz="1500">
                <a:solidFill>
                  <a:srgbClr val="000000"/>
                </a:solidFill>
                <a:latin typeface="Calibri"/>
                <a:ea typeface="新細明體"/>
              </a:rPr>
              <a:t>Adjacent Router</a:t>
            </a:r>
            <a:endParaRPr/>
          </a:p>
        </p:txBody>
      </p:sp>
      <p:sp>
        <p:nvSpPr>
          <p:cNvPr id="191" name="CustomShape 27"/>
          <p:cNvSpPr/>
          <p:nvPr/>
        </p:nvSpPr>
        <p:spPr>
          <a:xfrm>
            <a:off x="7176960" y="3651840"/>
            <a:ext cx="1577880" cy="1190520"/>
          </a:xfrm>
          <a:prstGeom prst="roundRect">
            <a:avLst>
              <a:gd name="adj" fmla="val 16667"/>
            </a:avLst>
          </a:prstGeom>
          <a:gradFill>
            <a:gsLst>
              <a:gs pos="0">
                <a:srgbClr val="ffded0"/>
              </a:gs>
              <a:gs pos="100000">
                <a:srgbClr val="fff1ec"/>
              </a:gs>
            </a:gsLst>
            <a:lin ang="16200000"/>
          </a:gradFill>
          <a:ln w="9360">
            <a:solidFill>
              <a:srgbClr val="f59240"/>
            </a:solidFill>
            <a:round/>
          </a:ln>
        </p:spPr>
      </p:sp>
      <p:sp>
        <p:nvSpPr>
          <p:cNvPr id="192" name="CustomShape 28"/>
          <p:cNvSpPr/>
          <p:nvPr/>
        </p:nvSpPr>
        <p:spPr>
          <a:xfrm>
            <a:off x="7196040" y="4967640"/>
            <a:ext cx="1577880" cy="577800"/>
          </a:xfrm>
          <a:prstGeom prst="roundRect">
            <a:avLst>
              <a:gd name="adj" fmla="val 16667"/>
            </a:avLst>
          </a:prstGeom>
          <a:gradFill>
            <a:gsLst>
              <a:gs pos="0">
                <a:srgbClr val="ffded0"/>
              </a:gs>
              <a:gs pos="100000">
                <a:srgbClr val="fff1ec"/>
              </a:gs>
            </a:gsLst>
            <a:lin ang="16200000"/>
          </a:gradFill>
          <a:ln w="9360">
            <a:solidFill>
              <a:srgbClr val="f59240"/>
            </a:solidFill>
            <a:round/>
          </a:ln>
        </p:spPr>
      </p:sp>
      <p:sp>
        <p:nvSpPr>
          <p:cNvPr id="193" name="CustomShape 29"/>
          <p:cNvSpPr/>
          <p:nvPr/>
        </p:nvSpPr>
        <p:spPr>
          <a:xfrm>
            <a:off x="7094880" y="4980240"/>
            <a:ext cx="1432440" cy="362520"/>
          </a:xfrm>
          <a:prstGeom prst="rect">
            <a:avLst/>
          </a:prstGeom>
          <a:noFill/>
          <a:ln>
            <a:noFill/>
          </a:ln>
        </p:spPr>
        <p:txBody>
          <a:bodyPr wrap="none" lIns="90000" rIns="90000" tIns="45000" bIns="45000"/>
          <a:p>
            <a:pPr>
              <a:lnSpc>
                <a:spcPct val="100000"/>
              </a:lnSpc>
            </a:pPr>
            <a:r>
              <a:rPr lang="en-NZ">
                <a:solidFill>
                  <a:srgbClr val="000000"/>
                </a:solidFill>
                <a:latin typeface="Calibri"/>
                <a:ea typeface="新細明體"/>
              </a:rPr>
              <a:t>Data plane</a:t>
            </a:r>
            <a:endParaRPr/>
          </a:p>
        </p:txBody>
      </p:sp>
      <p:sp>
        <p:nvSpPr>
          <p:cNvPr id="194" name="CustomShape 30"/>
          <p:cNvSpPr/>
          <p:nvPr/>
        </p:nvSpPr>
        <p:spPr>
          <a:xfrm>
            <a:off x="7035840" y="3653640"/>
            <a:ext cx="1712880" cy="362520"/>
          </a:xfrm>
          <a:prstGeom prst="rect">
            <a:avLst/>
          </a:prstGeom>
          <a:noFill/>
          <a:ln>
            <a:noFill/>
          </a:ln>
        </p:spPr>
        <p:txBody>
          <a:bodyPr wrap="none" lIns="90000" rIns="90000" tIns="45000" bIns="45000"/>
          <a:p>
            <a:pPr>
              <a:lnSpc>
                <a:spcPct val="100000"/>
              </a:lnSpc>
            </a:pPr>
            <a:r>
              <a:rPr lang="en-NZ" sz="1600">
                <a:solidFill>
                  <a:srgbClr val="000000"/>
                </a:solidFill>
                <a:latin typeface="Calibri"/>
                <a:ea typeface="新細明體"/>
              </a:rPr>
              <a:t>s</a:t>
            </a:r>
            <a:endParaRPr/>
          </a:p>
        </p:txBody>
      </p:sp>
      <p:sp>
        <p:nvSpPr>
          <p:cNvPr id="195" name="CustomShape 31"/>
          <p:cNvSpPr/>
          <p:nvPr/>
        </p:nvSpPr>
        <p:spPr>
          <a:xfrm>
            <a:off x="7381800" y="4021560"/>
            <a:ext cx="1206360" cy="239400"/>
          </a:xfrm>
          <a:prstGeom prst="roundRect">
            <a:avLst>
              <a:gd name="adj" fmla="val 16667"/>
            </a:avLst>
          </a:prstGeom>
          <a:gradFill>
            <a:gsLst>
              <a:gs pos="0">
                <a:srgbClr val="cc6d20"/>
              </a:gs>
              <a:gs pos="100000">
                <a:srgbClr val="ff9033"/>
              </a:gs>
            </a:gsLst>
            <a:lin ang="16200000"/>
          </a:gradFill>
          <a:ln w="9360">
            <a:solidFill>
              <a:srgbClr val="f59240"/>
            </a:solidFill>
            <a:round/>
          </a:ln>
        </p:spPr>
        <p:txBody>
          <a:bodyPr lIns="90000" rIns="90000" tIns="45000" bIns="45000" anchor="ctr"/>
          <a:p>
            <a:pPr algn="ctr">
              <a:lnSpc>
                <a:spcPct val="100000"/>
              </a:lnSpc>
            </a:pPr>
            <a:r>
              <a:rPr lang="en-NZ">
                <a:solidFill>
                  <a:srgbClr val="ffffff"/>
                </a:solidFill>
                <a:latin typeface="Calibri"/>
              </a:rPr>
              <a:t>OSPF</a:t>
            </a:r>
            <a:endParaRPr/>
          </a:p>
        </p:txBody>
      </p:sp>
      <p:sp>
        <p:nvSpPr>
          <p:cNvPr id="196" name="CustomShape 32"/>
          <p:cNvSpPr/>
          <p:nvPr/>
        </p:nvSpPr>
        <p:spPr>
          <a:xfrm flipV="1">
            <a:off x="1736640" y="4140720"/>
            <a:ext cx="1050840" cy="1440"/>
          </a:xfrm>
          <a:prstGeom prst="straightConnector1">
            <a:avLst/>
          </a:prstGeom>
          <a:noFill/>
          <a:ln w="38160">
            <a:solidFill>
              <a:srgbClr val="c0504d"/>
            </a:solidFill>
            <a:round/>
            <a:headEnd len="med" type="arrow" w="med"/>
            <a:tailEnd len="med" type="arrow" w="med"/>
          </a:ln>
        </p:spPr>
      </p:sp>
      <p:sp>
        <p:nvSpPr>
          <p:cNvPr id="197" name="CustomShape 33"/>
          <p:cNvSpPr/>
          <p:nvPr/>
        </p:nvSpPr>
        <p:spPr>
          <a:xfrm>
            <a:off x="5775480" y="4142160"/>
            <a:ext cx="1604880" cy="360"/>
          </a:xfrm>
          <a:prstGeom prst="straightConnector1">
            <a:avLst/>
          </a:prstGeom>
          <a:noFill/>
          <a:ln w="38160">
            <a:solidFill>
              <a:srgbClr val="c0504d"/>
            </a:solidFill>
            <a:round/>
            <a:headEnd len="med" type="arrow" w="med"/>
            <a:tailEnd len="med" type="arrow" w="med"/>
          </a:ln>
        </p:spPr>
      </p:sp>
      <p:sp>
        <p:nvSpPr>
          <p:cNvPr id="198" name="CustomShape 34"/>
          <p:cNvSpPr/>
          <p:nvPr/>
        </p:nvSpPr>
        <p:spPr>
          <a:xfrm>
            <a:off x="1905120" y="5261400"/>
            <a:ext cx="714240" cy="360"/>
          </a:xfrm>
          <a:prstGeom prst="straightConnector1">
            <a:avLst/>
          </a:prstGeom>
          <a:noFill/>
          <a:ln w="38160">
            <a:solidFill>
              <a:srgbClr val="c0504d"/>
            </a:solidFill>
            <a:round/>
            <a:headEnd len="med" type="arrow" w="med"/>
            <a:tailEnd len="med" type="arrow" w="med"/>
          </a:ln>
        </p:spPr>
      </p:sp>
      <p:sp>
        <p:nvSpPr>
          <p:cNvPr id="199" name="CustomShape 35"/>
          <p:cNvSpPr/>
          <p:nvPr/>
        </p:nvSpPr>
        <p:spPr>
          <a:xfrm flipV="1">
            <a:off x="6521400" y="5256720"/>
            <a:ext cx="672840" cy="1440"/>
          </a:xfrm>
          <a:prstGeom prst="straightConnector1">
            <a:avLst/>
          </a:prstGeom>
          <a:noFill/>
          <a:ln w="38160">
            <a:solidFill>
              <a:srgbClr val="c0504d"/>
            </a:solidFill>
            <a:round/>
            <a:headEnd len="med" type="arrow" w="med"/>
            <a:tailEnd len="med" type="arrow" w="med"/>
          </a:ln>
        </p:spPr>
      </p:sp>
      <p:sp>
        <p:nvSpPr>
          <p:cNvPr id="200" name="CustomShape 36"/>
          <p:cNvSpPr/>
          <p:nvPr/>
        </p:nvSpPr>
        <p:spPr>
          <a:xfrm>
            <a:off x="5635800" y="3358080"/>
            <a:ext cx="360" cy="344160"/>
          </a:xfrm>
          <a:prstGeom prst="straightConnector1">
            <a:avLst/>
          </a:prstGeom>
          <a:noFill/>
          <a:ln w="38160">
            <a:solidFill>
              <a:srgbClr val="000000"/>
            </a:solidFill>
            <a:round/>
            <a:tailEnd len="med" type="arrow" w="med"/>
          </a:ln>
        </p:spPr>
      </p:sp>
      <p:sp>
        <p:nvSpPr>
          <p:cNvPr id="201" name="CustomShape 37"/>
          <p:cNvSpPr/>
          <p:nvPr/>
        </p:nvSpPr>
        <p:spPr>
          <a:xfrm>
            <a:off x="4078440" y="3351600"/>
            <a:ext cx="360" cy="703080"/>
          </a:xfrm>
          <a:prstGeom prst="straightConnector1">
            <a:avLst/>
          </a:prstGeom>
          <a:noFill/>
          <a:ln w="38160">
            <a:solidFill>
              <a:srgbClr val="000000"/>
            </a:solidFill>
            <a:round/>
            <a:tailEnd len="med" type="arrow" w="med"/>
          </a:ln>
        </p:spPr>
      </p:sp>
      <p:sp>
        <p:nvSpPr>
          <p:cNvPr id="202" name="CustomShape 38"/>
          <p:cNvSpPr/>
          <p:nvPr/>
        </p:nvSpPr>
        <p:spPr>
          <a:xfrm>
            <a:off x="3216240" y="4266000"/>
            <a:ext cx="360" cy="179280"/>
          </a:xfrm>
          <a:prstGeom prst="straightConnector1">
            <a:avLst/>
          </a:prstGeom>
          <a:noFill/>
          <a:ln w="38160">
            <a:solidFill>
              <a:srgbClr val="000000"/>
            </a:solidFill>
            <a:round/>
            <a:tailEnd len="med" type="arrow" w="med"/>
          </a:ln>
        </p:spPr>
      </p:sp>
      <p:sp>
        <p:nvSpPr>
          <p:cNvPr id="203" name="CustomShape 39"/>
          <p:cNvSpPr/>
          <p:nvPr/>
        </p:nvSpPr>
        <p:spPr>
          <a:xfrm>
            <a:off x="4257720" y="4271040"/>
            <a:ext cx="360" cy="177480"/>
          </a:xfrm>
          <a:prstGeom prst="straightConnector1">
            <a:avLst/>
          </a:prstGeom>
          <a:noFill/>
          <a:ln w="38160">
            <a:solidFill>
              <a:srgbClr val="000000"/>
            </a:solidFill>
            <a:round/>
            <a:tailEnd len="med" type="arrow" w="med"/>
          </a:ln>
        </p:spPr>
      </p:sp>
      <p:sp>
        <p:nvSpPr>
          <p:cNvPr id="204" name="CustomShape 40"/>
          <p:cNvSpPr/>
          <p:nvPr/>
        </p:nvSpPr>
        <p:spPr>
          <a:xfrm>
            <a:off x="5587920" y="4271040"/>
            <a:ext cx="360" cy="185400"/>
          </a:xfrm>
          <a:prstGeom prst="straightConnector1">
            <a:avLst/>
          </a:prstGeom>
          <a:noFill/>
          <a:ln w="38160">
            <a:solidFill>
              <a:srgbClr val="000000"/>
            </a:solidFill>
            <a:round/>
            <a:tailEnd len="med" type="arrow" w="med"/>
          </a:ln>
        </p:spPr>
      </p:sp>
      <p:sp>
        <p:nvSpPr>
          <p:cNvPr id="205" name="CustomShape 41"/>
          <p:cNvSpPr/>
          <p:nvPr/>
        </p:nvSpPr>
        <p:spPr>
          <a:xfrm>
            <a:off x="5491080" y="4798080"/>
            <a:ext cx="360" cy="366480"/>
          </a:xfrm>
          <a:prstGeom prst="straightConnector1">
            <a:avLst/>
          </a:prstGeom>
          <a:noFill/>
          <a:ln w="38160">
            <a:solidFill>
              <a:srgbClr val="000000"/>
            </a:solidFill>
            <a:round/>
            <a:tailEnd len="med" type="arrow" w="med"/>
          </a:ln>
        </p:spPr>
      </p:sp>
      <p:sp>
        <p:nvSpPr>
          <p:cNvPr id="206" name="CustomShape 42"/>
          <p:cNvSpPr/>
          <p:nvPr/>
        </p:nvSpPr>
        <p:spPr>
          <a:xfrm>
            <a:off x="1162080" y="3441240"/>
            <a:ext cx="1319400" cy="208440"/>
          </a:xfrm>
          <a:prstGeom prst="rect">
            <a:avLst/>
          </a:prstGeom>
          <a:gradFill>
            <a:gsLst>
              <a:gs pos="0">
                <a:srgbClr val="779637"/>
              </a:gs>
              <a:gs pos="100000">
                <a:srgbClr val="9bc348"/>
              </a:gs>
            </a:gsLst>
            <a:lin ang="16200000"/>
          </a:gradFill>
          <a:ln>
            <a:noFill/>
          </a:ln>
        </p:spPr>
        <p:txBody>
          <a:bodyPr lIns="90000" rIns="90000" tIns="45000" bIns="45000" anchor="ctr"/>
          <a:p>
            <a:pPr algn="ctr">
              <a:lnSpc>
                <a:spcPct val="100000"/>
              </a:lnSpc>
            </a:pPr>
            <a:r>
              <a:rPr lang="en-NZ" sz="1600">
                <a:solidFill>
                  <a:srgbClr val="ffffff"/>
                </a:solidFill>
                <a:latin typeface="Calibri"/>
              </a:rPr>
              <a:t>Routing</a:t>
            </a:r>
            <a:endParaRPr/>
          </a:p>
        </p:txBody>
      </p:sp>
      <p:sp>
        <p:nvSpPr>
          <p:cNvPr id="207" name="CustomShape 43"/>
          <p:cNvSpPr/>
          <p:nvPr/>
        </p:nvSpPr>
        <p:spPr>
          <a:xfrm>
            <a:off x="6130800" y="3969360"/>
            <a:ext cx="360" cy="479160"/>
          </a:xfrm>
          <a:prstGeom prst="straightConnector1">
            <a:avLst/>
          </a:prstGeom>
          <a:noFill/>
          <a:ln w="38160">
            <a:solidFill>
              <a:srgbClr val="000000"/>
            </a:solidFill>
            <a:round/>
            <a:tailEnd len="med" type="arrow" w="med"/>
          </a:ln>
        </p:spPr>
      </p:sp>
      <p:sp>
        <p:nvSpPr>
          <p:cNvPr id="208" name="CustomShape 44"/>
          <p:cNvSpPr/>
          <p:nvPr/>
        </p:nvSpPr>
        <p:spPr>
          <a:xfrm>
            <a:off x="1131480" y="4774320"/>
            <a:ext cx="1319400" cy="208440"/>
          </a:xfrm>
          <a:prstGeom prst="rect">
            <a:avLst/>
          </a:prstGeom>
          <a:gradFill>
            <a:gsLst>
              <a:gs pos="0">
                <a:srgbClr val="779637"/>
              </a:gs>
              <a:gs pos="100000">
                <a:srgbClr val="9bc348"/>
              </a:gs>
            </a:gsLst>
            <a:lin ang="16200000"/>
          </a:gradFill>
          <a:ln>
            <a:noFill/>
          </a:ln>
        </p:spPr>
        <p:txBody>
          <a:bodyPr lIns="90000" rIns="90000" tIns="45000" bIns="45000" anchor="ctr"/>
          <a:p>
            <a:pPr algn="ctr">
              <a:lnSpc>
                <a:spcPct val="100000"/>
              </a:lnSpc>
            </a:pPr>
            <a:r>
              <a:rPr lang="en-NZ" sz="1600">
                <a:solidFill>
                  <a:srgbClr val="ffffff"/>
                </a:solidFill>
                <a:latin typeface="Calibri"/>
              </a:rPr>
              <a:t>Switching</a:t>
            </a:r>
            <a:endParaRPr/>
          </a:p>
        </p:txBody>
      </p:sp>
      <p:sp>
        <p:nvSpPr>
          <p:cNvPr id="209" name="CustomShape 45"/>
          <p:cNvSpPr/>
          <p:nvPr/>
        </p:nvSpPr>
        <p:spPr>
          <a:xfrm flipH="1" rot="5400000">
            <a:off x="1851840" y="3686040"/>
            <a:ext cx="441000" cy="374400"/>
          </a:xfrm>
          <a:prstGeom prst="curvedConnector3">
            <a:avLst>
              <a:gd name="adj1" fmla="val 50000"/>
            </a:avLst>
          </a:prstGeom>
          <a:noFill/>
          <a:ln w="9360">
            <a:solidFill>
              <a:srgbClr val="4a7ebb"/>
            </a:solidFill>
            <a:round/>
            <a:tailEnd len="med" type="arrow" w="med"/>
          </a:ln>
        </p:spPr>
      </p:sp>
      <p:sp>
        <p:nvSpPr>
          <p:cNvPr id="210" name="CustomShape 46"/>
          <p:cNvSpPr/>
          <p:nvPr/>
        </p:nvSpPr>
        <p:spPr>
          <a:xfrm flipH="1" rot="5400000">
            <a:off x="1859760" y="4916520"/>
            <a:ext cx="331560" cy="468000"/>
          </a:xfrm>
          <a:prstGeom prst="curvedConnector3">
            <a:avLst>
              <a:gd name="adj1" fmla="val 50000"/>
            </a:avLst>
          </a:prstGeom>
          <a:noFill/>
          <a:ln w="9360">
            <a:solidFill>
              <a:srgbClr val="4a7ebb"/>
            </a:solidFill>
            <a:round/>
            <a:tailEnd len="med" type="arrow" w="med"/>
          </a:ln>
        </p:spPr>
      </p:sp>
      <p:sp>
        <p:nvSpPr>
          <p:cNvPr id="211" name="CustomShape 47"/>
          <p:cNvSpPr/>
          <p:nvPr/>
        </p:nvSpPr>
        <p:spPr>
          <a:xfrm>
            <a:off x="306360" y="6165360"/>
            <a:ext cx="6914880" cy="637560"/>
          </a:xfrm>
          <a:prstGeom prst="rect">
            <a:avLst/>
          </a:prstGeom>
          <a:noFill/>
          <a:ln>
            <a:noFill/>
          </a:ln>
        </p:spPr>
        <p:txBody>
          <a:bodyPr lIns="90000" rIns="90000" tIns="45000" bIns="45000"/>
          <a:p>
            <a:pPr>
              <a:lnSpc>
                <a:spcPct val="100000"/>
              </a:lnSpc>
            </a:pPr>
            <a:r>
              <a:rPr lang="en-NZ">
                <a:solidFill>
                  <a:srgbClr val="000000"/>
                </a:solidFill>
                <a:latin typeface="Calibri"/>
              </a:rPr>
              <a:t>Shamelessly copied from ONF</a:t>
            </a:r>
            <a:r>
              <a:rPr lang="en-NZ" baseline="30000">
                <a:solidFill>
                  <a:srgbClr val="000000"/>
                </a:solidFill>
                <a:latin typeface="Calibri"/>
              </a:rPr>
              <a:t>©</a:t>
            </a:r>
            <a:r>
              <a:rPr lang="en-NZ">
                <a:solidFill>
                  <a:srgbClr val="000000"/>
                </a:solidFill>
                <a:latin typeface="Calibri"/>
              </a:rPr>
              <a:t> , J Rexford and Chao HC with permissions.</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CustomShape 1"/>
          <p:cNvSpPr/>
          <p:nvPr/>
        </p:nvSpPr>
        <p:spPr>
          <a:xfrm>
            <a:off x="457200" y="274680"/>
            <a:ext cx="7788960" cy="1141200"/>
          </a:xfrm>
          <a:prstGeom prst="rect">
            <a:avLst/>
          </a:prstGeom>
          <a:noFill/>
          <a:ln>
            <a:noFill/>
          </a:ln>
        </p:spPr>
        <p:txBody>
          <a:bodyPr lIns="90000" rIns="90000" tIns="45000" bIns="45000" anchor="ctr"/>
          <a:p>
            <a:pPr algn="ctr">
              <a:lnSpc>
                <a:spcPct val="100000"/>
              </a:lnSpc>
            </a:pPr>
            <a:r>
              <a:rPr lang="en-NZ" sz="3600">
                <a:solidFill>
                  <a:srgbClr val="000000"/>
                </a:solidFill>
                <a:latin typeface="Calibri"/>
              </a:rPr>
              <a:t>Changing assumptions</a:t>
            </a:r>
            <a:endParaRPr/>
          </a:p>
        </p:txBody>
      </p:sp>
      <p:sp>
        <p:nvSpPr>
          <p:cNvPr id="213" name="CustomShape 2"/>
          <p:cNvSpPr/>
          <p:nvPr/>
        </p:nvSpPr>
        <p:spPr>
          <a:xfrm>
            <a:off x="457200" y="1600200"/>
            <a:ext cx="7670160" cy="4183920"/>
          </a:xfrm>
          <a:prstGeom prst="rect">
            <a:avLst/>
          </a:prstGeom>
          <a:noFill/>
          <a:ln>
            <a:noFill/>
          </a:ln>
        </p:spPr>
        <p:txBody>
          <a:bodyPr lIns="90000" rIns="90000" tIns="45000" bIns="45000"/>
          <a:p>
            <a:pPr>
              <a:lnSpc>
                <a:spcPct val="100000"/>
              </a:lnSpc>
              <a:buSzPct val="45000"/>
              <a:buFont typeface="StarSymbol"/>
              <a:buChar char=""/>
            </a:pPr>
            <a:r>
              <a:rPr i="1" lang="en-NZ" sz="2600">
                <a:solidFill>
                  <a:srgbClr val="000000"/>
                </a:solidFill>
                <a:latin typeface="Calibri"/>
              </a:rPr>
              <a:t>Data centre: </a:t>
            </a:r>
            <a:endParaRPr/>
          </a:p>
          <a:p>
            <a:pPr lvl="1">
              <a:lnSpc>
                <a:spcPct val="100000"/>
              </a:lnSpc>
              <a:buSzPct val="45000"/>
              <a:buFont typeface="StarSymbol"/>
              <a:buChar char=""/>
            </a:pPr>
            <a:r>
              <a:rPr lang="en-NZ" sz="2600">
                <a:solidFill>
                  <a:srgbClr val="000000"/>
                </a:solidFill>
                <a:latin typeface="Calibri"/>
              </a:rPr>
              <a:t>servers appear and disappear (essentially are mobile) </a:t>
            </a:r>
            <a:endParaRPr/>
          </a:p>
          <a:p>
            <a:pPr>
              <a:lnSpc>
                <a:spcPct val="100000"/>
              </a:lnSpc>
              <a:buSzPct val="45000"/>
              <a:buFont typeface="StarSymbol"/>
              <a:buChar char=""/>
            </a:pPr>
            <a:r>
              <a:rPr i="1" lang="en-NZ" sz="2600">
                <a:solidFill>
                  <a:srgbClr val="000000"/>
                </a:solidFill>
                <a:latin typeface="Calibri"/>
              </a:rPr>
              <a:t>Bring your own devices: </a:t>
            </a:r>
            <a:endParaRPr/>
          </a:p>
          <a:p>
            <a:pPr lvl="1">
              <a:lnSpc>
                <a:spcPct val="100000"/>
              </a:lnSpc>
              <a:buSzPct val="45000"/>
              <a:buFont typeface="StarSymbol"/>
              <a:buChar char=""/>
            </a:pPr>
            <a:r>
              <a:rPr lang="en-NZ" sz="2600">
                <a:solidFill>
                  <a:srgbClr val="000000"/>
                </a:solidFill>
                <a:latin typeface="Calibri"/>
              </a:rPr>
              <a:t>traditional network control is coarse grained, need fine-grained control</a:t>
            </a:r>
            <a:endParaRPr/>
          </a:p>
          <a:p>
            <a:pPr lvl="1">
              <a:lnSpc>
                <a:spcPct val="100000"/>
              </a:lnSpc>
              <a:buSzPct val="45000"/>
              <a:buFont typeface="StarSymbol"/>
              <a:buChar char=""/>
            </a:pPr>
            <a:r>
              <a:rPr lang="en-NZ" sz="2600">
                <a:solidFill>
                  <a:srgbClr val="000000"/>
                </a:solidFill>
                <a:latin typeface="Calibri"/>
              </a:rPr>
              <a:t>cannot rely on fixed perimeters of control</a:t>
            </a:r>
            <a:endParaRPr/>
          </a:p>
          <a:p>
            <a:pPr>
              <a:lnSpc>
                <a:spcPct val="100000"/>
              </a:lnSpc>
              <a:buSzPct val="45000"/>
              <a:buFont typeface="StarSymbol"/>
              <a:buChar char=""/>
            </a:pPr>
            <a:r>
              <a:rPr i="1" lang="en-NZ" sz="2600">
                <a:solidFill>
                  <a:srgbClr val="000000"/>
                </a:solidFill>
                <a:latin typeface="Calibri"/>
              </a:rPr>
              <a:t>Cloud computing and big data:</a:t>
            </a:r>
            <a:endParaRPr/>
          </a:p>
          <a:p>
            <a:pPr lvl="1">
              <a:lnSpc>
                <a:spcPct val="100000"/>
              </a:lnSpc>
              <a:buSzPct val="45000"/>
              <a:buFont typeface="StarSymbol"/>
              <a:buChar char=""/>
            </a:pPr>
            <a:r>
              <a:rPr lang="en-NZ" sz="2600">
                <a:solidFill>
                  <a:srgbClr val="000000"/>
                </a:solidFill>
                <a:latin typeface="Calibri"/>
              </a:rPr>
              <a:t>we can scale compute, want to be able to scale bandwidth as well</a:t>
            </a:r>
            <a:endParaRPr/>
          </a:p>
          <a:p>
            <a:pPr lvl="1">
              <a:lnSpc>
                <a:spcPct val="100000"/>
              </a:lnSpc>
              <a:buSzPct val="45000"/>
              <a:buFont typeface="StarSymbol"/>
              <a:buChar char=""/>
            </a:pP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4" name="CustomShape 1"/>
          <p:cNvSpPr/>
          <p:nvPr/>
        </p:nvSpPr>
        <p:spPr>
          <a:xfrm>
            <a:off x="457200" y="274680"/>
            <a:ext cx="7788960" cy="1141200"/>
          </a:xfrm>
          <a:prstGeom prst="rect">
            <a:avLst/>
          </a:prstGeom>
          <a:noFill/>
          <a:ln>
            <a:noFill/>
          </a:ln>
        </p:spPr>
        <p:txBody>
          <a:bodyPr lIns="90000" rIns="90000" tIns="45000" bIns="45000" anchor="ctr"/>
          <a:p>
            <a:pPr algn="ctr">
              <a:lnSpc>
                <a:spcPct val="100000"/>
              </a:lnSpc>
            </a:pPr>
            <a:r>
              <a:rPr lang="en-NZ" sz="3600">
                <a:solidFill>
                  <a:srgbClr val="000000"/>
                </a:solidFill>
                <a:latin typeface="Calibri"/>
              </a:rPr>
              <a:t>Subsequent problems</a:t>
            </a:r>
            <a:endParaRPr/>
          </a:p>
        </p:txBody>
      </p:sp>
      <p:sp>
        <p:nvSpPr>
          <p:cNvPr id="215" name="CustomShape 2"/>
          <p:cNvSpPr/>
          <p:nvPr/>
        </p:nvSpPr>
        <p:spPr>
          <a:xfrm>
            <a:off x="457200" y="1600200"/>
            <a:ext cx="7670160" cy="4183920"/>
          </a:xfrm>
          <a:prstGeom prst="rect">
            <a:avLst/>
          </a:prstGeom>
          <a:noFill/>
          <a:ln>
            <a:noFill/>
          </a:ln>
        </p:spPr>
        <p:txBody>
          <a:bodyPr lIns="90000" rIns="90000" tIns="45000" bIns="45000"/>
          <a:p>
            <a:pPr>
              <a:lnSpc>
                <a:spcPct val="100000"/>
              </a:lnSpc>
              <a:buSzPct val="45000"/>
              <a:buFont typeface="StarSymbol"/>
              <a:buChar char=""/>
            </a:pPr>
            <a:r>
              <a:rPr lang="en-NZ" sz="2400">
                <a:solidFill>
                  <a:srgbClr val="000000"/>
                </a:solidFill>
                <a:latin typeface="Calibri"/>
              </a:rPr>
              <a:t>Static nature of networks make it difficult to adapt to changing mobility.</a:t>
            </a:r>
            <a:endParaRPr/>
          </a:p>
          <a:p>
            <a:pPr>
              <a:lnSpc>
                <a:spcPct val="100000"/>
              </a:lnSpc>
              <a:buSzPct val="45000"/>
              <a:buFont typeface="StarSymbol"/>
              <a:buChar char=""/>
            </a:pPr>
            <a:r>
              <a:rPr lang="en-NZ" sz="2400">
                <a:solidFill>
                  <a:srgbClr val="000000"/>
                </a:solidFill>
                <a:latin typeface="Calibri"/>
              </a:rPr>
              <a:t>Diversity of network devices and ways to configure them make it hard to enforce system wide policies. </a:t>
            </a:r>
            <a:endParaRPr/>
          </a:p>
          <a:p>
            <a:pPr>
              <a:lnSpc>
                <a:spcPct val="100000"/>
              </a:lnSpc>
              <a:buSzPct val="45000"/>
              <a:buFont typeface="StarSymbol"/>
              <a:buChar char=""/>
            </a:pPr>
            <a:r>
              <a:rPr lang="en-NZ" sz="2400">
                <a:solidFill>
                  <a:srgbClr val="000000"/>
                </a:solidFill>
                <a:latin typeface="Calibri"/>
              </a:rPr>
              <a:t>Can no longer rely on overprovision to cope with increased dynamic bandwidth requirements.</a:t>
            </a:r>
            <a:endParaRPr/>
          </a:p>
          <a:p>
            <a:pPr>
              <a:lnSpc>
                <a:spcPct val="100000"/>
              </a:lnSpc>
              <a:buSzPct val="45000"/>
              <a:buFont typeface="StarSymbol"/>
              <a:buChar char=""/>
            </a:pPr>
            <a:r>
              <a:rPr lang="en-NZ" sz="2400">
                <a:solidFill>
                  <a:srgbClr val="000000"/>
                </a:solidFill>
                <a:latin typeface="Calibri"/>
              </a:rPr>
              <a:t>Monolithic architectures cannot innovate faster than the three year standard product cycle.</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CustomShape 1"/>
          <p:cNvSpPr/>
          <p:nvPr/>
        </p:nvSpPr>
        <p:spPr>
          <a:xfrm>
            <a:off x="457200" y="274680"/>
            <a:ext cx="7788960" cy="1141200"/>
          </a:xfrm>
          <a:prstGeom prst="rect">
            <a:avLst/>
          </a:prstGeom>
          <a:noFill/>
          <a:ln>
            <a:noFill/>
          </a:ln>
        </p:spPr>
        <p:txBody>
          <a:bodyPr lIns="90000" rIns="90000" tIns="45000" bIns="45000" anchor="ctr"/>
          <a:p>
            <a:pPr algn="ctr">
              <a:lnSpc>
                <a:spcPct val="100000"/>
              </a:lnSpc>
            </a:pPr>
            <a:r>
              <a:rPr lang="en-NZ" sz="4400">
                <a:solidFill>
                  <a:srgbClr val="000000"/>
                </a:solidFill>
                <a:latin typeface="Calibri"/>
              </a:rPr>
              <a:t>Talk</a:t>
            </a:r>
            <a:endParaRPr/>
          </a:p>
        </p:txBody>
      </p:sp>
      <p:sp>
        <p:nvSpPr>
          <p:cNvPr id="217" name="CustomShape 2"/>
          <p:cNvSpPr/>
          <p:nvPr/>
        </p:nvSpPr>
        <p:spPr>
          <a:xfrm>
            <a:off x="457200" y="1600200"/>
            <a:ext cx="8073360" cy="4183920"/>
          </a:xfrm>
          <a:prstGeom prst="rect">
            <a:avLst/>
          </a:prstGeom>
          <a:noFill/>
          <a:ln>
            <a:noFill/>
          </a:ln>
        </p:spPr>
        <p:txBody>
          <a:bodyPr lIns="90000" rIns="90000" tIns="45000" bIns="45000"/>
          <a:p>
            <a:pPr>
              <a:lnSpc>
                <a:spcPct val="100000"/>
              </a:lnSpc>
              <a:buFont typeface="Arial"/>
              <a:buChar char="•"/>
            </a:pPr>
            <a:r>
              <a:rPr lang="en-NZ" sz="3200">
                <a:solidFill>
                  <a:srgbClr val="000000"/>
                </a:solidFill>
                <a:latin typeface="Calibri"/>
              </a:rPr>
              <a:t>Problems with traditional networks</a:t>
            </a:r>
            <a:endParaRPr/>
          </a:p>
          <a:p>
            <a:pPr>
              <a:lnSpc>
                <a:spcPct val="100000"/>
              </a:lnSpc>
              <a:buFont typeface="Arial"/>
              <a:buChar char="•"/>
            </a:pPr>
            <a:r>
              <a:rPr lang="en-NZ" sz="3200">
                <a:solidFill>
                  <a:srgbClr val="000000"/>
                </a:solidFill>
                <a:latin typeface="Calibri"/>
              </a:rPr>
              <a:t>What is SDN and how it helps</a:t>
            </a:r>
            <a:endParaRPr/>
          </a:p>
          <a:p>
            <a:pPr>
              <a:lnSpc>
                <a:spcPct val="100000"/>
              </a:lnSpc>
              <a:buFont typeface="Arial"/>
              <a:buChar char="•"/>
            </a:pPr>
            <a:r>
              <a:rPr lang="en-NZ" sz="3200">
                <a:solidFill>
                  <a:srgbClr val="000000"/>
                </a:solidFill>
                <a:latin typeface="Calibri"/>
              </a:rPr>
              <a:t>Openflow SDN</a:t>
            </a:r>
            <a:endParaRPr/>
          </a:p>
          <a:p>
            <a:pPr>
              <a:lnSpc>
                <a:spcPct val="100000"/>
              </a:lnSpc>
              <a:buFont typeface="Arial"/>
              <a:buChar char="•"/>
            </a:pPr>
            <a:r>
              <a:rPr lang="en-NZ" sz="3200">
                <a:solidFill>
                  <a:srgbClr val="000000"/>
                </a:solidFill>
                <a:latin typeface="Calibri"/>
              </a:rPr>
              <a:t>Example: Firewalls</a:t>
            </a:r>
            <a:endParaRPr/>
          </a:p>
          <a:p>
            <a:pPr>
              <a:lnSpc>
                <a:spcPct val="100000"/>
              </a:lnSpc>
              <a:buFont typeface="Arial"/>
              <a:buChar char="•"/>
            </a:pPr>
            <a:r>
              <a:rPr lang="en-NZ" sz="3200">
                <a:solidFill>
                  <a:srgbClr val="000000"/>
                </a:solidFill>
                <a:latin typeface="Calibri"/>
              </a:rPr>
              <a:t>Switches and Controllers</a:t>
            </a:r>
            <a:endParaRPr/>
          </a:p>
          <a:p>
            <a:pPr>
              <a:lnSpc>
                <a:spcPct val="100000"/>
              </a:lnSpc>
              <a:buFont typeface="Arial"/>
              <a:buChar char="•"/>
            </a:pPr>
            <a:r>
              <a:rPr lang="en-NZ" sz="3200">
                <a:solidFill>
                  <a:srgbClr val="000000"/>
                </a:solidFill>
                <a:latin typeface="Calibri"/>
              </a:rPr>
              <a:t>Hands on Session</a:t>
            </a:r>
            <a:endParaRPr/>
          </a:p>
          <a:p>
            <a:pPr>
              <a:lnSpc>
                <a:spcPct val="10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CustomShape 1"/>
          <p:cNvSpPr/>
          <p:nvPr/>
        </p:nvSpPr>
        <p:spPr>
          <a:xfrm>
            <a:off x="457200" y="274680"/>
            <a:ext cx="7788960" cy="1141200"/>
          </a:xfrm>
          <a:prstGeom prst="rect">
            <a:avLst/>
          </a:prstGeom>
          <a:noFill/>
          <a:ln>
            <a:noFill/>
          </a:ln>
        </p:spPr>
        <p:txBody>
          <a:bodyPr lIns="90000" rIns="90000" tIns="45000" bIns="45000" anchor="ctr"/>
          <a:p>
            <a:pPr algn="ctr">
              <a:lnSpc>
                <a:spcPct val="100000"/>
              </a:lnSpc>
            </a:pPr>
            <a:r>
              <a:rPr lang="en-NZ" sz="3600">
                <a:solidFill>
                  <a:srgbClr val="000000"/>
                </a:solidFill>
                <a:latin typeface="Calibri"/>
              </a:rPr>
              <a:t>Software Defined Networking</a:t>
            </a:r>
            <a:endParaRPr/>
          </a:p>
        </p:txBody>
      </p:sp>
      <p:pic>
        <p:nvPicPr>
          <p:cNvPr id="219" name="" descr=""/>
          <p:cNvPicPr/>
          <p:nvPr/>
        </p:nvPicPr>
        <p:blipFill>
          <a:blip r:embed="rId1"/>
          <a:stretch>
            <a:fillRect/>
          </a:stretch>
        </p:blipFill>
        <p:spPr>
          <a:xfrm>
            <a:off x="288000" y="1152000"/>
            <a:ext cx="8772480" cy="5428800"/>
          </a:xfrm>
          <a:prstGeom prst="rect">
            <a:avLst/>
          </a:prstGeom>
          <a:ln>
            <a:noFill/>
          </a:ln>
        </p:spPr>
      </p:pic>
      <p:sp>
        <p:nvSpPr>
          <p:cNvPr id="220" name="TextShape 2"/>
          <p:cNvSpPr txBox="1"/>
          <p:nvPr/>
        </p:nvSpPr>
        <p:spPr>
          <a:xfrm>
            <a:off x="432000" y="6320520"/>
            <a:ext cx="7632000" cy="538200"/>
          </a:xfrm>
          <a:prstGeom prst="rect">
            <a:avLst/>
          </a:prstGeom>
        </p:spPr>
        <p:txBody>
          <a:bodyPr lIns="90000" rIns="90000" tIns="45000" bIns="45000"/>
          <a:p>
            <a:pPr>
              <a:lnSpc>
                <a:spcPct val="100000"/>
              </a:lnSpc>
              <a:buSzPct val="45000"/>
              <a:buFont typeface="StarSymbol"/>
              <a:buChar char=""/>
            </a:pPr>
            <a:r>
              <a:rPr lang="en-NZ" sz="1500">
                <a:solidFill>
                  <a:srgbClr val="000000"/>
                </a:solidFill>
                <a:latin typeface="Calibri"/>
              </a:rPr>
              <a:t>Figure from ONF White Paper: Software Defined Networking – The New Norm for Networks (2011)</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CustomShape 1"/>
          <p:cNvSpPr/>
          <p:nvPr/>
        </p:nvSpPr>
        <p:spPr>
          <a:xfrm>
            <a:off x="457200" y="274680"/>
            <a:ext cx="7788960" cy="1141200"/>
          </a:xfrm>
          <a:prstGeom prst="rect">
            <a:avLst/>
          </a:prstGeom>
          <a:noFill/>
          <a:ln>
            <a:noFill/>
          </a:ln>
        </p:spPr>
        <p:txBody>
          <a:bodyPr lIns="90000" rIns="90000" tIns="45000" bIns="45000" anchor="ctr"/>
          <a:p>
            <a:pPr algn="ctr">
              <a:lnSpc>
                <a:spcPct val="100000"/>
              </a:lnSpc>
            </a:pPr>
            <a:r>
              <a:rPr lang="en-NZ" sz="3600">
                <a:solidFill>
                  <a:srgbClr val="000000"/>
                </a:solidFill>
                <a:latin typeface="Calibri"/>
              </a:rPr>
              <a:t>Software Defined Networking</a:t>
            </a:r>
            <a:endParaRPr/>
          </a:p>
        </p:txBody>
      </p:sp>
      <p:pic>
        <p:nvPicPr>
          <p:cNvPr id="222" name="" descr=""/>
          <p:cNvPicPr/>
          <p:nvPr/>
        </p:nvPicPr>
        <p:blipFill>
          <a:blip r:embed="rId1"/>
          <a:stretch>
            <a:fillRect/>
          </a:stretch>
        </p:blipFill>
        <p:spPr>
          <a:xfrm>
            <a:off x="288000" y="1152000"/>
            <a:ext cx="8772480" cy="5428800"/>
          </a:xfrm>
          <a:prstGeom prst="rect">
            <a:avLst/>
          </a:prstGeom>
          <a:ln>
            <a:noFill/>
          </a:ln>
        </p:spPr>
      </p:pic>
      <p:sp>
        <p:nvSpPr>
          <p:cNvPr id="223" name="TextShape 2"/>
          <p:cNvSpPr txBox="1"/>
          <p:nvPr/>
        </p:nvSpPr>
        <p:spPr>
          <a:xfrm>
            <a:off x="432000" y="6320520"/>
            <a:ext cx="7632000" cy="538200"/>
          </a:xfrm>
          <a:prstGeom prst="rect">
            <a:avLst/>
          </a:prstGeom>
        </p:spPr>
        <p:txBody>
          <a:bodyPr lIns="90000" rIns="90000" tIns="45000" bIns="45000"/>
          <a:p>
            <a:pPr>
              <a:lnSpc>
                <a:spcPct val="100000"/>
              </a:lnSpc>
              <a:buSzPct val="45000"/>
              <a:buFont typeface="StarSymbol"/>
              <a:buChar char=""/>
            </a:pPr>
            <a:r>
              <a:rPr lang="en-NZ" sz="1500">
                <a:solidFill>
                  <a:srgbClr val="000000"/>
                </a:solidFill>
                <a:latin typeface="Calibri"/>
              </a:rPr>
              <a:t>Figure from ONF White Paper: Software Defined Networking – The New Norm for Networks (2011)</a:t>
            </a:r>
            <a:endParaRPr/>
          </a:p>
        </p:txBody>
      </p:sp>
      <p:sp>
        <p:nvSpPr>
          <p:cNvPr id="224" name="TextShape 3"/>
          <p:cNvSpPr txBox="1"/>
          <p:nvPr/>
        </p:nvSpPr>
        <p:spPr>
          <a:xfrm>
            <a:off x="396000" y="1976040"/>
            <a:ext cx="3384000" cy="687960"/>
          </a:xfrm>
          <a:prstGeom prst="rect">
            <a:avLst/>
          </a:prstGeom>
        </p:spPr>
        <p:txBody>
          <a:bodyPr lIns="90000" rIns="90000" tIns="45000" bIns="45000"/>
          <a:p>
            <a:pPr>
              <a:lnSpc>
                <a:spcPct val="100000"/>
              </a:lnSpc>
              <a:buSzPct val="45000"/>
              <a:buFont typeface="StarSymbol"/>
              <a:buChar char=""/>
            </a:pPr>
            <a:r>
              <a:rPr lang="en-NZ" sz="2000">
                <a:solidFill>
                  <a:srgbClr val="ff3333"/>
                </a:solidFill>
                <a:latin typeface="Calibri"/>
              </a:rPr>
              <a:t>Separate the different concerns in a network</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