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5"/>
  </p:notesMasterIdLst>
  <p:handoutMasterIdLst>
    <p:handoutMasterId r:id="rId266"/>
  </p:handoutMasterIdLst>
  <p:sldIdLst>
    <p:sldId id="509" r:id="rId2"/>
    <p:sldId id="510" r:id="rId3"/>
    <p:sldId id="511" r:id="rId4"/>
    <p:sldId id="599" r:id="rId5"/>
    <p:sldId id="600"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557" r:id="rId52"/>
    <p:sldId id="558" r:id="rId53"/>
    <p:sldId id="559" r:id="rId54"/>
    <p:sldId id="560" r:id="rId55"/>
    <p:sldId id="561" r:id="rId56"/>
    <p:sldId id="562" r:id="rId57"/>
    <p:sldId id="563" r:id="rId58"/>
    <p:sldId id="564" r:id="rId59"/>
    <p:sldId id="565" r:id="rId60"/>
    <p:sldId id="566" r:id="rId61"/>
    <p:sldId id="567" r:id="rId62"/>
    <p:sldId id="568"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608" r:id="rId82"/>
    <p:sldId id="609" r:id="rId83"/>
    <p:sldId id="587" r:id="rId84"/>
    <p:sldId id="588" r:id="rId85"/>
    <p:sldId id="589" r:id="rId86"/>
    <p:sldId id="590" r:id="rId87"/>
    <p:sldId id="591" r:id="rId88"/>
    <p:sldId id="592" r:id="rId89"/>
    <p:sldId id="593" r:id="rId90"/>
    <p:sldId id="594" r:id="rId91"/>
    <p:sldId id="595" r:id="rId92"/>
    <p:sldId id="596" r:id="rId93"/>
    <p:sldId id="597" r:id="rId94"/>
    <p:sldId id="598" r:id="rId95"/>
    <p:sldId id="259" r:id="rId96"/>
    <p:sldId id="260" r:id="rId97"/>
    <p:sldId id="261" r:id="rId98"/>
    <p:sldId id="262" r:id="rId99"/>
    <p:sldId id="263" r:id="rId100"/>
    <p:sldId id="401" r:id="rId101"/>
    <p:sldId id="402" r:id="rId102"/>
    <p:sldId id="266" r:id="rId103"/>
    <p:sldId id="265" r:id="rId104"/>
    <p:sldId id="267" r:id="rId105"/>
    <p:sldId id="610" r:id="rId106"/>
    <p:sldId id="269" r:id="rId107"/>
    <p:sldId id="403" r:id="rId108"/>
    <p:sldId id="405" r:id="rId109"/>
    <p:sldId id="406" r:id="rId110"/>
    <p:sldId id="407" r:id="rId111"/>
    <p:sldId id="446" r:id="rId112"/>
    <p:sldId id="447" r:id="rId113"/>
    <p:sldId id="448" r:id="rId114"/>
    <p:sldId id="449" r:id="rId115"/>
    <p:sldId id="450" r:id="rId116"/>
    <p:sldId id="451" r:id="rId117"/>
    <p:sldId id="452" r:id="rId118"/>
    <p:sldId id="453" r:id="rId119"/>
    <p:sldId id="454" r:id="rId120"/>
    <p:sldId id="455" r:id="rId121"/>
    <p:sldId id="456" r:id="rId122"/>
    <p:sldId id="457" r:id="rId123"/>
    <p:sldId id="458" r:id="rId124"/>
    <p:sldId id="459" r:id="rId125"/>
    <p:sldId id="460" r:id="rId126"/>
    <p:sldId id="461" r:id="rId127"/>
    <p:sldId id="462" r:id="rId128"/>
    <p:sldId id="463" r:id="rId129"/>
    <p:sldId id="464" r:id="rId130"/>
    <p:sldId id="465" r:id="rId131"/>
    <p:sldId id="466" r:id="rId132"/>
    <p:sldId id="467" r:id="rId133"/>
    <p:sldId id="468" r:id="rId134"/>
    <p:sldId id="469" r:id="rId135"/>
    <p:sldId id="470" r:id="rId136"/>
    <p:sldId id="471" r:id="rId137"/>
    <p:sldId id="472" r:id="rId138"/>
    <p:sldId id="473" r:id="rId139"/>
    <p:sldId id="474" r:id="rId140"/>
    <p:sldId id="475" r:id="rId141"/>
    <p:sldId id="476" r:id="rId142"/>
    <p:sldId id="477" r:id="rId143"/>
    <p:sldId id="478" r:id="rId144"/>
    <p:sldId id="479" r:id="rId145"/>
    <p:sldId id="601" r:id="rId146"/>
    <p:sldId id="602" r:id="rId147"/>
    <p:sldId id="603" r:id="rId148"/>
    <p:sldId id="604" r:id="rId149"/>
    <p:sldId id="605" r:id="rId150"/>
    <p:sldId id="501" r:id="rId151"/>
    <p:sldId id="502" r:id="rId152"/>
    <p:sldId id="503" r:id="rId153"/>
    <p:sldId id="504" r:id="rId154"/>
    <p:sldId id="480" r:id="rId155"/>
    <p:sldId id="481" r:id="rId156"/>
    <p:sldId id="482" r:id="rId157"/>
    <p:sldId id="483" r:id="rId158"/>
    <p:sldId id="268" r:id="rId159"/>
    <p:sldId id="487" r:id="rId160"/>
    <p:sldId id="488" r:id="rId161"/>
    <p:sldId id="270" r:id="rId162"/>
    <p:sldId id="484" r:id="rId163"/>
    <p:sldId id="271" r:id="rId164"/>
    <p:sldId id="272" r:id="rId165"/>
    <p:sldId id="486" r:id="rId166"/>
    <p:sldId id="489" r:id="rId167"/>
    <p:sldId id="490" r:id="rId168"/>
    <p:sldId id="485" r:id="rId169"/>
    <p:sldId id="273" r:id="rId170"/>
    <p:sldId id="491" r:id="rId171"/>
    <p:sldId id="612" r:id="rId172"/>
    <p:sldId id="492" r:id="rId173"/>
    <p:sldId id="493" r:id="rId174"/>
    <p:sldId id="494" r:id="rId175"/>
    <p:sldId id="495" r:id="rId176"/>
    <p:sldId id="496" r:id="rId177"/>
    <p:sldId id="497" r:id="rId178"/>
    <p:sldId id="498" r:id="rId179"/>
    <p:sldId id="499" r:id="rId180"/>
    <p:sldId id="611" r:id="rId181"/>
    <p:sldId id="500" r:id="rId182"/>
    <p:sldId id="280" r:id="rId183"/>
    <p:sldId id="281" r:id="rId184"/>
    <p:sldId id="284" r:id="rId185"/>
    <p:sldId id="282" r:id="rId186"/>
    <p:sldId id="283" r:id="rId187"/>
    <p:sldId id="385" r:id="rId188"/>
    <p:sldId id="370" r:id="rId189"/>
    <p:sldId id="371" r:id="rId190"/>
    <p:sldId id="372" r:id="rId191"/>
    <p:sldId id="409" r:id="rId192"/>
    <p:sldId id="410" r:id="rId193"/>
    <p:sldId id="373" r:id="rId194"/>
    <p:sldId id="374" r:id="rId195"/>
    <p:sldId id="412" r:id="rId196"/>
    <p:sldId id="411" r:id="rId197"/>
    <p:sldId id="375" r:id="rId198"/>
    <p:sldId id="413" r:id="rId199"/>
    <p:sldId id="294" r:id="rId200"/>
    <p:sldId id="415" r:id="rId201"/>
    <p:sldId id="389" r:id="rId202"/>
    <p:sldId id="443" r:id="rId203"/>
    <p:sldId id="445" r:id="rId204"/>
    <p:sldId id="444" r:id="rId205"/>
    <p:sldId id="390" r:id="rId206"/>
    <p:sldId id="391" r:id="rId207"/>
    <p:sldId id="392" r:id="rId208"/>
    <p:sldId id="393" r:id="rId209"/>
    <p:sldId id="442" r:id="rId210"/>
    <p:sldId id="394" r:id="rId211"/>
    <p:sldId id="395" r:id="rId212"/>
    <p:sldId id="396" r:id="rId213"/>
    <p:sldId id="397" r:id="rId214"/>
    <p:sldId id="398" r:id="rId215"/>
    <p:sldId id="399" r:id="rId216"/>
    <p:sldId id="422" r:id="rId217"/>
    <p:sldId id="508" r:id="rId218"/>
    <p:sldId id="328" r:id="rId219"/>
    <p:sldId id="329" r:id="rId220"/>
    <p:sldId id="331" r:id="rId221"/>
    <p:sldId id="332" r:id="rId222"/>
    <p:sldId id="505" r:id="rId223"/>
    <p:sldId id="506" r:id="rId224"/>
    <p:sldId id="507" r:id="rId225"/>
    <p:sldId id="333" r:id="rId226"/>
    <p:sldId id="334" r:id="rId227"/>
    <p:sldId id="335" r:id="rId228"/>
    <p:sldId id="336" r:id="rId229"/>
    <p:sldId id="337" r:id="rId230"/>
    <p:sldId id="338" r:id="rId231"/>
    <p:sldId id="339" r:id="rId232"/>
    <p:sldId id="340" r:id="rId233"/>
    <p:sldId id="341" r:id="rId234"/>
    <p:sldId id="342" r:id="rId235"/>
    <p:sldId id="343" r:id="rId236"/>
    <p:sldId id="344" r:id="rId237"/>
    <p:sldId id="345" r:id="rId238"/>
    <p:sldId id="359" r:id="rId239"/>
    <p:sldId id="366" r:id="rId240"/>
    <p:sldId id="367" r:id="rId241"/>
    <p:sldId id="360" r:id="rId242"/>
    <p:sldId id="362" r:id="rId243"/>
    <p:sldId id="386" r:id="rId244"/>
    <p:sldId id="361" r:id="rId245"/>
    <p:sldId id="363" r:id="rId246"/>
    <p:sldId id="364" r:id="rId247"/>
    <p:sldId id="365" r:id="rId248"/>
    <p:sldId id="368" r:id="rId249"/>
    <p:sldId id="369" r:id="rId250"/>
    <p:sldId id="387" r:id="rId251"/>
    <p:sldId id="388" r:id="rId252"/>
    <p:sldId id="606" r:id="rId253"/>
    <p:sldId id="607" r:id="rId254"/>
    <p:sldId id="318" r:id="rId255"/>
    <p:sldId id="319" r:id="rId256"/>
    <p:sldId id="320" r:id="rId257"/>
    <p:sldId id="321" r:id="rId258"/>
    <p:sldId id="322" r:id="rId259"/>
    <p:sldId id="323" r:id="rId260"/>
    <p:sldId id="324" r:id="rId261"/>
    <p:sldId id="325" r:id="rId262"/>
    <p:sldId id="326" r:id="rId263"/>
    <p:sldId id="327" r:id="rId264"/>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0586" autoAdjust="0"/>
  </p:normalViewPr>
  <p:slideViewPr>
    <p:cSldViewPr>
      <p:cViewPr>
        <p:scale>
          <a:sx n="81" d="100"/>
          <a:sy n="81" d="100"/>
        </p:scale>
        <p:origin x="-1044" y="-72"/>
      </p:cViewPr>
      <p:guideLst>
        <p:guide orient="horz" pos="2160"/>
        <p:guide pos="2880"/>
      </p:guideLst>
    </p:cSldViewPr>
  </p:slideViewPr>
  <p:outlineViewPr>
    <p:cViewPr>
      <p:scale>
        <a:sx n="33" d="100"/>
        <a:sy n="33" d="100"/>
      </p:scale>
      <p:origin x="0" y="918"/>
    </p:cViewPr>
  </p:outlineViewPr>
  <p:notesTextViewPr>
    <p:cViewPr>
      <p:scale>
        <a:sx n="1" d="1"/>
        <a:sy n="1" d="1"/>
      </p:scale>
      <p:origin x="0" y="0"/>
    </p:cViewPr>
  </p:notesTextViewPr>
  <p:notesViewPr>
    <p:cSldViewPr>
      <p:cViewPr varScale="1">
        <p:scale>
          <a:sx n="84" d="100"/>
          <a:sy n="84" d="100"/>
        </p:scale>
        <p:origin x="-10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270" Type="http://schemas.openxmlformats.org/officeDocument/2006/relationships/tableStyles" Target="tableStyle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handoutMaster" Target="handoutMasters/handout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BE"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nl-BE" dirty="0"/>
          </a:p>
        </p:txBody>
      </p:sp>
    </p:spTree>
    <p:extLst>
      <p:ext uri="{BB962C8B-B14F-4D97-AF65-F5344CB8AC3E}">
        <p14:creationId xmlns:p14="http://schemas.microsoft.com/office/powerpoint/2010/main" val="2378417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18FCAA-0CEF-449C-97DC-B718C310AD9E}" type="datetimeFigureOut">
              <a:rPr lang="nl-BE" smtClean="0"/>
              <a:t>20/08/2015</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EDED6-6000-4C3B-8221-FDC951AEFFA5}" type="slidenum">
              <a:rPr lang="nl-BE" smtClean="0"/>
              <a:t>‹nr.›</a:t>
            </a:fld>
            <a:endParaRPr lang="nl-BE"/>
          </a:p>
        </p:txBody>
      </p:sp>
    </p:spTree>
    <p:extLst>
      <p:ext uri="{BB962C8B-B14F-4D97-AF65-F5344CB8AC3E}">
        <p14:creationId xmlns:p14="http://schemas.microsoft.com/office/powerpoint/2010/main" val="28194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thesitewizard.com/general/set-cron-job.shtml" TargetMode="External"/><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ackoverflow.com/questions/3021/what-is-recursion-and-when-should-i-use-i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TODO: </a:t>
            </a:r>
          </a:p>
          <a:p>
            <a:pPr marL="171450" indent="-171450">
              <a:buFont typeface="Arial" panose="020B0604020202020204" pitchFamily="34" charset="0"/>
              <a:buChar char="•"/>
            </a:pPr>
            <a:r>
              <a:rPr lang="nl-BE" dirty="0" smtClean="0"/>
              <a:t>string/array functions beter uitwerken? 17/11/2013 -&gt; zie vb 034</a:t>
            </a:r>
            <a:r>
              <a:rPr lang="nl-BE" baseline="0" dirty="0" smtClean="0"/>
              <a:t> bij uitbreiding</a:t>
            </a:r>
          </a:p>
          <a:p>
            <a:pPr marL="171450" indent="-171450">
              <a:buFont typeface="Arial" panose="020B0604020202020204" pitchFamily="34" charset="0"/>
              <a:buChar char="•"/>
            </a:pPr>
            <a:r>
              <a:rPr lang="nl-BE" baseline="0" dirty="0" smtClean="0"/>
              <a:t>Iets meer over hoe te debuggen </a:t>
            </a:r>
            <a:r>
              <a:rPr lang="nl-BE" baseline="0" dirty="0" err="1" smtClean="0"/>
              <a:t>ipv</a:t>
            </a:r>
            <a:r>
              <a:rPr lang="nl-BE" baseline="0" dirty="0" smtClean="0"/>
              <a:t> </a:t>
            </a:r>
            <a:r>
              <a:rPr lang="nl-BE" baseline="0" dirty="0" err="1" smtClean="0"/>
              <a:t>var_dump</a:t>
            </a:r>
            <a:r>
              <a:rPr lang="nl-BE" baseline="0" dirty="0" smtClean="0"/>
              <a:t>() ? 30/07/2014</a:t>
            </a:r>
          </a:p>
          <a:p>
            <a:pPr marL="628650" lvl="1" indent="-171450">
              <a:buFontTx/>
              <a:buChar char="-"/>
            </a:pPr>
            <a:r>
              <a:rPr lang="nl-BE" dirty="0" smtClean="0"/>
              <a:t>http://stackoverflow.com/questions/888/how-do-you-debug-php-scriptsTime slides duidelijk</a:t>
            </a:r>
            <a:r>
              <a:rPr lang="nl-BE" baseline="0" dirty="0" smtClean="0"/>
              <a:t> maken						</a:t>
            </a:r>
            <a:r>
              <a:rPr lang="nl-BE" dirty="0" smtClean="0"/>
              <a:t>(24/02/2013)</a:t>
            </a:r>
          </a:p>
          <a:p>
            <a:pPr marL="171450" lvl="0" indent="-171450">
              <a:buFontTx/>
              <a:buChar char="-"/>
            </a:pPr>
            <a:r>
              <a:rPr lang="nl-BE" dirty="0" smtClean="0"/>
              <a:t>For-loops: geneste loops voorbeeld/theorie uitwerken				(22/11/2014)</a:t>
            </a:r>
          </a:p>
          <a:p>
            <a:pPr marL="171450" lvl="0" indent="-171450">
              <a:buFont typeface="Arial" panose="020B0604020202020204" pitchFamily="34" charset="0"/>
              <a:buChar char="•"/>
            </a:pPr>
            <a:r>
              <a:rPr lang="nl-BE" dirty="0" err="1" smtClean="0"/>
              <a:t>mod_rewrite</a:t>
            </a:r>
            <a:r>
              <a:rPr lang="nl-BE" dirty="0" smtClean="0"/>
              <a:t>/</a:t>
            </a:r>
            <a:r>
              <a:rPr lang="nl-BE" dirty="0" err="1" smtClean="0"/>
              <a:t>regular</a:t>
            </a:r>
            <a:r>
              <a:rPr lang="nl-BE" dirty="0" smtClean="0"/>
              <a:t> </a:t>
            </a:r>
            <a:r>
              <a:rPr lang="nl-BE" dirty="0" err="1" smtClean="0"/>
              <a:t>expressions</a:t>
            </a:r>
            <a:r>
              <a:rPr lang="nl-BE" dirty="0" smtClean="0"/>
              <a:t> </a:t>
            </a:r>
            <a:r>
              <a:rPr lang="nl-BE" dirty="0" err="1" smtClean="0"/>
              <a:t>oefeningnrs</a:t>
            </a:r>
            <a:r>
              <a:rPr lang="nl-BE" dirty="0" smtClean="0"/>
              <a:t> aanpassen	</a:t>
            </a:r>
            <a:r>
              <a:rPr lang="nl-BE" baseline="0" dirty="0" smtClean="0"/>
              <a:t>			</a:t>
            </a:r>
            <a:r>
              <a:rPr lang="nl-BE" dirty="0" smtClean="0"/>
              <a:t>(24/02/2013)</a:t>
            </a:r>
          </a:p>
          <a:p>
            <a:pPr marL="171450" indent="-171450">
              <a:buFont typeface="Arial" panose="020B0604020202020204" pitchFamily="34" charset="0"/>
              <a:buChar char="•"/>
            </a:pPr>
            <a:r>
              <a:rPr lang="nl-BE" dirty="0" err="1" smtClean="0"/>
              <a:t>Mod</a:t>
            </a:r>
            <a:r>
              <a:rPr lang="nl-BE" dirty="0" smtClean="0"/>
              <a:t> </a:t>
            </a:r>
            <a:r>
              <a:rPr lang="nl-BE" dirty="0" err="1" smtClean="0"/>
              <a:t>rewrite</a:t>
            </a:r>
            <a:r>
              <a:rPr lang="nl-BE" dirty="0" smtClean="0"/>
              <a:t> implementeren in oefeningenstructuur					(24/02/2013)</a:t>
            </a:r>
          </a:p>
          <a:p>
            <a:pPr marL="171450" indent="-171450">
              <a:buFont typeface="Arial" panose="020B0604020202020204" pitchFamily="34" charset="0"/>
              <a:buChar char="•"/>
            </a:pPr>
            <a:r>
              <a:rPr lang="nl-BE" dirty="0" smtClean="0"/>
              <a:t>Error</a:t>
            </a:r>
            <a:r>
              <a:rPr lang="nl-BE" baseline="0" dirty="0" smtClean="0"/>
              <a:t> handling opdracht uitwerken (met codes als error </a:t>
            </a:r>
            <a:r>
              <a:rPr lang="nl-BE" baseline="0" dirty="0" err="1" smtClean="0"/>
              <a:t>ipv</a:t>
            </a:r>
            <a:r>
              <a:rPr lang="nl-BE" baseline="0" dirty="0" smtClean="0"/>
              <a:t> </a:t>
            </a:r>
            <a:r>
              <a:rPr lang="nl-BE" baseline="0" dirty="0" err="1" smtClean="0"/>
              <a:t>message</a:t>
            </a:r>
            <a:r>
              <a:rPr lang="nl-BE" baseline="0" dirty="0" smtClean="0"/>
              <a:t>, switch om codes op te vangen, en ook met </a:t>
            </a:r>
            <a:r>
              <a:rPr lang="nl-BE" baseline="0" dirty="0" err="1" smtClean="0"/>
              <a:t>extend</a:t>
            </a:r>
            <a:r>
              <a:rPr lang="nl-BE" baseline="0" dirty="0" smtClean="0"/>
              <a:t> van </a:t>
            </a:r>
            <a:r>
              <a:rPr lang="nl-BE" baseline="0" dirty="0" err="1" smtClean="0"/>
              <a:t>Exception</a:t>
            </a:r>
            <a:r>
              <a:rPr lang="nl-BE" baseline="0" dirty="0" smtClean="0"/>
              <a:t> class zodat er arrays kunnen meegegeven worden </a:t>
            </a:r>
            <a:r>
              <a:rPr lang="nl-BE" baseline="0" dirty="0" err="1" smtClean="0"/>
              <a:t>ipv</a:t>
            </a:r>
            <a:r>
              <a:rPr lang="nl-BE" baseline="0" dirty="0" smtClean="0"/>
              <a:t> strings)							</a:t>
            </a:r>
            <a:r>
              <a:rPr lang="nl-BE" dirty="0" smtClean="0"/>
              <a:t>(13/08/2014)</a:t>
            </a:r>
          </a:p>
          <a:p>
            <a:pPr marL="171450" indent="-171450">
              <a:buFont typeface="Arial" panose="020B0604020202020204" pitchFamily="34" charset="0"/>
              <a:buChar char="•"/>
            </a:pPr>
            <a:r>
              <a:rPr lang="nl-BE" dirty="0" smtClean="0"/>
              <a:t>Design </a:t>
            </a:r>
            <a:r>
              <a:rPr lang="nl-BE" dirty="0" err="1" smtClean="0"/>
              <a:t>patters</a:t>
            </a:r>
            <a:r>
              <a:rPr lang="nl-BE" dirty="0" smtClean="0"/>
              <a:t> -&gt; nodig? Singleton wordt vaak in vraag gesteld				(24/02/2013)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BE" dirty="0" smtClean="0"/>
              <a:t>Design </a:t>
            </a:r>
            <a:r>
              <a:rPr lang="nl-BE" dirty="0" err="1" smtClean="0"/>
              <a:t>patterns</a:t>
            </a:r>
            <a:r>
              <a:rPr lang="nl-BE" dirty="0" smtClean="0"/>
              <a:t> uitwerken						(26/08/2013)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err="1" smtClean="0"/>
              <a:t>CodeIgniter</a:t>
            </a:r>
            <a:r>
              <a:rPr lang="nl-BE" dirty="0" smtClean="0"/>
              <a:t> oefening beter uitwerken						(24/02/2013)</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dirty="0" smtClean="0"/>
              <a:t>Security: user types beter aantonen						(26/08/2013)</a:t>
            </a:r>
          </a:p>
          <a:p>
            <a:pPr marL="628650" marR="0" lvl="2" indent="-171450" algn="l" defTabSz="914400" rtl="0" eaLnBrk="1" fontAlgn="auto" latinLnBrk="0" hangingPunct="1">
              <a:lnSpc>
                <a:spcPct val="100000"/>
              </a:lnSpc>
              <a:spcBef>
                <a:spcPts val="0"/>
              </a:spcBef>
              <a:spcAft>
                <a:spcPts val="0"/>
              </a:spcAft>
              <a:buClrTx/>
              <a:buSzTx/>
              <a:buFontTx/>
              <a:buChar char="-"/>
              <a:tabLst/>
              <a:defRPr/>
            </a:pPr>
            <a:r>
              <a:rPr lang="nl-BE" strike="sngStrike" dirty="0" smtClean="0"/>
              <a:t>Vaag! Voorbeeld moet aangepast worden of een nieuw voorbeeld moet aangemaakt worden voor user</a:t>
            </a:r>
            <a:r>
              <a:rPr lang="nl-BE" strike="sngStrike" baseline="0" dirty="0" smtClean="0"/>
              <a:t> </a:t>
            </a:r>
            <a:r>
              <a:rPr lang="nl-BE" strike="sngStrike" dirty="0" smtClean="0"/>
              <a:t>types! (24/08/2013)</a:t>
            </a:r>
          </a:p>
          <a:p>
            <a:pPr marL="1085850" marR="0" lvl="3" indent="-171450" algn="l" defTabSz="914400" rtl="0" eaLnBrk="1" fontAlgn="auto" latinLnBrk="0" hangingPunct="1">
              <a:lnSpc>
                <a:spcPct val="100000"/>
              </a:lnSpc>
              <a:spcBef>
                <a:spcPts val="0"/>
              </a:spcBef>
              <a:spcAft>
                <a:spcPts val="0"/>
              </a:spcAft>
              <a:buClrTx/>
              <a:buSzTx/>
              <a:buFontTx/>
              <a:buChar char="-"/>
              <a:tabLst/>
              <a:defRPr/>
            </a:pPr>
            <a:r>
              <a:rPr lang="nl-BE" dirty="0" smtClean="0"/>
              <a:t>Voorbeeld is ondertussen aangemaakt, maar kan misschien duidelijker</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effectLst/>
              </a:rPr>
              <a:t>Sessions</a:t>
            </a:r>
            <a:r>
              <a:rPr lang="nl-BE" strike="sngStrike" dirty="0" smtClean="0">
                <a:effectLst/>
              </a:rPr>
              <a:t>/cookies fout rechtzetten 						(24/02/2013)</a:t>
            </a:r>
            <a:r>
              <a:rPr lang="nl-BE" i="1" strike="sngStrike" dirty="0" smtClean="0">
                <a:effectLst/>
              </a:rPr>
              <a:t>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Constants uitwerken							(24/02/2013)</a:t>
            </a:r>
            <a:r>
              <a:rPr lang="nl-BE" i="0" strike="noStrike" dirty="0" smtClean="0">
                <a:effectLst/>
              </a:rPr>
              <a:t> (20/08/2013)</a:t>
            </a:r>
            <a:endParaRPr lang="nl-BE" strike="sngStrike"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MYSQLi</a:t>
            </a:r>
            <a:r>
              <a:rPr lang="nl-BE" strike="sngStrike" dirty="0" smtClean="0"/>
              <a:t> </a:t>
            </a:r>
            <a:r>
              <a:rPr lang="nl-BE" strike="sngStrike" dirty="0" err="1" smtClean="0"/>
              <a:t>ipv</a:t>
            </a:r>
            <a:r>
              <a:rPr lang="nl-BE" strike="sngStrike" dirty="0" smtClean="0"/>
              <a:t> MYSQL implementeren						(24/02/2013)</a:t>
            </a:r>
            <a:r>
              <a:rPr lang="nl-BE" i="0" strike="noStrike" dirty="0" smtClean="0">
                <a:effectLst/>
              </a:rPr>
              <a:t> (20/08/2013)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Classes beter uitwerken</a:t>
            </a:r>
            <a:r>
              <a:rPr lang="nl-BE" strike="sngStrike" baseline="0" dirty="0" smtClean="0"/>
              <a:t> (betere voorbeelden, op basis van </a:t>
            </a:r>
            <a:r>
              <a:rPr lang="nl-BE" strike="sngStrike" baseline="0" dirty="0" err="1" smtClean="0"/>
              <a:t>java</a:t>
            </a:r>
            <a:r>
              <a:rPr lang="nl-BE" strike="sngStrike" baseline="0" dirty="0" smtClean="0"/>
              <a:t> </a:t>
            </a:r>
            <a:r>
              <a:rPr lang="nl-BE" strike="sngStrike" baseline="0" dirty="0" err="1" smtClean="0"/>
              <a:t>doc</a:t>
            </a:r>
            <a:r>
              <a:rPr lang="nl-BE" strike="sngStrike" baseline="0" dirty="0" smtClean="0"/>
              <a:t>)			</a:t>
            </a:r>
            <a:r>
              <a:rPr lang="nl-BE" strike="sngStrike" dirty="0" smtClean="0"/>
              <a:t>(24/02/2013)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MAIL functie beter documenteren 						(24/02/2013) </a:t>
            </a:r>
            <a:r>
              <a:rPr lang="nl-BE" i="0" strike="noStrike" dirty="0" smtClean="0">
                <a:effectLst/>
              </a:rPr>
              <a:t>(20/08/2013)</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Regular</a:t>
            </a:r>
            <a:r>
              <a:rPr lang="nl-BE" strike="sngStrike" dirty="0" smtClean="0"/>
              <a:t> </a:t>
            </a:r>
            <a:r>
              <a:rPr lang="nl-BE" strike="sngStrike" dirty="0" err="1" smtClean="0"/>
              <a:t>expressions</a:t>
            </a:r>
            <a:r>
              <a:rPr lang="nl-BE" strike="sngStrike" dirty="0" smtClean="0"/>
              <a:t> toevoegen/implementeren in oefeningenstructuur			(24/02/2013)</a:t>
            </a:r>
          </a:p>
          <a:p>
            <a:pPr marL="171450" indent="-171450">
              <a:buFont typeface="Arial" panose="020B0604020202020204" pitchFamily="34" charset="0"/>
              <a:buChar char="•"/>
            </a:pPr>
            <a:r>
              <a:rPr lang="nl-BE" strike="sngStrike" dirty="0" err="1" smtClean="0"/>
              <a:t>Cron</a:t>
            </a:r>
            <a:r>
              <a:rPr lang="nl-BE" strike="sngStrike" dirty="0" smtClean="0"/>
              <a:t> tabs</a:t>
            </a:r>
            <a:r>
              <a:rPr lang="nl-BE" strike="sngStrike" baseline="0" dirty="0" smtClean="0"/>
              <a:t> beter uitwerken (8/08/2014) Enkel nog screenshot nodig van </a:t>
            </a:r>
            <a:r>
              <a:rPr lang="nl-BE" strike="sngStrike" baseline="0" dirty="0" err="1" smtClean="0"/>
              <a:t>Cpanel</a:t>
            </a:r>
            <a:r>
              <a:rPr lang="nl-BE" strike="sngStrike" baseline="0" dirty="0" smtClean="0"/>
              <a:t> 			(08/08/2014)</a:t>
            </a:r>
            <a:r>
              <a:rPr lang="nl-BE" baseline="0" dirty="0" smtClean="0"/>
              <a:t>	(13/08/2014)	</a:t>
            </a: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err="1" smtClean="0"/>
              <a:t>inline</a:t>
            </a:r>
            <a:r>
              <a:rPr lang="nl-BE" strike="sngStrike" dirty="0" smtClean="0"/>
              <a:t> </a:t>
            </a:r>
            <a:r>
              <a:rPr lang="nl-BE" strike="sngStrike" dirty="0" err="1" smtClean="0"/>
              <a:t>if</a:t>
            </a:r>
            <a:r>
              <a:rPr lang="nl-BE" strike="sngStrike" dirty="0" smtClean="0"/>
              <a:t>/</a:t>
            </a:r>
            <a:r>
              <a:rPr lang="nl-BE" strike="sngStrike" dirty="0" err="1" smtClean="0"/>
              <a:t>for</a:t>
            </a:r>
            <a:r>
              <a:rPr lang="nl-BE" strike="sngStrike" dirty="0" smtClean="0"/>
              <a:t>/...</a:t>
            </a:r>
            <a:r>
              <a:rPr lang="nl-BE" strike="sngStrike" baseline="0" dirty="0" smtClean="0"/>
              <a:t> beter aantonen met voorbeelden ( http://php.net/manual/en/control-structures.alternative-syntax.php ) ? 1/12/2013 (bevestigd op 30/07/2014)</a:t>
            </a:r>
            <a:r>
              <a:rPr lang="nl-BE" strike="noStrike" baseline="0" dirty="0" smtClean="0"/>
              <a:t>		(13/08/2014)</a:t>
            </a:r>
            <a:endParaRPr lang="nl-BE" dirty="0" smtClean="0"/>
          </a:p>
          <a:p>
            <a:pPr marL="171450" indent="-171450">
              <a:buFont typeface="Arial" panose="020B0604020202020204" pitchFamily="34" charset="0"/>
              <a:buChar char="•"/>
            </a:pPr>
            <a:r>
              <a:rPr lang="nl-BE" strike="sngStrike" dirty="0" smtClean="0"/>
              <a:t>Volgorde van oefeningen/voorbeelden goed zetten/alternatief</a:t>
            </a:r>
            <a:r>
              <a:rPr lang="nl-BE" strike="sngStrike" baseline="0" dirty="0" smtClean="0"/>
              <a:t> voor nummersysteem</a:t>
            </a:r>
            <a:r>
              <a:rPr lang="nl-BE" strike="sngStrike" dirty="0" smtClean="0"/>
              <a:t> bedenken	(24/02/2013)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Alternatief zoeken voor pdf-oefeningen					(26/08/2013) </a:t>
            </a:r>
            <a:r>
              <a:rPr lang="nl-BE" dirty="0" smtClean="0"/>
              <a:t>(13/11/2014)</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trike="sngStrike" dirty="0" smtClean="0"/>
              <a:t>Time slides </a:t>
            </a:r>
            <a:r>
              <a:rPr lang="nl-BE" strike="sngStrike" dirty="0" err="1" smtClean="0"/>
              <a:t>mss</a:t>
            </a:r>
            <a:r>
              <a:rPr lang="nl-BE" strike="sngStrike" dirty="0" smtClean="0"/>
              <a:t> bij inleiding?						(26/08/2013)</a:t>
            </a:r>
            <a:r>
              <a:rPr lang="nl-BE" strike="noStrike" dirty="0" smtClean="0"/>
              <a:t> (1/12/2014)</a:t>
            </a:r>
            <a:endParaRPr lang="nl-BE" strike="sngStrik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dirty="0" smtClean="0"/>
          </a:p>
          <a:p>
            <a:pPr marL="171450" indent="-171450">
              <a:buFont typeface="Arial" panose="020B0604020202020204" pitchFamily="34" charset="0"/>
              <a:buChar char="•"/>
            </a:pPr>
            <a:endParaRPr lang="nl-BE"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BE" strike="noStrike" baseline="0" dirty="0" smtClean="0"/>
          </a:p>
          <a:p>
            <a:pPr marL="171450" lvl="0" indent="-171450">
              <a:buFontTx/>
              <a:buChar char="-"/>
            </a:pPr>
            <a:endParaRPr lang="nl-BE" dirty="0" smtClean="0"/>
          </a:p>
        </p:txBody>
      </p:sp>
      <p:sp>
        <p:nvSpPr>
          <p:cNvPr id="4" name="Slide Number Placeholder 3"/>
          <p:cNvSpPr>
            <a:spLocks noGrp="1"/>
          </p:cNvSpPr>
          <p:nvPr>
            <p:ph type="sldNum" sz="quarter" idx="10"/>
          </p:nvPr>
        </p:nvSpPr>
        <p:spPr/>
        <p:txBody>
          <a:bodyPr/>
          <a:lstStyle/>
          <a:p>
            <a:fld id="{8419EE8D-33DB-4863-B569-B1AE7D7BCAB0}" type="slidenum">
              <a:rPr lang="nl-BE" smtClean="0"/>
              <a:t>1</a:t>
            </a:fld>
            <a:endParaRPr lang="nl-BE"/>
          </a:p>
        </p:txBody>
      </p:sp>
    </p:spTree>
    <p:extLst>
      <p:ext uri="{BB962C8B-B14F-4D97-AF65-F5344CB8AC3E}">
        <p14:creationId xmlns:p14="http://schemas.microsoft.com/office/powerpoint/2010/main" val="3158969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179</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180</a:t>
            </a:fld>
            <a:endParaRPr lang="nl-BE"/>
          </a:p>
        </p:txBody>
      </p:sp>
    </p:spTree>
    <p:extLst>
      <p:ext uri="{BB962C8B-B14F-4D97-AF65-F5344CB8AC3E}">
        <p14:creationId xmlns:p14="http://schemas.microsoft.com/office/powerpoint/2010/main" val="3961938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189</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190</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191</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192</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193</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194</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195</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196</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trike="sngStrike" dirty="0" smtClean="0">
              <a:effectLst/>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nl-BE" dirty="0" smtClean="0"/>
          </a:p>
          <a:p>
            <a:r>
              <a:rPr lang="nl-BE" dirty="0" smtClean="0"/>
              <a:t>	</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4</a:t>
            </a:fld>
            <a:endParaRPr lang="nl-BE"/>
          </a:p>
        </p:txBody>
      </p:sp>
    </p:spTree>
    <p:extLst>
      <p:ext uri="{BB962C8B-B14F-4D97-AF65-F5344CB8AC3E}">
        <p14:creationId xmlns:p14="http://schemas.microsoft.com/office/powerpoint/2010/main" val="384472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197</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198</a:t>
            </a:fld>
            <a:endParaRPr lang="nl-BE"/>
          </a:p>
        </p:txBody>
      </p:sp>
    </p:spTree>
    <p:extLst>
      <p:ext uri="{BB962C8B-B14F-4D97-AF65-F5344CB8AC3E}">
        <p14:creationId xmlns:p14="http://schemas.microsoft.com/office/powerpoint/2010/main" val="1309302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216</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http://www.thesitewizard.com/general/set-cron-job.shtml</a:t>
            </a:r>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217</a:t>
            </a:fld>
            <a:endParaRPr lang="nl-BE"/>
          </a:p>
        </p:txBody>
      </p:sp>
    </p:spTree>
    <p:extLst>
      <p:ext uri="{BB962C8B-B14F-4D97-AF65-F5344CB8AC3E}">
        <p14:creationId xmlns:p14="http://schemas.microsoft.com/office/powerpoint/2010/main" val="42184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Uitleggen wat een scripttaal &lt;-&gt;</a:t>
            </a:r>
            <a:r>
              <a:rPr lang="nl-BE" baseline="0" dirty="0" smtClean="0"/>
              <a:t> programmeertaal &lt;-&gt; assembly is? </a:t>
            </a:r>
            <a:r>
              <a:rPr lang="nl-BE" baseline="0" smtClean="0"/>
              <a:t>(21/11/2013)</a:t>
            </a:r>
            <a:endParaRPr lang="nl-BE"/>
          </a:p>
        </p:txBody>
      </p:sp>
      <p:sp>
        <p:nvSpPr>
          <p:cNvPr id="4" name="Slide Number Placeholder 3"/>
          <p:cNvSpPr>
            <a:spLocks noGrp="1"/>
          </p:cNvSpPr>
          <p:nvPr>
            <p:ph type="sldNum" sz="quarter" idx="10"/>
          </p:nvPr>
        </p:nvSpPr>
        <p:spPr/>
        <p:txBody>
          <a:bodyPr/>
          <a:lstStyle/>
          <a:p>
            <a:fld id="{8419EE8D-33DB-4863-B569-B1AE7D7BCAB0}" type="slidenum">
              <a:rPr lang="nl-BE" smtClean="0"/>
              <a:t>6</a:t>
            </a:fld>
            <a:endParaRPr lang="nl-BE"/>
          </a:p>
        </p:txBody>
      </p:sp>
    </p:spTree>
    <p:extLst>
      <p:ext uri="{BB962C8B-B14F-4D97-AF65-F5344CB8AC3E}">
        <p14:creationId xmlns:p14="http://schemas.microsoft.com/office/powerpoint/2010/main" val="27954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A9465E67-7AB9-41A6-A6B1-31FA874ABE06}" type="slidenum">
              <a:rPr lang="nl-BE" smtClean="0"/>
              <a:t>36</a:t>
            </a:fld>
            <a:endParaRPr lang="nl-BE"/>
          </a:p>
        </p:txBody>
      </p:sp>
    </p:spTree>
    <p:extLst>
      <p:ext uri="{BB962C8B-B14F-4D97-AF65-F5344CB8AC3E}">
        <p14:creationId xmlns:p14="http://schemas.microsoft.com/office/powerpoint/2010/main" val="352240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Misschien nog voorbeeld toevoegen?</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46</a:t>
            </a:fld>
            <a:endParaRPr lang="nl-BE"/>
          </a:p>
        </p:txBody>
      </p:sp>
    </p:spTree>
    <p:extLst>
      <p:ext uri="{BB962C8B-B14F-4D97-AF65-F5344CB8AC3E}">
        <p14:creationId xmlns:p14="http://schemas.microsoft.com/office/powerpoint/2010/main" val="41803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hlinkClick r:id="rId3"/>
              </a:rPr>
              <a:t>http://stackoverflow.com/questions/3021/what-is-recursion-and-when-should-i-use-it</a:t>
            </a:r>
            <a:endParaRPr lang="en-US" b="1" dirty="0" smtClean="0"/>
          </a:p>
          <a:p>
            <a:r>
              <a:rPr lang="en-US" dirty="0" smtClean="0"/>
              <a:t>A child couldn't sleep, so her mother told her a story about a little frog, who couldn't sleep, so the frog's mother told her a story about a little bear, who couldn't sleep, so the bear's mother told her a story about a little weasel... who fell asleep. ...and the little bear fell asleep; ...and the little frog fell asleep; ...and the child fell asleep.</a:t>
            </a:r>
            <a:endParaRPr lang="nl-BE" dirty="0"/>
          </a:p>
        </p:txBody>
      </p:sp>
      <p:sp>
        <p:nvSpPr>
          <p:cNvPr id="4" name="Slide Number Placeholder 3"/>
          <p:cNvSpPr>
            <a:spLocks noGrp="1"/>
          </p:cNvSpPr>
          <p:nvPr>
            <p:ph type="sldNum" sz="quarter" idx="10"/>
          </p:nvPr>
        </p:nvSpPr>
        <p:spPr/>
        <p:txBody>
          <a:bodyPr/>
          <a:lstStyle/>
          <a:p>
            <a:fld id="{8419EE8D-33DB-4863-B569-B1AE7D7BCAB0}" type="slidenum">
              <a:rPr lang="nl-BE" smtClean="0"/>
              <a:t>84</a:t>
            </a:fld>
            <a:endParaRPr lang="nl-BE"/>
          </a:p>
        </p:txBody>
      </p:sp>
    </p:spTree>
    <p:extLst>
      <p:ext uri="{BB962C8B-B14F-4D97-AF65-F5344CB8AC3E}">
        <p14:creationId xmlns:p14="http://schemas.microsoft.com/office/powerpoint/2010/main" val="410435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158</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Betere uitleg in slides over</a:t>
            </a:r>
          </a:p>
          <a:p>
            <a:pPr marL="171450" indent="-171450">
              <a:buFontTx/>
              <a:buChar char="-"/>
            </a:pPr>
            <a:r>
              <a:rPr lang="nl-BE" dirty="0" err="1" smtClean="0"/>
              <a:t>prepared</a:t>
            </a:r>
            <a:r>
              <a:rPr lang="nl-BE" dirty="0" smtClean="0"/>
              <a:t> statements</a:t>
            </a:r>
          </a:p>
          <a:p>
            <a:pPr marL="171450" indent="-171450">
              <a:buFontTx/>
              <a:buChar char="-"/>
            </a:pPr>
            <a:r>
              <a:rPr lang="nl-BE" dirty="0" err="1" smtClean="0"/>
              <a:t>Bind_result</a:t>
            </a:r>
            <a:endParaRPr lang="nl-BE" dirty="0"/>
          </a:p>
        </p:txBody>
      </p:sp>
      <p:sp>
        <p:nvSpPr>
          <p:cNvPr id="4" name="Tijdelijke aanduiding voor dianummer 3"/>
          <p:cNvSpPr>
            <a:spLocks noGrp="1"/>
          </p:cNvSpPr>
          <p:nvPr>
            <p:ph type="sldNum" sz="quarter" idx="10"/>
          </p:nvPr>
        </p:nvSpPr>
        <p:spPr/>
        <p:txBody>
          <a:bodyPr/>
          <a:lstStyle/>
          <a:p>
            <a:fld id="{04DEDED6-6000-4C3B-8221-FDC951AEFFA5}" type="slidenum">
              <a:rPr lang="nl-BE" smtClean="0"/>
              <a:t>159</a:t>
            </a:fld>
            <a:endParaRPr lang="nl-BE"/>
          </a:p>
        </p:txBody>
      </p:sp>
    </p:spTree>
    <p:extLst>
      <p:ext uri="{BB962C8B-B14F-4D97-AF65-F5344CB8AC3E}">
        <p14:creationId xmlns:p14="http://schemas.microsoft.com/office/powerpoint/2010/main" val="3332212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04DEDED6-6000-4C3B-8221-FDC951AEFFA5}" type="slidenum">
              <a:rPr lang="nl-BE" smtClean="0"/>
              <a:t>178</a:t>
            </a:fld>
            <a:endParaRPr lang="nl-BE"/>
          </a:p>
        </p:txBody>
      </p:sp>
    </p:spTree>
    <p:extLst>
      <p:ext uri="{BB962C8B-B14F-4D97-AF65-F5344CB8AC3E}">
        <p14:creationId xmlns:p14="http://schemas.microsoft.com/office/powerpoint/2010/main" val="274694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20/08/2015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1763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20/08/2015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39396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20/08/2015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5046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DBD1D86F-8E35-4AFA-A51D-7D940D7F1775}" type="datetimeFigureOut">
              <a:rPr lang="nl-BE" smtClean="0"/>
              <a:t>20/08/2015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5915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1D86F-8E35-4AFA-A51D-7D940D7F1775}" type="datetimeFigureOut">
              <a:rPr lang="nl-BE" smtClean="0"/>
              <a:t>20/08/2015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2030958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DBD1D86F-8E35-4AFA-A51D-7D940D7F1775}" type="datetimeFigureOut">
              <a:rPr lang="nl-BE" smtClean="0"/>
              <a:t>20/08/2015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26753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DBD1D86F-8E35-4AFA-A51D-7D940D7F1775}" type="datetimeFigureOut">
              <a:rPr lang="nl-BE" smtClean="0"/>
              <a:t>20/08/2015</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4554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DBD1D86F-8E35-4AFA-A51D-7D940D7F1775}" type="datetimeFigureOut">
              <a:rPr lang="nl-BE" smtClean="0"/>
              <a:t>20/08/2015</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594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1D86F-8E35-4AFA-A51D-7D940D7F1775}" type="datetimeFigureOut">
              <a:rPr lang="nl-BE" smtClean="0"/>
              <a:t>20/08/2015</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381143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20/08/2015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1835359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1D86F-8E35-4AFA-A51D-7D940D7F1775}" type="datetimeFigureOut">
              <a:rPr lang="nl-BE" smtClean="0"/>
              <a:t>20/08/2015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708A102-6F47-42BA-AD44-6E279CC89723}" type="slidenum">
              <a:rPr lang="nl-BE" smtClean="0"/>
              <a:t>‹nr.›</a:t>
            </a:fld>
            <a:endParaRPr lang="nl-BE"/>
          </a:p>
        </p:txBody>
      </p:sp>
    </p:spTree>
    <p:extLst>
      <p:ext uri="{BB962C8B-B14F-4D97-AF65-F5344CB8AC3E}">
        <p14:creationId xmlns:p14="http://schemas.microsoft.com/office/powerpoint/2010/main" val="80359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D86F-8E35-4AFA-A51D-7D940D7F1775}" type="datetimeFigureOut">
              <a:rPr lang="nl-BE" smtClean="0"/>
              <a:t>20/08/2015</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8A102-6F47-42BA-AD44-6E279CC89723}" type="slidenum">
              <a:rPr lang="nl-BE" smtClean="0"/>
              <a:t>‹nr.›</a:t>
            </a:fld>
            <a:endParaRPr lang="nl-BE"/>
          </a:p>
        </p:txBody>
      </p:sp>
    </p:spTree>
    <p:extLst>
      <p:ext uri="{BB962C8B-B14F-4D97-AF65-F5344CB8AC3E}">
        <p14:creationId xmlns:p14="http://schemas.microsoft.com/office/powerpoint/2010/main" val="279593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www.php.net/manual/en/book.session.php"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php.net/manual/en/function.setcookie.php"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hyperlink" Target="http://php.net/manual/en/language.oop5.autoload.php" TargetMode="Externa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hyperlink" Target="http://mustache.m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www.php.net/manual/en/ref.image.php" TargetMode="Externa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hyperlink" Target="mailto:afzender@email.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hyperlink" Target="http://phpmailer.worxware.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pear.php.net/package/Mail/" TargetMode="Externa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hyperlink" Target="http://regexpal.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8" Type="http://schemas.openxmlformats.org/officeDocument/2006/relationships/hyperlink" Target="http://wordpress.org/" TargetMode="External"/><Relationship Id="rId3" Type="http://schemas.openxmlformats.org/officeDocument/2006/relationships/hyperlink" Target="http://cakephp.org/" TargetMode="External"/><Relationship Id="rId7" Type="http://schemas.openxmlformats.org/officeDocument/2006/relationships/hyperlink" Target="http://drupal.be/" TargetMode="External"/><Relationship Id="rId2" Type="http://schemas.openxmlformats.org/officeDocument/2006/relationships/hyperlink" Target="http://zend.com/" TargetMode="External"/><Relationship Id="rId1" Type="http://schemas.openxmlformats.org/officeDocument/2006/relationships/slideLayout" Target="../slideLayouts/slideLayout2.xml"/><Relationship Id="rId6" Type="http://schemas.openxmlformats.org/officeDocument/2006/relationships/hyperlink" Target="http://laravel.com/" TargetMode="External"/><Relationship Id="rId5" Type="http://schemas.openxmlformats.org/officeDocument/2006/relationships/hyperlink" Target="http://symfony-project.org/" TargetMode="External"/><Relationship Id="rId4" Type="http://schemas.openxmlformats.org/officeDocument/2006/relationships/hyperlink" Target="http://codeigniter.com/" TargetMode="External"/><Relationship Id="rId9" Type="http://schemas.openxmlformats.org/officeDocument/2006/relationships/hyperlink" Target="http://www.joomla.org/" TargetMode="Externa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hyperlink" Target="http://localhost/voorbeeld-mvc-tiny-mvc/users/viewall/"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8.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hyperlink" Target="http://ellislab.com/codeigniter" TargetMode="Externa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hyperlink" Target="http://ellislab.com/codeigniter/user-guide/" TargetMode="Externa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ellislab.com/codeigniter/user-guide/installation/index.html" TargetMode="Externa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www.laravel.com/" TargetMode="Externa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docs.joomla.org/Edit_PHP.INI_File_for_XDebu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en.wikipedia.org/wiki/Rasmus_Lerdorf"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workingsoftware.com.au/page/Your_templating_engine_sucks_and_everything_you_have_ever_written_is_spaghetti_code_yes_you"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http://www.php.net/manual/en/function.time.ph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php.net/manual/en/function.microtime.php"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php.net/manual/en/function.mktime.php"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www.php.net/manual/en/function.date.php"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Backend</a:t>
            </a:r>
            <a:endParaRPr lang="nl-BE"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3728" y="1628800"/>
            <a:ext cx="48387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6" name="AutoShape 4"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7" name="AutoShape 6"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8" name="AutoShape 8"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
        <p:nvSpPr>
          <p:cNvPr id="9" name="AutoShape 10" descr="data:image/jpeg;base64,/9j/4AAQSkZJRgABAQAAAQABAAD/2wCEAAkGBhQGDxQODxIUExAQGBYUFBYUEhQRERcWExgXFRUYFhgYHCgfFxsjGhQYHy8gIycpLywsGB49NjArNSYrLCkBCQoKDgwOGg8PFykcHyUpLCw1MSk1Li01NS0sLCwpNS41KTEpKSw1LSwsKTUpNTMvKSwpNTQpKSosLDA1LCorLf/AABEIALQBGAMBIgACEQEDEQH/xAAcAAEAAgMBAQEAAAAAAAAAAAAABgcEBQgDAgH/xABJEAABAwIDAwUIEAQGAwAAAAABAAIDBBEFBhIHITETQVFhcRQiMjWBkZOzFRYXQkNTVHJzdJKhsbLR02OCotIjMzTBwsNSYoP/xAAZAQEAAgMAAAAAAAAAAAAAAAAAAQMCBAX/xAAhEQEAAgICAwEAAwAAAAAAAAAAAQIDERITBCExUQWx8f/aAAwDAQACEQMRAD8AvFERAREQEREBERAREQEREBERAREQEREBERAREQEREBERAREQEREBERAREQEREBERAREQEREBERAREQEREBERAREQEREBERAREQEREBERAREQEREBERAREQEREBERAREQFHc+ZikytQuqoWsc9rmNs8Ets9waeBB5+lSJQjbJ4ol+fF+cIPbZznd+cI5hO1jJ4HC7WBwGhw702cSb3a4HyKYqpKU+0/G6WbhBiUMbXcw1uaxp8vKBjv8A6FWBnPHPa7QT1N7Pa3TH9I/vWeYkHsBQQmo2rzOxQUcMcJpjUNpw8h5ee/ax5BDrcSSN3Cym+bcQqcNpuUoIRPPqaNBBI0m+o7nN4dqqaTBPYM4G1wtJNLy0l+N5JacgHrDA0doKsfadjU2AYc6emfycofGA7S125xsdzgQgktBI+aGN0rdMjmNL28wcWguHHmNwvdaCtzIMDwwV03fERRutuBfI9rQB1Xc7yb1FMKwvFc2wiufX9yCUa4Yo4rtDTvaXbwbEb9+o2I7EFlIobkTNE1fJUYfX6e7KM73NsBIw8HWG7nG8AXDm7hvUabnGvxCsrcNpXa5zO5kLnNYGQQxukEjiQ3f8GBe/lNrha6KB1uMz7OMNLqybuuqkkIivcC7mjcefS3S47uNwN11jQZZxjEYhUyYlyM7hqbCIxybb7w1xG6/T3rrdaCxUUNyDnCXGnTUVa0NraQ2fYWD2g6dVhuBB423G7SONho8OxKu2jTzupqvuKkgfybdDA6Vx32J4Hhv4gb7WNiUFnIoDh5xTLFbFBO91fRzGxkEdpIuA1OI4AXB3k3F7WIstjn7OL8ttigpmCSsqnaImneBvDdRHObuAA6eoFBLUVdy5WxiGPuhuJ66kDUYeTaISeOkEjT1eCB2cVn5bzPNnnD5BC8U1fERG92jU1pBB1Brr7nNDhY8DfoQeOOZrrK/EH4ZhbIg6BodNLNctbqANhbh4Q5iSb8ALrexYpNl/D31OJaHywhzn9zjvS0HvdIdbfYjjZVxl7B6+fFa6OGubHUR6OWlMDXCS/CzSLNt1KQ7Q8KrRh7nmsaYoqdrahnItvM8Hv3g27y9xuHQgm2CYq3HKaOqjDmsmaHtDragD02JCzlXmzrCa4U1NMa1ppDEdMHItu3U1wZ39rmzrHrspdgFFNRB4neX3I03eXkcb7zzcPNewvYBtUREBERAREQEREBERAREQEREBQjbJ4ok+fF+cKbqM7RcBlzLh76anDTI5zCNTtLbNcCd/Yg0G0TBPZPBYp2f5lIyKUEcdGhrZLdgs7+RanE8b90V+F0INxJaoqwOA5O7XA9HgSfaarOpaG9K2nlAI5NsbxxB7wNcOzioZs32eyZTnqJp9JJ/w4S12omPUSXO3bibM3dRQYm04WxPCfpf+6nWx2zeKX/SRfmXtnbK0+O1tBUQhpjpZNUmp+kgcpE7cLb9zCszaPl+XM1A6mpw0yF7HDU7SLNNzvQRnaa0nAKe3Adz37OScB/UQrCwZzX00JZ4BjjLejTpFvuWDUZdbiuHCgqOBiYxxablrmNbZzT0hzQR2KI4bSY1lWLuKGKnqoWbopXPDS1vMCC9psOjfbhciyCcU9bTyVEsUbojVNAMrW6eWAs2xfz2sW/coNs6iBxjFn274SkA9TpZSfyjzLe5Hyg/AOWqauQS1tWdUrh4LRvIa3cL7zc7gOAAsN/lk7LE2C1+IVMwaI6uTVFpdqJGuR3fC27c8INFtj7yfDnP/AMoSu19HhQnf/KHKzlo85ZWZm+kdTPOlwOuN9r6Xi4BtzggkEdBUWpZMdw6MUohppdA0NqHSDgNwLhqBcbc5b2goMfBzyma6ox+CIrPtwuGQA/1WXviGzOeiqJKnCaw0/Kkl8ZuGXuSRdtwRcmwLTa/FbvJWSPa6yWSpeJqurJM79+mxuS1t95FySTuv0CwWhpMtYlkV72YbyVTRvcXiOV2iRhNr7yRv3DfffbgCgxJs24pkaWP2VEc9LI7TyjA246bFobvA32c3fY2PR7ZvOnMuHOf4BawN6NWqUD+ot84XrWZYxHPcsQxNsNNSQu1mKN2uR54cQSOBIvcWBO4qQZ7yZ7a4mGJ/JVVOdUL94AO4lpI3gXaDccCB1ghKVWWzE8pimKuj/wAkyHhwuZpi37tSynT49VR9zGGmjcRpNTygvbgXBocbO69PkCkeS8osyfTci12uR51yvtbU61t3Q0DcB29JQR7J/j7Ff/l+AW92j+Kav6M/iFjZey3NhuK11ZIG8jVaOTIdd3e8bi25b3H8JGO0s1K46RMxzL8bEjcbc9jYoNbs88U0n0Tf91IlX2VY8Wy+IaGSlgkponNYZhMLiIu74huoFxAJt3o4DcVYKAirfadn2pypURQ03Jhskes62F5vqI3d8OYLx2Y57qs01kkNS5hY2IvAbGGd8Hsbx48HFBZyIiAiIgIiICIiAiIgIiICIiAiIgIionMm0jEKCtqYY6ktjjmlYwclCbNa9zWi5Zc7hzoL2RRTJGY3VeEsrq6UXHKmSRwawWZI9o3NAHAAbhvVb5t2u1GLPMdE408A3Bw3TvHSXe87G7+tBeaLlWbEpak6nzSOd0uke4+clbLCc6VmCEGGpkAHvXuMkZ/lfceayDphFCsg7SWZt/wJQIqsC+kHvJAOJjvvuOdp4dJ32mqAiIgItVmLM0GV4uWqX6QdzWjfI8jmY3n/AAHOQqlx3bTVVpIpGMp4+YkCWU9pPejsse1Bd90uuaZc918pua2e/U/QPM2wXz7dq75bUeld+qDpi6XXM/t2rvltR6Z36r89u1d8tqPTO/VB0zdLrmb27V3y2o9M79U9u1d8tqPTO/VBL9uX+tg+hPrHLz2H+MJfq7vWRKC4ji02LuD6iV8rmiwL3F5A42F+a6/MPxWXCHF9PK+J5GkuY4sJFwbXHNcDzIl1TdLrmb2713y2o9M79VOdl2MVWYjWRS1MsjuRHJ65X968kgEEG4324IhcCLSUWG1FPU6ny6qcGQtaXuc6z9wDrjfp0NI3/CP6At2gIiICIiAiIgIiICIiAiIgFcx5v8Y1n1if1jl04VzHm/xjWfWJ/WOQetXmaSroKfDWXEURe54HGSR8jnN4czQ4WHST0BbXCcnNjaH1A1PPvL963qNvCP3dqxch4V3bM6ZwuIQLfPde3mAPnCn3c63vGxV1yt7afkZLb419NIMGiAtyUdvmN/RaXHcqN0GWAaXNFy0eC4DjYcxU17nTudbl60vGphqUm9J3Eqgoqx+HyMmidpkjcHMcOYjeF09gWKDG6WGqbuEzGvt0Fw3jyG48i5lxOn7knljHBj3tHYHEBX1snm5bCIP/AFMrfNK+34rjTGnX+petfj2NR5eppKqY95GL2HFxO5rR1kkDyrYKntuGOmSWGgae9YOWkHS512sB7AHH+YKBAMw5hlzNUOqZ3Xc7c1o8BjeZjegD7+JU5yFsm9l2Nq6/U2J1nRxA6XvaeDnni1p5gN56RzxfZ5gIzFiMUMgvEy8sg5i2PfY9RcWg9RK6PAsiWmpMm0VE3SykgAHTEx7vK5wJPlK1uObMqHGmkCBsMh4PhAjIPW0d67yhStEQ5kzVleXKdQaebePCY8CzXs5iOg8xHMfITuMk1EdfemljjL2jUxxY0lzRxBNt5HHsv0KyNsWDDEMOM9v8Slc14PPpeQx47N4d/KFSOGVxwyeOccY3B3aB4Q8ouPKqs2PspML8GXqvFlp+wUXxMfo2fonsFF8TH6Nn6KSMpRIA4bwd4PUd4X73EuNwt+u/3V/IVHnyjbRTxhjWtBZezWho8I9C3GxqhjxCulbNGyRogcQHsa8A8pGL2cOO8rH2qRcjUwj+EfzuWfsP8YS/V3esiXYwRrHDg+TO8tphbntZpfktP6CL+1ZFHhUOHkmGGOMu3EsjYwkDp0gXWUiua4iIgIiICIiAiIgIiICIiAiIgFcx5v8AGNZ9Yn9Y5dOFcx5v8Y1n1if1jkE02Z0wdSSO5zKQfIxlvxKl3cy0OyeHlKF5/jP/ACRqadyrdx31WIat6btLU9zJ3Mtt3KhpVZ2MetQeZhprqgfxX/mKurY94oj+fN6xypjNo04hVDomk/MVc+x7xRH8+b1jlz7fW5HxNlzjtIqzWYtVOPvXiMdkbWs/EFdGlc0Z3boxOrB+PkPncSPuKgeuTM3OybM+dkTZXPZydnPLLDUHE7gf/EKY+7tL8jj9M7+xRfI2V4symYTOe3k9GnQWjwtd73af/EKYM2T0rvhJ/tx/2LQyfyGHHknHbe4/1fXBa1eUMf3dpfkcfpnf2J7u0vyOP0zv7Fns2QUjvhKj7cf7a92bGqN3wlR9uP8AbVtPKx3+MZxWhG8c2wyY5TS0rqWNrZmFhcJXEi/OBp32VecVdzNidE74Wp+3F+2vr3EKL42p+3F+2tmJ2rbvKMXduH0snO6GK/aGgf7Lb9wL0wbCm4HTx0sZcWQtDGlxBdYdJAAv5Fmqvqqs7rKO20w8jVwD+CfWOX3sP8YS/V3esiXpty/1sH0J9Y5eew/xhL9Xd6yJWRGo0wmd+13IiKWIiIgIiICIiAiIgIiICIo3tAzKcrUD547cq4iOK4uA9995HPYBxt1INvX41BhZAnniiJ4cpKyMns1Fe9LWMrm64ntkYeDmOD2+cblyvU1Lqx7pZHOfI83c5xLnEnpJWzytmiXKdQ2eJx0XHKsv3sjOcEdNuB5j5UHTZXMeb/GNZ9Yn9Y5dMQzCoYHtN2vAcD0gi4+5cz5v8Y1n1if1jkFp7GIOVw6Q/wAd/wCSJT3uRQnYj4tk+sP9XErCWXKUaYfciGkWYhTlJqHM2dBpxKrH8eX8xVx7HzbCI/nzescqdzt4zrPp5fzFWTsyruQwyNv/ALy/e8qu9uMbktbjCztQ6Vz9tZw/uHFZXW72drJR5W6Hf1MKt32V61CdqGHezNO2oYLyU179Jjd4X2SAezUq4zRM6YRkiZRzZXWCGqkiPwsdx2xm9vM4nyK2Ylz1huIOwqZk8fhxkOHQekHqIuPKrzy7j0WYYhLCfntJ79juhw/A864P8l49q5u6Pk/26nj5ImvFvY1lxLEjWXErfGRkZD520rHSSODWMBc5zjZoa0XJJ5gAvmixOLERqhljkHTG9rx/SVV21rO7Sw4ZTuu4kd0OabgAbxFfpuAXdFrc5tAsl5ffmSujgZcC+qRzbgtjaRqNxwJ3NHW4Lu0+NGfrpdF+NGkW6F+rJClduX+tg+hPrHLz2H+MJfq7vWRLM27UpbPSy8zmSM8rXNd/zWp2NV7aPE9Djbl4nxt+cCyQDzMciV8IiIgREQEREBERAREQEREBQ7avgj8bw1wiBc+B7Zg0C5cGhzXAdJ0vJt1KYog5MWThuGvxiZlPC3VJKQ1o7eJPQAN5PMAVfuM7LqHGpDK6IxvcbuMTzGHE8SW7236wFssu5Npcr3NNEGvcLOe4l8hHRqPAdQsES2lFSiiiZEN4ja1g7GgNH4LmrN/jGs+sT+scunFBMS2PUmKTyVD5agPme+Rwa+INBe4uNrxk2uelEPDYj4tk+sP9XErCWmytlaLKMBp4HSOY55kJkLS67g1p8FoFu9HMtygIURBzPnbxnWfTy/mK9sFznJgsIgZG1waXG5Lge+N+ZWximyCkxaeSofLUB8z3PcGviDQXG5teMm3lWONiNEPhKn0kX7axtWLRqUWrFo1KvfdJl+KZ9pyHaRKfgY/tOVh+4jRfGVPpI/209xGi+MqfSR/tqvpp+MOqn4pKplE73OawMDjcNBJA6hfmX3Q18mGvEsL3RvHvmmx7D0jqKur3EaL4yp9JH+2nuI0XxlT6SP8AbVuo1qVsekApNrFbTCzuRk63xkH+hzR9yxsV2l12KtLOVETDuIhbyZI+dcu8xCsV2w+jPCWpH88R/wCtZtBsew+jN3Mkm+klNvMwNBVdcNK+4rDKbzP2VK4Hl+fMkvI00Ze73x4MYDzvdwaPx5rq/ckZLjybBoadc0ljLJa2ojg1vQ0XNh1k863lDh8eGMEUEbI2Dg1jQxvmCyFawEREEW2i5VOa6Ixx25eI8pFfddwBBbfm1NJHbZc9kPoJPfRyxO62PY9p87SCF1atDmDJFJmY6qiEGS1uUYTHJ1Xc3wuw3QVTh22mto2BkjIZiPfOa5jz26TY+YLcZf2uVWOVtPTGKBkcsga7S17n2N+BLrDzLbSbDqRx72epA6NUR/4LYYLslpMDnjqGPnfJE4Obre3TcdTWC6CbIiICIiAiIgIiICIiAiIgIiICIiAiIgIiICIiAiIgIiICIiAiIgIiICIiAiIgIiICIiAiIgIiICIiAiIgIiICIiAiIgIiICIiAiIgIiICIiAiIgIiICIiAiIgIiICIiAiIgIiICIiAiIgIiICIiAiIgIiICIiAiIgIiICIiAiIgIiICIiAiIgIiICIiAiIg//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BE"/>
          </a:p>
        </p:txBody>
      </p:sp>
    </p:spTree>
    <p:extLst>
      <p:ext uri="{BB962C8B-B14F-4D97-AF65-F5344CB8AC3E}">
        <p14:creationId xmlns:p14="http://schemas.microsoft.com/office/powerpoint/2010/main" val="200235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Wat is een PHP-bestand?</a:t>
            </a:r>
          </a:p>
          <a:p>
            <a:pPr lvl="1">
              <a:lnSpc>
                <a:spcPct val="150000"/>
              </a:lnSpc>
            </a:pPr>
            <a:r>
              <a:rPr lang="nl-BE" dirty="0" smtClean="0"/>
              <a:t>Extensie: .php (of .php3 of .phtml)</a:t>
            </a:r>
          </a:p>
          <a:p>
            <a:pPr lvl="1">
              <a:lnSpc>
                <a:spcPct val="150000"/>
              </a:lnSpc>
            </a:pPr>
            <a:r>
              <a:rPr lang="nl-BE" dirty="0" smtClean="0"/>
              <a:t>Inhoud:</a:t>
            </a:r>
          </a:p>
          <a:p>
            <a:pPr lvl="2">
              <a:lnSpc>
                <a:spcPct val="150000"/>
              </a:lnSpc>
            </a:pPr>
            <a:r>
              <a:rPr lang="nl-BE" dirty="0" smtClean="0"/>
              <a:t>PHP-script</a:t>
            </a:r>
          </a:p>
          <a:p>
            <a:pPr lvl="2">
              <a:lnSpc>
                <a:spcPct val="150000"/>
              </a:lnSpc>
            </a:pPr>
            <a:r>
              <a:rPr lang="nl-BE" dirty="0" smtClean="0"/>
              <a:t>HTML/JavaScript/CSS</a:t>
            </a:r>
          </a:p>
          <a:p>
            <a:pPr lvl="3">
              <a:lnSpc>
                <a:spcPct val="150000"/>
              </a:lnSpc>
            </a:pPr>
            <a:r>
              <a:rPr lang="nl-BE" dirty="0" smtClean="0"/>
              <a:t>geschreven als string binnen &lt;?php ?&gt;-tags</a:t>
            </a:r>
          </a:p>
          <a:p>
            <a:pPr lvl="3">
              <a:lnSpc>
                <a:spcPct val="150000"/>
              </a:lnSpc>
            </a:pPr>
            <a:r>
              <a:rPr lang="nl-BE" dirty="0" smtClean="0"/>
              <a:t>standaard notatie buiten &lt;?php ?&gt;-tags</a:t>
            </a:r>
          </a:p>
          <a:p>
            <a:pPr lvl="1">
              <a:lnSpc>
                <a:spcPct val="150000"/>
              </a:lnSpc>
            </a:pPr>
            <a:r>
              <a:rPr lang="nl-BE" dirty="0" smtClean="0"/>
              <a:t>Output kan getoond worden als:</a:t>
            </a:r>
          </a:p>
          <a:p>
            <a:pPr lvl="2">
              <a:lnSpc>
                <a:spcPct val="150000"/>
              </a:lnSpc>
            </a:pPr>
            <a:r>
              <a:rPr lang="nl-BE" dirty="0" smtClean="0"/>
              <a:t>HTML, JavaScript, CSS, ...</a:t>
            </a:r>
          </a:p>
          <a:p>
            <a:pPr lvl="2">
              <a:lnSpc>
                <a:spcPct val="150000"/>
              </a:lnSpc>
            </a:pPr>
            <a:r>
              <a:rPr lang="nl-BE" dirty="0" smtClean="0"/>
              <a:t>JPEG, PNG, GIF, ...</a:t>
            </a:r>
          </a:p>
          <a:p>
            <a:pPr lvl="2">
              <a:lnSpc>
                <a:spcPct val="150000"/>
              </a:lnSpc>
            </a:pPr>
            <a:r>
              <a:rPr lang="nl-BE" dirty="0" smtClean="0"/>
              <a:t>eender welke bestandsextensie</a:t>
            </a:r>
          </a:p>
          <a:p>
            <a:endParaRPr lang="nl-BE" dirty="0"/>
          </a:p>
        </p:txBody>
      </p:sp>
    </p:spTree>
    <p:extLst>
      <p:ext uri="{BB962C8B-B14F-4D97-AF65-F5344CB8AC3E}">
        <p14:creationId xmlns:p14="http://schemas.microsoft.com/office/powerpoint/2010/main" val="16032473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endParaRPr lang="nl-BE" dirty="0" smtClean="0"/>
          </a:p>
          <a:p>
            <a:pPr marL="0" indent="0">
              <a:lnSpc>
                <a:spcPct val="120000"/>
              </a:lnSpc>
              <a:buNone/>
            </a:pPr>
            <a:endParaRPr lang="nl-BE" dirty="0"/>
          </a:p>
          <a:p>
            <a:pPr marL="0" indent="0">
              <a:lnSpc>
                <a:spcPct val="120000"/>
              </a:lnSpc>
              <a:buNone/>
            </a:pPr>
            <a:r>
              <a:rPr lang="nl-BE" dirty="0" smtClean="0"/>
              <a:t/>
            </a:r>
            <a:br>
              <a:rPr lang="nl-BE" dirty="0" smtClean="0"/>
            </a:br>
            <a:endParaRPr lang="nl-BE" dirty="0" smtClean="0"/>
          </a:p>
          <a:p>
            <a:pPr marL="0" indent="0">
              <a:lnSpc>
                <a:spcPct val="120000"/>
              </a:lnSpc>
              <a:buNone/>
            </a:pPr>
            <a:endParaRPr lang="nl-BE" dirty="0"/>
          </a:p>
          <a:p>
            <a:pPr marL="0" indent="0">
              <a:lnSpc>
                <a:spcPct val="120000"/>
              </a:lnSpc>
              <a:buNone/>
            </a:pPr>
            <a:endParaRPr lang="nl-BE" dirty="0" smtClean="0"/>
          </a:p>
          <a:p>
            <a:pPr marL="0" indent="0">
              <a:lnSpc>
                <a:spcPct val="120000"/>
              </a:lnSpc>
              <a:buNone/>
            </a:pPr>
            <a:endParaRPr lang="nl-BE" dirty="0" smtClean="0"/>
          </a:p>
          <a:p>
            <a:pPr marL="0" indent="0">
              <a:lnSpc>
                <a:spcPct val="120000"/>
              </a:lnSpc>
              <a:buNone/>
            </a:pPr>
            <a:endParaRPr lang="nl-BE" dirty="0" smtClean="0"/>
          </a:p>
          <a:p>
            <a:pPr>
              <a:lnSpc>
                <a:spcPct val="120000"/>
              </a:lnSpc>
            </a:pPr>
            <a:r>
              <a:rPr lang="nl-BE" dirty="0" smtClean="0"/>
              <a:t>'Ingelogd blijven' niet aangevinkt-&gt; cookie of </a:t>
            </a:r>
            <a:r>
              <a:rPr lang="nl-BE" dirty="0" err="1" smtClean="0"/>
              <a:t>session</a:t>
            </a:r>
            <a:r>
              <a:rPr lang="nl-BE" dirty="0" smtClean="0"/>
              <a:t> zonder </a:t>
            </a:r>
            <a:r>
              <a:rPr lang="nl-BE" dirty="0" err="1" smtClean="0"/>
              <a:t>expiration</a:t>
            </a:r>
            <a:r>
              <a:rPr lang="nl-BE" dirty="0" smtClean="0"/>
              <a:t> date vervalt na het sluiten </a:t>
            </a:r>
            <a:r>
              <a:rPr lang="nl-BE" dirty="0" err="1" smtClean="0"/>
              <a:t>vd</a:t>
            </a:r>
            <a:r>
              <a:rPr lang="nl-BE" dirty="0" smtClean="0"/>
              <a:t>. browser</a:t>
            </a:r>
          </a:p>
          <a:p>
            <a:pPr marL="0" indent="0">
              <a:lnSpc>
                <a:spcPct val="120000"/>
              </a:lnSpc>
              <a:buNone/>
            </a:pPr>
            <a:endParaRPr lang="nl-BE" dirty="0" smtClean="0"/>
          </a:p>
          <a:p>
            <a:pPr>
              <a:lnSpc>
                <a:spcPct val="120000"/>
              </a:lnSpc>
            </a:pPr>
            <a:r>
              <a:rPr lang="nl-BE" dirty="0"/>
              <a:t>'Ingelogd blijven' </a:t>
            </a:r>
            <a:r>
              <a:rPr lang="nl-BE" dirty="0" smtClean="0"/>
              <a:t>aangevinkt-</a:t>
            </a:r>
            <a:r>
              <a:rPr lang="nl-BE" dirty="0"/>
              <a:t>&gt; cookie of </a:t>
            </a:r>
            <a:r>
              <a:rPr lang="nl-BE" dirty="0" err="1"/>
              <a:t>session</a:t>
            </a:r>
            <a:r>
              <a:rPr lang="nl-BE" dirty="0"/>
              <a:t> </a:t>
            </a:r>
            <a:r>
              <a:rPr lang="nl-BE" dirty="0" smtClean="0"/>
              <a:t>vervalt na een opgegeven </a:t>
            </a:r>
            <a:r>
              <a:rPr lang="nl-BE" dirty="0" err="1" smtClean="0"/>
              <a:t>expiration</a:t>
            </a:r>
            <a:r>
              <a:rPr lang="nl-BE" dirty="0" smtClean="0"/>
              <a:t> date (bv. 31 dagen)</a:t>
            </a:r>
            <a:endParaRPr lang="nl-BE" dirty="0"/>
          </a:p>
          <a:p>
            <a:pPr>
              <a:lnSpc>
                <a:spcPct val="120000"/>
              </a:lnSpc>
            </a:pPr>
            <a:endParaRPr lang="nl-BE" dirty="0" smtClean="0"/>
          </a:p>
          <a:p>
            <a:pPr>
              <a:lnSpc>
                <a:spcPct val="120000"/>
              </a:lnSpc>
            </a:pP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92" y="1268760"/>
            <a:ext cx="33528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1300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Tijdelijke aanduiding voor inhoud 2"/>
          <p:cNvSpPr>
            <a:spLocks noGrp="1"/>
          </p:cNvSpPr>
          <p:nvPr>
            <p:ph idx="1"/>
          </p:nvPr>
        </p:nvSpPr>
        <p:spPr>
          <a:xfrm>
            <a:off x="467544" y="1484784"/>
            <a:ext cx="8229600" cy="4525963"/>
          </a:xfrm>
        </p:spPr>
        <p:txBody>
          <a:bodyPr>
            <a:normAutofit fontScale="70000" lnSpcReduction="20000"/>
          </a:bodyPr>
          <a:lstStyle/>
          <a:p>
            <a:r>
              <a:rPr lang="nl-BE" dirty="0" smtClean="0"/>
              <a:t>Het verschil tussen </a:t>
            </a:r>
            <a:r>
              <a:rPr lang="nl-BE" dirty="0" err="1" smtClean="0"/>
              <a:t>sessions</a:t>
            </a:r>
            <a:r>
              <a:rPr lang="nl-BE" dirty="0" smtClean="0"/>
              <a:t> en cookies</a:t>
            </a:r>
          </a:p>
          <a:p>
            <a:endParaRPr lang="nl-BE" dirty="0" smtClean="0"/>
          </a:p>
          <a:p>
            <a:pPr lvl="1"/>
            <a:r>
              <a:rPr lang="nl-BE" dirty="0" smtClean="0"/>
              <a:t>Cookies worden opgeslagen op de </a:t>
            </a:r>
            <a:r>
              <a:rPr lang="nl-BE" dirty="0" err="1" smtClean="0"/>
              <a:t>client</a:t>
            </a:r>
            <a:r>
              <a:rPr lang="nl-BE" dirty="0" smtClean="0"/>
              <a:t> (browser) </a:t>
            </a:r>
          </a:p>
          <a:p>
            <a:pPr lvl="2"/>
            <a:r>
              <a:rPr lang="nl-BE" dirty="0" smtClean="0"/>
              <a:t>bevatten alle nodige data in de vorm van een array. </a:t>
            </a:r>
          </a:p>
          <a:p>
            <a:pPr lvl="2"/>
            <a:r>
              <a:rPr lang="nl-BE" dirty="0" smtClean="0"/>
              <a:t>Informatie leesbaar vanuit de browser.</a:t>
            </a:r>
            <a:endParaRPr lang="nl-BE" dirty="0"/>
          </a:p>
          <a:p>
            <a:pPr lvl="2"/>
            <a:r>
              <a:rPr lang="nl-BE" dirty="0" smtClean="0"/>
              <a:t>Wordt gebruikt om minder gevoelige data op te slagen.</a:t>
            </a:r>
            <a:r>
              <a:rPr lang="nl-BE" dirty="0"/>
              <a:t> </a:t>
            </a:r>
            <a:endParaRPr lang="nl-BE" dirty="0" smtClean="0"/>
          </a:p>
          <a:p>
            <a:pPr lvl="2"/>
            <a:r>
              <a:rPr lang="nl-BE" dirty="0" smtClean="0"/>
              <a:t>Let </a:t>
            </a:r>
            <a:r>
              <a:rPr lang="nl-BE" dirty="0"/>
              <a:t>op: </a:t>
            </a:r>
            <a:r>
              <a:rPr lang="nl-BE" dirty="0" smtClean="0"/>
              <a:t>sla </a:t>
            </a:r>
            <a:r>
              <a:rPr lang="nl-BE" dirty="0"/>
              <a:t>een paswoord nooit op in een cookie!</a:t>
            </a:r>
          </a:p>
          <a:p>
            <a:pPr lvl="2"/>
            <a:endParaRPr lang="nl-BE" dirty="0" smtClean="0"/>
          </a:p>
          <a:p>
            <a:pPr lvl="1"/>
            <a:endParaRPr lang="nl-BE" dirty="0" smtClean="0"/>
          </a:p>
          <a:p>
            <a:pPr lvl="1"/>
            <a:r>
              <a:rPr lang="nl-BE" dirty="0" smtClean="0"/>
              <a:t>Sessies bevatten enkel een code (=</a:t>
            </a:r>
            <a:r>
              <a:rPr lang="nl-BE" dirty="0" err="1" smtClean="0"/>
              <a:t>SessionId</a:t>
            </a:r>
            <a:r>
              <a:rPr lang="nl-BE" dirty="0" smtClean="0"/>
              <a:t>) op de </a:t>
            </a:r>
            <a:r>
              <a:rPr lang="nl-BE" dirty="0" err="1" smtClean="0"/>
              <a:t>client</a:t>
            </a:r>
            <a:r>
              <a:rPr lang="nl-BE" dirty="0" smtClean="0"/>
              <a:t> (browser) die overeenstemt met een code op de server. </a:t>
            </a:r>
            <a:endParaRPr lang="nl-BE" dirty="0"/>
          </a:p>
          <a:p>
            <a:pPr lvl="2"/>
            <a:r>
              <a:rPr lang="nl-BE" dirty="0" smtClean="0"/>
              <a:t>Deze code op de server verwijst naar een array met allerlei data over de gebruiker</a:t>
            </a:r>
          </a:p>
          <a:p>
            <a:pPr lvl="2"/>
            <a:r>
              <a:rPr lang="nl-BE" dirty="0" smtClean="0"/>
              <a:t>Server staat in voor het opslagen van de data.</a:t>
            </a:r>
          </a:p>
          <a:p>
            <a:pPr lvl="2"/>
            <a:r>
              <a:rPr lang="nl-BE" dirty="0" smtClean="0"/>
              <a:t>Wordt gebruikt om gevoelige data op te slagen.</a:t>
            </a:r>
            <a:br>
              <a:rPr lang="nl-BE" dirty="0" smtClean="0"/>
            </a:br>
            <a:endParaRPr lang="nl-BE" dirty="0" smtClean="0"/>
          </a:p>
          <a:p>
            <a:endParaRPr lang="nl-BE" dirty="0"/>
          </a:p>
          <a:p>
            <a:endParaRPr lang="nl-BE" dirty="0"/>
          </a:p>
        </p:txBody>
      </p:sp>
    </p:spTree>
    <p:extLst>
      <p:ext uri="{BB962C8B-B14F-4D97-AF65-F5344CB8AC3E}">
        <p14:creationId xmlns:p14="http://schemas.microsoft.com/office/powerpoint/2010/main" val="166202916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Session moet eerst gestart worden.</a:t>
            </a:r>
          </a:p>
          <a:p>
            <a:pPr lvl="2">
              <a:lnSpc>
                <a:spcPct val="120000"/>
              </a:lnSpc>
            </a:pPr>
            <a:r>
              <a:rPr lang="nl-BE" dirty="0"/>
              <a:t>Session starten: </a:t>
            </a:r>
            <a:r>
              <a:rPr lang="nl-BE" dirty="0">
                <a:solidFill>
                  <a:srgbClr val="002060"/>
                </a:solidFill>
              </a:rPr>
              <a:t>session_start</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dirty="0"/>
              <a:t>Moet niet expliciet weer gesloten worden, maar kan wel:</a:t>
            </a:r>
          </a:p>
          <a:p>
            <a:pPr lvl="2">
              <a:lnSpc>
                <a:spcPct val="120000"/>
              </a:lnSpc>
            </a:pPr>
            <a:r>
              <a:rPr lang="nl-BE" dirty="0"/>
              <a:t>Session sluiten: </a:t>
            </a:r>
            <a:r>
              <a:rPr lang="nl-BE" dirty="0">
                <a:solidFill>
                  <a:srgbClr val="002060"/>
                </a:solidFill>
              </a:rPr>
              <a:t>session_destroy</a:t>
            </a:r>
            <a:r>
              <a:rPr lang="nl-BE" dirty="0">
                <a:solidFill>
                  <a:srgbClr val="7030A0"/>
                </a:solidFill>
              </a:rPr>
              <a:t>()</a:t>
            </a:r>
            <a:r>
              <a:rPr lang="nl-BE" dirty="0">
                <a:solidFill>
                  <a:srgbClr val="002060"/>
                </a:solidFill>
              </a:rPr>
              <a:t>;</a:t>
            </a:r>
            <a:br>
              <a:rPr lang="nl-BE" dirty="0">
                <a:solidFill>
                  <a:srgbClr val="002060"/>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Session variables aanspreken (gelijkaardig aan $_GET &amp; $_POST):</a:t>
            </a:r>
          </a:p>
          <a:p>
            <a:pPr lvl="2">
              <a:lnSpc>
                <a:spcPct val="120000"/>
              </a:lnSpc>
            </a:pPr>
            <a:r>
              <a:rPr lang="nl-BE" dirty="0">
                <a:solidFill>
                  <a:srgbClr val="002060"/>
                </a:solidFill>
              </a:rPr>
              <a:t>$_SESSION</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Session moet geopend of gesloten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a:t>
            </a:r>
            <a:r>
              <a:rPr lang="nl-BE" dirty="0" err="1" smtClean="0">
                <a:solidFill>
                  <a:srgbClr val="00B050"/>
                </a:solidFill>
              </a:rPr>
              <a:t>session</a:t>
            </a:r>
            <a:r>
              <a:rPr lang="nl-BE" dirty="0" smtClean="0">
                <a:solidFill>
                  <a:srgbClr val="00B050"/>
                </a:solidFill>
              </a:rPr>
              <a:t>-start </a:t>
            </a:r>
            <a:r>
              <a:rPr lang="nl-BE" dirty="0" smtClean="0"/>
              <a:t>&amp;</a:t>
            </a:r>
            <a:r>
              <a:rPr lang="nl-BE" dirty="0" smtClean="0">
                <a:solidFill>
                  <a:srgbClr val="00B050"/>
                </a:solidFill>
              </a:rPr>
              <a:t> voorbeeld-</a:t>
            </a:r>
            <a:r>
              <a:rPr lang="nl-BE" dirty="0" err="1" smtClean="0">
                <a:solidFill>
                  <a:srgbClr val="00B050"/>
                </a:solidFill>
              </a:rPr>
              <a:t>session</a:t>
            </a:r>
            <a:r>
              <a:rPr lang="nl-BE" dirty="0" smtClean="0">
                <a:solidFill>
                  <a:srgbClr val="00B050"/>
                </a:solidFill>
              </a:rPr>
              <a:t> </a:t>
            </a:r>
            <a:r>
              <a:rPr lang="nl-BE" dirty="0" smtClean="0"/>
              <a:t>)</a:t>
            </a:r>
            <a:endParaRPr lang="nl-BE" dirty="0"/>
          </a:p>
          <a:p>
            <a:endParaRPr lang="nl-BE" dirty="0"/>
          </a:p>
        </p:txBody>
      </p:sp>
    </p:spTree>
    <p:extLst>
      <p:ext uri="{BB962C8B-B14F-4D97-AF65-F5344CB8AC3E}">
        <p14:creationId xmlns:p14="http://schemas.microsoft.com/office/powerpoint/2010/main" val="253965200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sessions</a:t>
            </a:r>
          </a:p>
        </p:txBody>
      </p:sp>
      <p:sp>
        <p:nvSpPr>
          <p:cNvPr id="3" name="Content Placeholder 2"/>
          <p:cNvSpPr>
            <a:spLocks noGrp="1"/>
          </p:cNvSpPr>
          <p:nvPr>
            <p:ph idx="1"/>
          </p:nvPr>
        </p:nvSpPr>
        <p:spPr/>
        <p:txBody>
          <a:bodyPr/>
          <a:lstStyle/>
          <a:p>
            <a:pPr>
              <a:lnSpc>
                <a:spcPct val="120000"/>
              </a:lnSpc>
            </a:pPr>
            <a:r>
              <a:rPr lang="nl-BE" sz="2800" dirty="0">
                <a:hlinkClick r:id="rId2"/>
              </a:rPr>
              <a:t>http://www.php.net/manual/en/book.session.php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sessions</a:t>
            </a:r>
            <a:endParaRPr lang="nl-BE" b="1" dirty="0"/>
          </a:p>
        </p:txBody>
      </p:sp>
    </p:spTree>
    <p:extLst>
      <p:ext uri="{BB962C8B-B14F-4D97-AF65-F5344CB8AC3E}">
        <p14:creationId xmlns:p14="http://schemas.microsoft.com/office/powerpoint/2010/main" val="65106882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Werkwijze</a:t>
            </a:r>
          </a:p>
          <a:p>
            <a:pPr lvl="1">
              <a:lnSpc>
                <a:spcPct val="120000"/>
              </a:lnSpc>
            </a:pPr>
            <a:r>
              <a:rPr lang="nl-BE" dirty="0"/>
              <a:t>Cookie moet eerst geset worden en vereist een expiration date. Als je geen expiration date meegeeft, vervalt de cookie aan het einde van de sessie (=sluiten van de browser)</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a:solidFill>
                  <a:srgbClr val="7030A0"/>
                </a:solidFill>
              </a:rPr>
              <a:t>)</a:t>
            </a:r>
            <a:r>
              <a:rPr lang="nl-BE" dirty="0">
                <a:solidFill>
                  <a:srgbClr val="002060"/>
                </a:solidFill>
              </a:rPr>
              <a:t>; 	</a:t>
            </a:r>
            <a:r>
              <a:rPr lang="nl-BE" dirty="0">
                <a:solidFill>
                  <a:schemeClr val="tx1">
                    <a:lumMod val="95000"/>
                    <a:lumOff val="5000"/>
                  </a:schemeClr>
                </a:solidFill>
              </a:rPr>
              <a:t>(=&gt; cookie vervalt binnen één uur)</a:t>
            </a:r>
            <a:r>
              <a:rPr lang="nl-BE" dirty="0">
                <a:solidFill>
                  <a:srgbClr val="002060"/>
                </a:solidFill>
              </a:rPr>
              <a:t/>
            </a:r>
            <a:br>
              <a:rPr lang="nl-BE" dirty="0">
                <a:solidFill>
                  <a:srgbClr val="002060"/>
                </a:solidFill>
              </a:rPr>
            </a:br>
            <a:endParaRPr lang="nl-BE" dirty="0">
              <a:solidFill>
                <a:srgbClr val="002060"/>
              </a:solidFill>
            </a:endParaRPr>
          </a:p>
          <a:p>
            <a:pPr lvl="1">
              <a:lnSpc>
                <a:spcPct val="120000"/>
              </a:lnSpc>
            </a:pPr>
            <a:r>
              <a:rPr lang="nl-BE" dirty="0"/>
              <a:t>Om een cookie te verwijderen, </a:t>
            </a:r>
            <a:r>
              <a:rPr lang="nl-BE" dirty="0" smtClean="0"/>
              <a:t>moet de </a:t>
            </a:r>
            <a:r>
              <a:rPr lang="nl-BE" dirty="0" err="1" smtClean="0"/>
              <a:t>expiration</a:t>
            </a:r>
            <a:r>
              <a:rPr lang="nl-BE" dirty="0" smtClean="0"/>
              <a:t> date in het verleden liggen (= </a:t>
            </a:r>
            <a:r>
              <a:rPr lang="nl-BE" dirty="0"/>
              <a:t>een negatieve waarde)</a:t>
            </a:r>
          </a:p>
          <a:p>
            <a:pPr lvl="2">
              <a:lnSpc>
                <a:spcPct val="120000"/>
              </a:lnSpc>
            </a:pPr>
            <a:r>
              <a:rPr lang="nl-BE" dirty="0">
                <a:solidFill>
                  <a:srgbClr val="002060"/>
                </a:solidFill>
              </a:rPr>
              <a:t>setcookie</a:t>
            </a:r>
            <a:r>
              <a:rPr lang="nl-BE" dirty="0">
                <a:solidFill>
                  <a:srgbClr val="7030A0"/>
                </a:solidFill>
              </a:rPr>
              <a:t>(</a:t>
            </a:r>
            <a:r>
              <a:rPr lang="nl-BE" dirty="0">
                <a:solidFill>
                  <a:schemeClr val="tx1">
                    <a:lumMod val="95000"/>
                    <a:lumOff val="5000"/>
                  </a:schemeClr>
                </a:solidFill>
              </a:rPr>
              <a:t>‘testCookie’, ‘’, time() - 3600</a:t>
            </a:r>
            <a:r>
              <a:rPr lang="nl-BE" dirty="0" smtClean="0">
                <a:solidFill>
                  <a:srgbClr val="7030A0"/>
                </a:solidFill>
              </a:rPr>
              <a:t>)</a:t>
            </a:r>
            <a:r>
              <a:rPr lang="nl-BE" dirty="0" smtClean="0">
                <a:solidFill>
                  <a:srgbClr val="002060"/>
                </a:solidFill>
              </a:rPr>
              <a:t>;</a:t>
            </a:r>
          </a:p>
          <a:p>
            <a:pPr lvl="2">
              <a:lnSpc>
                <a:spcPct val="120000"/>
              </a:lnSpc>
            </a:pPr>
            <a:r>
              <a:rPr lang="nl-BE" sz="2700" b="1" dirty="0"/>
              <a:t>MAAR</a:t>
            </a:r>
            <a:r>
              <a:rPr lang="nl-BE" sz="2700" dirty="0"/>
              <a:t>! Dit is niet veilig als de time van de browser op een andere tijdstip als </a:t>
            </a:r>
            <a:r>
              <a:rPr lang="nl-BE" sz="2700"/>
              <a:t>de </a:t>
            </a:r>
            <a:r>
              <a:rPr lang="nl-BE" sz="2700" smtClean="0"/>
              <a:t>server is </a:t>
            </a:r>
            <a:r>
              <a:rPr lang="nl-BE" sz="2700" dirty="0"/>
              <a:t>ingesteld</a:t>
            </a:r>
          </a:p>
          <a:p>
            <a:pPr lvl="3">
              <a:lnSpc>
                <a:spcPct val="120000"/>
              </a:lnSpc>
            </a:pPr>
            <a:r>
              <a:rPr lang="nl-BE" dirty="0" smtClean="0"/>
              <a:t>100% veilige manier:</a:t>
            </a:r>
            <a:br>
              <a:rPr lang="nl-BE" dirty="0" smtClean="0"/>
            </a:br>
            <a:r>
              <a:rPr lang="nl-BE" dirty="0" smtClean="0"/>
              <a:t/>
            </a:r>
            <a:br>
              <a:rPr lang="nl-BE" dirty="0" smtClean="0"/>
            </a:br>
            <a:r>
              <a:rPr lang="en-US" dirty="0" err="1" smtClean="0"/>
              <a:t>setcookie</a:t>
            </a:r>
            <a:r>
              <a:rPr lang="en-US" dirty="0" smtClean="0"/>
              <a:t> (‘</a:t>
            </a:r>
            <a:r>
              <a:rPr lang="en-US" dirty="0" err="1" smtClean="0"/>
              <a:t>testCookie</a:t>
            </a:r>
            <a:r>
              <a:rPr lang="en-US" dirty="0" smtClean="0"/>
              <a:t>’, </a:t>
            </a:r>
            <a:r>
              <a:rPr lang="en-US" dirty="0"/>
              <a:t>"", 1); </a:t>
            </a:r>
            <a:r>
              <a:rPr lang="en-US" dirty="0" smtClean="0"/>
              <a:t/>
            </a:r>
            <a:br>
              <a:rPr lang="en-US" dirty="0" smtClean="0"/>
            </a:br>
            <a:r>
              <a:rPr lang="en-US" dirty="0" err="1" smtClean="0"/>
              <a:t>setcookie</a:t>
            </a:r>
            <a:r>
              <a:rPr lang="en-US" dirty="0" smtClean="0"/>
              <a:t> (‘</a:t>
            </a:r>
            <a:r>
              <a:rPr lang="en-US" dirty="0" err="1" smtClean="0"/>
              <a:t>testCookie</a:t>
            </a:r>
            <a:r>
              <a:rPr lang="en-US" dirty="0" smtClean="0"/>
              <a:t>’, </a:t>
            </a:r>
            <a:r>
              <a:rPr lang="en-US" dirty="0"/>
              <a:t>false); </a:t>
            </a:r>
            <a:r>
              <a:rPr lang="en-US" dirty="0" smtClean="0"/>
              <a:t/>
            </a:r>
            <a:br>
              <a:rPr lang="en-US" dirty="0" smtClean="0"/>
            </a:br>
            <a:r>
              <a:rPr lang="en-US" dirty="0" smtClean="0"/>
              <a:t>unset</a:t>
            </a:r>
            <a:r>
              <a:rPr lang="en-US" dirty="0"/>
              <a:t>($_COOKIE[$name</a:t>
            </a:r>
            <a:r>
              <a:rPr lang="en-US" dirty="0" smtClean="0"/>
              <a:t>]);</a:t>
            </a:r>
            <a:endParaRPr lang="nl-BE" dirty="0"/>
          </a:p>
        </p:txBody>
      </p:sp>
    </p:spTree>
    <p:extLst>
      <p:ext uri="{BB962C8B-B14F-4D97-AF65-F5344CB8AC3E}">
        <p14:creationId xmlns:p14="http://schemas.microsoft.com/office/powerpoint/2010/main" val="24459993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Werkwijze</a:t>
            </a:r>
          </a:p>
          <a:p>
            <a:pPr lvl="1">
              <a:lnSpc>
                <a:spcPct val="120000"/>
              </a:lnSpc>
            </a:pPr>
            <a:r>
              <a:rPr lang="nl-BE" dirty="0" err="1" smtClean="0">
                <a:solidFill>
                  <a:schemeClr val="tx1">
                    <a:lumMod val="95000"/>
                    <a:lumOff val="5000"/>
                  </a:schemeClr>
                </a:solidFill>
              </a:rPr>
              <a:t>Session</a:t>
            </a:r>
            <a:r>
              <a:rPr lang="nl-BE" dirty="0" smtClean="0">
                <a:solidFill>
                  <a:schemeClr val="tx1">
                    <a:lumMod val="95000"/>
                    <a:lumOff val="5000"/>
                  </a:schemeClr>
                </a:solidFill>
              </a:rPr>
              <a:t> </a:t>
            </a:r>
            <a:r>
              <a:rPr lang="nl-BE" dirty="0">
                <a:solidFill>
                  <a:schemeClr val="tx1">
                    <a:lumMod val="95000"/>
                    <a:lumOff val="5000"/>
                  </a:schemeClr>
                </a:solidFill>
              </a:rPr>
              <a:t>variables aanspreken (gelijkaardig aan $_GET, $_POST &amp; $_SESSION):</a:t>
            </a:r>
          </a:p>
          <a:p>
            <a:pPr lvl="2">
              <a:lnSpc>
                <a:spcPct val="120000"/>
              </a:lnSpc>
            </a:pPr>
            <a:r>
              <a:rPr lang="nl-BE" dirty="0">
                <a:solidFill>
                  <a:srgbClr val="002060"/>
                </a:solidFill>
              </a:rPr>
              <a:t>$_COOKIE</a:t>
            </a:r>
            <a:r>
              <a:rPr lang="nl-BE" dirty="0">
                <a:solidFill>
                  <a:srgbClr val="7030A0"/>
                </a:solidFill>
              </a:rPr>
              <a:t>[</a:t>
            </a:r>
            <a:r>
              <a:rPr lang="nl-BE" dirty="0">
                <a:solidFill>
                  <a:schemeClr val="tx1">
                    <a:lumMod val="95000"/>
                    <a:lumOff val="5000"/>
                  </a:schemeClr>
                </a:solidFill>
              </a:rPr>
              <a:t>‘value’</a:t>
            </a:r>
            <a:r>
              <a:rPr lang="nl-BE" dirty="0">
                <a:solidFill>
                  <a:srgbClr val="7030A0"/>
                </a:solidFill>
              </a:rPr>
              <a:t>]</a:t>
            </a:r>
            <a:r>
              <a:rPr lang="nl-BE" dirty="0">
                <a:solidFill>
                  <a:srgbClr val="002060"/>
                </a:solidFill>
              </a:rPr>
              <a:t>;</a:t>
            </a:r>
            <a:br>
              <a:rPr lang="nl-BE" dirty="0">
                <a:solidFill>
                  <a:srgbClr val="002060"/>
                </a:solidFill>
              </a:rPr>
            </a:br>
            <a:endParaRPr lang="nl-BE" dirty="0">
              <a:solidFill>
                <a:srgbClr val="002060"/>
              </a:solidFill>
            </a:endParaRPr>
          </a:p>
          <a:p>
            <a:pPr lvl="1">
              <a:lnSpc>
                <a:spcPct val="120000"/>
              </a:lnSpc>
            </a:pPr>
            <a:r>
              <a:rPr lang="nl-BE" sz="2900" dirty="0">
                <a:solidFill>
                  <a:schemeClr val="tx1">
                    <a:lumMod val="95000"/>
                    <a:lumOff val="5000"/>
                  </a:schemeClr>
                </a:solidFill>
              </a:rPr>
              <a:t>Cookie moet geset of geunset worden </a:t>
            </a:r>
            <a:r>
              <a:rPr lang="nl-BE" sz="2900" b="1" dirty="0">
                <a:solidFill>
                  <a:schemeClr val="tx1">
                    <a:lumMod val="95000"/>
                    <a:lumOff val="5000"/>
                  </a:schemeClr>
                </a:solidFill>
              </a:rPr>
              <a:t>VOOR</a:t>
            </a:r>
            <a:r>
              <a:rPr lang="nl-BE" sz="2900" dirty="0">
                <a:solidFill>
                  <a:schemeClr val="tx1">
                    <a:lumMod val="95000"/>
                    <a:lumOff val="5000"/>
                  </a:schemeClr>
                </a:solidFill>
              </a:rPr>
              <a:t> elke echo, print_r of var_dump, dus: bovenaan het document! (als het niet anders kan: </a:t>
            </a:r>
            <a:r>
              <a:rPr lang="nl-BE" sz="2900" dirty="0">
                <a:solidFill>
                  <a:srgbClr val="002060"/>
                </a:solidFill>
              </a:rPr>
              <a:t>header</a:t>
            </a:r>
            <a:r>
              <a:rPr lang="nl-BE" sz="2900" dirty="0">
                <a:solidFill>
                  <a:srgbClr val="7030A0"/>
                </a:solidFill>
              </a:rPr>
              <a:t>(</a:t>
            </a:r>
            <a:r>
              <a:rPr lang="nl-BE" sz="2900" dirty="0">
                <a:solidFill>
                  <a:schemeClr val="tx1">
                    <a:lumMod val="95000"/>
                    <a:lumOff val="5000"/>
                  </a:schemeClr>
                </a:solidFill>
              </a:rPr>
              <a:t>‘location: url’</a:t>
            </a:r>
            <a:r>
              <a:rPr lang="nl-BE" sz="2900" dirty="0">
                <a:solidFill>
                  <a:srgbClr val="7030A0"/>
                </a:solidFill>
              </a:rPr>
              <a:t>)</a:t>
            </a:r>
            <a:r>
              <a:rPr lang="nl-BE" sz="2900" dirty="0">
                <a:solidFill>
                  <a:schemeClr val="tx1">
                    <a:lumMod val="95000"/>
                    <a:lumOff val="5000"/>
                  </a:schemeClr>
                </a:solidFill>
              </a:rPr>
              <a:t>;</a:t>
            </a:r>
            <a:r>
              <a:rPr lang="nl-BE" sz="2900" dirty="0">
                <a:solidFill>
                  <a:srgbClr val="7030A0"/>
                </a:solidFill>
              </a:rPr>
              <a:t> </a:t>
            </a:r>
            <a:r>
              <a:rPr lang="nl-BE" sz="2900" dirty="0">
                <a:solidFill>
                  <a:schemeClr val="tx1">
                    <a:lumMod val="95000"/>
                    <a:lumOff val="5000"/>
                  </a:schemeClr>
                </a:solidFill>
              </a:rPr>
              <a:t>)</a:t>
            </a:r>
            <a:br>
              <a:rPr lang="nl-BE" sz="2900" dirty="0">
                <a:solidFill>
                  <a:schemeClr val="tx1">
                    <a:lumMod val="95000"/>
                    <a:lumOff val="5000"/>
                  </a:schemeClr>
                </a:solidFill>
              </a:rPr>
            </a:br>
            <a:endParaRPr lang="nl-BE" sz="2900" dirty="0">
              <a:solidFill>
                <a:schemeClr val="tx1">
                  <a:lumMod val="95000"/>
                  <a:lumOff val="5000"/>
                </a:schemeClr>
              </a:solidFill>
            </a:endParaRPr>
          </a:p>
          <a:p>
            <a:pPr>
              <a:lnSpc>
                <a:spcPct val="120000"/>
              </a:lnSpc>
            </a:pPr>
            <a:r>
              <a:rPr lang="nl-BE" dirty="0"/>
              <a:t>(vb. </a:t>
            </a:r>
            <a:r>
              <a:rPr lang="nl-BE" dirty="0" smtClean="0">
                <a:solidFill>
                  <a:srgbClr val="00B050"/>
                </a:solidFill>
              </a:rPr>
              <a:t>voorbeeld-cookie </a:t>
            </a:r>
            <a:r>
              <a:rPr lang="nl-BE" dirty="0" smtClean="0"/>
              <a:t>)</a:t>
            </a:r>
            <a:endParaRPr lang="nl-BE" dirty="0"/>
          </a:p>
        </p:txBody>
      </p:sp>
    </p:spTree>
    <p:extLst>
      <p:ext uri="{BB962C8B-B14F-4D97-AF65-F5344CB8AC3E}">
        <p14:creationId xmlns:p14="http://schemas.microsoft.com/office/powerpoint/2010/main" val="247730522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sz="2800" dirty="0">
                <a:hlinkClick r:id="rId2"/>
              </a:rPr>
              <a:t>http://php.net/manual/en/function.setcookie.php</a:t>
            </a:r>
            <a:r>
              <a:rPr lang="nl-BE" sz="2800" dirty="0"/>
              <a:t/>
            </a:r>
            <a:br>
              <a:rPr lang="nl-BE" sz="2800" dirty="0"/>
            </a:br>
            <a:endParaRPr lang="nl-BE" sz="2800" dirty="0"/>
          </a:p>
          <a:p>
            <a:pPr marL="342900" lvl="1" indent="-342900">
              <a:lnSpc>
                <a:spcPct val="120000"/>
              </a:lnSpc>
              <a:buFont typeface="Arial" pitchFamily="34" charset="0"/>
              <a:buChar char="•"/>
            </a:pPr>
            <a:r>
              <a:rPr lang="nl-BE" dirty="0">
                <a:solidFill>
                  <a:schemeClr val="tx1">
                    <a:lumMod val="95000"/>
                    <a:lumOff val="5000"/>
                  </a:schemeClr>
                </a:solidFill>
              </a:rPr>
              <a:t>Opdracht: </a:t>
            </a:r>
            <a:r>
              <a:rPr lang="nl-BE" dirty="0" smtClean="0">
                <a:solidFill>
                  <a:srgbClr val="00B0F0"/>
                </a:solidFill>
              </a:rPr>
              <a:t>opdracht-cookies</a:t>
            </a:r>
            <a:endParaRPr lang="nl-BE" b="1" dirty="0"/>
          </a:p>
        </p:txBody>
      </p:sp>
    </p:spTree>
    <p:extLst>
      <p:ext uri="{BB962C8B-B14F-4D97-AF65-F5344CB8AC3E}">
        <p14:creationId xmlns:p14="http://schemas.microsoft.com/office/powerpoint/2010/main" val="28699683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Wat als tijdens het </a:t>
            </a:r>
            <a:r>
              <a:rPr lang="nl-BE" dirty="0" err="1" smtClean="0"/>
              <a:t>developen</a:t>
            </a:r>
            <a:r>
              <a:rPr lang="nl-BE" dirty="0" smtClean="0"/>
              <a:t> je $_SESSION en/of $_COOKIE array vol komt te staan met corrupte data (bv. na wijzigingen, </a:t>
            </a:r>
            <a:r>
              <a:rPr lang="nl-BE" dirty="0" err="1" smtClean="0"/>
              <a:t>debugging</a:t>
            </a:r>
            <a:r>
              <a:rPr lang="nl-BE" dirty="0" smtClean="0"/>
              <a:t>, …)</a:t>
            </a:r>
          </a:p>
          <a:p>
            <a:pPr marL="0" indent="0">
              <a:lnSpc>
                <a:spcPct val="120000"/>
              </a:lnSpc>
              <a:buNone/>
            </a:pPr>
            <a:endParaRPr lang="nl-BE" dirty="0" smtClean="0"/>
          </a:p>
          <a:p>
            <a:pPr lvl="1">
              <a:lnSpc>
                <a:spcPct val="120000"/>
              </a:lnSpc>
            </a:pPr>
            <a:r>
              <a:rPr lang="nl-BE" dirty="0" err="1" smtClean="0"/>
              <a:t>session_destroy</a:t>
            </a:r>
            <a:r>
              <a:rPr lang="nl-BE" dirty="0" smtClean="0"/>
              <a:t>(), cookie() met negatieve </a:t>
            </a:r>
            <a:r>
              <a:rPr lang="nl-BE" dirty="0" err="1" smtClean="0"/>
              <a:t>expiration</a:t>
            </a:r>
            <a:r>
              <a:rPr lang="nl-BE" dirty="0" smtClean="0"/>
              <a:t> date, …</a:t>
            </a:r>
          </a:p>
          <a:p>
            <a:pPr lvl="2">
              <a:lnSpc>
                <a:spcPct val="120000"/>
              </a:lnSpc>
            </a:pPr>
            <a:r>
              <a:rPr lang="nl-BE" dirty="0" smtClean="0"/>
              <a:t>omslachtig (je moet dit coderen)</a:t>
            </a:r>
          </a:p>
          <a:p>
            <a:pPr lvl="2">
              <a:lnSpc>
                <a:spcPct val="120000"/>
              </a:lnSpc>
            </a:pPr>
            <a:r>
              <a:rPr lang="nl-BE" dirty="0" smtClean="0"/>
              <a:t>Traag</a:t>
            </a:r>
          </a:p>
          <a:p>
            <a:pPr marL="914400" lvl="2" indent="0">
              <a:lnSpc>
                <a:spcPct val="120000"/>
              </a:lnSpc>
              <a:buNone/>
            </a:pPr>
            <a:endParaRPr lang="nl-BE" dirty="0" smtClean="0"/>
          </a:p>
          <a:p>
            <a:pPr lvl="1">
              <a:lnSpc>
                <a:spcPct val="120000"/>
              </a:lnSpc>
            </a:pPr>
            <a:r>
              <a:rPr lang="nl-BE" u="sng" dirty="0" smtClean="0"/>
              <a:t>Beter</a:t>
            </a:r>
            <a:r>
              <a:rPr lang="nl-BE" dirty="0" smtClean="0"/>
              <a:t>: in je werkbrowser je </a:t>
            </a:r>
            <a:r>
              <a:rPr lang="nl-BE" dirty="0" err="1" smtClean="0"/>
              <a:t>sessionid</a:t>
            </a:r>
            <a:r>
              <a:rPr lang="nl-BE" dirty="0" smtClean="0"/>
              <a:t>/cookie manueel verwijderen</a:t>
            </a:r>
          </a:p>
          <a:p>
            <a:pPr lvl="1">
              <a:lnSpc>
                <a:spcPct val="120000"/>
              </a:lnSpc>
            </a:pPr>
            <a:endParaRPr lang="nl-BE" b="1" dirty="0"/>
          </a:p>
        </p:txBody>
      </p:sp>
    </p:spTree>
    <p:extLst>
      <p:ext uri="{BB962C8B-B14F-4D97-AF65-F5344CB8AC3E}">
        <p14:creationId xmlns:p14="http://schemas.microsoft.com/office/powerpoint/2010/main" val="21698615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700808"/>
            <a:ext cx="70485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27378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r>
              <a:rPr lang="nl-BE" dirty="0" smtClean="0"/>
              <a:t>In de </a:t>
            </a:r>
            <a:r>
              <a:rPr lang="nl-BE" dirty="0" err="1" smtClean="0"/>
              <a:t>developertools</a:t>
            </a:r>
            <a:r>
              <a:rPr lang="nl-BE" dirty="0" smtClean="0"/>
              <a:t> van je browser de RESOURCES nakijken</a:t>
            </a:r>
          </a:p>
          <a:p>
            <a:pPr lvl="2">
              <a:lnSpc>
                <a:spcPct val="120000"/>
              </a:lnSpc>
            </a:pPr>
            <a:r>
              <a:rPr lang="nl-BE" dirty="0" smtClean="0"/>
              <a:t>cookies </a:t>
            </a:r>
          </a:p>
          <a:p>
            <a:pPr lvl="3">
              <a:lnSpc>
                <a:spcPct val="120000"/>
              </a:lnSpc>
            </a:pPr>
            <a:r>
              <a:rPr lang="nl-BE" dirty="0" err="1" smtClean="0"/>
              <a:t>localhost</a:t>
            </a:r>
            <a:r>
              <a:rPr lang="nl-BE" dirty="0" smtClean="0"/>
              <a:t> (of domeinnaam waarop je aan het werken bent)</a:t>
            </a:r>
          </a:p>
          <a:p>
            <a:pPr lvl="4">
              <a:lnSpc>
                <a:spcPct val="120000"/>
              </a:lnSpc>
            </a:pPr>
            <a:r>
              <a:rPr lang="nl-BE" dirty="0" smtClean="0"/>
              <a:t>De schuldige cookies/</a:t>
            </a:r>
            <a:r>
              <a:rPr lang="nl-BE" dirty="0" err="1" smtClean="0"/>
              <a:t>sessionids</a:t>
            </a:r>
            <a:r>
              <a:rPr lang="nl-BE" dirty="0" smtClean="0"/>
              <a:t> selecteren en verwijderen</a:t>
            </a:r>
            <a:endParaRPr lang="nl-BE"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3" y="4941168"/>
            <a:ext cx="51149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780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nl-BE" dirty="0" smtClean="0"/>
              <a:t>Script block</a:t>
            </a:r>
          </a:p>
          <a:p>
            <a:pPr lvl="1">
              <a:lnSpc>
                <a:spcPct val="150000"/>
              </a:lnSpc>
            </a:pPr>
            <a:r>
              <a:rPr lang="nl-BE" dirty="0" smtClean="0"/>
              <a:t>Start met </a:t>
            </a:r>
            <a:r>
              <a:rPr lang="nl-BE" sz="2600" b="1" dirty="0" smtClean="0">
                <a:latin typeface="Lucida Console" panose="020B0609040504020204" pitchFamily="49" charset="0"/>
              </a:rPr>
              <a:t>&lt;?php</a:t>
            </a:r>
            <a:r>
              <a:rPr lang="nl-BE" sz="2600" dirty="0" smtClean="0">
                <a:latin typeface="Lucida Console" panose="020B0609040504020204" pitchFamily="49" charset="0"/>
              </a:rPr>
              <a:t> </a:t>
            </a:r>
            <a:r>
              <a:rPr lang="nl-BE" dirty="0" smtClean="0"/>
              <a:t>en eindigt met </a:t>
            </a:r>
            <a:r>
              <a:rPr lang="nl-BE" sz="2600" b="1" dirty="0" smtClean="0">
                <a:latin typeface="Lucida Console" panose="020B0609040504020204" pitchFamily="49" charset="0"/>
              </a:rPr>
              <a:t>?&gt;</a:t>
            </a:r>
          </a:p>
          <a:p>
            <a:pPr lvl="1">
              <a:lnSpc>
                <a:spcPct val="150000"/>
              </a:lnSpc>
            </a:pPr>
            <a:r>
              <a:rPr lang="nl-BE" dirty="0" smtClean="0"/>
              <a:t>Elke opdrachtregel wordt afgesloten met een '</a:t>
            </a:r>
            <a:r>
              <a:rPr lang="nl-BE" b="1" dirty="0" smtClean="0"/>
              <a:t>;</a:t>
            </a:r>
            <a:r>
              <a:rPr lang="nl-BE" dirty="0" smtClean="0"/>
              <a:t>' (</a:t>
            </a:r>
            <a:r>
              <a:rPr lang="nl-BE" b="1" dirty="0" smtClean="0">
                <a:solidFill>
                  <a:srgbClr val="FF0000"/>
                </a:solidFill>
              </a:rPr>
              <a:t>!!!</a:t>
            </a:r>
            <a:r>
              <a:rPr lang="nl-BE" dirty="0" smtClean="0"/>
              <a:t>)</a:t>
            </a:r>
          </a:p>
          <a:p>
            <a:pPr lvl="2">
              <a:lnSpc>
                <a:spcPct val="150000"/>
              </a:lnSpc>
            </a:pPr>
            <a:r>
              <a:rPr lang="nl-BE" dirty="0" smtClean="0"/>
              <a:t>Behalve de laatste regel die voor de closing ?&gt;-tag komt</a:t>
            </a:r>
          </a:p>
          <a:p>
            <a:pPr>
              <a:lnSpc>
                <a:spcPct val="150000"/>
              </a:lnSpc>
            </a:pPr>
            <a:r>
              <a:rPr lang="nl-BE" dirty="0" smtClean="0"/>
              <a:t>2 manieren om PHP te integreren</a:t>
            </a:r>
          </a:p>
          <a:p>
            <a:pPr lvl="1">
              <a:lnSpc>
                <a:spcPct val="150000"/>
              </a:lnSpc>
            </a:pPr>
            <a:r>
              <a:rPr lang="nl-BE" dirty="0" smtClean="0"/>
              <a:t>Inline PHP</a:t>
            </a:r>
          </a:p>
          <a:p>
            <a:pPr lvl="2">
              <a:lnSpc>
                <a:spcPct val="150000"/>
              </a:lnSpc>
            </a:pPr>
            <a:r>
              <a:rPr lang="nl-BE" dirty="0" smtClean="0"/>
              <a:t>HTML-document met script-blokken (vb. </a:t>
            </a:r>
            <a:r>
              <a:rPr lang="nl-BE" dirty="0" smtClean="0">
                <a:solidFill>
                  <a:srgbClr val="00B050"/>
                </a:solidFill>
              </a:rPr>
              <a:t>voorbeeld-syntax-</a:t>
            </a:r>
            <a:r>
              <a:rPr lang="nl-BE" dirty="0" err="1" smtClean="0">
                <a:solidFill>
                  <a:srgbClr val="00B050"/>
                </a:solidFill>
              </a:rPr>
              <a:t>inline</a:t>
            </a:r>
            <a:r>
              <a:rPr lang="nl-BE" dirty="0" smtClean="0">
                <a:solidFill>
                  <a:srgbClr val="00B050"/>
                </a:solidFill>
              </a:rPr>
              <a:t>-</a:t>
            </a:r>
            <a:r>
              <a:rPr lang="nl-BE" dirty="0" err="1" smtClean="0">
                <a:solidFill>
                  <a:srgbClr val="00B050"/>
                </a:solidFill>
              </a:rPr>
              <a:t>php</a:t>
            </a:r>
            <a:r>
              <a:rPr lang="nl-BE" dirty="0" smtClean="0">
                <a:solidFill>
                  <a:srgbClr val="00B050"/>
                </a:solidFill>
              </a:rPr>
              <a:t> </a:t>
            </a:r>
            <a:r>
              <a:rPr lang="nl-BE" dirty="0" smtClean="0"/>
              <a:t>) </a:t>
            </a:r>
          </a:p>
          <a:p>
            <a:pPr lvl="1">
              <a:lnSpc>
                <a:spcPct val="150000"/>
              </a:lnSpc>
            </a:pPr>
            <a:r>
              <a:rPr lang="nl-BE" dirty="0" smtClean="0"/>
              <a:t>Full PHP</a:t>
            </a:r>
          </a:p>
          <a:p>
            <a:pPr lvl="2">
              <a:lnSpc>
                <a:spcPct val="150000"/>
              </a:lnSpc>
            </a:pPr>
            <a:r>
              <a:rPr lang="nl-BE" dirty="0" smtClean="0"/>
              <a:t>PHP-script dat alle output regelt (vb. </a:t>
            </a:r>
            <a:r>
              <a:rPr lang="nl-BE" dirty="0" smtClean="0">
                <a:solidFill>
                  <a:srgbClr val="00B050"/>
                </a:solidFill>
              </a:rPr>
              <a:t>voorbeeld-syntax-full-</a:t>
            </a:r>
            <a:r>
              <a:rPr lang="nl-BE" dirty="0" err="1" smtClean="0">
                <a:solidFill>
                  <a:srgbClr val="00B050"/>
                </a:solidFill>
              </a:rPr>
              <a:t>php</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9031845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 TIP</a:t>
            </a:r>
            <a:endParaRPr lang="nl-BE" dirty="0"/>
          </a:p>
        </p:txBody>
      </p:sp>
      <p:sp>
        <p:nvSpPr>
          <p:cNvPr id="3" name="Content Placeholder 2"/>
          <p:cNvSpPr>
            <a:spLocks noGrp="1"/>
          </p:cNvSpPr>
          <p:nvPr>
            <p:ph idx="1"/>
          </p:nvPr>
        </p:nvSpPr>
        <p:spPr/>
        <p:txBody>
          <a:bodyPr>
            <a:normAutofit/>
          </a:bodyPr>
          <a:lstStyle/>
          <a:p>
            <a:pPr lvl="1">
              <a:lnSpc>
                <a:spcPct val="120000"/>
              </a:lnSpc>
            </a:pPr>
            <a:endParaRPr lang="nl-B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816" y="2780928"/>
            <a:ext cx="70389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6417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sz="5600" dirty="0"/>
              <a:t>include/require zorgen ervoor dat je de inhoud van een ander bestand kan importeren in het huidige bestand. </a:t>
            </a:r>
            <a:br>
              <a:rPr lang="nl-BE" sz="5600" dirty="0"/>
            </a:br>
            <a:endParaRPr lang="nl-BE" sz="5600" dirty="0"/>
          </a:p>
          <a:p>
            <a:pPr lvl="1">
              <a:lnSpc>
                <a:spcPct val="120000"/>
              </a:lnSpc>
              <a:buFontTx/>
              <a:buChar char="-"/>
            </a:pPr>
            <a:r>
              <a:rPr lang="nl-BE" sz="5200" dirty="0"/>
              <a:t>De inhoud wordt onmiddellijk ‘geprint’ of gebruikt, naargelang het bestandstype (.txt, .html, .css, .php, ...)</a:t>
            </a:r>
          </a:p>
          <a:p>
            <a:pPr lvl="1">
              <a:lnSpc>
                <a:spcPct val="120000"/>
              </a:lnSpc>
              <a:buFontTx/>
              <a:buChar char="-"/>
            </a:pPr>
            <a:endParaRPr lang="nl-BE" sz="5600" dirty="0"/>
          </a:p>
          <a:p>
            <a:pPr>
              <a:lnSpc>
                <a:spcPct val="120000"/>
              </a:lnSpc>
              <a:buFontTx/>
              <a:buChar char="-"/>
            </a:pPr>
            <a:r>
              <a:rPr lang="nl-BE" sz="5600" b="1" dirty="0"/>
              <a:t>require ‘bestandsnaam.extensie’</a:t>
            </a:r>
            <a:r>
              <a:rPr lang="nl-BE" sz="5600" dirty="0"/>
              <a:t>: wanneer het bestand niet geïmporteerd kan worden, zal dit een fatal error (E_COMPILE_ERROR) opleveren </a:t>
            </a:r>
          </a:p>
          <a:p>
            <a:pPr lvl="1">
              <a:lnSpc>
                <a:spcPct val="120000"/>
              </a:lnSpc>
              <a:buFontTx/>
              <a:buChar char="-"/>
            </a:pPr>
            <a:r>
              <a:rPr lang="nl-BE" sz="5600" dirty="0"/>
              <a:t>Dit stopt het script</a:t>
            </a:r>
          </a:p>
          <a:p>
            <a:pPr marL="457200" lvl="1" indent="0">
              <a:lnSpc>
                <a:spcPct val="120000"/>
              </a:lnSpc>
              <a:buNone/>
            </a:pPr>
            <a:endParaRPr lang="nl-BE" sz="5600" dirty="0"/>
          </a:p>
          <a:p>
            <a:pPr>
              <a:lnSpc>
                <a:spcPct val="120000"/>
              </a:lnSpc>
              <a:buFontTx/>
              <a:buChar char="-"/>
            </a:pPr>
            <a:r>
              <a:rPr lang="nl-BE" sz="5600" b="1" dirty="0"/>
              <a:t>require_once ‘bestandsnaam.extensie’</a:t>
            </a:r>
            <a:r>
              <a:rPr lang="nl-BE" sz="5600" dirty="0"/>
              <a:t>: Deze functie kijkt na of het bestand al eens is ingeladen. Wanneer het bestand niet geïmporteerd kan worden, zal dit een fatal error (E_COMPILE_ERROR) opleveren </a:t>
            </a:r>
          </a:p>
          <a:p>
            <a:pPr lvl="1">
              <a:lnSpc>
                <a:spcPct val="120000"/>
              </a:lnSpc>
              <a:buFontTx/>
              <a:buChar char="-"/>
            </a:pPr>
            <a:r>
              <a:rPr lang="nl-BE" sz="5600" dirty="0"/>
              <a:t>Dit stopt het </a:t>
            </a:r>
            <a:r>
              <a:rPr lang="nl-BE" sz="5600" dirty="0" smtClean="0"/>
              <a:t>script</a:t>
            </a:r>
            <a:endParaRPr lang="nl-BE" sz="6000" dirty="0"/>
          </a:p>
        </p:txBody>
      </p:sp>
    </p:spTree>
    <p:extLst>
      <p:ext uri="{BB962C8B-B14F-4D97-AF65-F5344CB8AC3E}">
        <p14:creationId xmlns:p14="http://schemas.microsoft.com/office/powerpoint/2010/main" val="31616669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sz="5600" b="1" dirty="0" smtClean="0"/>
              <a:t>Include </a:t>
            </a:r>
            <a:r>
              <a:rPr lang="nl-BE" sz="5600" b="1" dirty="0"/>
              <a:t>‘bestandsnaam.extensie’</a:t>
            </a:r>
            <a:r>
              <a:rPr lang="nl-BE" sz="5600" dirty="0"/>
              <a:t>: wanneer het bestand niet geïmporteerd kan worden, zal dit een warning (E_WARNING) opleveren </a:t>
            </a:r>
          </a:p>
          <a:p>
            <a:pPr lvl="1">
              <a:lnSpc>
                <a:spcPct val="120000"/>
              </a:lnSpc>
              <a:buFontTx/>
              <a:buChar char="-"/>
            </a:pPr>
            <a:r>
              <a:rPr lang="nl-BE" sz="5600" dirty="0"/>
              <a:t>Dit stopt het script </a:t>
            </a:r>
            <a:r>
              <a:rPr lang="nl-BE" sz="5600" b="1" dirty="0" smtClean="0"/>
              <a:t>niet</a:t>
            </a:r>
            <a:br>
              <a:rPr lang="nl-BE" sz="5600" b="1" dirty="0" smtClean="0"/>
            </a:br>
            <a:endParaRPr lang="nl-BE" sz="5600" b="1" dirty="0" smtClean="0"/>
          </a:p>
          <a:p>
            <a:pPr>
              <a:lnSpc>
                <a:spcPct val="120000"/>
              </a:lnSpc>
              <a:buFontTx/>
              <a:buChar char="-"/>
            </a:pPr>
            <a:r>
              <a:rPr lang="nl-BE" sz="5600" b="1" dirty="0" err="1"/>
              <a:t>i</a:t>
            </a:r>
            <a:r>
              <a:rPr lang="nl-BE" sz="5600" b="1" dirty="0" err="1" smtClean="0"/>
              <a:t>nclude_once</a:t>
            </a:r>
            <a:r>
              <a:rPr lang="nl-BE" sz="5600" b="1" dirty="0" smtClean="0"/>
              <a:t> </a:t>
            </a:r>
            <a:r>
              <a:rPr lang="nl-BE" sz="5600" b="1" dirty="0"/>
              <a:t>‘</a:t>
            </a:r>
            <a:r>
              <a:rPr lang="nl-BE" sz="5600" b="1" dirty="0" err="1"/>
              <a:t>bestandsnaam.extensie</a:t>
            </a:r>
            <a:r>
              <a:rPr lang="nl-BE" sz="5600" b="1" dirty="0"/>
              <a:t>’</a:t>
            </a:r>
            <a:r>
              <a:rPr lang="nl-BE" sz="5600" dirty="0"/>
              <a:t>: wanneer het bestand niet geïmporteerd kan worden, zal dit een </a:t>
            </a:r>
            <a:r>
              <a:rPr lang="nl-BE" sz="5600" dirty="0" err="1"/>
              <a:t>warning</a:t>
            </a:r>
            <a:r>
              <a:rPr lang="nl-BE" sz="5600" dirty="0"/>
              <a:t> (E_WARNING) opleveren </a:t>
            </a:r>
          </a:p>
          <a:p>
            <a:pPr lvl="1">
              <a:lnSpc>
                <a:spcPct val="120000"/>
              </a:lnSpc>
              <a:buFontTx/>
              <a:buChar char="-"/>
            </a:pPr>
            <a:r>
              <a:rPr lang="nl-BE" sz="5600" dirty="0"/>
              <a:t>Dit stopt het script </a:t>
            </a:r>
            <a:r>
              <a:rPr lang="nl-BE" sz="5600" b="1" dirty="0" smtClean="0"/>
              <a:t>niet</a:t>
            </a:r>
          </a:p>
          <a:p>
            <a:pPr marL="457200" lvl="1" indent="0">
              <a:lnSpc>
                <a:spcPct val="120000"/>
              </a:lnSpc>
              <a:buNone/>
            </a:pPr>
            <a:endParaRPr lang="nl-BE" sz="5600" b="1" dirty="0"/>
          </a:p>
          <a:p>
            <a:pPr marL="57150" indent="0">
              <a:lnSpc>
                <a:spcPct val="120000"/>
              </a:lnSpc>
              <a:buNone/>
            </a:pPr>
            <a:r>
              <a:rPr lang="nl-BE" sz="6000" dirty="0" smtClean="0"/>
              <a:t>(vb</a:t>
            </a:r>
            <a:r>
              <a:rPr lang="nl-BE" sz="6000" dirty="0"/>
              <a:t>.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 </a:t>
            </a:r>
            <a:r>
              <a:rPr lang="nl-BE" sz="6000" dirty="0" smtClean="0"/>
              <a:t>)</a:t>
            </a:r>
            <a:endParaRPr lang="nl-BE" sz="6000" dirty="0"/>
          </a:p>
        </p:txBody>
      </p:sp>
    </p:spTree>
    <p:extLst>
      <p:ext uri="{BB962C8B-B14F-4D97-AF65-F5344CB8AC3E}">
        <p14:creationId xmlns:p14="http://schemas.microsoft.com/office/powerpoint/2010/main" val="14387535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sz="5600" dirty="0" err="1" smtClean="0"/>
              <a:t>Truukje</a:t>
            </a:r>
            <a:r>
              <a:rPr lang="nl-BE" sz="5600" dirty="0" smtClean="0"/>
              <a:t>:</a:t>
            </a:r>
          </a:p>
          <a:p>
            <a:pPr lvl="1">
              <a:lnSpc>
                <a:spcPct val="120000"/>
              </a:lnSpc>
              <a:buFontTx/>
              <a:buChar char="-"/>
            </a:pPr>
            <a:r>
              <a:rPr lang="nl-BE" sz="5200" dirty="0" smtClean="0"/>
              <a:t>een .html-bestand </a:t>
            </a:r>
            <a:r>
              <a:rPr lang="nl-BE" sz="5200" dirty="0" err="1" smtClean="0"/>
              <a:t>includen</a:t>
            </a:r>
            <a:r>
              <a:rPr lang="nl-BE" sz="5200" dirty="0" smtClean="0"/>
              <a:t>/</a:t>
            </a:r>
            <a:r>
              <a:rPr lang="nl-BE" sz="5200" dirty="0" err="1" smtClean="0"/>
              <a:t>requiren</a:t>
            </a:r>
            <a:r>
              <a:rPr lang="nl-BE" sz="5200" dirty="0" smtClean="0"/>
              <a:t> dat gebruik maakt van </a:t>
            </a:r>
            <a:r>
              <a:rPr lang="nl-BE" sz="5200" dirty="0" err="1" smtClean="0"/>
              <a:t>php</a:t>
            </a:r>
            <a:r>
              <a:rPr lang="nl-BE" sz="5200" dirty="0" smtClean="0"/>
              <a:t>-variabelen</a:t>
            </a:r>
          </a:p>
          <a:p>
            <a:pPr lvl="2">
              <a:lnSpc>
                <a:spcPct val="120000"/>
              </a:lnSpc>
              <a:buFontTx/>
              <a:buChar char="-"/>
            </a:pPr>
            <a:r>
              <a:rPr lang="nl-BE" sz="4800" dirty="0" smtClean="0"/>
              <a:t>Deze variabelen kan je </a:t>
            </a:r>
            <a:r>
              <a:rPr lang="nl-BE" sz="4800" dirty="0" err="1" smtClean="0"/>
              <a:t>setten</a:t>
            </a:r>
            <a:r>
              <a:rPr lang="nl-BE" sz="4800" dirty="0" smtClean="0"/>
              <a:t> voor de </a:t>
            </a:r>
            <a:r>
              <a:rPr lang="nl-BE" sz="4800" dirty="0" err="1" smtClean="0"/>
              <a:t>include</a:t>
            </a:r>
            <a:r>
              <a:rPr lang="nl-BE" sz="4800" dirty="0" smtClean="0"/>
              <a:t>/</a:t>
            </a:r>
            <a:r>
              <a:rPr lang="nl-BE" sz="4800" dirty="0" err="1" smtClean="0"/>
              <a:t>require</a:t>
            </a:r>
            <a:r>
              <a:rPr lang="nl-BE" sz="4800" dirty="0" smtClean="0"/>
              <a:t> plaatsvind en zullen zo bekend zijn in alle code die je </a:t>
            </a:r>
            <a:r>
              <a:rPr lang="nl-BE" sz="4800" dirty="0" err="1" smtClean="0"/>
              <a:t>include</a:t>
            </a:r>
            <a:r>
              <a:rPr lang="nl-BE" sz="4800" dirty="0" smtClean="0"/>
              <a:t>/</a:t>
            </a:r>
            <a:r>
              <a:rPr lang="nl-BE" sz="4800" dirty="0" err="1" smtClean="0"/>
              <a:t>required</a:t>
            </a:r>
            <a:r>
              <a:rPr lang="nl-BE" sz="4800" dirty="0" smtClean="0"/>
              <a:t>, mits je gebruik maakt van de juiste </a:t>
            </a:r>
            <a:r>
              <a:rPr lang="nl-BE" sz="4800" dirty="0" err="1" smtClean="0"/>
              <a:t>php</a:t>
            </a:r>
            <a:r>
              <a:rPr lang="nl-BE" sz="4800" dirty="0" smtClean="0"/>
              <a:t>-syntax</a:t>
            </a:r>
            <a:br>
              <a:rPr lang="nl-BE" sz="4800" dirty="0" smtClean="0"/>
            </a:br>
            <a:endParaRPr lang="nl-BE" sz="4800" dirty="0" smtClean="0"/>
          </a:p>
          <a:p>
            <a:pPr marL="457200" lvl="1" indent="0">
              <a:lnSpc>
                <a:spcPct val="120000"/>
              </a:lnSpc>
              <a:buNone/>
            </a:pPr>
            <a:r>
              <a:rPr lang="nl-BE" sz="6000" dirty="0" smtClean="0"/>
              <a:t>(</a:t>
            </a:r>
            <a:r>
              <a:rPr lang="nl-BE" sz="6000" dirty="0"/>
              <a:t>vb. </a:t>
            </a:r>
            <a:r>
              <a:rPr lang="nl-BE" sz="6000" dirty="0" smtClean="0">
                <a:solidFill>
                  <a:srgbClr val="00B050"/>
                </a:solidFill>
              </a:rPr>
              <a:t>voorbeeld-</a:t>
            </a:r>
            <a:r>
              <a:rPr lang="nl-BE" sz="6000" dirty="0" err="1" smtClean="0">
                <a:solidFill>
                  <a:srgbClr val="00B050"/>
                </a:solidFill>
              </a:rPr>
              <a:t>include</a:t>
            </a:r>
            <a:r>
              <a:rPr lang="nl-BE" sz="6000" dirty="0" smtClean="0">
                <a:solidFill>
                  <a:srgbClr val="00B050"/>
                </a:solidFill>
              </a:rPr>
              <a:t>-</a:t>
            </a:r>
            <a:r>
              <a:rPr lang="nl-BE" sz="6000" dirty="0" err="1" smtClean="0">
                <a:solidFill>
                  <a:srgbClr val="00B050"/>
                </a:solidFill>
              </a:rPr>
              <a:t>require</a:t>
            </a:r>
            <a:r>
              <a:rPr lang="nl-BE" sz="6000" dirty="0" smtClean="0">
                <a:solidFill>
                  <a:srgbClr val="00B050"/>
                </a:solidFill>
              </a:rPr>
              <a:t>-cross-</a:t>
            </a:r>
            <a:r>
              <a:rPr lang="nl-BE" sz="6000" dirty="0" err="1" smtClean="0">
                <a:solidFill>
                  <a:srgbClr val="00B050"/>
                </a:solidFill>
              </a:rPr>
              <a:t>language</a:t>
            </a:r>
            <a:r>
              <a:rPr lang="nl-BE" sz="6000" dirty="0" smtClean="0"/>
              <a:t>)</a:t>
            </a:r>
            <a:endParaRPr lang="nl-BE" sz="6000" dirty="0"/>
          </a:p>
          <a:p>
            <a:pPr marL="914400" lvl="2" indent="0">
              <a:lnSpc>
                <a:spcPct val="120000"/>
              </a:lnSpc>
              <a:buNone/>
            </a:pPr>
            <a:r>
              <a:rPr lang="nl-BE" sz="4800" dirty="0" smtClean="0"/>
              <a:t> </a:t>
            </a:r>
            <a:endParaRPr lang="nl-BE" sz="4800" dirty="0"/>
          </a:p>
        </p:txBody>
      </p:sp>
    </p:spTree>
    <p:extLst>
      <p:ext uri="{BB962C8B-B14F-4D97-AF65-F5344CB8AC3E}">
        <p14:creationId xmlns:p14="http://schemas.microsoft.com/office/powerpoint/2010/main" val="18618367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include/require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sz="5600" dirty="0"/>
              <a:t>Wanneer wat gebruiken? Hangt af van de </a:t>
            </a:r>
            <a:r>
              <a:rPr lang="nl-BE" sz="5600" dirty="0" smtClean="0"/>
              <a:t>situatie</a:t>
            </a:r>
            <a:br>
              <a:rPr lang="nl-BE" sz="5600" dirty="0" smtClean="0"/>
            </a:br>
            <a:endParaRPr lang="nl-BE" sz="5600" dirty="0" smtClean="0"/>
          </a:p>
          <a:p>
            <a:pPr>
              <a:lnSpc>
                <a:spcPct val="120000"/>
              </a:lnSpc>
              <a:buFontTx/>
              <a:buChar char="-"/>
            </a:pPr>
            <a:r>
              <a:rPr lang="nl-BE" sz="5600" dirty="0" smtClean="0"/>
              <a:t>opm: include/require zijn krachtig, maar kunnen global namespace bevuilen &amp; conflicten veroorzaken.</a:t>
            </a:r>
          </a:p>
          <a:p>
            <a:pPr lvl="1">
              <a:lnSpc>
                <a:spcPct val="120000"/>
              </a:lnSpc>
              <a:buFontTx/>
              <a:buChar char="-"/>
            </a:pPr>
            <a:r>
              <a:rPr lang="nl-BE" sz="4800" dirty="0" smtClean="0"/>
              <a:t>Oplossing: include/require in combinatie met classes</a:t>
            </a:r>
            <a:br>
              <a:rPr lang="nl-BE" sz="4800" dirty="0" smtClean="0"/>
            </a:br>
            <a:endParaRPr lang="nl-BE" sz="4800" dirty="0" smtClean="0"/>
          </a:p>
          <a:p>
            <a:pPr marL="342900" lvl="2" indent="-342900">
              <a:lnSpc>
                <a:spcPct val="120000"/>
              </a:lnSpc>
              <a:buFontTx/>
              <a:buChar char="-"/>
            </a:pPr>
            <a:r>
              <a:rPr lang="nl-BE" sz="5600" dirty="0" smtClean="0">
                <a:solidFill>
                  <a:schemeClr val="tx1">
                    <a:lumMod val="95000"/>
                    <a:lumOff val="5000"/>
                  </a:schemeClr>
                </a:solidFill>
              </a:rPr>
              <a:t>Opdracht</a:t>
            </a:r>
            <a:r>
              <a:rPr lang="nl-BE" sz="5600" dirty="0" smtClean="0"/>
              <a:t>:</a:t>
            </a:r>
            <a:r>
              <a:rPr lang="nl-BE" sz="5600" dirty="0" smtClean="0">
                <a:solidFill>
                  <a:srgbClr val="00B0F0"/>
                </a:solidFill>
              </a:rPr>
              <a:t> opdracht-</a:t>
            </a:r>
            <a:r>
              <a:rPr lang="nl-BE" sz="5600" dirty="0" err="1" smtClean="0">
                <a:solidFill>
                  <a:srgbClr val="00B0F0"/>
                </a:solidFill>
              </a:rPr>
              <a:t>include</a:t>
            </a:r>
            <a:r>
              <a:rPr lang="nl-BE" sz="5600" dirty="0" smtClean="0">
                <a:solidFill>
                  <a:srgbClr val="00B0F0"/>
                </a:solidFill>
              </a:rPr>
              <a:t>-</a:t>
            </a:r>
            <a:r>
              <a:rPr lang="nl-BE" sz="5600" dirty="0" err="1" smtClean="0">
                <a:solidFill>
                  <a:srgbClr val="00B0F0"/>
                </a:solidFill>
              </a:rPr>
              <a:t>require</a:t>
            </a:r>
            <a:endParaRPr lang="nl-BE" sz="5600" dirty="0"/>
          </a:p>
        </p:txBody>
      </p:sp>
    </p:spTree>
    <p:extLst>
      <p:ext uri="{BB962C8B-B14F-4D97-AF65-F5344CB8AC3E}">
        <p14:creationId xmlns:p14="http://schemas.microsoft.com/office/powerpoint/2010/main" val="35382074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smtClean="0"/>
              <a:t>Tot nu toe enkel procedurale code gebruikt</a:t>
            </a:r>
          </a:p>
          <a:p>
            <a:pPr lvl="1">
              <a:lnSpc>
                <a:spcPct val="120000"/>
              </a:lnSpc>
              <a:buFontTx/>
              <a:buChar char="-"/>
            </a:pPr>
            <a:r>
              <a:rPr lang="nl-BE" dirty="0" smtClean="0"/>
              <a:t>= functies en variabelen definiëren om daarna te combineren tot één grote applicatie (=de procedure).</a:t>
            </a:r>
          </a:p>
          <a:p>
            <a:pPr lvl="1">
              <a:lnSpc>
                <a:spcPct val="120000"/>
              </a:lnSpc>
              <a:buFontTx/>
              <a:buChar char="-"/>
            </a:pPr>
            <a:r>
              <a:rPr lang="nl-BE" dirty="0" smtClean="0"/>
              <a:t>Nadelen:</a:t>
            </a:r>
          </a:p>
          <a:p>
            <a:pPr lvl="2">
              <a:lnSpc>
                <a:spcPct val="120000"/>
              </a:lnSpc>
              <a:buFontTx/>
              <a:buChar char="-"/>
            </a:pPr>
            <a:r>
              <a:rPr lang="nl-BE" dirty="0" smtClean="0"/>
              <a:t>Bij grote applicaties -&gt; overzicht moeilijk te bewaren</a:t>
            </a:r>
          </a:p>
          <a:p>
            <a:pPr lvl="2">
              <a:lnSpc>
                <a:spcPct val="120000"/>
              </a:lnSpc>
              <a:buFontTx/>
              <a:buChar char="-"/>
            </a:pPr>
            <a:r>
              <a:rPr lang="nl-BE" dirty="0" smtClean="0"/>
              <a:t>Herbruikbaarheid van code is beperkt</a:t>
            </a:r>
          </a:p>
          <a:p>
            <a:pPr lvl="2">
              <a:lnSpc>
                <a:spcPct val="120000"/>
              </a:lnSpc>
              <a:buFontTx/>
              <a:buChar char="-"/>
            </a:pPr>
            <a:r>
              <a:rPr lang="nl-BE" dirty="0" smtClean="0"/>
              <a:t>Nieuwe code implementeren:</a:t>
            </a:r>
          </a:p>
          <a:p>
            <a:pPr lvl="3">
              <a:lnSpc>
                <a:spcPct val="120000"/>
              </a:lnSpc>
              <a:buFontTx/>
              <a:buChar char="-"/>
            </a:pPr>
            <a:r>
              <a:rPr lang="nl-BE" dirty="0" smtClean="0"/>
              <a:t>vergroot kans op conflicten (globale variabelen/functies, ...)</a:t>
            </a:r>
          </a:p>
          <a:p>
            <a:pPr lvl="3">
              <a:lnSpc>
                <a:spcPct val="120000"/>
              </a:lnSpc>
              <a:buFontTx/>
              <a:buChar char="-"/>
            </a:pPr>
            <a:r>
              <a:rPr lang="nl-BE" dirty="0" smtClean="0"/>
              <a:t>vereist grondige kennis van de gehele applicatie</a:t>
            </a:r>
          </a:p>
          <a:p>
            <a:pPr lvl="2">
              <a:lnSpc>
                <a:spcPct val="120000"/>
              </a:lnSpc>
              <a:buFontTx/>
              <a:buChar char="-"/>
            </a:pPr>
            <a:r>
              <a:rPr lang="nl-BE" dirty="0" smtClean="0"/>
              <a:t>Werk moeilijk verdeelbaar onder verschillende developers</a:t>
            </a:r>
          </a:p>
          <a:p>
            <a:pPr lvl="2">
              <a:lnSpc>
                <a:spcPct val="120000"/>
              </a:lnSpc>
              <a:buFontTx/>
              <a:buChar char="-"/>
            </a:pPr>
            <a:r>
              <a:rPr lang="nl-BE" dirty="0" smtClean="0"/>
              <a:t>...</a:t>
            </a:r>
          </a:p>
          <a:p>
            <a:pPr lvl="2">
              <a:lnSpc>
                <a:spcPct val="120000"/>
              </a:lnSpc>
              <a:buFontTx/>
              <a:buChar char="-"/>
            </a:pPr>
            <a:endParaRPr lang="nl-BE" dirty="0"/>
          </a:p>
          <a:p>
            <a:pPr lvl="1">
              <a:lnSpc>
                <a:spcPct val="120000"/>
              </a:lnSpc>
              <a:buFontTx/>
              <a:buChar char="-"/>
            </a:pPr>
            <a:r>
              <a:rPr lang="nl-BE" dirty="0">
                <a:solidFill>
                  <a:schemeClr val="tx1">
                    <a:lumMod val="95000"/>
                    <a:lumOff val="5000"/>
                  </a:schemeClr>
                </a:solidFill>
              </a:rPr>
              <a:t>Oplossing</a:t>
            </a:r>
            <a:r>
              <a:rPr lang="nl-BE" dirty="0" smtClean="0">
                <a:solidFill>
                  <a:schemeClr val="tx1">
                    <a:lumMod val="95000"/>
                    <a:lumOff val="5000"/>
                  </a:schemeClr>
                </a:solidFill>
              </a:rPr>
              <a:t>:</a:t>
            </a:r>
          </a:p>
          <a:p>
            <a:pPr lvl="2">
              <a:lnSpc>
                <a:spcPct val="120000"/>
              </a:lnSpc>
              <a:buFontTx/>
              <a:buChar char="-"/>
            </a:pPr>
            <a:r>
              <a:rPr lang="nl-BE" dirty="0" smtClean="0">
                <a:solidFill>
                  <a:schemeClr val="tx1">
                    <a:lumMod val="95000"/>
                    <a:lumOff val="5000"/>
                  </a:schemeClr>
                </a:solidFill>
              </a:rPr>
              <a:t>Gebruik van classes (= object oriented programmeren)</a:t>
            </a:r>
            <a:endParaRPr lang="nl-BE" dirty="0">
              <a:solidFill>
                <a:schemeClr val="tx1">
                  <a:lumMod val="95000"/>
                  <a:lumOff val="5000"/>
                </a:schemeClr>
              </a:solidFill>
            </a:endParaRPr>
          </a:p>
        </p:txBody>
      </p:sp>
    </p:spTree>
    <p:extLst>
      <p:ext uri="{BB962C8B-B14F-4D97-AF65-F5344CB8AC3E}">
        <p14:creationId xmlns:p14="http://schemas.microsoft.com/office/powerpoint/2010/main" val="330319637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Wat is een class?</a:t>
            </a:r>
          </a:p>
          <a:p>
            <a:pPr lvl="1">
              <a:lnSpc>
                <a:spcPct val="120000"/>
              </a:lnSpc>
              <a:buFontTx/>
              <a:buChar char="-"/>
            </a:pPr>
            <a:r>
              <a:rPr lang="nl-BE" dirty="0" smtClean="0"/>
              <a:t>Niet enkel gelijk aan een verzameling van functies en variabelen (-&gt; library)!</a:t>
            </a:r>
          </a:p>
          <a:p>
            <a:pPr lvl="1">
              <a:lnSpc>
                <a:spcPct val="120000"/>
              </a:lnSpc>
              <a:buFontTx/>
              <a:buChar char="-"/>
            </a:pPr>
            <a:r>
              <a:rPr lang="nl-BE" dirty="0" smtClean="0">
                <a:solidFill>
                  <a:schemeClr val="tx1">
                    <a:lumMod val="95000"/>
                    <a:lumOff val="5000"/>
                  </a:schemeClr>
                </a:solidFill>
              </a:rPr>
              <a:t>Vooral: een op zichzelfstaand</a:t>
            </a:r>
            <a:r>
              <a:rPr lang="nl-BE" dirty="0">
                <a:solidFill>
                  <a:schemeClr val="tx1">
                    <a:lumMod val="95000"/>
                    <a:lumOff val="5000"/>
                  </a:schemeClr>
                </a:solidFill>
              </a:rPr>
              <a:t>e mini-applicatie </a:t>
            </a:r>
            <a:r>
              <a:rPr lang="nl-BE" dirty="0" smtClean="0">
                <a:solidFill>
                  <a:schemeClr val="tx1">
                    <a:lumMod val="95000"/>
                    <a:lumOff val="5000"/>
                  </a:schemeClr>
                </a:solidFill>
              </a:rPr>
              <a:t>(= ‘object’)</a:t>
            </a:r>
          </a:p>
          <a:p>
            <a:pPr lvl="2">
              <a:lnSpc>
                <a:spcPct val="120000"/>
              </a:lnSpc>
              <a:buFontTx/>
              <a:buChar char="-"/>
            </a:pPr>
            <a:r>
              <a:rPr lang="nl-BE" dirty="0" smtClean="0">
                <a:solidFill>
                  <a:schemeClr val="tx1">
                    <a:lumMod val="95000"/>
                    <a:lumOff val="5000"/>
                  </a:schemeClr>
                </a:solidFill>
              </a:rPr>
              <a:t>Staat in voor een kleine deeltaak van een applicatie</a:t>
            </a:r>
          </a:p>
          <a:p>
            <a:pPr lvl="3">
              <a:lnSpc>
                <a:spcPct val="120000"/>
              </a:lnSpc>
              <a:buFontTx/>
              <a:buChar char="-"/>
            </a:pPr>
            <a:r>
              <a:rPr lang="nl-BE" dirty="0" smtClean="0">
                <a:solidFill>
                  <a:schemeClr val="tx1">
                    <a:lumMod val="95000"/>
                    <a:lumOff val="5000"/>
                  </a:schemeClr>
                </a:solidFill>
              </a:rPr>
              <a:t>Bevat methodes </a:t>
            </a:r>
            <a:r>
              <a:rPr lang="nl-BE" dirty="0">
                <a:solidFill>
                  <a:schemeClr val="tx1">
                    <a:lumMod val="95000"/>
                    <a:lumOff val="5000"/>
                  </a:schemeClr>
                </a:solidFill>
              </a:rPr>
              <a:t>die instaan voor de specifieke werking van de </a:t>
            </a:r>
            <a:r>
              <a:rPr lang="nl-BE" dirty="0" smtClean="0">
                <a:solidFill>
                  <a:schemeClr val="tx1">
                    <a:lumMod val="95000"/>
                    <a:lumOff val="5000"/>
                  </a:schemeClr>
                </a:solidFill>
              </a:rPr>
              <a:t>deeltaak</a:t>
            </a:r>
          </a:p>
          <a:p>
            <a:pPr lvl="2">
              <a:lnSpc>
                <a:spcPct val="120000"/>
              </a:lnSpc>
              <a:buFontTx/>
              <a:buChar char="-"/>
            </a:pPr>
            <a:r>
              <a:rPr lang="nl-BE" dirty="0" smtClean="0">
                <a:solidFill>
                  <a:schemeClr val="tx1">
                    <a:lumMod val="95000"/>
                    <a:lumOff val="5000"/>
                  </a:schemeClr>
                </a:solidFill>
              </a:rPr>
              <a:t>Is niet rechtstreeks afhankelijk van gegevens uit de buitenwereld</a:t>
            </a:r>
          </a:p>
          <a:p>
            <a:pPr lvl="3">
              <a:lnSpc>
                <a:spcPct val="120000"/>
              </a:lnSpc>
              <a:buFontTx/>
              <a:buChar char="-"/>
            </a:pPr>
            <a:r>
              <a:rPr lang="nl-BE" dirty="0" smtClean="0">
                <a:solidFill>
                  <a:schemeClr val="tx1">
                    <a:lumMod val="95000"/>
                    <a:lumOff val="5000"/>
                  </a:schemeClr>
                </a:solidFill>
              </a:rPr>
              <a:t>Om informatie uit de buitenwereld op te nemen, worden er setter-methodes gebruikt, ook wel </a:t>
            </a:r>
            <a:r>
              <a:rPr lang="nl-BE" b="1" dirty="0" smtClean="0">
                <a:solidFill>
                  <a:schemeClr val="tx1">
                    <a:lumMod val="95000"/>
                    <a:lumOff val="5000"/>
                  </a:schemeClr>
                </a:solidFill>
              </a:rPr>
              <a:t>setters </a:t>
            </a:r>
            <a:r>
              <a:rPr lang="nl-BE" dirty="0" smtClean="0">
                <a:solidFill>
                  <a:schemeClr val="tx1">
                    <a:lumMod val="95000"/>
                    <a:lumOff val="5000"/>
                  </a:schemeClr>
                </a:solidFill>
              </a:rPr>
              <a:t>genaamd</a:t>
            </a:r>
          </a:p>
          <a:p>
            <a:pPr lvl="3">
              <a:lnSpc>
                <a:spcPct val="120000"/>
              </a:lnSpc>
              <a:buFontTx/>
              <a:buChar char="-"/>
            </a:pPr>
            <a:r>
              <a:rPr lang="nl-BE" dirty="0" smtClean="0">
                <a:solidFill>
                  <a:schemeClr val="tx1">
                    <a:lumMod val="95000"/>
                    <a:lumOff val="5000"/>
                  </a:schemeClr>
                </a:solidFill>
              </a:rPr>
              <a:t>Om informatie naar de buitenwereld te sturen, worden er </a:t>
            </a:r>
            <a:r>
              <a:rPr lang="nl-BE" dirty="0" err="1" smtClean="0">
                <a:solidFill>
                  <a:schemeClr val="tx1">
                    <a:lumMod val="95000"/>
                    <a:lumOff val="5000"/>
                  </a:schemeClr>
                </a:solidFill>
              </a:rPr>
              <a:t>getter</a:t>
            </a:r>
            <a:r>
              <a:rPr lang="nl-BE" dirty="0" smtClean="0">
                <a:solidFill>
                  <a:schemeClr val="tx1">
                    <a:lumMod val="95000"/>
                    <a:lumOff val="5000"/>
                  </a:schemeClr>
                </a:solidFill>
              </a:rPr>
              <a:t>-methodes gebruikt, ook wel </a:t>
            </a:r>
            <a:r>
              <a:rPr lang="nl-BE" b="1" dirty="0" err="1" smtClean="0">
                <a:solidFill>
                  <a:schemeClr val="tx1">
                    <a:lumMod val="95000"/>
                    <a:lumOff val="5000"/>
                  </a:schemeClr>
                </a:solidFill>
              </a:rPr>
              <a:t>getters</a:t>
            </a:r>
            <a:r>
              <a:rPr lang="nl-BE" dirty="0">
                <a:solidFill>
                  <a:schemeClr val="tx1">
                    <a:lumMod val="95000"/>
                    <a:lumOff val="5000"/>
                  </a:schemeClr>
                </a:solidFill>
              </a:rPr>
              <a:t> </a:t>
            </a:r>
            <a:r>
              <a:rPr lang="nl-BE" dirty="0" smtClean="0">
                <a:solidFill>
                  <a:schemeClr val="tx1">
                    <a:lumMod val="95000"/>
                    <a:lumOff val="5000"/>
                  </a:schemeClr>
                </a:solidFill>
              </a:rPr>
              <a:t>genaamd</a:t>
            </a:r>
          </a:p>
          <a:p>
            <a:pPr lvl="2">
              <a:lnSpc>
                <a:spcPct val="120000"/>
              </a:lnSpc>
              <a:buFontTx/>
              <a:buChar char="-"/>
            </a:pPr>
            <a:r>
              <a:rPr lang="nl-BE" dirty="0" smtClean="0">
                <a:solidFill>
                  <a:schemeClr val="tx1">
                    <a:lumMod val="95000"/>
                    <a:lumOff val="5000"/>
                  </a:schemeClr>
                </a:solidFill>
              </a:rPr>
              <a:t>Makkelijk herbruikbaar in verschillende situaties</a:t>
            </a:r>
          </a:p>
          <a:p>
            <a:pPr lvl="2">
              <a:lnSpc>
                <a:spcPct val="120000"/>
              </a:lnSpc>
              <a:buFontTx/>
              <a:buChar char="-"/>
            </a:pPr>
            <a:endParaRPr lang="nl-BE" dirty="0">
              <a:solidFill>
                <a:schemeClr val="tx1">
                  <a:lumMod val="95000"/>
                  <a:lumOff val="5000"/>
                </a:schemeClr>
              </a:solidFill>
            </a:endParaRPr>
          </a:p>
        </p:txBody>
      </p:sp>
    </p:spTree>
    <p:extLst>
      <p:ext uri="{BB962C8B-B14F-4D97-AF65-F5344CB8AC3E}">
        <p14:creationId xmlns:p14="http://schemas.microsoft.com/office/powerpoint/2010/main" val="34714541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3" y="1483568"/>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1089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lvl="2">
              <a:lnSpc>
                <a:spcPct val="120000"/>
              </a:lnSpc>
              <a:buFontTx/>
              <a:buChar char="-"/>
            </a:pPr>
            <a:endParaRPr lang="nl-BE"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84784"/>
            <a:ext cx="7458075"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734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tx1">
                    <a:lumMod val="95000"/>
                    <a:lumOff val="5000"/>
                  </a:schemeClr>
                </a:solidFill>
              </a:rPr>
              <a:t>Syntax</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class </a:t>
            </a:r>
            <a:r>
              <a:rPr lang="nl-BE" i="1" dirty="0">
                <a:solidFill>
                  <a:srgbClr val="002060"/>
                </a:solidFill>
              </a:rPr>
              <a:t>C</a:t>
            </a:r>
            <a:r>
              <a:rPr lang="nl-BE" i="1" dirty="0" smtClean="0">
                <a:solidFill>
                  <a:srgbClr val="002060"/>
                </a:solidFill>
              </a:rPr>
              <a:t>lassName {</a:t>
            </a:r>
            <a:br>
              <a:rPr lang="nl-BE" i="1" dirty="0" smtClean="0">
                <a:solidFill>
                  <a:srgbClr val="002060"/>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$variableName</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smtClean="0">
                <a:solidFill>
                  <a:srgbClr val="002060"/>
                </a:solidFill>
              </a:rPr>
              <a:t>public</a:t>
            </a:r>
            <a:r>
              <a:rPr lang="nl-BE" dirty="0" smtClean="0">
                <a:solidFill>
                  <a:srgbClr val="002060"/>
                </a:solidFill>
              </a:rPr>
              <a:t> </a:t>
            </a:r>
            <a:r>
              <a:rPr lang="nl-BE" dirty="0">
                <a:solidFill>
                  <a:srgbClr val="002060"/>
                </a:solidFill>
              </a:rPr>
              <a:t>function functionName</a:t>
            </a:r>
            <a:r>
              <a:rPr lang="nl-BE" dirty="0">
                <a:solidFill>
                  <a:srgbClr val="7030A0"/>
                </a:solidFill>
              </a:rPr>
              <a:t>()</a:t>
            </a:r>
            <a:r>
              <a:rPr lang="nl-BE" dirty="0">
                <a:solidFill>
                  <a:srgbClr val="002060"/>
                </a:solidFill>
              </a:rPr>
              <a:t>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a:t>
            </a:r>
            <a:r>
              <a:rPr lang="nl-BE" i="1" dirty="0" smtClean="0">
                <a:solidFill>
                  <a:schemeClr val="tx1">
                    <a:lumMod val="95000"/>
                    <a:lumOff val="5000"/>
                  </a:schemeClr>
                </a:solidFill>
              </a:rPr>
              <a:t>code block</a:t>
            </a:r>
            <a:r>
              <a:rPr lang="nl-BE" i="1" dirty="0">
                <a:solidFill>
                  <a:schemeClr val="tx1">
                    <a:lumMod val="95000"/>
                    <a:lumOff val="5000"/>
                  </a:schemeClr>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rgbClr val="002060"/>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smtClean="0">
                <a:solidFill>
                  <a:srgbClr val="002060"/>
                </a:solidFill>
              </a:rPr>
              <a:t>}</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1">
              <a:lnSpc>
                <a:spcPct val="120000"/>
              </a:lnSpc>
              <a:buFontTx/>
              <a:buChar char="-"/>
            </a:pPr>
            <a:r>
              <a:rPr lang="nl-BE" sz="2900" dirty="0" smtClean="0">
                <a:solidFill>
                  <a:schemeClr val="tx1">
                    <a:lumMod val="95000"/>
                    <a:lumOff val="5000"/>
                  </a:schemeClr>
                </a:solidFill>
              </a:rPr>
              <a:t>Binnen </a:t>
            </a:r>
            <a:r>
              <a:rPr lang="nl-BE" sz="2900" dirty="0">
                <a:solidFill>
                  <a:schemeClr val="tx1">
                    <a:lumMod val="95000"/>
                    <a:lumOff val="5000"/>
                  </a:schemeClr>
                </a:solidFill>
              </a:rPr>
              <a:t>een klasse </a:t>
            </a:r>
            <a:r>
              <a:rPr lang="nl-BE" sz="2900" dirty="0" smtClean="0">
                <a:solidFill>
                  <a:schemeClr val="tx1">
                    <a:lumMod val="95000"/>
                    <a:lumOff val="5000"/>
                  </a:schemeClr>
                </a:solidFill>
              </a:rPr>
              <a:t>zijn </a:t>
            </a:r>
            <a:r>
              <a:rPr lang="nl-BE" sz="2900" b="1" dirty="0" err="1" smtClean="0">
                <a:solidFill>
                  <a:schemeClr val="tx1">
                    <a:lumMod val="95000"/>
                    <a:lumOff val="5000"/>
                  </a:schemeClr>
                </a:solidFill>
              </a:rPr>
              <a:t>properties</a:t>
            </a:r>
            <a:r>
              <a:rPr lang="nl-BE" sz="2900" b="1" dirty="0" smtClean="0">
                <a:solidFill>
                  <a:schemeClr val="tx1">
                    <a:lumMod val="95000"/>
                    <a:lumOff val="5000"/>
                  </a:schemeClr>
                </a:solidFill>
              </a:rPr>
              <a:t> </a:t>
            </a:r>
            <a:r>
              <a:rPr lang="nl-BE" sz="2900" dirty="0" smtClean="0">
                <a:solidFill>
                  <a:schemeClr val="tx1">
                    <a:lumMod val="95000"/>
                    <a:lumOff val="5000"/>
                  </a:schemeClr>
                </a:solidFill>
              </a:rPr>
              <a:t>de verzamelnaam van variabelen en functies</a:t>
            </a:r>
            <a:r>
              <a:rPr lang="nl-BE" sz="2900" dirty="0">
                <a:solidFill>
                  <a:schemeClr val="tx1">
                    <a:lumMod val="95000"/>
                    <a:lumOff val="5000"/>
                  </a:schemeClr>
                </a:solidFill>
              </a:rPr>
              <a:t/>
            </a:r>
            <a:br>
              <a:rPr lang="nl-BE" sz="2900" dirty="0">
                <a:solidFill>
                  <a:schemeClr val="tx1">
                    <a:lumMod val="95000"/>
                    <a:lumOff val="5000"/>
                  </a:schemeClr>
                </a:solidFill>
              </a:rPr>
            </a:br>
            <a:endParaRPr lang="nl-BE" sz="2900" dirty="0">
              <a:solidFill>
                <a:schemeClr val="tx1">
                  <a:lumMod val="95000"/>
                  <a:lumOff val="5000"/>
                </a:schemeClr>
              </a:solidFill>
            </a:endParaRPr>
          </a:p>
          <a:p>
            <a:pPr lvl="2">
              <a:lnSpc>
                <a:spcPct val="120000"/>
              </a:lnSpc>
              <a:buFontTx/>
              <a:buChar char="-"/>
            </a:pPr>
            <a:r>
              <a:rPr lang="nl-BE" sz="2500" dirty="0">
                <a:solidFill>
                  <a:schemeClr val="tx1">
                    <a:lumMod val="95000"/>
                    <a:lumOff val="5000"/>
                  </a:schemeClr>
                </a:solidFill>
              </a:rPr>
              <a:t>Binnen een klasse heet een </a:t>
            </a:r>
            <a:r>
              <a:rPr lang="nl-BE" sz="2500" dirty="0" smtClean="0">
                <a:solidFill>
                  <a:schemeClr val="tx1">
                    <a:lumMod val="95000"/>
                    <a:lumOff val="5000"/>
                  </a:schemeClr>
                </a:solidFill>
              </a:rPr>
              <a:t>individuele variabele </a:t>
            </a:r>
            <a:r>
              <a:rPr lang="nl-BE" sz="2500" b="1" dirty="0" smtClean="0">
                <a:solidFill>
                  <a:srgbClr val="002060"/>
                </a:solidFill>
              </a:rPr>
              <a:t>$variableName </a:t>
            </a:r>
            <a:r>
              <a:rPr lang="nl-BE" sz="2500" dirty="0" smtClean="0">
                <a:solidFill>
                  <a:schemeClr val="tx1">
                    <a:lumMod val="95000"/>
                    <a:lumOff val="5000"/>
                  </a:schemeClr>
                </a:solidFill>
              </a:rPr>
              <a:t>een </a:t>
            </a:r>
            <a:r>
              <a:rPr lang="nl-BE" sz="2500" b="1" dirty="0" smtClean="0">
                <a:solidFill>
                  <a:schemeClr val="tx1">
                    <a:lumMod val="95000"/>
                    <a:lumOff val="5000"/>
                  </a:schemeClr>
                </a:solidFill>
              </a:rPr>
              <a:t>member</a:t>
            </a:r>
            <a:r>
              <a:rPr lang="nl-BE" sz="2500" dirty="0" smtClean="0">
                <a:solidFill>
                  <a:schemeClr val="tx1">
                    <a:lumMod val="95000"/>
                    <a:lumOff val="5000"/>
                  </a:schemeClr>
                </a:solidFill>
              </a:rPr>
              <a:t/>
            </a:r>
            <a:br>
              <a:rPr lang="nl-BE" sz="2500" dirty="0" smtClean="0">
                <a:solidFill>
                  <a:schemeClr val="tx1">
                    <a:lumMod val="95000"/>
                    <a:lumOff val="5000"/>
                  </a:schemeClr>
                </a:solidFill>
              </a:rPr>
            </a:br>
            <a:endParaRPr lang="nl-BE" sz="2500" dirty="0" smtClean="0">
              <a:solidFill>
                <a:schemeClr val="tx1">
                  <a:lumMod val="95000"/>
                  <a:lumOff val="5000"/>
                </a:schemeClr>
              </a:solidFill>
            </a:endParaRPr>
          </a:p>
          <a:p>
            <a:pPr lvl="2">
              <a:lnSpc>
                <a:spcPct val="120000"/>
              </a:lnSpc>
              <a:buFontTx/>
              <a:buChar char="-"/>
            </a:pPr>
            <a:r>
              <a:rPr lang="nl-BE" sz="2500" dirty="0" smtClean="0">
                <a:solidFill>
                  <a:schemeClr val="tx1">
                    <a:lumMod val="95000"/>
                    <a:lumOff val="5000"/>
                  </a:schemeClr>
                </a:solidFill>
              </a:rPr>
              <a:t>Binnen </a:t>
            </a:r>
            <a:r>
              <a:rPr lang="nl-BE" sz="2500" dirty="0">
                <a:solidFill>
                  <a:schemeClr val="tx1">
                    <a:lumMod val="95000"/>
                    <a:lumOff val="5000"/>
                  </a:schemeClr>
                </a:solidFill>
              </a:rPr>
              <a:t>een klasse heet </a:t>
            </a:r>
            <a:r>
              <a:rPr lang="nl-BE" sz="2500" smtClean="0">
                <a:solidFill>
                  <a:schemeClr val="tx1">
                    <a:lumMod val="95000"/>
                    <a:lumOff val="5000"/>
                  </a:schemeClr>
                </a:solidFill>
              </a:rPr>
              <a:t>een individuele </a:t>
            </a:r>
            <a:r>
              <a:rPr lang="nl-BE" sz="2500" dirty="0">
                <a:solidFill>
                  <a:schemeClr val="tx1">
                    <a:lumMod val="95000"/>
                    <a:lumOff val="5000"/>
                  </a:schemeClr>
                </a:solidFill>
              </a:rPr>
              <a:t>functie </a:t>
            </a:r>
            <a:r>
              <a:rPr lang="nl-BE" sz="2500" b="1" dirty="0">
                <a:solidFill>
                  <a:srgbClr val="002060"/>
                </a:solidFill>
              </a:rPr>
              <a:t>functionName</a:t>
            </a:r>
            <a:r>
              <a:rPr lang="nl-BE" sz="2500" b="1" dirty="0">
                <a:solidFill>
                  <a:srgbClr val="7030A0"/>
                </a:solidFill>
              </a:rPr>
              <a:t>() </a:t>
            </a:r>
            <a:r>
              <a:rPr lang="nl-BE" sz="2500" dirty="0">
                <a:solidFill>
                  <a:schemeClr val="tx1">
                    <a:lumMod val="95000"/>
                    <a:lumOff val="5000"/>
                  </a:schemeClr>
                </a:solidFill>
              </a:rPr>
              <a:t>een </a:t>
            </a:r>
            <a:r>
              <a:rPr lang="nl-BE" sz="2500" b="1" dirty="0" smtClean="0">
                <a:solidFill>
                  <a:schemeClr val="tx1">
                    <a:lumMod val="95000"/>
                    <a:lumOff val="5000"/>
                  </a:schemeClr>
                </a:solidFill>
              </a:rPr>
              <a:t>method</a:t>
            </a:r>
            <a:endParaRPr lang="nl-BE" dirty="0">
              <a:solidFill>
                <a:srgbClr val="002060"/>
              </a:solidFill>
            </a:endParaRPr>
          </a:p>
        </p:txBody>
      </p:sp>
    </p:spTree>
    <p:extLst>
      <p:ext uri="{BB962C8B-B14F-4D97-AF65-F5344CB8AC3E}">
        <p14:creationId xmlns:p14="http://schemas.microsoft.com/office/powerpoint/2010/main" val="1515991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a:bodyPr>
          <a:lstStyle/>
          <a:p>
            <a:pPr>
              <a:lnSpc>
                <a:spcPct val="150000"/>
              </a:lnSpc>
            </a:pPr>
            <a:r>
              <a:rPr lang="nl-BE" dirty="0" smtClean="0"/>
              <a:t>Beste manier om PHP te integreren</a:t>
            </a:r>
          </a:p>
          <a:p>
            <a:pPr lvl="1">
              <a:lnSpc>
                <a:spcPct val="150000"/>
              </a:lnSpc>
            </a:pPr>
            <a:r>
              <a:rPr lang="nl-BE" dirty="0" smtClean="0"/>
              <a:t>scheiden van logica en output</a:t>
            </a:r>
          </a:p>
          <a:p>
            <a:pPr lvl="2">
              <a:lnSpc>
                <a:spcPct val="150000"/>
              </a:lnSpc>
            </a:pPr>
            <a:r>
              <a:rPr lang="nl-BE" dirty="0" smtClean="0"/>
              <a:t>variabelen bovenaan tussen scripttags definiëren</a:t>
            </a:r>
          </a:p>
          <a:p>
            <a:pPr lvl="2">
              <a:lnSpc>
                <a:spcPct val="150000"/>
              </a:lnSpc>
            </a:pPr>
            <a:r>
              <a:rPr lang="nl-BE" dirty="0" smtClean="0"/>
              <a:t>Onder scripttag -&gt; HTML, CSS, JS</a:t>
            </a:r>
          </a:p>
          <a:p>
            <a:pPr lvl="2">
              <a:lnSpc>
                <a:spcPct val="150000"/>
              </a:lnSpc>
            </a:pPr>
            <a:r>
              <a:rPr lang="nl-BE" dirty="0" smtClean="0"/>
              <a:t>via script tags variabelen in HTML invullen</a:t>
            </a:r>
          </a:p>
          <a:p>
            <a:pPr lvl="1">
              <a:lnSpc>
                <a:spcPct val="150000"/>
              </a:lnSpc>
            </a:pPr>
            <a:endParaRPr lang="nl-BE" dirty="0" smtClean="0"/>
          </a:p>
        </p:txBody>
      </p:sp>
    </p:spTree>
    <p:extLst>
      <p:ext uri="{BB962C8B-B14F-4D97-AF65-F5344CB8AC3E}">
        <p14:creationId xmlns:p14="http://schemas.microsoft.com/office/powerpoint/2010/main" val="32874449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dirty="0" smtClean="0"/>
              <a:t>Toegang krijgen tot de members:</a:t>
            </a:r>
          </a:p>
          <a:p>
            <a:pPr lvl="2">
              <a:lnSpc>
                <a:spcPct val="120000"/>
              </a:lnSpc>
              <a:buFontTx/>
              <a:buChar char="-"/>
            </a:pPr>
            <a:r>
              <a:rPr lang="nl-BE" dirty="0" smtClean="0"/>
              <a:t>Binnen de klasse:</a:t>
            </a:r>
            <a:br>
              <a:rPr lang="nl-BE" dirty="0" smtClean="0"/>
            </a:br>
            <a:r>
              <a:rPr lang="nl-BE" dirty="0" smtClean="0"/>
              <a:t/>
            </a:r>
            <a:br>
              <a:rPr lang="nl-BE" dirty="0" smtClean="0"/>
            </a:br>
            <a:r>
              <a:rPr lang="nl-BE" dirty="0" smtClean="0"/>
              <a:t>	</a:t>
            </a:r>
            <a:r>
              <a:rPr lang="nl-BE" dirty="0" smtClean="0">
                <a:solidFill>
                  <a:srgbClr val="002060"/>
                </a:solidFill>
              </a:rPr>
              <a:t>$</a:t>
            </a:r>
            <a:r>
              <a:rPr lang="nl-BE" dirty="0">
                <a:solidFill>
                  <a:srgbClr val="002060"/>
                </a:solidFill>
              </a:rPr>
              <a:t>this</a:t>
            </a:r>
            <a:r>
              <a:rPr lang="nl-BE" dirty="0">
                <a:solidFill>
                  <a:srgbClr val="7030A0"/>
                </a:solidFill>
              </a:rPr>
              <a:t>-&gt;</a:t>
            </a:r>
            <a:r>
              <a:rPr lang="nl-BE" dirty="0">
                <a:solidFill>
                  <a:srgbClr val="002060"/>
                </a:solidFill>
              </a:rPr>
              <a:t>memberName</a:t>
            </a:r>
            <a:r>
              <a:rPr lang="nl-BE" dirty="0">
                <a:solidFill>
                  <a:srgbClr val="7030A0"/>
                </a:solidFill>
              </a:rPr>
              <a:t>;</a:t>
            </a:r>
            <a:r>
              <a:rPr lang="nl-BE" dirty="0">
                <a:solidFill>
                  <a:srgbClr val="002060"/>
                </a:solidFill>
              </a:rPr>
              <a:t/>
            </a:r>
            <a:br>
              <a:rPr lang="nl-BE" dirty="0">
                <a:solidFill>
                  <a:srgbClr val="002060"/>
                </a:solidFill>
              </a:rPr>
            </a:br>
            <a:r>
              <a:rPr lang="nl-BE" dirty="0" smtClean="0">
                <a:solidFill>
                  <a:srgbClr val="002060"/>
                </a:solidFill>
              </a:rPr>
              <a:t>	$</a:t>
            </a:r>
            <a:r>
              <a:rPr lang="nl-BE" dirty="0">
                <a:solidFill>
                  <a:srgbClr val="002060"/>
                </a:solidFill>
              </a:rPr>
              <a:t>this</a:t>
            </a:r>
            <a:r>
              <a:rPr lang="nl-BE" dirty="0">
                <a:solidFill>
                  <a:srgbClr val="7030A0"/>
                </a:solidFill>
              </a:rPr>
              <a:t>-&gt;</a:t>
            </a:r>
            <a:r>
              <a:rPr lang="nl-BE" dirty="0">
                <a:solidFill>
                  <a:srgbClr val="002060"/>
                </a:solidFill>
              </a:rPr>
              <a:t>methodName</a:t>
            </a:r>
            <a:r>
              <a:rPr lang="nl-BE" dirty="0" smtClean="0">
                <a:solidFill>
                  <a:srgbClr val="7030A0"/>
                </a:solidFill>
              </a:rPr>
              <a:t>();</a:t>
            </a:r>
            <a:br>
              <a:rPr lang="nl-BE" dirty="0" smtClean="0">
                <a:solidFill>
                  <a:srgbClr val="7030A0"/>
                </a:solidFill>
              </a:rPr>
            </a:br>
            <a:endParaRPr lang="nl-BE" dirty="0" smtClean="0"/>
          </a:p>
          <a:p>
            <a:pPr lvl="3">
              <a:lnSpc>
                <a:spcPct val="120000"/>
              </a:lnSpc>
              <a:buFontTx/>
              <a:buChar char="-"/>
            </a:pPr>
            <a:r>
              <a:rPr lang="nl-BE" dirty="0">
                <a:solidFill>
                  <a:srgbClr val="002060"/>
                </a:solidFill>
              </a:rPr>
              <a:t>$this</a:t>
            </a:r>
            <a:r>
              <a:rPr lang="nl-BE" sz="2400" dirty="0">
                <a:solidFill>
                  <a:srgbClr val="002060"/>
                </a:solidFill>
              </a:rPr>
              <a:t> </a:t>
            </a:r>
            <a:r>
              <a:rPr lang="nl-BE" dirty="0" smtClean="0"/>
              <a:t>slaat </a:t>
            </a:r>
            <a:r>
              <a:rPr lang="nl-BE" dirty="0"/>
              <a:t>op de </a:t>
            </a:r>
            <a:r>
              <a:rPr lang="nl-BE" b="1" dirty="0" smtClean="0"/>
              <a:t>instantie</a:t>
            </a:r>
            <a:r>
              <a:rPr lang="nl-BE" dirty="0" smtClean="0"/>
              <a:t> van de klasse</a:t>
            </a:r>
          </a:p>
          <a:p>
            <a:pPr lvl="4">
              <a:lnSpc>
                <a:spcPct val="120000"/>
              </a:lnSpc>
              <a:buFontTx/>
              <a:buChar char="-"/>
            </a:pPr>
            <a:r>
              <a:rPr lang="nl-BE" dirty="0" smtClean="0"/>
              <a:t>nodig om geen conflict te veroorzaken met variabelen eigen aan een bepaalde methode</a:t>
            </a:r>
          </a:p>
        </p:txBody>
      </p:sp>
    </p:spTree>
    <p:extLst>
      <p:ext uri="{BB962C8B-B14F-4D97-AF65-F5344CB8AC3E}">
        <p14:creationId xmlns:p14="http://schemas.microsoft.com/office/powerpoint/2010/main" val="9829454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2">
              <a:lnSpc>
                <a:spcPct val="120000"/>
              </a:lnSpc>
              <a:buFontTx/>
              <a:buChar char="-"/>
            </a:pPr>
            <a:r>
              <a:rPr lang="nl-BE" dirty="0" smtClean="0"/>
              <a:t>Buiten de klasse:</a:t>
            </a:r>
          </a:p>
          <a:p>
            <a:pPr lvl="3">
              <a:lnSpc>
                <a:spcPct val="120000"/>
              </a:lnSpc>
              <a:buFontTx/>
              <a:buChar char="-"/>
            </a:pPr>
            <a:r>
              <a:rPr lang="nl-BE" dirty="0" smtClean="0"/>
              <a:t>Eerst een instantie aanmaken van de klasse</a:t>
            </a:r>
            <a:r>
              <a:rPr lang="nl-BE" dirty="0"/>
              <a:t/>
            </a:r>
            <a:br>
              <a:rPr lang="nl-BE" dirty="0"/>
            </a:br>
            <a:r>
              <a:rPr lang="nl-BE" dirty="0"/>
              <a:t>	</a:t>
            </a:r>
            <a:br>
              <a:rPr lang="nl-BE" dirty="0"/>
            </a:br>
            <a:r>
              <a:rPr lang="nl-BE" dirty="0" smtClean="0"/>
              <a:t>	</a:t>
            </a:r>
            <a:r>
              <a:rPr lang="nl-BE" dirty="0" smtClean="0">
                <a:solidFill>
                  <a:srgbClr val="002060"/>
                </a:solidFill>
              </a:rPr>
              <a:t>$</a:t>
            </a:r>
            <a:r>
              <a:rPr lang="nl-BE" dirty="0">
                <a:solidFill>
                  <a:srgbClr val="002060"/>
                </a:solidFill>
              </a:rPr>
              <a:t>classObject </a:t>
            </a:r>
            <a:r>
              <a:rPr lang="nl-BE" dirty="0">
                <a:solidFill>
                  <a:srgbClr val="7030A0"/>
                </a:solidFill>
              </a:rPr>
              <a:t>=</a:t>
            </a:r>
            <a:r>
              <a:rPr lang="nl-BE" dirty="0"/>
              <a:t> new</a:t>
            </a:r>
            <a:r>
              <a:rPr lang="nl-BE" dirty="0">
                <a:solidFill>
                  <a:srgbClr val="002060"/>
                </a:solidFill>
              </a:rPr>
              <a:t> </a:t>
            </a:r>
            <a:r>
              <a:rPr lang="nl-BE" i="1" dirty="0" smtClean="0">
                <a:solidFill>
                  <a:srgbClr val="002060"/>
                </a:solidFill>
              </a:rPr>
              <a:t>className();</a:t>
            </a:r>
            <a:r>
              <a:rPr lang="nl-BE" i="1" dirty="0">
                <a:solidFill>
                  <a:srgbClr val="002060"/>
                </a:solidFill>
              </a:rPr>
              <a:t/>
            </a:r>
            <a:br>
              <a:rPr lang="nl-BE" i="1" dirty="0">
                <a:solidFill>
                  <a:srgbClr val="002060"/>
                </a:solidFill>
              </a:rPr>
            </a:br>
            <a:endParaRPr lang="nl-BE" i="1" dirty="0">
              <a:solidFill>
                <a:srgbClr val="002060"/>
              </a:solidFill>
            </a:endParaRPr>
          </a:p>
          <a:p>
            <a:pPr lvl="3">
              <a:lnSpc>
                <a:spcPct val="120000"/>
              </a:lnSpc>
              <a:buFontTx/>
              <a:buChar char="-"/>
            </a:pPr>
            <a:r>
              <a:rPr lang="nl-BE" sz="2100" dirty="0"/>
              <a:t>new className(); is </a:t>
            </a:r>
            <a:r>
              <a:rPr lang="nl-BE" sz="2100" dirty="0" smtClean="0"/>
              <a:t>een </a:t>
            </a:r>
            <a:r>
              <a:rPr lang="nl-BE" sz="2100" b="1" dirty="0" smtClean="0"/>
              <a:t>instantie </a:t>
            </a:r>
            <a:r>
              <a:rPr lang="nl-BE" sz="2100" dirty="0" smtClean="0"/>
              <a:t>van </a:t>
            </a:r>
            <a:r>
              <a:rPr lang="nl-BE" sz="2100" dirty="0"/>
              <a:t>de klasse </a:t>
            </a:r>
            <a:r>
              <a:rPr lang="nl-BE" sz="2100" i="1" dirty="0" smtClean="0"/>
              <a:t>className </a:t>
            </a:r>
            <a:r>
              <a:rPr lang="nl-BE" sz="2100" dirty="0" smtClean="0"/>
              <a:t>van het datatype ‘object’</a:t>
            </a:r>
            <a:br>
              <a:rPr lang="nl-BE" sz="2100" dirty="0" smtClean="0"/>
            </a:br>
            <a:endParaRPr lang="nl-BE" sz="2100" dirty="0"/>
          </a:p>
          <a:p>
            <a:pPr lvl="3">
              <a:lnSpc>
                <a:spcPct val="120000"/>
              </a:lnSpc>
              <a:buFontTx/>
              <a:buChar char="-"/>
            </a:pPr>
            <a:r>
              <a:rPr lang="nl-BE" sz="2100" dirty="0"/>
              <a:t>De instantie van de klasse bevat alle </a:t>
            </a:r>
            <a:r>
              <a:rPr lang="nl-BE" sz="2100" b="1" dirty="0"/>
              <a:t>publieke properties </a:t>
            </a:r>
            <a:r>
              <a:rPr lang="nl-BE" sz="2100" dirty="0"/>
              <a:t>van die klasse</a:t>
            </a:r>
            <a:br>
              <a:rPr lang="nl-BE" sz="2100" dirty="0"/>
            </a:br>
            <a:endParaRPr lang="nl-BE" sz="2100" dirty="0"/>
          </a:p>
          <a:p>
            <a:pPr lvl="3">
              <a:lnSpc>
                <a:spcPct val="120000"/>
              </a:lnSpc>
              <a:buFontTx/>
              <a:buChar char="-"/>
            </a:pPr>
            <a:r>
              <a:rPr lang="nl-BE" sz="2100" dirty="0" smtClean="0"/>
              <a:t>Zoals bij een functie, is het mogelijk om argumenten met een klasse mee te geven -&gt; zie __construct()</a:t>
            </a:r>
            <a:endParaRPr lang="nl-BE" sz="2100" dirty="0"/>
          </a:p>
        </p:txBody>
      </p:sp>
    </p:spTree>
    <p:extLst>
      <p:ext uri="{BB962C8B-B14F-4D97-AF65-F5344CB8AC3E}">
        <p14:creationId xmlns:p14="http://schemas.microsoft.com/office/powerpoint/2010/main" val="233377263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Syntax</a:t>
            </a:r>
          </a:p>
          <a:p>
            <a:pPr lvl="3">
              <a:lnSpc>
                <a:spcPct val="120000"/>
              </a:lnSpc>
              <a:buFontTx/>
              <a:buChar char="-"/>
            </a:pPr>
            <a:r>
              <a:rPr lang="nl-BE" dirty="0"/>
              <a:t>n</a:t>
            </a:r>
            <a:r>
              <a:rPr lang="nl-BE" dirty="0" smtClean="0"/>
              <a:t>adat </a:t>
            </a:r>
            <a:r>
              <a:rPr lang="nl-BE" dirty="0" err="1" smtClean="0"/>
              <a:t>instance</a:t>
            </a:r>
            <a:r>
              <a:rPr lang="nl-BE" dirty="0" smtClean="0"/>
              <a:t> werd aangemaakt: </a:t>
            </a:r>
            <a:r>
              <a:rPr lang="nl-BE" dirty="0"/>
              <a:t/>
            </a:r>
            <a:br>
              <a:rPr lang="nl-BE" dirty="0"/>
            </a:br>
            <a:endParaRPr lang="nl-BE" dirty="0" smtClean="0"/>
          </a:p>
          <a:p>
            <a:pPr marL="1828800" lvl="4" indent="0">
              <a:lnSpc>
                <a:spcPct val="120000"/>
              </a:lnSpc>
              <a:buNone/>
            </a:pP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memberName </a:t>
            </a:r>
            <a:r>
              <a:rPr lang="nl-BE" dirty="0" smtClean="0"/>
              <a:t>	</a:t>
            </a:r>
            <a:br>
              <a:rPr lang="nl-BE" dirty="0" smtClean="0"/>
            </a:br>
            <a:r>
              <a:rPr lang="nl-BE" dirty="0" smtClean="0"/>
              <a:t>(bv. $msqli-&gt;insert_id)</a:t>
            </a:r>
            <a:br>
              <a:rPr lang="nl-BE" dirty="0" smtClean="0"/>
            </a:br>
            <a:r>
              <a:rPr lang="nl-BE" dirty="0"/>
              <a:t/>
            </a:r>
            <a:br>
              <a:rPr lang="nl-BE" dirty="0"/>
            </a:br>
            <a:r>
              <a:rPr lang="nl-BE" sz="2900" dirty="0" smtClean="0">
                <a:solidFill>
                  <a:srgbClr val="002060"/>
                </a:solidFill>
              </a:rPr>
              <a:t>$</a:t>
            </a:r>
            <a:r>
              <a:rPr lang="nl-BE" sz="2900" dirty="0">
                <a:solidFill>
                  <a:srgbClr val="002060"/>
                </a:solidFill>
              </a:rPr>
              <a:t>variableInstanceName</a:t>
            </a:r>
            <a:r>
              <a:rPr lang="nl-BE" sz="2900" dirty="0">
                <a:solidFill>
                  <a:srgbClr val="7030A0"/>
                </a:solidFill>
              </a:rPr>
              <a:t>-&gt;</a:t>
            </a:r>
            <a:r>
              <a:rPr lang="nl-BE" sz="2900" dirty="0">
                <a:solidFill>
                  <a:srgbClr val="002060"/>
                </a:solidFill>
              </a:rPr>
              <a:t>methodName</a:t>
            </a:r>
            <a:r>
              <a:rPr lang="nl-BE" sz="2900" dirty="0" smtClean="0">
                <a:solidFill>
                  <a:srgbClr val="002060"/>
                </a:solidFill>
              </a:rPr>
              <a:t>()</a:t>
            </a:r>
            <a:r>
              <a:rPr lang="nl-BE" dirty="0"/>
              <a:t>	</a:t>
            </a:r>
            <a:br>
              <a:rPr lang="nl-BE" dirty="0"/>
            </a:br>
            <a:r>
              <a:rPr lang="nl-BE" dirty="0" smtClean="0"/>
              <a:t>(bv. $msqli-&gt;fetch_assoc() )</a:t>
            </a:r>
            <a:br>
              <a:rPr lang="nl-BE" dirty="0" smtClean="0"/>
            </a:br>
            <a:endParaRPr lang="nl-BE" dirty="0" smtClean="0"/>
          </a:p>
          <a:p>
            <a:pPr marL="1828800" lvl="4" indent="0">
              <a:lnSpc>
                <a:spcPct val="120000"/>
              </a:lnSpc>
              <a:buNone/>
            </a:pPr>
            <a:r>
              <a:rPr lang="nl-BE" dirty="0" smtClean="0"/>
              <a:t>De properties zijn dus nooit rechtstreeks aanspreekbaar buiten de klasse (-&gt; altijd via instance)</a:t>
            </a:r>
            <a:br>
              <a:rPr lang="nl-BE" dirty="0" smtClean="0"/>
            </a:br>
            <a:endParaRPr lang="nl-BE" dirty="0" smtClean="0"/>
          </a:p>
          <a:p>
            <a:pPr lvl="1">
              <a:lnSpc>
                <a:spcPct val="120000"/>
              </a:lnSpc>
              <a:buFontTx/>
              <a:buChar char="-"/>
            </a:pPr>
            <a:r>
              <a:rPr lang="nl-BE" dirty="0" smtClean="0"/>
              <a:t>scope </a:t>
            </a:r>
            <a:r>
              <a:rPr lang="nl-BE" dirty="0"/>
              <a:t>van de </a:t>
            </a:r>
            <a:r>
              <a:rPr lang="nl-BE" dirty="0" err="1" smtClean="0"/>
              <a:t>properties</a:t>
            </a:r>
            <a:r>
              <a:rPr lang="nl-BE" dirty="0" smtClean="0"/>
              <a:t> is </a:t>
            </a:r>
            <a:r>
              <a:rPr lang="nl-BE" dirty="0"/>
              <a:t>altijd beperkt tot de class </a:t>
            </a:r>
            <a:r>
              <a:rPr lang="nl-BE" dirty="0" smtClean="0"/>
              <a:t>zelf</a:t>
            </a:r>
          </a:p>
        </p:txBody>
      </p:sp>
    </p:spTree>
    <p:extLst>
      <p:ext uri="{BB962C8B-B14F-4D97-AF65-F5344CB8AC3E}">
        <p14:creationId xmlns:p14="http://schemas.microsoft.com/office/powerpoint/2010/main" val="2770049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Syntax</a:t>
            </a:r>
          </a:p>
          <a:p>
            <a:pPr lvl="1">
              <a:lnSpc>
                <a:spcPct val="120000"/>
              </a:lnSpc>
              <a:buFontTx/>
              <a:buChar char="-"/>
            </a:pPr>
            <a:r>
              <a:rPr lang="nl-BE" sz="2900" dirty="0" smtClean="0">
                <a:solidFill>
                  <a:schemeClr val="tx1">
                    <a:lumMod val="95000"/>
                    <a:lumOff val="5000"/>
                  </a:schemeClr>
                </a:solidFill>
              </a:rPr>
              <a:t>Conventie: klassenamen ALTIJD met een hoofdletter </a:t>
            </a:r>
          </a:p>
          <a:p>
            <a:pPr lvl="2">
              <a:lnSpc>
                <a:spcPct val="120000"/>
              </a:lnSpc>
              <a:buFontTx/>
              <a:buChar char="-"/>
            </a:pPr>
            <a:r>
              <a:rPr lang="nl-BE" sz="2500" dirty="0" smtClean="0">
                <a:solidFill>
                  <a:schemeClr val="tx1">
                    <a:lumMod val="95000"/>
                    <a:lumOff val="5000"/>
                  </a:schemeClr>
                </a:solidFill>
              </a:rPr>
              <a:t>makkelijk te herkennen als klasse</a:t>
            </a:r>
            <a:r>
              <a:rPr lang="nl-BE" dirty="0" smtClean="0"/>
              <a:t/>
            </a:r>
            <a:br>
              <a:rPr lang="nl-BE" dirty="0" smtClean="0"/>
            </a:br>
            <a:endParaRPr lang="nl-BE" dirty="0" smtClean="0"/>
          </a:p>
          <a:p>
            <a:pPr lvl="1">
              <a:lnSpc>
                <a:spcPct val="120000"/>
              </a:lnSpc>
              <a:buFontTx/>
              <a:buChar char="-"/>
            </a:pPr>
            <a:r>
              <a:rPr lang="nl-BE" dirty="0" smtClean="0"/>
              <a:t>meestal klasse niet rechtstreeks in de applicatie-code, maar in apart bestand &amp; geïmporteerd dmv include/require</a:t>
            </a:r>
            <a:br>
              <a:rPr lang="nl-BE" dirty="0" smtClean="0"/>
            </a:br>
            <a:endParaRPr lang="nl-BE" dirty="0" smtClean="0"/>
          </a:p>
          <a:p>
            <a:pPr lvl="2">
              <a:lnSpc>
                <a:spcPct val="120000"/>
              </a:lnSpc>
              <a:buFontTx/>
              <a:buChar char="-"/>
            </a:pPr>
            <a:r>
              <a:rPr lang="nl-BE" dirty="0" smtClean="0"/>
              <a:t>klassenaam gelijk stellen aan bestandsnaam</a:t>
            </a:r>
            <a:br>
              <a:rPr lang="nl-BE" dirty="0" smtClean="0"/>
            </a:br>
            <a:endParaRPr lang="nl-BE" dirty="0" smtClean="0"/>
          </a:p>
          <a:p>
            <a:pPr lvl="2">
              <a:lnSpc>
                <a:spcPct val="120000"/>
              </a:lnSpc>
              <a:buFontTx/>
              <a:buChar char="-"/>
            </a:pPr>
            <a:r>
              <a:rPr lang="nl-BE" dirty="0" smtClean="0"/>
              <a:t>Eén klasse per bestand </a:t>
            </a:r>
          </a:p>
          <a:p>
            <a:pPr lvl="3">
              <a:lnSpc>
                <a:spcPct val="120000"/>
              </a:lnSpc>
              <a:buFontTx/>
              <a:buChar char="-"/>
            </a:pPr>
            <a:r>
              <a:rPr lang="nl-BE" dirty="0" smtClean="0"/>
              <a:t>best geen klasses in hetzelfde bestand combineren -&gt; zie __autoload)</a:t>
            </a:r>
          </a:p>
          <a:p>
            <a:pPr lvl="3">
              <a:lnSpc>
                <a:spcPct val="120000"/>
              </a:lnSpc>
              <a:buFontTx/>
              <a:buChar char="-"/>
            </a:pPr>
            <a:endParaRPr lang="nl-BE" dirty="0" smtClean="0"/>
          </a:p>
          <a:p>
            <a:pPr lvl="1">
              <a:lnSpc>
                <a:spcPct val="120000"/>
              </a:lnSpc>
              <a:buFontTx/>
              <a:buChar char="-"/>
            </a:pPr>
            <a:r>
              <a:rPr lang="nl-BE" dirty="0" smtClean="0"/>
              <a:t>(vb. </a:t>
            </a:r>
            <a:r>
              <a:rPr lang="nl-BE" dirty="0" smtClean="0">
                <a:solidFill>
                  <a:srgbClr val="00B050"/>
                </a:solidFill>
              </a:rPr>
              <a:t>voorbeeld-classes-</a:t>
            </a:r>
            <a:r>
              <a:rPr lang="nl-BE" dirty="0" err="1" smtClean="0">
                <a:solidFill>
                  <a:srgbClr val="00B050"/>
                </a:solidFill>
              </a:rPr>
              <a:t>instance</a:t>
            </a:r>
            <a:r>
              <a:rPr lang="nl-BE" dirty="0" smtClean="0">
                <a:solidFill>
                  <a:srgbClr val="00B050"/>
                </a:solidFill>
              </a:rPr>
              <a:t> </a:t>
            </a:r>
            <a:r>
              <a:rPr lang="nl-BE" dirty="0" smtClean="0"/>
              <a:t>)</a:t>
            </a:r>
            <a:endParaRPr lang="nl-BE" i="1" dirty="0">
              <a:solidFill>
                <a:srgbClr val="002060"/>
              </a:solidFill>
            </a:endParaRPr>
          </a:p>
        </p:txBody>
      </p:sp>
    </p:spTree>
    <p:extLst>
      <p:ext uri="{BB962C8B-B14F-4D97-AF65-F5344CB8AC3E}">
        <p14:creationId xmlns:p14="http://schemas.microsoft.com/office/powerpoint/2010/main" val="3459729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t>
            </a:r>
            <a:r>
              <a:rPr lang="nl-BE" dirty="0" smtClean="0"/>
              <a:t>construct()</a:t>
            </a:r>
            <a:endParaRPr lang="nl-BE" dirty="0"/>
          </a:p>
          <a:p>
            <a:pPr lvl="1">
              <a:lnSpc>
                <a:spcPct val="120000"/>
              </a:lnSpc>
              <a:buFontTx/>
              <a:buChar char="-"/>
            </a:pPr>
            <a:r>
              <a:rPr lang="nl-BE" dirty="0" smtClean="0"/>
              <a:t>Constructor wordt gebruikt om:</a:t>
            </a:r>
          </a:p>
          <a:p>
            <a:pPr lvl="2">
              <a:lnSpc>
                <a:spcPct val="120000"/>
              </a:lnSpc>
              <a:buFontTx/>
              <a:buChar char="-"/>
            </a:pPr>
            <a:r>
              <a:rPr lang="nl-BE" dirty="0" smtClean="0"/>
              <a:t>bij het aanmaken van de instance de eventueel meegegeven </a:t>
            </a:r>
            <a:r>
              <a:rPr lang="nl-BE" dirty="0"/>
              <a:t>argumenten op te vangen</a:t>
            </a:r>
          </a:p>
          <a:p>
            <a:pPr lvl="2">
              <a:lnSpc>
                <a:spcPct val="120000"/>
              </a:lnSpc>
              <a:buFontTx/>
              <a:buChar char="-"/>
            </a:pPr>
            <a:endParaRPr lang="nl-BE" dirty="0" smtClean="0"/>
          </a:p>
          <a:p>
            <a:pPr lvl="2">
              <a:lnSpc>
                <a:spcPct val="120000"/>
              </a:lnSpc>
              <a:buFontTx/>
              <a:buChar char="-"/>
            </a:pPr>
            <a:r>
              <a:rPr lang="nl-BE" dirty="0" smtClean="0"/>
              <a:t>bepaalde handeling automatisch uit te voeren bij het maken van de instance van de klasse</a:t>
            </a:r>
          </a:p>
          <a:p>
            <a:pPr lvl="3">
              <a:lnSpc>
                <a:spcPct val="120000"/>
              </a:lnSpc>
              <a:buFontTx/>
              <a:buChar char="-"/>
            </a:pPr>
            <a:r>
              <a:rPr lang="nl-BE" dirty="0" smtClean="0"/>
              <a:t>bv. class members </a:t>
            </a:r>
            <a:r>
              <a:rPr lang="nl-BE" dirty="0"/>
              <a:t>een waarde toekennen die het resultaat is van de returnwaarde van een </a:t>
            </a:r>
            <a:r>
              <a:rPr lang="nl-BE" dirty="0" smtClean="0"/>
              <a:t>functie</a:t>
            </a:r>
          </a:p>
          <a:p>
            <a:pPr>
              <a:lnSpc>
                <a:spcPct val="120000"/>
              </a:lnSpc>
              <a:buFontTx/>
              <a:buChar char="-"/>
            </a:pPr>
            <a:endParaRPr lang="nl-BE" sz="2900" dirty="0"/>
          </a:p>
        </p:txBody>
      </p:sp>
    </p:spTree>
    <p:extLst>
      <p:ext uri="{BB962C8B-B14F-4D97-AF65-F5344CB8AC3E}">
        <p14:creationId xmlns:p14="http://schemas.microsoft.com/office/powerpoint/2010/main" val="5985202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sz="3900" dirty="0">
                <a:solidFill>
                  <a:schemeClr val="bg1">
                    <a:lumMod val="85000"/>
                  </a:schemeClr>
                </a:solidFill>
              </a:rPr>
              <a:t>__construct</a:t>
            </a:r>
          </a:p>
          <a:p>
            <a:pPr lvl="4">
              <a:lnSpc>
                <a:spcPct val="120000"/>
              </a:lnSpc>
              <a:buFontTx/>
              <a:buChar char="-"/>
            </a:pPr>
            <a:r>
              <a:rPr lang="nl-BE" dirty="0"/>
              <a:t>De variabelen die binnen de klasse gedefinieerd worden, kunnen strings, </a:t>
            </a:r>
            <a:r>
              <a:rPr lang="nl-BE" dirty="0" smtClean="0"/>
              <a:t>integers, arrays, ... zijn </a:t>
            </a:r>
            <a:r>
              <a:rPr lang="nl-BE" dirty="0"/>
              <a:t>maar </a:t>
            </a:r>
            <a:r>
              <a:rPr lang="nl-BE" b="1" dirty="0"/>
              <a:t>geen functies</a:t>
            </a:r>
            <a:r>
              <a:rPr lang="nl-BE" dirty="0"/>
              <a:t>.</a:t>
            </a:r>
            <a:br>
              <a:rPr lang="nl-BE" dirty="0"/>
            </a:br>
            <a:r>
              <a:rPr lang="nl-BE" dirty="0"/>
              <a:t/>
            </a:r>
            <a:br>
              <a:rPr lang="nl-BE" dirty="0"/>
            </a:br>
            <a:r>
              <a:rPr lang="nl-BE" dirty="0">
                <a:solidFill>
                  <a:srgbClr val="002060"/>
                </a:solidFill>
              </a:rPr>
              <a:t>class </a:t>
            </a:r>
            <a:r>
              <a:rPr lang="nl-BE" i="1" dirty="0">
                <a:solidFill>
                  <a:srgbClr val="002060"/>
                </a:solidFill>
              </a:rPr>
              <a:t>className {</a:t>
            </a:r>
            <a:br>
              <a:rPr lang="nl-BE" i="1" dirty="0">
                <a:solidFill>
                  <a:srgbClr val="002060"/>
                </a:solidFill>
              </a:rPr>
            </a:br>
            <a:r>
              <a:rPr lang="nl-BE" i="1" dirty="0">
                <a:solidFill>
                  <a:srgbClr val="002060"/>
                </a:solidFill>
              </a:rPr>
              <a:t>		</a:t>
            </a:r>
            <a:r>
              <a:rPr lang="nl-BE" b="1" dirty="0">
                <a:solidFill>
                  <a:srgbClr val="002060"/>
                </a:solidFill>
              </a:rPr>
              <a:t>public</a:t>
            </a:r>
            <a:r>
              <a:rPr lang="nl-BE" dirty="0">
                <a:solidFill>
                  <a:srgbClr val="002060"/>
                </a:solidFill>
              </a:rPr>
              <a:t> $variableName01 = ‘1 januari 2010’</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$variableName02 = 123456789</a:t>
            </a:r>
            <a:r>
              <a:rPr lang="nl-BE" dirty="0">
                <a:solidFill>
                  <a:schemeClr val="tx1">
                    <a:lumMod val="95000"/>
                    <a:lumOff val="5000"/>
                  </a:schemeClr>
                </a:solidFill>
              </a:rPr>
              <a:t>;</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$variableName03 = array(1,01,2010)</a:t>
            </a:r>
            <a:r>
              <a:rPr lang="nl-B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b="1" strike="sngStrike" dirty="0">
                <a:solidFill>
                  <a:srgbClr val="002060"/>
                </a:solidFill>
              </a:rPr>
              <a:t>public</a:t>
            </a:r>
            <a:r>
              <a:rPr lang="nl-BE" strike="sngStrike" dirty="0">
                <a:solidFill>
                  <a:srgbClr val="002060"/>
                </a:solidFill>
              </a:rPr>
              <a:t> $variableName04 = time</a:t>
            </a:r>
            <a:r>
              <a:rPr lang="nl-BE" strike="sngStrike" dirty="0">
                <a:solidFill>
                  <a:srgbClr val="7030A0"/>
                </a:solidFill>
              </a:rPr>
              <a:t>()</a:t>
            </a:r>
            <a:r>
              <a:rPr lang="nl-BE" strike="sngStrike" dirty="0">
                <a:solidFill>
                  <a:schemeClr val="tx1">
                    <a:lumMod val="95000"/>
                    <a:lumOff val="5000"/>
                  </a:schemeClr>
                </a:solidFill>
              </a:rPr>
              <a:t>;</a:t>
            </a:r>
            <a:r>
              <a:rPr lang="nl-BE" i="1" dirty="0">
                <a:solidFill>
                  <a:schemeClr val="tx1">
                    <a:lumMod val="95000"/>
                    <a:lumOff val="5000"/>
                  </a:schemeClr>
                </a:solidFill>
              </a:rPr>
              <a:t/>
            </a:r>
            <a:br>
              <a:rPr lang="nl-BE" i="1" dirty="0">
                <a:solidFill>
                  <a:schemeClr val="tx1">
                    <a:lumMod val="95000"/>
                    <a:lumOff val="5000"/>
                  </a:schemeClr>
                </a:solidFill>
              </a:rPr>
            </a:br>
            <a:r>
              <a:rPr lang="nl-BE" i="1" dirty="0" smtClean="0">
                <a:solidFill>
                  <a:srgbClr val="002060"/>
                </a:solidFill>
              </a:rPr>
              <a:t>}</a:t>
            </a:r>
            <a:endParaRPr lang="nl-BE" i="1" dirty="0">
              <a:solidFill>
                <a:srgbClr val="002060"/>
              </a:solidFill>
            </a:endParaRPr>
          </a:p>
        </p:txBody>
      </p:sp>
    </p:spTree>
    <p:extLst>
      <p:ext uri="{BB962C8B-B14F-4D97-AF65-F5344CB8AC3E}">
        <p14:creationId xmlns:p14="http://schemas.microsoft.com/office/powerpoint/2010/main" val="34877204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buFontTx/>
              <a:buChar char="-"/>
            </a:pPr>
            <a:r>
              <a:rPr lang="nl-BE" dirty="0">
                <a:solidFill>
                  <a:schemeClr val="tx1">
                    <a:lumMod val="95000"/>
                    <a:lumOff val="5000"/>
                  </a:schemeClr>
                </a:solidFill>
              </a:rPr>
              <a:t>__construct syntax</a:t>
            </a:r>
          </a:p>
          <a:p>
            <a:pPr lvl="1">
              <a:lnSpc>
                <a:spcPct val="120000"/>
              </a:lnSpc>
              <a:buFontTx/>
              <a:buChar char="-"/>
            </a:pPr>
            <a:r>
              <a:rPr lang="nl-BE" dirty="0">
                <a:solidFill>
                  <a:srgbClr val="002060"/>
                </a:solidFill>
              </a:rPr>
              <a:t>class </a:t>
            </a:r>
            <a:r>
              <a:rPr lang="nl-BE" i="1" dirty="0">
                <a:solidFill>
                  <a:srgbClr val="002060"/>
                </a:solidFill>
              </a:rPr>
              <a:t>C</a:t>
            </a:r>
            <a:r>
              <a:rPr lang="nl-BE" i="1" dirty="0" smtClean="0">
                <a:solidFill>
                  <a:srgbClr val="002060"/>
                </a:solidFill>
              </a:rPr>
              <a:t>lassName </a:t>
            </a:r>
            <a:r>
              <a:rPr lang="nl-BE" i="1" dirty="0">
                <a:solidFill>
                  <a:srgbClr val="002060"/>
                </a:solidFill>
              </a:rPr>
              <a:t>{</a:t>
            </a:r>
            <a:br>
              <a:rPr lang="nl-BE" i="1" dirty="0">
                <a:solidFill>
                  <a:srgbClr val="002060"/>
                </a:solidFill>
              </a:rPr>
            </a:br>
            <a:r>
              <a:rPr lang="nl-BE" i="1" dirty="0">
                <a:solidFill>
                  <a:srgbClr val="002060"/>
                </a:solidFill>
              </a:rPr>
              <a:t>		</a:t>
            </a:r>
            <a:r>
              <a:rPr lang="nl-BE" b="1" dirty="0" smtClean="0">
                <a:solidFill>
                  <a:srgbClr val="002060"/>
                </a:solidFill>
              </a:rPr>
              <a:t>public </a:t>
            </a:r>
            <a:r>
              <a:rPr lang="nl-BE" dirty="0" smtClean="0">
                <a:solidFill>
                  <a:srgbClr val="002060"/>
                </a:solidFill>
              </a:rPr>
              <a:t>$variable</a:t>
            </a:r>
            <a:r>
              <a:rPr lang="nl-BE" dirty="0" smtClean="0">
                <a:solidFill>
                  <a:schemeClr val="tx1">
                    <a:lumMod val="95000"/>
                    <a:lumOff val="5000"/>
                  </a:schemeClr>
                </a:solidFill>
              </a:rPr>
              <a:t>;</a:t>
            </a: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rgbClr val="002060"/>
                </a:solidFill>
              </a:rPr>
              <a:t>public </a:t>
            </a:r>
            <a:r>
              <a:rPr lang="nl-BE" dirty="0">
                <a:solidFill>
                  <a:srgbClr val="002060"/>
                </a:solidFill>
              </a:rPr>
              <a:t>function __construct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$this</a:t>
            </a:r>
            <a:r>
              <a:rPr lang="nl-BE" dirty="0">
                <a:solidFill>
                  <a:srgbClr val="7030A0"/>
                </a:solidFill>
              </a:rPr>
              <a:t>-&gt;</a:t>
            </a:r>
            <a:r>
              <a:rPr lang="nl-BE" dirty="0">
                <a:solidFill>
                  <a:srgbClr val="002060"/>
                </a:solidFill>
              </a:rPr>
              <a:t>variable</a:t>
            </a:r>
            <a:r>
              <a:rPr lang="nl-BE" dirty="0">
                <a:solidFill>
                  <a:srgbClr val="7030A0"/>
                </a:solidFill>
              </a:rPr>
              <a:t> = </a:t>
            </a:r>
            <a:r>
              <a:rPr lang="nl-BE" dirty="0" smtClean="0">
                <a:solidFill>
                  <a:srgbClr val="002060"/>
                </a:solidFill>
              </a:rPr>
              <a:t>time</a:t>
            </a:r>
            <a:r>
              <a:rPr lang="nl-BE" dirty="0" smtClean="0">
                <a:solidFill>
                  <a:srgbClr val="7030A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a:t>
            </a:r>
            <a:endParaRPr lang="nl-BE" dirty="0">
              <a:solidFill>
                <a:schemeClr val="tx1">
                  <a:lumMod val="95000"/>
                  <a:lumOff val="5000"/>
                </a:schemeClr>
              </a:solidFill>
            </a:endParaRPr>
          </a:p>
          <a:p>
            <a:pPr marL="1371600" lvl="3" indent="0">
              <a:lnSpc>
                <a:spcPct val="120000"/>
              </a:lnSpc>
              <a:buNone/>
            </a:pPr>
            <a:r>
              <a:rPr lang="nl-BE" i="1" dirty="0" smtClean="0">
                <a:solidFill>
                  <a:srgbClr val="002060"/>
                </a:solidFill>
              </a:rPr>
              <a:t>}</a:t>
            </a:r>
          </a:p>
          <a:p>
            <a:pPr marL="114300" indent="0">
              <a:lnSpc>
                <a:spcPct val="120000"/>
              </a:lnSpc>
              <a:buNone/>
            </a:pPr>
            <a:r>
              <a:rPr lang="nl-BE" dirty="0" smtClean="0"/>
              <a:t>(vb. </a:t>
            </a:r>
            <a:r>
              <a:rPr lang="nl-BE" dirty="0" smtClean="0">
                <a:solidFill>
                  <a:srgbClr val="00B050"/>
                </a:solidFill>
              </a:rPr>
              <a:t>voorbeeld-classes-construct </a:t>
            </a:r>
            <a:r>
              <a:rPr lang="nl-BE" dirty="0" smtClean="0"/>
              <a:t>)</a:t>
            </a:r>
          </a:p>
          <a:p>
            <a:pPr marL="114300" lvl="1" indent="0">
              <a:lnSpc>
                <a:spcPct val="120000"/>
              </a:lnSpc>
              <a:buNone/>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opdracht-classes-begin</a:t>
            </a:r>
            <a:endParaRPr lang="nl-BE" dirty="0"/>
          </a:p>
          <a:p>
            <a:pPr marL="1371600" lvl="3" indent="0">
              <a:lnSpc>
                <a:spcPct val="120000"/>
              </a:lnSpc>
              <a:buNone/>
            </a:pPr>
            <a:endParaRPr lang="nl-BE" dirty="0"/>
          </a:p>
          <a:p>
            <a:pPr>
              <a:lnSpc>
                <a:spcPct val="120000"/>
              </a:lnSpc>
              <a:buFontTx/>
              <a:buChar char="-"/>
            </a:pPr>
            <a:endParaRPr lang="nl-BE" sz="2900" dirty="0"/>
          </a:p>
        </p:txBody>
      </p:sp>
    </p:spTree>
    <p:extLst>
      <p:ext uri="{BB962C8B-B14F-4D97-AF65-F5344CB8AC3E}">
        <p14:creationId xmlns:p14="http://schemas.microsoft.com/office/powerpoint/2010/main" val="8325954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t>extends</a:t>
            </a:r>
          </a:p>
          <a:p>
            <a:pPr lvl="2">
              <a:lnSpc>
                <a:spcPct val="120000"/>
              </a:lnSpc>
              <a:buFontTx/>
              <a:buChar char="-"/>
            </a:pPr>
            <a:r>
              <a:rPr lang="nl-BE" dirty="0" smtClean="0"/>
              <a:t>Een klasse kan properties van een andere klasse overerven of ‘</a:t>
            </a:r>
            <a:r>
              <a:rPr lang="nl-BE" b="1" dirty="0" smtClean="0"/>
              <a:t>extenden</a:t>
            </a:r>
            <a:r>
              <a:rPr lang="nl-BE" dirty="0" smtClean="0"/>
              <a:t>’</a:t>
            </a:r>
            <a:br>
              <a:rPr lang="nl-BE" dirty="0" smtClean="0"/>
            </a:br>
            <a:endParaRPr lang="nl-BE" dirty="0" smtClean="0"/>
          </a:p>
          <a:p>
            <a:pPr lvl="3">
              <a:lnSpc>
                <a:spcPct val="120000"/>
              </a:lnSpc>
              <a:buFontTx/>
              <a:buChar char="-"/>
            </a:pPr>
            <a:r>
              <a:rPr lang="nl-BE" dirty="0" smtClean="0"/>
              <a:t>Dit wil zeggen dat de klasse die een andere klasse extend, toegang heeft tot alle properties van die klasse (afh. </a:t>
            </a:r>
            <a:r>
              <a:rPr lang="nl-BE" dirty="0"/>
              <a:t>v</a:t>
            </a:r>
            <a:r>
              <a:rPr lang="nl-BE" dirty="0" smtClean="0"/>
              <a:t> property visibility -&gt; zie later)</a:t>
            </a:r>
            <a:br>
              <a:rPr lang="nl-BE" dirty="0" smtClean="0"/>
            </a:br>
            <a:endParaRPr lang="nl-BE" dirty="0" smtClean="0"/>
          </a:p>
          <a:p>
            <a:pPr lvl="3">
              <a:lnSpc>
                <a:spcPct val="120000"/>
              </a:lnSpc>
              <a:buFontTx/>
              <a:buChar char="-"/>
            </a:pPr>
            <a:r>
              <a:rPr lang="nl-BE" dirty="0" smtClean="0"/>
              <a:t>Werkt bottom up </a:t>
            </a:r>
          </a:p>
          <a:p>
            <a:pPr lvl="4">
              <a:lnSpc>
                <a:spcPct val="120000"/>
              </a:lnSpc>
              <a:buFontTx/>
              <a:buChar char="-"/>
            </a:pPr>
            <a:r>
              <a:rPr lang="nl-BE" dirty="0"/>
              <a:t>De extending klasses (= </a:t>
            </a:r>
            <a:r>
              <a:rPr lang="nl-BE" b="1" dirty="0" smtClean="0"/>
              <a:t>children</a:t>
            </a:r>
            <a:r>
              <a:rPr lang="nl-BE" dirty="0" smtClean="0"/>
              <a:t>) hebben </a:t>
            </a:r>
            <a:r>
              <a:rPr lang="nl-BE" dirty="0"/>
              <a:t>toegang tot de properties van de extended </a:t>
            </a:r>
            <a:r>
              <a:rPr lang="nl-BE" dirty="0" smtClean="0"/>
              <a:t>klasses </a:t>
            </a:r>
            <a:r>
              <a:rPr lang="nl-BE" dirty="0"/>
              <a:t>(= </a:t>
            </a:r>
            <a:r>
              <a:rPr lang="nl-BE" b="1" dirty="0"/>
              <a:t>parents</a:t>
            </a:r>
            <a:r>
              <a:rPr lang="nl-BE" dirty="0"/>
              <a:t>) </a:t>
            </a:r>
            <a:r>
              <a:rPr lang="nl-BE" dirty="0" smtClean="0"/>
              <a:t>.</a:t>
            </a:r>
            <a:br>
              <a:rPr lang="nl-BE" dirty="0" smtClean="0"/>
            </a:br>
            <a:endParaRPr lang="nl-BE" b="1" dirty="0" smtClean="0"/>
          </a:p>
          <a:p>
            <a:pPr lvl="4">
              <a:lnSpc>
                <a:spcPct val="120000"/>
              </a:lnSpc>
              <a:buFontTx/>
              <a:buChar char="-"/>
            </a:pPr>
            <a:r>
              <a:rPr lang="nl-BE" dirty="0" smtClean="0"/>
              <a:t>De extended klasses (= </a:t>
            </a:r>
            <a:r>
              <a:rPr lang="nl-BE" b="1" dirty="0" smtClean="0"/>
              <a:t>parents</a:t>
            </a:r>
            <a:r>
              <a:rPr lang="nl-BE" dirty="0" smtClean="0"/>
              <a:t>) hebben </a:t>
            </a:r>
            <a:r>
              <a:rPr lang="nl-BE" u="sng" dirty="0" smtClean="0"/>
              <a:t>geen toegang</a:t>
            </a:r>
            <a:r>
              <a:rPr lang="nl-BE" dirty="0" smtClean="0"/>
              <a:t> tot de properties van de extending klasses (= </a:t>
            </a:r>
            <a:r>
              <a:rPr lang="nl-BE" b="1" dirty="0" smtClean="0"/>
              <a:t>children</a:t>
            </a:r>
            <a:r>
              <a:rPr lang="nl-BE" dirty="0" smtClean="0"/>
              <a:t>)</a:t>
            </a:r>
          </a:p>
        </p:txBody>
      </p:sp>
    </p:spTree>
    <p:extLst>
      <p:ext uri="{BB962C8B-B14F-4D97-AF65-F5344CB8AC3E}">
        <p14:creationId xmlns:p14="http://schemas.microsoft.com/office/powerpoint/2010/main" val="31479157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a:solidFill>
                  <a:schemeClr val="bg1">
                    <a:lumMod val="85000"/>
                  </a:schemeClr>
                </a:solidFill>
              </a:rPr>
              <a:t>extends</a:t>
            </a:r>
          </a:p>
          <a:p>
            <a:pPr lvl="2">
              <a:lnSpc>
                <a:spcPct val="120000"/>
              </a:lnSpc>
              <a:buFontTx/>
              <a:buChar char="-"/>
            </a:pPr>
            <a:r>
              <a:rPr lang="nl-BE" dirty="0"/>
              <a:t>Syntax</a:t>
            </a:r>
          </a:p>
          <a:p>
            <a:pPr marL="1371600" lvl="3" indent="0">
              <a:lnSpc>
                <a:spcPct val="120000"/>
              </a:lnSpc>
              <a:buNone/>
            </a:pPr>
            <a:r>
              <a:rPr lang="nl-BE" dirty="0">
                <a:solidFill>
                  <a:srgbClr val="002060"/>
                </a:solidFill>
              </a:rPr>
              <a:t>class </a:t>
            </a:r>
            <a:r>
              <a:rPr lang="nl-BE" i="1" dirty="0">
                <a:solidFill>
                  <a:srgbClr val="002060"/>
                </a:solidFill>
              </a:rPr>
              <a:t>P</a:t>
            </a:r>
            <a:r>
              <a:rPr lang="nl-BE" i="1" dirty="0" smtClean="0">
                <a:solidFill>
                  <a:srgbClr val="002060"/>
                </a:solidFill>
              </a:rPr>
              <a:t>arentClassName </a:t>
            </a:r>
            <a:r>
              <a:rPr lang="nl-BE" i="1" dirty="0">
                <a:solidFill>
                  <a:srgbClr val="002060"/>
                </a:solidFill>
              </a:rPr>
              <a:t>{</a:t>
            </a:r>
            <a:br>
              <a:rPr lang="nl-BE" i="1" dirty="0">
                <a:solidFill>
                  <a:srgbClr val="002060"/>
                </a:solidFill>
              </a:rPr>
            </a:b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i="1" dirty="0">
                <a:solidFill>
                  <a:schemeClr val="tx1">
                    <a:lumMod val="95000"/>
                    <a:lumOff val="5000"/>
                  </a:schemeClr>
                </a:solidFill>
              </a:rPr>
              <a:t> codeblock;</a:t>
            </a:r>
            <a:br>
              <a:rPr lang="nl-BE" i="1" dirty="0">
                <a:solidFill>
                  <a:schemeClr val="tx1">
                    <a:lumMod val="95000"/>
                    <a:lumOff val="5000"/>
                  </a:schemeClr>
                </a:solidFill>
              </a:rPr>
            </a:br>
            <a:r>
              <a:rPr lang="nl-BE" i="1" dirty="0">
                <a:solidFill>
                  <a:srgbClr val="002060"/>
                </a:solidFill>
              </a:rPr>
              <a:t>}</a:t>
            </a:r>
            <a:br>
              <a:rPr lang="nl-BE" i="1" dirty="0">
                <a:solidFill>
                  <a:srgbClr val="002060"/>
                </a:solidFill>
              </a:rPr>
            </a:br>
            <a:endParaRPr lang="nl-BE" i="1" dirty="0"/>
          </a:p>
          <a:p>
            <a:pPr marL="1371600" lvl="3" indent="0">
              <a:lnSpc>
                <a:spcPct val="120000"/>
              </a:lnSpc>
              <a:buNone/>
            </a:pPr>
            <a:r>
              <a:rPr lang="nl-BE" dirty="0">
                <a:solidFill>
                  <a:srgbClr val="002060"/>
                </a:solidFill>
              </a:rPr>
              <a:t>class </a:t>
            </a:r>
            <a:r>
              <a:rPr lang="nl-BE" i="1" dirty="0">
                <a:solidFill>
                  <a:srgbClr val="002060"/>
                </a:solidFill>
              </a:rPr>
              <a:t>C</a:t>
            </a:r>
            <a:r>
              <a:rPr lang="nl-BE" i="1" dirty="0" smtClean="0">
                <a:solidFill>
                  <a:srgbClr val="002060"/>
                </a:solidFill>
              </a:rPr>
              <a:t>hildClassName </a:t>
            </a:r>
            <a:r>
              <a:rPr lang="nl-BE" b="1" i="1" dirty="0">
                <a:solidFill>
                  <a:srgbClr val="002060"/>
                </a:solidFill>
              </a:rPr>
              <a:t>extends</a:t>
            </a:r>
            <a:r>
              <a:rPr lang="nl-BE" i="1" dirty="0">
                <a:solidFill>
                  <a:srgbClr val="002060"/>
                </a:solidFill>
              </a:rPr>
              <a:t> </a:t>
            </a:r>
            <a:r>
              <a:rPr lang="nl-BE" i="1" dirty="0" smtClean="0">
                <a:solidFill>
                  <a:srgbClr val="002060"/>
                </a:solidFill>
              </a:rPr>
              <a:t>ParentClassName </a:t>
            </a:r>
            <a:r>
              <a:rPr lang="nl-BE" i="1" dirty="0">
                <a:solidFill>
                  <a:srgbClr val="002060"/>
                </a:solidFill>
              </a:rPr>
              <a:t>{</a:t>
            </a:r>
            <a:endParaRPr lang="nl-BE" i="1" dirty="0">
              <a:solidFill>
                <a:schemeClr val="tx1">
                  <a:lumMod val="95000"/>
                  <a:lumOff val="5000"/>
                </a:schemeClr>
              </a:solidFill>
            </a:endParaRPr>
          </a:p>
          <a:p>
            <a:pPr marL="1371600" lvl="3" indent="0">
              <a:lnSpc>
                <a:spcPct val="120000"/>
              </a:lnSpc>
              <a:buNone/>
            </a:pPr>
            <a:r>
              <a:rPr lang="nl-BE" i="1" dirty="0">
                <a:solidFill>
                  <a:schemeClr val="tx1">
                    <a:lumMod val="95000"/>
                    <a:lumOff val="5000"/>
                  </a:schemeClr>
                </a:solidFill>
              </a:rPr>
              <a:t>		</a:t>
            </a:r>
            <a:br>
              <a:rPr lang="nl-BE" i="1" dirty="0">
                <a:solidFill>
                  <a:schemeClr val="tx1">
                    <a:lumMod val="95000"/>
                    <a:lumOff val="5000"/>
                  </a:schemeClr>
                </a:solidFill>
              </a:rPr>
            </a:br>
            <a:r>
              <a:rPr lang="nl-BE" i="1" dirty="0" smtClean="0">
                <a:solidFill>
                  <a:srgbClr val="002060"/>
                </a:solidFill>
              </a:rPr>
              <a:t>}</a:t>
            </a:r>
          </a:p>
          <a:p>
            <a:pPr marL="514350" lvl="1" indent="0">
              <a:lnSpc>
                <a:spcPct val="120000"/>
              </a:lnSpc>
              <a:buNone/>
            </a:pPr>
            <a:r>
              <a:rPr lang="nl-BE" dirty="0" smtClean="0"/>
              <a:t/>
            </a:r>
            <a:br>
              <a:rPr lang="nl-BE" dirty="0" smtClean="0"/>
            </a:br>
            <a:r>
              <a:rPr lang="nl-BE" dirty="0" smtClean="0"/>
              <a:t>(</a:t>
            </a:r>
            <a:r>
              <a:rPr lang="nl-BE" dirty="0"/>
              <a:t>vb. </a:t>
            </a:r>
            <a:r>
              <a:rPr lang="nl-BE" dirty="0">
                <a:solidFill>
                  <a:srgbClr val="00B050"/>
                </a:solidFill>
              </a:rPr>
              <a:t>voorbeeld-classes-</a:t>
            </a:r>
            <a:r>
              <a:rPr lang="nl-BE" dirty="0" err="1">
                <a:solidFill>
                  <a:srgbClr val="00B050"/>
                </a:solidFill>
              </a:rPr>
              <a:t>inheritance</a:t>
            </a:r>
            <a:r>
              <a:rPr lang="nl-BE" dirty="0">
                <a:solidFill>
                  <a:srgbClr val="00B050"/>
                </a:solidFill>
              </a:rPr>
              <a:t>-</a:t>
            </a:r>
            <a:r>
              <a:rPr lang="nl-BE" dirty="0" err="1">
                <a:solidFill>
                  <a:srgbClr val="00B050"/>
                </a:solidFill>
              </a:rPr>
              <a:t>extends</a:t>
            </a:r>
            <a:r>
              <a:rPr lang="nl-BE" dirty="0">
                <a:solidFill>
                  <a:srgbClr val="00B050"/>
                </a:solidFill>
              </a:rPr>
              <a:t> -</a:t>
            </a:r>
            <a:r>
              <a:rPr lang="nl-BE" dirty="0" smtClean="0">
                <a:solidFill>
                  <a:srgbClr val="00B050"/>
                </a:solidFill>
              </a:rPr>
              <a:t>aanleiding </a:t>
            </a:r>
            <a:r>
              <a:rPr lang="nl-BE" dirty="0" smtClean="0"/>
              <a:t>&amp;</a:t>
            </a:r>
            <a:r>
              <a:rPr lang="nl-BE" dirty="0" smtClean="0">
                <a:solidFill>
                  <a:srgbClr val="00B050"/>
                </a:solidFill>
              </a:rPr>
              <a:t> 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extends</a:t>
            </a:r>
            <a:r>
              <a:rPr lang="nl-BE" dirty="0" smtClean="0">
                <a:solidFill>
                  <a:srgbClr val="00B050"/>
                </a:solidFill>
              </a:rPr>
              <a:t> </a:t>
            </a:r>
            <a:r>
              <a:rPr lang="nl-BE" dirty="0" smtClean="0"/>
              <a:t>)</a:t>
            </a:r>
            <a:endParaRPr lang="nl-BE" dirty="0"/>
          </a:p>
          <a:p>
            <a:pPr marL="1371600" lvl="3" indent="0">
              <a:lnSpc>
                <a:spcPct val="120000"/>
              </a:lnSpc>
              <a:buNone/>
            </a:pPr>
            <a:endParaRPr lang="nl-BE" dirty="0">
              <a:solidFill>
                <a:schemeClr val="tx1">
                  <a:lumMod val="95000"/>
                  <a:lumOff val="5000"/>
                </a:schemeClr>
              </a:solidFill>
            </a:endParaRPr>
          </a:p>
          <a:p>
            <a:pPr>
              <a:lnSpc>
                <a:spcPct val="120000"/>
              </a:lnSpc>
            </a:pPr>
            <a:endParaRPr lang="nl-BE" dirty="0" smtClean="0"/>
          </a:p>
        </p:txBody>
      </p:sp>
    </p:spTree>
    <p:extLst>
      <p:ext uri="{BB962C8B-B14F-4D97-AF65-F5344CB8AC3E}">
        <p14:creationId xmlns:p14="http://schemas.microsoft.com/office/powerpoint/2010/main" val="13640749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extends</a:t>
            </a:r>
          </a:p>
          <a:p>
            <a:pPr lvl="3">
              <a:lnSpc>
                <a:spcPct val="120000"/>
              </a:lnSpc>
              <a:buFontTx/>
              <a:buChar char="-"/>
            </a:pPr>
            <a:r>
              <a:rPr lang="nl-BE" dirty="0" smtClean="0"/>
              <a:t>Een klasse kan maximum één andere klasse extenden</a:t>
            </a:r>
          </a:p>
          <a:p>
            <a:pPr lvl="4">
              <a:lnSpc>
                <a:spcPct val="120000"/>
              </a:lnSpc>
              <a:buFontTx/>
              <a:buChar char="-"/>
            </a:pPr>
            <a:r>
              <a:rPr lang="nl-BE" strike="sngStrike" dirty="0" smtClean="0">
                <a:solidFill>
                  <a:srgbClr val="002060"/>
                </a:solidFill>
              </a:rPr>
              <a:t>Arbeider </a:t>
            </a:r>
            <a:r>
              <a:rPr lang="nl-BE" strike="sngStrike" dirty="0" smtClean="0">
                <a:solidFill>
                  <a:srgbClr val="7030A0"/>
                </a:solidFill>
              </a:rPr>
              <a:t>extends</a:t>
            </a:r>
            <a:r>
              <a:rPr lang="nl-BE" strike="sngStrike" dirty="0" smtClean="0">
                <a:solidFill>
                  <a:srgbClr val="002060"/>
                </a:solidFill>
              </a:rPr>
              <a:t> Werknemer,  Burger</a:t>
            </a:r>
            <a:r>
              <a:rPr lang="nl-BE" dirty="0" smtClean="0">
                <a:solidFill>
                  <a:srgbClr val="002060"/>
                </a:solidFill>
              </a:rPr>
              <a:t> </a:t>
            </a:r>
            <a:r>
              <a:rPr lang="nl-BE" b="1" dirty="0" smtClean="0"/>
              <a:t>!!!</a:t>
            </a:r>
            <a:endParaRPr lang="nl-BE" b="1" strike="sngStrike" dirty="0" smtClean="0"/>
          </a:p>
          <a:p>
            <a:pPr lvl="5">
              <a:lnSpc>
                <a:spcPct val="120000"/>
              </a:lnSpc>
              <a:buFontTx/>
              <a:buChar char="-"/>
            </a:pPr>
            <a:r>
              <a:rPr lang="nl-BE" dirty="0" smtClean="0"/>
              <a:t>Oplossing:</a:t>
            </a:r>
          </a:p>
          <a:p>
            <a:pPr lvl="6">
              <a:lnSpc>
                <a:spcPct val="120000"/>
              </a:lnSpc>
              <a:buFontTx/>
              <a:buChar char="-"/>
            </a:pPr>
            <a:r>
              <a:rPr lang="nl-BE" dirty="0" smtClean="0">
                <a:solidFill>
                  <a:srgbClr val="002060"/>
                </a:solidFill>
              </a:rPr>
              <a:t>Arbeider extends Werknemer</a:t>
            </a:r>
          </a:p>
          <a:p>
            <a:pPr lvl="6">
              <a:lnSpc>
                <a:spcPct val="120000"/>
              </a:lnSpc>
              <a:buFontTx/>
              <a:buChar char="-"/>
            </a:pPr>
            <a:r>
              <a:rPr lang="nl-BE" dirty="0" smtClean="0">
                <a:solidFill>
                  <a:srgbClr val="002060"/>
                </a:solidFill>
              </a:rPr>
              <a:t>Werknemer extends Burger</a:t>
            </a:r>
          </a:p>
          <a:p>
            <a:pPr lvl="4">
              <a:lnSpc>
                <a:spcPct val="120000"/>
              </a:lnSpc>
              <a:buFontTx/>
              <a:buChar char="-"/>
            </a:pPr>
            <a:endParaRPr lang="nl-BE" dirty="0" smtClean="0"/>
          </a:p>
          <a:p>
            <a:pPr lvl="4">
              <a:lnSpc>
                <a:spcPct val="120000"/>
              </a:lnSpc>
              <a:buFontTx/>
              <a:buChar char="-"/>
            </a:pPr>
            <a:r>
              <a:rPr lang="nl-BE" dirty="0" smtClean="0"/>
              <a:t>Maakt OO op basis van classes archaïsch (&lt;-&gt; prototypal inheritance uit bv. JavaScript)</a:t>
            </a:r>
            <a:endParaRPr lang="nl-BE" sz="1700" dirty="0"/>
          </a:p>
        </p:txBody>
      </p:sp>
    </p:spTree>
    <p:extLst>
      <p:ext uri="{BB962C8B-B14F-4D97-AF65-F5344CB8AC3E}">
        <p14:creationId xmlns:p14="http://schemas.microsoft.com/office/powerpoint/2010/main" val="2134050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50000"/>
              </a:lnSpc>
            </a:pPr>
            <a:r>
              <a:rPr lang="nl-BE" dirty="0" smtClean="0"/>
              <a:t>Commentaar in PHP script-blokken (vb. </a:t>
            </a:r>
            <a:r>
              <a:rPr lang="nl-BE" dirty="0" smtClean="0">
                <a:solidFill>
                  <a:srgbClr val="00B050"/>
                </a:solidFill>
              </a:rPr>
              <a:t>voorbeeld-syntax-commentaar </a:t>
            </a:r>
            <a:r>
              <a:rPr lang="nl-BE" dirty="0" smtClean="0"/>
              <a:t>) </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commentaar</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a:t>
            </a:r>
            <a:br>
              <a:rPr lang="nl-BE" sz="2400" dirty="0" smtClean="0">
                <a:latin typeface="Lucida Console" panose="020B0609040504020204" pitchFamily="49" charset="0"/>
              </a:rPr>
            </a:br>
            <a:r>
              <a:rPr lang="nl-BE" sz="2400" dirty="0" smtClean="0">
                <a:latin typeface="Lucida Console" panose="020B0609040504020204" pitchFamily="49" charset="0"/>
              </a:rPr>
              <a:t>is</a:t>
            </a:r>
            <a:br>
              <a:rPr lang="nl-BE" sz="2400" dirty="0" smtClean="0">
                <a:latin typeface="Lucida Console" panose="020B0609040504020204" pitchFamily="49" charset="0"/>
              </a:rPr>
            </a:br>
            <a:r>
              <a:rPr lang="nl-BE" sz="2400" dirty="0" smtClean="0">
                <a:latin typeface="Lucida Console" panose="020B0609040504020204" pitchFamily="49" charset="0"/>
              </a:rPr>
              <a:t>comentaar op</a:t>
            </a:r>
            <a:br>
              <a:rPr lang="nl-BE" sz="2400" dirty="0" smtClean="0">
                <a:latin typeface="Lucida Console" panose="020B0609040504020204" pitchFamily="49" charset="0"/>
              </a:rPr>
            </a:br>
            <a:r>
              <a:rPr lang="nl-BE" sz="2400" dirty="0" smtClean="0">
                <a:latin typeface="Lucida Console" panose="020B0609040504020204" pitchFamily="49" charset="0"/>
              </a:rPr>
              <a:t>meerdere regels </a:t>
            </a:r>
            <a:r>
              <a:rPr lang="nl-BE" sz="2400" b="1" dirty="0" smtClean="0">
                <a:latin typeface="Lucida Console" panose="020B0609040504020204" pitchFamily="49" charset="0"/>
              </a:rPr>
              <a:t>*/</a:t>
            </a:r>
          </a:p>
          <a:p>
            <a:pPr lvl="1">
              <a:lnSpc>
                <a:spcPct val="150000"/>
              </a:lnSpc>
            </a:pPr>
            <a:r>
              <a:rPr lang="nl-BE" sz="2400" b="1" dirty="0" smtClean="0">
                <a:latin typeface="Lucida Console" panose="020B0609040504020204" pitchFamily="49" charset="0"/>
              </a:rPr>
              <a:t>#</a:t>
            </a:r>
            <a:r>
              <a:rPr lang="nl-BE" sz="2400" dirty="0" smtClean="0">
                <a:latin typeface="Lucida Console" panose="020B0609040504020204" pitchFamily="49" charset="0"/>
              </a:rPr>
              <a:t> Dit is ook commentaar</a:t>
            </a:r>
            <a:br>
              <a:rPr lang="nl-BE" sz="2400" dirty="0" smtClean="0">
                <a:latin typeface="Lucida Console" panose="020B0609040504020204" pitchFamily="49" charset="0"/>
              </a:rPr>
            </a:br>
            <a:endParaRPr lang="nl-BE" sz="2400" dirty="0" smtClean="0">
              <a:latin typeface="Lucida Console" panose="020B0609040504020204" pitchFamily="49" charset="0"/>
            </a:endParaRPr>
          </a:p>
          <a:p>
            <a:pPr marL="342900" lvl="2" indent="-342900">
              <a:lnSpc>
                <a:spcPct val="150000"/>
              </a:lnSpc>
            </a:pPr>
            <a:r>
              <a:rPr lang="nl-BE" dirty="0"/>
              <a:t>Alle informatie over de versie van PHP en alle parafenalia:</a:t>
            </a:r>
            <a:endParaRPr lang="nl-BE" dirty="0">
              <a:latin typeface="Lucida Console" panose="020B0609040504020204" pitchFamily="49" charset="0"/>
            </a:endParaRPr>
          </a:p>
          <a:p>
            <a:pPr marL="800100" lvl="3" indent="-342900">
              <a:lnSpc>
                <a:spcPct val="150000"/>
              </a:lnSpc>
            </a:pPr>
            <a:r>
              <a:rPr lang="nl-BE" dirty="0" err="1">
                <a:latin typeface="Lucida Console" panose="020B0609040504020204" pitchFamily="49" charset="0"/>
              </a:rPr>
              <a:t>phpinfo</a:t>
            </a:r>
            <a:r>
              <a:rPr lang="nl-BE" dirty="0">
                <a:latin typeface="Lucida Console" panose="020B0609040504020204" pitchFamily="49" charset="0"/>
              </a:rPr>
              <a:t>() </a:t>
            </a:r>
            <a:r>
              <a:rPr lang="nl-BE" dirty="0" smtClean="0"/>
              <a:t>( vb</a:t>
            </a:r>
            <a:r>
              <a:rPr lang="nl-BE" dirty="0"/>
              <a:t>. </a:t>
            </a:r>
            <a:r>
              <a:rPr lang="nl-BE" dirty="0" smtClean="0">
                <a:solidFill>
                  <a:srgbClr val="00B050"/>
                </a:solidFill>
              </a:rPr>
              <a:t>voorbeeld-syntax-</a:t>
            </a:r>
            <a:r>
              <a:rPr lang="nl-BE" dirty="0" err="1" smtClean="0">
                <a:solidFill>
                  <a:srgbClr val="00B050"/>
                </a:solidFill>
              </a:rPr>
              <a:t>phpinfo</a:t>
            </a:r>
            <a:r>
              <a:rPr lang="nl-BE" dirty="0" smtClean="0">
                <a:solidFill>
                  <a:srgbClr val="00B050"/>
                </a:solidFill>
              </a:rPr>
              <a:t> </a:t>
            </a:r>
            <a:r>
              <a:rPr lang="nl-BE" dirty="0" smtClean="0"/>
              <a:t>) </a:t>
            </a:r>
            <a:endParaRPr lang="nl-BE" dirty="0"/>
          </a:p>
          <a:p>
            <a:pPr>
              <a:lnSpc>
                <a:spcPct val="150000"/>
              </a:lnSpc>
            </a:pPr>
            <a:endParaRPr lang="nl-BE" dirty="0" smtClean="0">
              <a:latin typeface="Lucida Console" panose="020B0609040504020204" pitchFamily="49" charset="0"/>
            </a:endParaRPr>
          </a:p>
        </p:txBody>
      </p:sp>
    </p:spTree>
    <p:extLst>
      <p:ext uri="{BB962C8B-B14F-4D97-AF65-F5344CB8AC3E}">
        <p14:creationId xmlns:p14="http://schemas.microsoft.com/office/powerpoint/2010/main" val="60357547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Extends: parent:: &amp; self::</a:t>
            </a:r>
            <a:endParaRPr lang="nl-BE" dirty="0"/>
          </a:p>
          <a:p>
            <a:pPr lvl="2">
              <a:lnSpc>
                <a:spcPct val="120000"/>
              </a:lnSpc>
              <a:buFontTx/>
              <a:buChar char="-"/>
            </a:pPr>
            <a:r>
              <a:rPr lang="nl-BE" dirty="0"/>
              <a:t>Problemen</a:t>
            </a:r>
            <a:r>
              <a:rPr lang="nl-BE" dirty="0" smtClean="0"/>
              <a:t>:</a:t>
            </a:r>
          </a:p>
          <a:p>
            <a:pPr lvl="3">
              <a:lnSpc>
                <a:spcPct val="120000"/>
              </a:lnSpc>
              <a:buFontTx/>
              <a:buChar char="-"/>
            </a:pPr>
            <a:r>
              <a:rPr lang="nl-BE" dirty="0" smtClean="0"/>
              <a:t>De constructor van de parent wordt automatisch aangesproken bij aanmaken van een instantie van de child klasse</a:t>
            </a:r>
            <a:br>
              <a:rPr lang="nl-BE" dirty="0" smtClean="0"/>
            </a:br>
            <a:endParaRPr lang="nl-BE" dirty="0" smtClean="0"/>
          </a:p>
          <a:p>
            <a:pPr lvl="4">
              <a:lnSpc>
                <a:spcPct val="120000"/>
              </a:lnSpc>
              <a:buFontTx/>
              <a:buChar char="-"/>
            </a:pPr>
            <a:r>
              <a:rPr lang="nl-BE" b="1" dirty="0" smtClean="0"/>
              <a:t>Enkel</a:t>
            </a:r>
            <a:r>
              <a:rPr lang="nl-BE" dirty="0" smtClean="0"/>
              <a:t> als de child klasse geen constructor heeft</a:t>
            </a:r>
            <a:br>
              <a:rPr lang="nl-BE" dirty="0" smtClean="0"/>
            </a:br>
            <a:endParaRPr lang="nl-BE" dirty="0"/>
          </a:p>
          <a:p>
            <a:pPr lvl="4">
              <a:lnSpc>
                <a:spcPct val="120000"/>
              </a:lnSpc>
              <a:buFontTx/>
              <a:buChar char="-"/>
            </a:pPr>
            <a:r>
              <a:rPr lang="nl-BE" dirty="0" smtClean="0"/>
              <a:t>Hebben zowel de child als de parent klasse een constructor, dan moet de parent constructor in de child klasse expliciet aangeroepen worden</a:t>
            </a:r>
            <a:br>
              <a:rPr lang="nl-BE" dirty="0" smtClean="0"/>
            </a:br>
            <a:endParaRPr lang="nl-BE" dirty="0" smtClean="0"/>
          </a:p>
          <a:p>
            <a:pPr lvl="5">
              <a:lnSpc>
                <a:spcPct val="120000"/>
              </a:lnSpc>
              <a:buFontTx/>
              <a:buChar char="-"/>
            </a:pPr>
            <a:r>
              <a:rPr lang="nl-BE" dirty="0" smtClean="0"/>
              <a:t>Oplossing: </a:t>
            </a:r>
            <a:r>
              <a:rPr lang="nl-BE" sz="2100" b="1" dirty="0">
                <a:solidFill>
                  <a:srgbClr val="002060"/>
                </a:solidFill>
              </a:rPr>
              <a:t>parent</a:t>
            </a:r>
            <a:r>
              <a:rPr lang="nl-BE" sz="2100" b="1" dirty="0" smtClean="0">
                <a:solidFill>
                  <a:srgbClr val="002060"/>
                </a:solidFill>
              </a:rPr>
              <a:t>::</a:t>
            </a:r>
          </a:p>
          <a:p>
            <a:pPr marL="2286000" lvl="5" indent="0">
              <a:lnSpc>
                <a:spcPct val="120000"/>
              </a:lnSpc>
              <a:buNone/>
            </a:pPr>
            <a:endParaRPr lang="nl-BE" sz="2100" b="1" dirty="0" smtClean="0">
              <a:solidFill>
                <a:srgbClr val="002060"/>
              </a:solidFill>
            </a:endParaRPr>
          </a:p>
          <a:p>
            <a:pPr marL="1371600" lvl="3" indent="0">
              <a:lnSpc>
                <a:spcPct val="120000"/>
              </a:lnSpc>
              <a:buNone/>
            </a:pPr>
            <a:r>
              <a:rPr lang="nl-BE" sz="2400" dirty="0"/>
              <a:t>(vb. </a:t>
            </a:r>
            <a:r>
              <a:rPr lang="nl-BE" sz="2400" dirty="0" smtClean="0">
                <a:solidFill>
                  <a:srgbClr val="00B050"/>
                </a:solidFill>
              </a:rPr>
              <a:t>voorbeeld-classes-</a:t>
            </a:r>
            <a:r>
              <a:rPr lang="nl-BE" sz="2400" dirty="0" err="1" smtClean="0">
                <a:solidFill>
                  <a:srgbClr val="00B050"/>
                </a:solidFill>
              </a:rPr>
              <a:t>inheritance</a:t>
            </a:r>
            <a:r>
              <a:rPr lang="nl-BE" sz="2400" dirty="0" smtClean="0">
                <a:solidFill>
                  <a:srgbClr val="00B050"/>
                </a:solidFill>
              </a:rPr>
              <a:t>-</a:t>
            </a:r>
            <a:r>
              <a:rPr lang="nl-BE" sz="2400" dirty="0" err="1" smtClean="0">
                <a:solidFill>
                  <a:srgbClr val="00B050"/>
                </a:solidFill>
              </a:rPr>
              <a:t>parent</a:t>
            </a:r>
            <a:r>
              <a:rPr lang="nl-BE" sz="2400" dirty="0" smtClean="0">
                <a:solidFill>
                  <a:srgbClr val="00B050"/>
                </a:solidFill>
              </a:rPr>
              <a:t> </a:t>
            </a:r>
            <a:r>
              <a:rPr lang="nl-BE" sz="2400" dirty="0" smtClean="0"/>
              <a:t>)</a:t>
            </a:r>
            <a:endParaRPr lang="nl-BE" sz="2400" dirty="0"/>
          </a:p>
          <a:p>
            <a:pPr lvl="5">
              <a:lnSpc>
                <a:spcPct val="120000"/>
              </a:lnSpc>
              <a:buFontTx/>
              <a:buChar char="-"/>
            </a:pPr>
            <a:endParaRPr lang="nl-BE" sz="2100" b="1" dirty="0">
              <a:solidFill>
                <a:srgbClr val="002060"/>
              </a:solidFill>
            </a:endParaRPr>
          </a:p>
        </p:txBody>
      </p:sp>
    </p:spTree>
    <p:extLst>
      <p:ext uri="{BB962C8B-B14F-4D97-AF65-F5344CB8AC3E}">
        <p14:creationId xmlns:p14="http://schemas.microsoft.com/office/powerpoint/2010/main" val="39807968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Properties van parents kunnen overschreven worden door properties van de child</a:t>
            </a:r>
            <a:br>
              <a:rPr lang="nl-BE" dirty="0" smtClean="0"/>
            </a:br>
            <a:endParaRPr lang="nl-BE" dirty="0" smtClean="0"/>
          </a:p>
          <a:p>
            <a:pPr lvl="4">
              <a:lnSpc>
                <a:spcPct val="120000"/>
              </a:lnSpc>
              <a:buFontTx/>
              <a:buChar char="-"/>
            </a:pPr>
            <a:r>
              <a:rPr lang="nl-BE" b="1" dirty="0" smtClean="0">
                <a:solidFill>
                  <a:srgbClr val="002060"/>
                </a:solidFill>
              </a:rPr>
              <a:t>$this</a:t>
            </a:r>
            <a:r>
              <a:rPr lang="nl-BE" dirty="0" smtClean="0">
                <a:solidFill>
                  <a:srgbClr val="002060"/>
                </a:solidFill>
              </a:rPr>
              <a:t> </a:t>
            </a:r>
            <a:r>
              <a:rPr lang="nl-BE" dirty="0" smtClean="0"/>
              <a:t>verwijst naar de instantie van van de klasse, dus de referentie naar de originele methode is verloren</a:t>
            </a:r>
            <a:br>
              <a:rPr lang="nl-BE" dirty="0" smtClean="0"/>
            </a:br>
            <a:endParaRPr lang="nl-BE" dirty="0" smtClean="0"/>
          </a:p>
          <a:p>
            <a:pPr lvl="5">
              <a:lnSpc>
                <a:spcPct val="120000"/>
              </a:lnSpc>
              <a:buFontTx/>
              <a:buChar char="-"/>
            </a:pPr>
            <a:r>
              <a:rPr lang="nl-BE" dirty="0" smtClean="0"/>
              <a:t>Oplossing: </a:t>
            </a:r>
            <a:r>
              <a:rPr lang="nl-BE" b="1" dirty="0" smtClean="0">
                <a:solidFill>
                  <a:srgbClr val="002060"/>
                </a:solidFill>
              </a:rPr>
              <a:t>self::</a:t>
            </a:r>
          </a:p>
          <a:p>
            <a:pPr marL="1371600" lvl="3" indent="0">
              <a:lnSpc>
                <a:spcPct val="120000"/>
              </a:lnSpc>
              <a:buNone/>
            </a:pPr>
            <a:r>
              <a:rPr lang="nl-BE" b="1" dirty="0">
                <a:solidFill>
                  <a:srgbClr val="002060"/>
                </a:solidFill>
              </a:rPr>
              <a:t/>
            </a:r>
            <a:br>
              <a:rPr lang="nl-BE" b="1" dirty="0">
                <a:solidFill>
                  <a:srgbClr val="002060"/>
                </a:solidFill>
              </a:rPr>
            </a:br>
            <a:r>
              <a:rPr lang="nl-BE" dirty="0" smtClean="0"/>
              <a:t>(</a:t>
            </a:r>
            <a:r>
              <a:rPr lang="nl-BE" dirty="0"/>
              <a:t>vb. </a:t>
            </a:r>
            <a:r>
              <a:rPr lang="nl-BE" dirty="0" smtClean="0">
                <a:solidFill>
                  <a:srgbClr val="00B050"/>
                </a:solidFill>
              </a:rPr>
              <a:t>voorbeeld-classes-</a:t>
            </a:r>
            <a:r>
              <a:rPr lang="nl-BE" dirty="0" err="1" smtClean="0">
                <a:solidFill>
                  <a:srgbClr val="00B050"/>
                </a:solidFill>
              </a:rPr>
              <a:t>inheritance</a:t>
            </a:r>
            <a:r>
              <a:rPr lang="nl-BE" dirty="0" smtClean="0">
                <a:solidFill>
                  <a:srgbClr val="00B050"/>
                </a:solidFill>
              </a:rPr>
              <a:t>-</a:t>
            </a:r>
            <a:r>
              <a:rPr lang="nl-BE" dirty="0" err="1" smtClean="0">
                <a:solidFill>
                  <a:srgbClr val="00B050"/>
                </a:solidFill>
              </a:rPr>
              <a:t>self</a:t>
            </a:r>
            <a:r>
              <a:rPr lang="nl-BE" dirty="0" smtClean="0">
                <a:solidFill>
                  <a:srgbClr val="00B050"/>
                </a:solidFill>
              </a:rPr>
              <a:t> </a:t>
            </a:r>
            <a:r>
              <a:rPr lang="nl-BE" dirty="0" smtClean="0"/>
              <a:t>)</a:t>
            </a:r>
            <a:endParaRPr lang="nl-BE" dirty="0"/>
          </a:p>
          <a:p>
            <a:pPr lvl="2">
              <a:lnSpc>
                <a:spcPct val="120000"/>
              </a:lnSpc>
              <a:buFontTx/>
              <a:buChar char="-"/>
            </a:pPr>
            <a:endParaRPr lang="nl-BE" dirty="0" smtClean="0"/>
          </a:p>
        </p:txBody>
      </p:sp>
    </p:spTree>
    <p:extLst>
      <p:ext uri="{BB962C8B-B14F-4D97-AF65-F5344CB8AC3E}">
        <p14:creationId xmlns:p14="http://schemas.microsoft.com/office/powerpoint/2010/main" val="38236348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2"/>
                </a:solidFill>
              </a:rPr>
              <a:t>Extends: parent:: &amp; self::</a:t>
            </a:r>
            <a:endParaRPr lang="nl-BE" dirty="0">
              <a:solidFill>
                <a:schemeClr val="bg2"/>
              </a:solidFill>
            </a:endParaRPr>
          </a:p>
          <a:p>
            <a:pPr lvl="3">
              <a:lnSpc>
                <a:spcPct val="120000"/>
              </a:lnSpc>
              <a:buFontTx/>
              <a:buChar char="-"/>
            </a:pPr>
            <a:r>
              <a:rPr lang="nl-BE" dirty="0" smtClean="0"/>
              <a:t>Bij properties van de parent klasse en de child klasse die dezelfde naam dragen, wordt de property van de parent klasse standaard overschreven door die van de child klasse.</a:t>
            </a:r>
          </a:p>
          <a:p>
            <a:pPr lvl="4">
              <a:lnSpc>
                <a:spcPct val="120000"/>
              </a:lnSpc>
              <a:buFontTx/>
              <a:buChar char="-"/>
            </a:pPr>
            <a:r>
              <a:rPr lang="nl-BE" dirty="0" smtClean="0"/>
              <a:t>Enkel als </a:t>
            </a:r>
            <a:r>
              <a:rPr lang="nl-BE" dirty="0"/>
              <a:t>de property visibility op public of protected staat (-&gt; zie property visbility</a:t>
            </a:r>
            <a:r>
              <a:rPr lang="nl-BE" dirty="0" smtClean="0"/>
              <a:t>)</a:t>
            </a:r>
          </a:p>
          <a:p>
            <a:pPr lvl="4">
              <a:lnSpc>
                <a:spcPct val="120000"/>
              </a:lnSpc>
              <a:buFontTx/>
              <a:buChar char="-"/>
            </a:pPr>
            <a:r>
              <a:rPr lang="nl-BE" dirty="0" smtClean="0"/>
              <a:t>bij methods enkel op voorwaarde dat het aantal argumenten overeenstemt (anders strict standard error -&gt; in php geen method overloading mogelijk)</a:t>
            </a:r>
          </a:p>
        </p:txBody>
      </p:sp>
    </p:spTree>
    <p:extLst>
      <p:ext uri="{BB962C8B-B14F-4D97-AF65-F5344CB8AC3E}">
        <p14:creationId xmlns:p14="http://schemas.microsoft.com/office/powerpoint/2010/main" val="190709649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b="1" dirty="0"/>
              <a:t>Property visibility</a:t>
            </a:r>
            <a:r>
              <a:rPr lang="nl-BE" dirty="0"/>
              <a:t> </a:t>
            </a:r>
          </a:p>
          <a:p>
            <a:pPr lvl="1">
              <a:lnSpc>
                <a:spcPct val="120000"/>
              </a:lnSpc>
              <a:buFontTx/>
              <a:buChar char="-"/>
            </a:pPr>
            <a:r>
              <a:rPr lang="nl-BE" dirty="0" smtClean="0"/>
              <a:t>Probleem:</a:t>
            </a:r>
          </a:p>
          <a:p>
            <a:pPr lvl="2">
              <a:lnSpc>
                <a:spcPct val="120000"/>
              </a:lnSpc>
              <a:buFontTx/>
              <a:buChar char="-"/>
            </a:pPr>
            <a:r>
              <a:rPr lang="nl-BE" dirty="0" smtClean="0"/>
              <a:t>Er zijn twee klasses, de ene extend de andere en ze hebben elk een member/method met dezelfde naam, maar deze zijn specifiek aan de klasse en mogen </a:t>
            </a:r>
            <a:r>
              <a:rPr lang="nl-BE" b="1" dirty="0" smtClean="0"/>
              <a:t>niet overschreven </a:t>
            </a:r>
            <a:r>
              <a:rPr lang="nl-BE" dirty="0" smtClean="0"/>
              <a:t>worden</a:t>
            </a:r>
            <a:br>
              <a:rPr lang="nl-BE" dirty="0" smtClean="0"/>
            </a:br>
            <a:endParaRPr lang="nl-BE" dirty="0" smtClean="0"/>
          </a:p>
          <a:p>
            <a:pPr lvl="3">
              <a:lnSpc>
                <a:spcPct val="120000"/>
              </a:lnSpc>
              <a:buFontTx/>
              <a:buChar char="-"/>
            </a:pPr>
            <a:r>
              <a:rPr lang="nl-BE" dirty="0" smtClean="0"/>
              <a:t>Oplossing:</a:t>
            </a:r>
            <a:br>
              <a:rPr lang="nl-BE" dirty="0" smtClean="0"/>
            </a:br>
            <a:endParaRPr lang="nl-BE" dirty="0" smtClean="0"/>
          </a:p>
          <a:p>
            <a:pPr lvl="4">
              <a:lnSpc>
                <a:spcPct val="120000"/>
              </a:lnSpc>
              <a:buFontTx/>
              <a:buChar char="-"/>
            </a:pPr>
            <a:r>
              <a:rPr lang="nl-BE" dirty="0" smtClean="0"/>
              <a:t>De property visibility veranderen</a:t>
            </a:r>
          </a:p>
        </p:txBody>
      </p:sp>
    </p:spTree>
    <p:extLst>
      <p:ext uri="{BB962C8B-B14F-4D97-AF65-F5344CB8AC3E}">
        <p14:creationId xmlns:p14="http://schemas.microsoft.com/office/powerpoint/2010/main" val="279660462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b="1" dirty="0">
                <a:solidFill>
                  <a:schemeClr val="bg2"/>
                </a:solidFill>
              </a:rPr>
              <a:t>Property visibility</a:t>
            </a:r>
            <a:r>
              <a:rPr lang="nl-BE" dirty="0">
                <a:solidFill>
                  <a:schemeClr val="bg2"/>
                </a:solidFill>
              </a:rPr>
              <a:t> </a:t>
            </a:r>
          </a:p>
          <a:p>
            <a:pPr lvl="1">
              <a:lnSpc>
                <a:spcPct val="120000"/>
              </a:lnSpc>
              <a:buFontTx/>
              <a:buChar char="-"/>
            </a:pPr>
            <a:r>
              <a:rPr lang="nl-BE" dirty="0"/>
              <a:t>De property visibility beheert de scope van de properties </a:t>
            </a:r>
            <a:r>
              <a:rPr lang="nl-BE" dirty="0" smtClean="0"/>
              <a:t>van een </a:t>
            </a:r>
            <a:r>
              <a:rPr lang="nl-BE" dirty="0"/>
              <a:t>bepaalde klasse</a:t>
            </a:r>
          </a:p>
          <a:p>
            <a:pPr lvl="1">
              <a:lnSpc>
                <a:spcPct val="120000"/>
              </a:lnSpc>
              <a:buFontTx/>
              <a:buChar char="-"/>
            </a:pPr>
            <a:endParaRPr lang="nl-BE" dirty="0" smtClean="0"/>
          </a:p>
          <a:p>
            <a:pPr lvl="1">
              <a:lnSpc>
                <a:spcPct val="120000"/>
              </a:lnSpc>
              <a:buFontTx/>
              <a:buChar char="-"/>
            </a:pPr>
            <a:r>
              <a:rPr lang="nl-BE" dirty="0" smtClean="0"/>
              <a:t>Er zijn drie visibility properties:</a:t>
            </a:r>
          </a:p>
          <a:p>
            <a:pPr lvl="2">
              <a:lnSpc>
                <a:spcPct val="120000"/>
              </a:lnSpc>
              <a:buFontTx/>
              <a:buChar char="-"/>
            </a:pPr>
            <a:r>
              <a:rPr lang="nl-BE" b="1" dirty="0" smtClean="0"/>
              <a:t>Public</a:t>
            </a:r>
          </a:p>
          <a:p>
            <a:pPr lvl="2">
              <a:lnSpc>
                <a:spcPct val="120000"/>
              </a:lnSpc>
              <a:buFontTx/>
              <a:buChar char="-"/>
            </a:pPr>
            <a:r>
              <a:rPr lang="nl-BE" b="1" dirty="0" smtClean="0"/>
              <a:t>Protected</a:t>
            </a:r>
          </a:p>
          <a:p>
            <a:pPr lvl="2">
              <a:lnSpc>
                <a:spcPct val="120000"/>
              </a:lnSpc>
              <a:buFontTx/>
              <a:buChar char="-"/>
            </a:pPr>
            <a:r>
              <a:rPr lang="nl-BE" b="1" dirty="0" smtClean="0"/>
              <a:t>Private</a:t>
            </a:r>
            <a:br>
              <a:rPr lang="nl-BE" b="1" dirty="0" smtClean="0"/>
            </a:br>
            <a:endParaRPr lang="nl-BE" b="1" dirty="0" smtClean="0"/>
          </a:p>
          <a:p>
            <a:pPr lvl="1">
              <a:lnSpc>
                <a:spcPct val="120000"/>
              </a:lnSpc>
              <a:buFontTx/>
              <a:buChar char="-"/>
            </a:pPr>
            <a:r>
              <a:rPr lang="nl-BE" dirty="0" smtClean="0"/>
              <a:t>Elke property heeft </a:t>
            </a:r>
            <a:r>
              <a:rPr lang="nl-BE" b="1" dirty="0" smtClean="0"/>
              <a:t>standaard de public property visbility</a:t>
            </a:r>
          </a:p>
          <a:p>
            <a:pPr lvl="2">
              <a:lnSpc>
                <a:spcPct val="120000"/>
              </a:lnSpc>
              <a:buFontTx/>
              <a:buChar char="-"/>
            </a:pPr>
            <a:r>
              <a:rPr lang="nl-BE" dirty="0" smtClean="0"/>
              <a:t>Hoeft niet altijd geschreven te worden, maar is wel aan te raden (consistentie)</a:t>
            </a:r>
          </a:p>
        </p:txBody>
      </p:sp>
    </p:spTree>
    <p:extLst>
      <p:ext uri="{BB962C8B-B14F-4D97-AF65-F5344CB8AC3E}">
        <p14:creationId xmlns:p14="http://schemas.microsoft.com/office/powerpoint/2010/main" val="333366064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p>
          <a:p>
            <a:pPr lvl="1">
              <a:lnSpc>
                <a:spcPct val="120000"/>
              </a:lnSpc>
              <a:buFontTx/>
              <a:buChar char="-"/>
            </a:pPr>
            <a:r>
              <a:rPr lang="nl-BE" dirty="0" smtClean="0"/>
              <a:t>Public</a:t>
            </a:r>
          </a:p>
          <a:p>
            <a:pPr lvl="2">
              <a:lnSpc>
                <a:spcPct val="120000"/>
              </a:lnSpc>
              <a:buFontTx/>
              <a:buChar char="-"/>
            </a:pPr>
            <a:r>
              <a:rPr lang="nl-BE" dirty="0" smtClean="0"/>
              <a:t>De property is </a:t>
            </a:r>
            <a:r>
              <a:rPr lang="nl-BE" b="1" dirty="0" smtClean="0"/>
              <a:t>overal aanspreekbaar</a:t>
            </a:r>
            <a:r>
              <a:rPr lang="nl-BE" dirty="0" smtClean="0"/>
              <a:t>, de scope reikt zowel tot buiten de klasse als binnen een andere klasse (= een parent klasse)</a:t>
            </a:r>
          </a:p>
          <a:p>
            <a:pPr marL="914400" lvl="2" indent="0">
              <a:lnSpc>
                <a:spcPct val="120000"/>
              </a:lnSpc>
              <a:buNone/>
            </a:pPr>
            <a:endParaRPr lang="nl-BE" dirty="0" smtClean="0"/>
          </a:p>
          <a:p>
            <a:pPr lvl="1">
              <a:lnSpc>
                <a:spcPct val="120000"/>
              </a:lnSpc>
              <a:buFontTx/>
              <a:buChar char="-"/>
            </a:pPr>
            <a:r>
              <a:rPr lang="nl-BE" dirty="0" err="1" smtClean="0"/>
              <a:t>Protected</a:t>
            </a:r>
            <a:endParaRPr lang="nl-BE" dirty="0"/>
          </a:p>
          <a:p>
            <a:pPr lvl="2">
              <a:lnSpc>
                <a:spcPct val="120000"/>
              </a:lnSpc>
              <a:buFontTx/>
              <a:buChar char="-"/>
            </a:pPr>
            <a:r>
              <a:rPr lang="nl-BE" dirty="0" smtClean="0"/>
              <a:t>De scope van de properties reikt tot de </a:t>
            </a:r>
            <a:r>
              <a:rPr lang="nl-BE" b="1" dirty="0" smtClean="0"/>
              <a:t>eigen en parent klasse</a:t>
            </a:r>
            <a:r>
              <a:rPr lang="nl-BE" dirty="0" smtClean="0"/>
              <a:t>, maar </a:t>
            </a:r>
            <a:r>
              <a:rPr lang="nl-BE" b="1" dirty="0" smtClean="0"/>
              <a:t>niet tot </a:t>
            </a:r>
            <a:r>
              <a:rPr lang="nl-BE" b="1" dirty="0"/>
              <a:t>buiten de </a:t>
            </a:r>
            <a:r>
              <a:rPr lang="nl-BE" b="1" dirty="0" smtClean="0"/>
              <a:t>klasse</a:t>
            </a:r>
            <a:r>
              <a:rPr lang="nl-BE" dirty="0" smtClean="0"/>
              <a:t>.</a:t>
            </a:r>
            <a:endParaRPr lang="nl-BE" b="1" dirty="0">
              <a:solidFill>
                <a:schemeClr val="tx1">
                  <a:lumMod val="95000"/>
                  <a:lumOff val="5000"/>
                </a:schemeClr>
              </a:solidFill>
            </a:endParaRPr>
          </a:p>
          <a:p>
            <a:pPr>
              <a:lnSpc>
                <a:spcPct val="120000"/>
              </a:lnSpc>
            </a:pPr>
            <a:endParaRPr lang="nl-BE" dirty="0"/>
          </a:p>
        </p:txBody>
      </p:sp>
    </p:spTree>
    <p:extLst>
      <p:ext uri="{BB962C8B-B14F-4D97-AF65-F5344CB8AC3E}">
        <p14:creationId xmlns:p14="http://schemas.microsoft.com/office/powerpoint/2010/main" val="41824042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Property </a:t>
            </a:r>
            <a:r>
              <a:rPr lang="nl-BE" dirty="0">
                <a:solidFill>
                  <a:schemeClr val="bg2"/>
                </a:solidFill>
              </a:rPr>
              <a:t>visibility </a:t>
            </a:r>
            <a:endParaRPr lang="nl-BE" dirty="0" smtClean="0"/>
          </a:p>
          <a:p>
            <a:pPr lvl="1">
              <a:lnSpc>
                <a:spcPct val="120000"/>
              </a:lnSpc>
              <a:buFontTx/>
              <a:buChar char="-"/>
            </a:pPr>
            <a:r>
              <a:rPr lang="nl-BE" dirty="0" smtClean="0"/>
              <a:t>Private</a:t>
            </a:r>
            <a:endParaRPr lang="nl-BE" dirty="0"/>
          </a:p>
          <a:p>
            <a:pPr lvl="2">
              <a:lnSpc>
                <a:spcPct val="120000"/>
              </a:lnSpc>
              <a:buFontTx/>
              <a:buChar char="-"/>
            </a:pPr>
            <a:r>
              <a:rPr lang="nl-BE" dirty="0" smtClean="0"/>
              <a:t>De </a:t>
            </a:r>
            <a:r>
              <a:rPr lang="nl-BE" dirty="0"/>
              <a:t>property is </a:t>
            </a:r>
            <a:r>
              <a:rPr lang="nl-BE" b="1" dirty="0" smtClean="0"/>
              <a:t>niet </a:t>
            </a:r>
            <a:r>
              <a:rPr lang="nl-BE" b="1" dirty="0"/>
              <a:t>aanspreekbaar buiten de klasse</a:t>
            </a:r>
            <a:r>
              <a:rPr lang="nl-BE" dirty="0"/>
              <a:t> en ook </a:t>
            </a:r>
            <a:r>
              <a:rPr lang="nl-BE" b="1" dirty="0"/>
              <a:t>niet in </a:t>
            </a:r>
            <a:r>
              <a:rPr lang="nl-BE" b="1" dirty="0" err="1" smtClean="0"/>
              <a:t>parent</a:t>
            </a:r>
            <a:r>
              <a:rPr lang="nl-BE" b="1" smtClean="0"/>
              <a:t> klasses</a:t>
            </a:r>
            <a:r>
              <a:rPr lang="nl-BE" dirty="0" smtClean="0"/>
              <a:t>. De scope van de property reikt enkel tot de eigen klasse.</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voorbeeld-classes-property-</a:t>
            </a:r>
            <a:r>
              <a:rPr lang="nl-BE" dirty="0" err="1" smtClean="0">
                <a:solidFill>
                  <a:srgbClr val="00B050"/>
                </a:solidFill>
              </a:rPr>
              <a:t>visibility</a:t>
            </a:r>
            <a:r>
              <a:rPr lang="nl-BE" dirty="0" smtClean="0">
                <a:solidFill>
                  <a:srgbClr val="00B050"/>
                </a:solidFill>
              </a:rPr>
              <a:t> </a:t>
            </a:r>
            <a:r>
              <a:rPr lang="nl-BE" dirty="0" smtClean="0"/>
              <a:t>)</a:t>
            </a:r>
          </a:p>
          <a:p>
            <a:pPr lvl="1">
              <a:lnSpc>
                <a:spcPct val="120000"/>
              </a:lnSpc>
              <a:buFontTx/>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opdracht-classes-</a:t>
            </a:r>
            <a:r>
              <a:rPr lang="nl-BE" dirty="0" err="1" smtClean="0">
                <a:solidFill>
                  <a:srgbClr val="00B0F0"/>
                </a:solidFill>
              </a:rPr>
              <a:t>extends</a:t>
            </a:r>
            <a:endParaRPr lang="nl-BE" dirty="0">
              <a:solidFill>
                <a:schemeClr val="tx1">
                  <a:lumMod val="95000"/>
                  <a:lumOff val="5000"/>
                </a:schemeClr>
              </a:solidFill>
            </a:endParaRPr>
          </a:p>
          <a:p>
            <a:pPr marL="914400" lvl="2" indent="0">
              <a:lnSpc>
                <a:spcPct val="120000"/>
              </a:lnSpc>
              <a:buNone/>
            </a:pPr>
            <a:endParaRPr lang="nl-BE" i="1" dirty="0"/>
          </a:p>
        </p:txBody>
      </p:sp>
    </p:spTree>
    <p:extLst>
      <p:ext uri="{BB962C8B-B14F-4D97-AF65-F5344CB8AC3E}">
        <p14:creationId xmlns:p14="http://schemas.microsoft.com/office/powerpoint/2010/main" val="403909963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tx1">
                    <a:lumMod val="95000"/>
                    <a:lumOff val="5000"/>
                  </a:schemeClr>
                </a:solidFill>
              </a:rPr>
              <a:t>Static declaration</a:t>
            </a:r>
          </a:p>
          <a:p>
            <a:pPr lvl="1">
              <a:lnSpc>
                <a:spcPct val="120000"/>
              </a:lnSpc>
              <a:buFontTx/>
              <a:buChar char="-"/>
            </a:pPr>
            <a:r>
              <a:rPr lang="nl-BE" dirty="0"/>
              <a:t>een property static maken, zorgt ervoor dat je deze property buiten de klasse kan aanspreken</a:t>
            </a:r>
            <a:r>
              <a:rPr lang="nl-BE" b="1" dirty="0"/>
              <a:t> zonder eerst een </a:t>
            </a:r>
            <a:r>
              <a:rPr lang="nl-BE" b="1" dirty="0" smtClean="0"/>
              <a:t>instantie van </a:t>
            </a:r>
            <a:r>
              <a:rPr lang="nl-BE" b="1" dirty="0"/>
              <a:t>de klasse te moeten </a:t>
            </a:r>
            <a:r>
              <a:rPr lang="nl-BE" b="1" dirty="0" smtClean="0"/>
              <a:t>aanmaken</a:t>
            </a:r>
            <a:r>
              <a:rPr lang="nl-BE" dirty="0" smtClean="0"/>
              <a:t>.</a:t>
            </a:r>
            <a:br>
              <a:rPr lang="nl-BE" dirty="0" smtClean="0"/>
            </a:br>
            <a:endParaRPr lang="nl-BE" dirty="0" smtClean="0"/>
          </a:p>
          <a:p>
            <a:pPr lvl="2">
              <a:lnSpc>
                <a:spcPct val="120000"/>
              </a:lnSpc>
              <a:buFontTx/>
              <a:buChar char="-"/>
            </a:pPr>
            <a:r>
              <a:rPr lang="nl-BE" dirty="0" smtClean="0"/>
              <a:t>Gebruik dit niet uit luiheid (= “zo hoef ik niet eerst een instantie aan te maken”)</a:t>
            </a:r>
            <a:br>
              <a:rPr lang="nl-BE" dirty="0" smtClean="0"/>
            </a:br>
            <a:endParaRPr lang="nl-BE" dirty="0" smtClean="0"/>
          </a:p>
          <a:p>
            <a:pPr lvl="2">
              <a:lnSpc>
                <a:spcPct val="120000"/>
              </a:lnSpc>
              <a:buFontTx/>
              <a:buChar char="-"/>
            </a:pPr>
            <a:r>
              <a:rPr lang="nl-BE" dirty="0" smtClean="0"/>
              <a:t>Gebruik dit enkel als je van een klasse een library wil maken die methods bevat die gerelateerd zijn, maar niet van elkaar afhangen.</a:t>
            </a:r>
            <a:br>
              <a:rPr lang="nl-BE" dirty="0" smtClean="0"/>
            </a:br>
            <a:endParaRPr lang="nl-BE" dirty="0" smtClean="0"/>
          </a:p>
          <a:p>
            <a:pPr lvl="2">
              <a:lnSpc>
                <a:spcPct val="120000"/>
              </a:lnSpc>
              <a:buFontTx/>
              <a:buChar char="-"/>
            </a:pPr>
            <a:r>
              <a:rPr lang="nl-BE" dirty="0" smtClean="0"/>
              <a:t>(eventueel voor singletons -&gt; zie design patterns)</a:t>
            </a:r>
            <a:br>
              <a:rPr lang="nl-BE" dirty="0" smtClean="0"/>
            </a:br>
            <a:endParaRPr lang="nl-BE" dirty="0" smtClean="0"/>
          </a:p>
          <a:p>
            <a:pPr lvl="2">
              <a:lnSpc>
                <a:spcPct val="120000"/>
              </a:lnSpc>
              <a:buFontTx/>
              <a:buChar char="-"/>
            </a:pPr>
            <a:r>
              <a:rPr lang="nl-BE" dirty="0" smtClean="0"/>
              <a:t>Fout gebruik/misbruik zorgt voor klassenachtmerries -&gt; gebruik dit dus zuinig en met kennis van zake!</a:t>
            </a:r>
          </a:p>
        </p:txBody>
      </p:sp>
    </p:spTree>
    <p:extLst>
      <p:ext uri="{BB962C8B-B14F-4D97-AF65-F5344CB8AC3E}">
        <p14:creationId xmlns:p14="http://schemas.microsoft.com/office/powerpoint/2010/main" val="24525794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a:solidFill>
                <a:schemeClr val="bg2"/>
              </a:solidFill>
            </a:endParaRPr>
          </a:p>
          <a:p>
            <a:pPr lvl="1">
              <a:lnSpc>
                <a:spcPct val="120000"/>
              </a:lnSpc>
              <a:buFontTx/>
              <a:buChar char="-"/>
            </a:pPr>
            <a:r>
              <a:rPr lang="nl-BE" dirty="0"/>
              <a:t>Syntax:</a:t>
            </a:r>
          </a:p>
          <a:p>
            <a:pPr marL="457200" lvl="1" indent="0">
              <a:lnSpc>
                <a:spcPct val="120000"/>
              </a:lnSpc>
              <a:buNone/>
            </a:pPr>
            <a:r>
              <a:rPr lang="nl-BE" dirty="0"/>
              <a:t>		</a:t>
            </a:r>
            <a:r>
              <a:rPr lang="nl-BE" b="1" dirty="0">
                <a:solidFill>
                  <a:srgbClr val="002060"/>
                </a:solidFill>
              </a:rPr>
              <a:t>public static </a:t>
            </a:r>
            <a:r>
              <a:rPr lang="nl-BE" dirty="0">
                <a:solidFill>
                  <a:srgbClr val="002060"/>
                </a:solidFill>
              </a:rPr>
              <a:t>$variable </a:t>
            </a:r>
            <a:r>
              <a:rPr lang="nl-BE" dirty="0">
                <a:solidFill>
                  <a:srgbClr val="7030A0"/>
                </a:solidFill>
              </a:rPr>
              <a:t>=</a:t>
            </a:r>
            <a:r>
              <a:rPr lang="nl-BE" dirty="0">
                <a:solidFill>
                  <a:srgbClr val="002060"/>
                </a:solidFill>
              </a:rPr>
              <a:t> ‘test’</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a:t>
            </a:r>
            <a:r>
              <a:rPr lang="nl-BE" b="1" dirty="0">
                <a:solidFill>
                  <a:srgbClr val="002060"/>
                </a:solidFill>
              </a:rPr>
              <a:t>public</a:t>
            </a:r>
            <a:r>
              <a:rPr lang="nl-BE" dirty="0">
                <a:solidFill>
                  <a:srgbClr val="002060"/>
                </a:solidFill>
              </a:rPr>
              <a:t> </a:t>
            </a:r>
            <a:r>
              <a:rPr lang="nl-BE" b="1" dirty="0">
                <a:solidFill>
                  <a:srgbClr val="002060"/>
                </a:solidFill>
              </a:rPr>
              <a:t>static</a:t>
            </a:r>
            <a:r>
              <a:rPr lang="nl-BE" dirty="0">
                <a:solidFill>
                  <a:srgbClr val="002060"/>
                </a:solidFill>
              </a:rPr>
              <a:t> function functionName</a:t>
            </a:r>
            <a:r>
              <a:rPr lang="nl-BE" dirty="0">
                <a:solidFill>
                  <a:srgbClr val="7030A0"/>
                </a:solidFill>
              </a:rPr>
              <a:t>() </a:t>
            </a:r>
            <a:r>
              <a:rPr lang="nl-BE" dirty="0">
                <a:solidFill>
                  <a:schemeClr val="tx1">
                    <a:lumMod val="95000"/>
                    <a:lumOff val="5000"/>
                  </a:schemeClr>
                </a:solidFill>
              </a:rPr>
              <a:t>{</a:t>
            </a:r>
          </a:p>
          <a:p>
            <a:pPr marL="457200" lvl="1" indent="0">
              <a:lnSpc>
                <a:spcPct val="120000"/>
              </a:lnSpc>
              <a:buNone/>
            </a:pPr>
            <a:r>
              <a:rPr lang="nl-BE" dirty="0">
                <a:solidFill>
                  <a:schemeClr val="tx1">
                    <a:lumMod val="95000"/>
                    <a:lumOff val="5000"/>
                  </a:schemeClr>
                </a:solidFill>
              </a:rPr>
              <a:t>			codeblock;</a:t>
            </a:r>
          </a:p>
          <a:p>
            <a:pPr marL="457200" lvl="1" indent="0">
              <a:lnSpc>
                <a:spcPct val="120000"/>
              </a:lnSpc>
              <a:buNone/>
            </a:pPr>
            <a:r>
              <a:rPr lang="nl-BE" dirty="0">
                <a:solidFill>
                  <a:schemeClr val="tx1">
                    <a:lumMod val="95000"/>
                    <a:lumOff val="5000"/>
                  </a:schemeClr>
                </a:solidFill>
              </a:rPr>
              <a:t>		</a:t>
            </a:r>
            <a:r>
              <a:rPr lang="nl-BE" dirty="0" smtClean="0">
                <a:solidFill>
                  <a:schemeClr val="tx1">
                    <a:lumMod val="95000"/>
                    <a:lumOff val="5000"/>
                  </a:schemeClr>
                </a:solidFill>
              </a:rPr>
              <a:t>}</a:t>
            </a:r>
            <a:endParaRPr lang="nl-BE" dirty="0">
              <a:solidFill>
                <a:schemeClr val="tx1">
                  <a:lumMod val="95000"/>
                  <a:lumOff val="5000"/>
                </a:schemeClr>
              </a:solidFill>
            </a:endParaRPr>
          </a:p>
        </p:txBody>
      </p:sp>
    </p:spTree>
    <p:extLst>
      <p:ext uri="{BB962C8B-B14F-4D97-AF65-F5344CB8AC3E}">
        <p14:creationId xmlns:p14="http://schemas.microsoft.com/office/powerpoint/2010/main" val="4776480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buFontTx/>
              <a:buChar char="-"/>
            </a:pPr>
            <a:r>
              <a:rPr lang="nl-BE" dirty="0">
                <a:solidFill>
                  <a:schemeClr val="bg2"/>
                </a:solidFill>
              </a:rPr>
              <a:t>Static </a:t>
            </a:r>
            <a:r>
              <a:rPr lang="nl-BE" dirty="0" smtClean="0">
                <a:solidFill>
                  <a:schemeClr val="bg2"/>
                </a:solidFill>
              </a:rPr>
              <a:t>declaration</a:t>
            </a: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a:t>
            </a:r>
            <a:r>
              <a:rPr lang="nl-BE" dirty="0" smtClean="0">
                <a:solidFill>
                  <a:schemeClr val="tx1">
                    <a:lumMod val="95000"/>
                    <a:lumOff val="5000"/>
                  </a:schemeClr>
                </a:solidFill>
              </a:rPr>
              <a:t>binnen de </a:t>
            </a:r>
            <a:r>
              <a:rPr lang="nl-BE" dirty="0">
                <a:solidFill>
                  <a:schemeClr val="tx1">
                    <a:lumMod val="95000"/>
                    <a:lumOff val="5000"/>
                  </a:schemeClr>
                </a:solidFill>
              </a:rPr>
              <a:t>klasse</a:t>
            </a:r>
          </a:p>
          <a:p>
            <a:pPr marL="857250" lvl="2" indent="0">
              <a:lnSpc>
                <a:spcPct val="120000"/>
              </a:lnSpc>
              <a:buNone/>
            </a:pPr>
            <a:r>
              <a:rPr lang="nl-BE" dirty="0">
                <a:solidFill>
                  <a:srgbClr val="002060"/>
                </a:solidFill>
              </a:rPr>
              <a:t>		</a:t>
            </a:r>
            <a:r>
              <a:rPr lang="nl-BE" dirty="0" smtClean="0">
                <a:solidFill>
                  <a:srgbClr val="002060"/>
                </a:solidFill>
              </a:rPr>
              <a:t>self</a:t>
            </a:r>
            <a:r>
              <a:rPr lang="nl-BE" dirty="0" smtClean="0">
                <a:solidFill>
                  <a:srgbClr val="7030A0"/>
                </a:solidFill>
              </a:rPr>
              <a:t>::$</a:t>
            </a:r>
            <a:r>
              <a:rPr lang="nl-BE" dirty="0">
                <a:solidFill>
                  <a:srgbClr val="002060"/>
                </a:solidFill>
              </a:rPr>
              <a:t>variableName;</a:t>
            </a:r>
          </a:p>
          <a:p>
            <a:pPr marL="857250" lvl="2" indent="0">
              <a:lnSpc>
                <a:spcPct val="120000"/>
              </a:lnSpc>
              <a:buNone/>
            </a:pPr>
            <a:r>
              <a:rPr lang="nl-BE" dirty="0">
                <a:solidFill>
                  <a:schemeClr val="tx1">
                    <a:lumMod val="95000"/>
                    <a:lumOff val="5000"/>
                  </a:schemeClr>
                </a:solidFill>
              </a:rPr>
              <a:t>		</a:t>
            </a:r>
            <a:r>
              <a:rPr lang="nl-BE" dirty="0" smtClean="0">
                <a:solidFill>
                  <a:srgbClr val="002060"/>
                </a:solidFill>
              </a:rPr>
              <a:t>self</a:t>
            </a:r>
            <a:r>
              <a:rPr lang="nl-BE" dirty="0" smtClean="0">
                <a:solidFill>
                  <a:srgbClr val="7030A0"/>
                </a:solidFill>
              </a:rPr>
              <a:t>::</a:t>
            </a:r>
            <a:r>
              <a:rPr lang="nl-BE" dirty="0">
                <a:solidFill>
                  <a:srgbClr val="002060"/>
                </a:solidFill>
              </a:rPr>
              <a:t>functionName();</a:t>
            </a:r>
          </a:p>
          <a:p>
            <a:pPr lvl="2">
              <a:lnSpc>
                <a:spcPct val="120000"/>
              </a:lnSpc>
              <a:buFontTx/>
              <a:buChar char="-"/>
            </a:pPr>
            <a:r>
              <a:rPr lang="nl-BE" dirty="0">
                <a:solidFill>
                  <a:schemeClr val="tx1">
                    <a:lumMod val="95000"/>
                    <a:lumOff val="5000"/>
                  </a:schemeClr>
                </a:solidFill>
              </a:rPr>
              <a:t>s</a:t>
            </a:r>
            <a:r>
              <a:rPr lang="nl-BE" dirty="0" smtClean="0">
                <a:solidFill>
                  <a:schemeClr val="tx1">
                    <a:lumMod val="95000"/>
                    <a:lumOff val="5000"/>
                  </a:schemeClr>
                </a:solidFill>
              </a:rPr>
              <a:t>elf is nodig omdat er geen instantie is aangemaakt van de klasse bij statische properties (= verwijst naar de klasse zelf)</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buFontTx/>
              <a:buChar char="-"/>
            </a:pPr>
            <a:r>
              <a:rPr lang="nl-BE" dirty="0" smtClean="0">
                <a:solidFill>
                  <a:schemeClr val="tx1">
                    <a:lumMod val="95000"/>
                    <a:lumOff val="5000"/>
                  </a:schemeClr>
                </a:solidFill>
              </a:rPr>
              <a:t>properties </a:t>
            </a:r>
            <a:r>
              <a:rPr lang="nl-BE" dirty="0">
                <a:solidFill>
                  <a:schemeClr val="tx1">
                    <a:lumMod val="95000"/>
                    <a:lumOff val="5000"/>
                  </a:schemeClr>
                </a:solidFill>
              </a:rPr>
              <a:t>aanspreken buiten de </a:t>
            </a:r>
            <a:r>
              <a:rPr lang="nl-BE" dirty="0" smtClean="0">
                <a:solidFill>
                  <a:schemeClr val="tx1">
                    <a:lumMod val="95000"/>
                    <a:lumOff val="5000"/>
                  </a:schemeClr>
                </a:solidFill>
              </a:rPr>
              <a:t>klasse</a:t>
            </a:r>
          </a:p>
          <a:p>
            <a:pPr marL="457200" lvl="1" indent="0">
              <a:lnSpc>
                <a:spcPct val="120000"/>
              </a:lnSpc>
              <a:buNone/>
            </a:pPr>
            <a:r>
              <a:rPr lang="nl-BE" dirty="0">
                <a:solidFill>
                  <a:srgbClr val="002060"/>
                </a:solidFill>
              </a:rPr>
              <a:t>		</a:t>
            </a:r>
            <a:r>
              <a:rPr lang="nl-BE" dirty="0" smtClean="0">
                <a:solidFill>
                  <a:srgbClr val="002060"/>
                </a:solidFill>
              </a:rPr>
              <a:t>ClassName</a:t>
            </a:r>
            <a:r>
              <a:rPr lang="nl-BE" dirty="0">
                <a:solidFill>
                  <a:srgbClr val="7030A0"/>
                </a:solidFill>
              </a:rPr>
              <a:t>::$</a:t>
            </a:r>
            <a:r>
              <a:rPr lang="nl-BE" dirty="0">
                <a:solidFill>
                  <a:srgbClr val="002060"/>
                </a:solidFill>
              </a:rPr>
              <a:t>variableName;</a:t>
            </a:r>
          </a:p>
          <a:p>
            <a:pPr marL="457200" lvl="1" indent="0">
              <a:lnSpc>
                <a:spcPct val="120000"/>
              </a:lnSpc>
              <a:buNone/>
            </a:pPr>
            <a:r>
              <a:rPr lang="nl-BE" dirty="0">
                <a:solidFill>
                  <a:schemeClr val="tx1">
                    <a:lumMod val="95000"/>
                    <a:lumOff val="5000"/>
                  </a:schemeClr>
                </a:solidFill>
              </a:rPr>
              <a:t>		</a:t>
            </a:r>
            <a:r>
              <a:rPr lang="nl-BE" dirty="0">
                <a:solidFill>
                  <a:srgbClr val="002060"/>
                </a:solidFill>
              </a:rPr>
              <a:t>C</a:t>
            </a:r>
            <a:r>
              <a:rPr lang="nl-BE" dirty="0" smtClean="0">
                <a:solidFill>
                  <a:srgbClr val="002060"/>
                </a:solidFill>
              </a:rPr>
              <a:t>lassName</a:t>
            </a:r>
            <a:r>
              <a:rPr lang="nl-BE" dirty="0">
                <a:solidFill>
                  <a:srgbClr val="7030A0"/>
                </a:solidFill>
              </a:rPr>
              <a:t>::</a:t>
            </a:r>
            <a:r>
              <a:rPr lang="nl-BE" dirty="0">
                <a:solidFill>
                  <a:srgbClr val="002060"/>
                </a:solidFill>
              </a:rPr>
              <a:t>functionName();</a:t>
            </a:r>
          </a:p>
          <a:p>
            <a:pPr marL="457200" lvl="1" indent="0">
              <a:lnSpc>
                <a:spcPct val="120000"/>
              </a:lnSpc>
              <a:buNone/>
            </a:pPr>
            <a:endParaRPr lang="nl-BE" dirty="0" smtClean="0"/>
          </a:p>
          <a:p>
            <a:pPr marL="457200" lvl="1" indent="0">
              <a:lnSpc>
                <a:spcPct val="120000"/>
              </a:lnSpc>
              <a:buNone/>
            </a:pPr>
            <a:r>
              <a:rPr lang="nl-BE" dirty="0" smtClean="0"/>
              <a:t>(vb. </a:t>
            </a:r>
            <a:r>
              <a:rPr lang="nl-BE" dirty="0" smtClean="0">
                <a:solidFill>
                  <a:srgbClr val="00B050"/>
                </a:solidFill>
              </a:rPr>
              <a:t>voorbeeld-classes-</a:t>
            </a:r>
            <a:r>
              <a:rPr lang="nl-BE" dirty="0" err="1" smtClean="0">
                <a:solidFill>
                  <a:srgbClr val="00B050"/>
                </a:solidFill>
              </a:rPr>
              <a:t>static</a:t>
            </a:r>
            <a:r>
              <a:rPr lang="nl-BE" dirty="0" smtClean="0">
                <a:solidFill>
                  <a:srgbClr val="00B050"/>
                </a:solidFill>
              </a:rPr>
              <a:t> </a:t>
            </a:r>
            <a:r>
              <a:rPr lang="nl-BE" dirty="0" smtClean="0"/>
              <a:t>)</a:t>
            </a:r>
            <a:endParaRPr lang="nl-BE" dirty="0"/>
          </a:p>
          <a:p>
            <a:pPr marL="457200" lvl="1" indent="0">
              <a:lnSpc>
                <a:spcPct val="120000"/>
              </a:lnSpc>
              <a:buNone/>
            </a:pPr>
            <a:endParaRPr lang="nl-BE" dirty="0">
              <a:solidFill>
                <a:srgbClr val="002060"/>
              </a:solidFill>
            </a:endParaRPr>
          </a:p>
          <a:p>
            <a:pPr lvl="1">
              <a:lnSpc>
                <a:spcPct val="120000"/>
              </a:lnSpc>
              <a:buFontTx/>
              <a:buChar char="-"/>
            </a:pPr>
            <a:endParaRPr lang="nl-BE" dirty="0"/>
          </a:p>
          <a:p>
            <a:pPr lvl="1">
              <a:lnSpc>
                <a:spcPct val="120000"/>
              </a:lnSpc>
              <a:buFontTx/>
              <a:buChar char="-"/>
            </a:pPr>
            <a:endParaRPr lang="nl-BE" dirty="0"/>
          </a:p>
        </p:txBody>
      </p:sp>
    </p:spTree>
    <p:extLst>
      <p:ext uri="{BB962C8B-B14F-4D97-AF65-F5344CB8AC3E}">
        <p14:creationId xmlns:p14="http://schemas.microsoft.com/office/powerpoint/2010/main" val="398053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Syntax</a:t>
            </a:r>
            <a:endParaRPr lang="nl-BE" dirty="0"/>
          </a:p>
        </p:txBody>
      </p:sp>
      <p:sp>
        <p:nvSpPr>
          <p:cNvPr id="3" name="Content Placeholder 2"/>
          <p:cNvSpPr>
            <a:spLocks noGrp="1"/>
          </p:cNvSpPr>
          <p:nvPr>
            <p:ph idx="1"/>
          </p:nvPr>
        </p:nvSpPr>
        <p:spPr/>
        <p:txBody>
          <a:bodyPr/>
          <a:lstStyle/>
          <a:p>
            <a:pPr>
              <a:lnSpc>
                <a:spcPct val="150000"/>
              </a:lnSpc>
            </a:pPr>
            <a:r>
              <a:rPr lang="nl-BE" dirty="0" smtClean="0"/>
              <a:t>Vragen over PHP? Eén adres!</a:t>
            </a:r>
          </a:p>
          <a:p>
            <a:pPr marL="0" indent="0" algn="ctr">
              <a:lnSpc>
                <a:spcPct val="150000"/>
              </a:lnSpc>
              <a:buNone/>
            </a:pPr>
            <a:r>
              <a:rPr lang="nl-BE" sz="7200" dirty="0" smtClean="0"/>
              <a:t>http://www.php.net</a:t>
            </a:r>
          </a:p>
          <a:p>
            <a:pPr marL="457200" lvl="1" indent="0">
              <a:lnSpc>
                <a:spcPct val="150000"/>
              </a:lnSpc>
              <a:buNone/>
            </a:pPr>
            <a:endParaRPr lang="nl-BE" dirty="0" smtClean="0"/>
          </a:p>
          <a:p>
            <a:pPr lvl="2">
              <a:lnSpc>
                <a:spcPct val="150000"/>
              </a:lnSpc>
            </a:pPr>
            <a:endParaRPr lang="nl-BE" dirty="0" smtClean="0"/>
          </a:p>
          <a:p>
            <a:endParaRPr lang="nl-BE" dirty="0"/>
          </a:p>
        </p:txBody>
      </p:sp>
    </p:spTree>
    <p:extLst>
      <p:ext uri="{BB962C8B-B14F-4D97-AF65-F5344CB8AC3E}">
        <p14:creationId xmlns:p14="http://schemas.microsoft.com/office/powerpoint/2010/main" val="18947989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t>i</a:t>
            </a:r>
            <a:r>
              <a:rPr lang="nl-BE" dirty="0" smtClean="0"/>
              <a:t>nterface &amp; abstract classes</a:t>
            </a:r>
          </a:p>
          <a:p>
            <a:pPr lvl="1">
              <a:lnSpc>
                <a:spcPct val="120000"/>
              </a:lnSpc>
              <a:buFontTx/>
              <a:buChar char="-"/>
            </a:pPr>
            <a:r>
              <a:rPr lang="nl-BE" dirty="0" smtClean="0">
                <a:solidFill>
                  <a:schemeClr val="tx1">
                    <a:lumMod val="95000"/>
                    <a:lumOff val="5000"/>
                  </a:schemeClr>
                </a:solidFill>
              </a:rPr>
              <a:t>soms is het nodig om in verschillende klassen dezelfde propertynamen én/of dezelfde propertyvalues te hebben.</a:t>
            </a:r>
          </a:p>
          <a:p>
            <a:pPr lvl="2">
              <a:lnSpc>
                <a:spcPct val="120000"/>
              </a:lnSpc>
              <a:buFontTx/>
              <a:buChar char="-"/>
            </a:pPr>
            <a:r>
              <a:rPr lang="nl-BE" dirty="0" smtClean="0">
                <a:solidFill>
                  <a:schemeClr val="tx1">
                    <a:lumMod val="95000"/>
                    <a:lumOff val="5000"/>
                  </a:schemeClr>
                </a:solidFill>
              </a:rPr>
              <a:t>om makkelijk klasseproperties van verschillende klassen met elkaar te vergelijken</a:t>
            </a:r>
          </a:p>
          <a:p>
            <a:pPr lvl="2">
              <a:lnSpc>
                <a:spcPct val="120000"/>
              </a:lnSpc>
              <a:buFontTx/>
              <a:buChar char="-"/>
            </a:pPr>
            <a:r>
              <a:rPr lang="nl-BE" dirty="0" smtClean="0">
                <a:solidFill>
                  <a:schemeClr val="tx1">
                    <a:lumMod val="95000"/>
                    <a:lumOff val="5000"/>
                  </a:schemeClr>
                </a:solidFill>
              </a:rPr>
              <a:t>om consistentie te bewaren</a:t>
            </a:r>
          </a:p>
          <a:p>
            <a:pPr lvl="2">
              <a:lnSpc>
                <a:spcPct val="120000"/>
              </a:lnSpc>
              <a:buFontTx/>
              <a:buChar char="-"/>
            </a:pPr>
            <a:r>
              <a:rPr lang="nl-BE" dirty="0">
                <a:solidFill>
                  <a:schemeClr val="tx1">
                    <a:lumMod val="95000"/>
                    <a:lumOff val="5000"/>
                  </a:schemeClr>
                </a:solidFill>
              </a:rPr>
              <a:t>om </a:t>
            </a:r>
            <a:r>
              <a:rPr lang="nl-BE" dirty="0" smtClean="0">
                <a:solidFill>
                  <a:schemeClr val="tx1">
                    <a:lumMod val="95000"/>
                    <a:lumOff val="5000"/>
                  </a:schemeClr>
                </a:solidFill>
              </a:rPr>
              <a:t>bij </a:t>
            </a:r>
            <a:r>
              <a:rPr lang="nl-BE" dirty="0">
                <a:solidFill>
                  <a:schemeClr val="tx1">
                    <a:lumMod val="95000"/>
                    <a:lumOff val="5000"/>
                  </a:schemeClr>
                </a:solidFill>
              </a:rPr>
              <a:t>extenden van gewone </a:t>
            </a:r>
            <a:r>
              <a:rPr lang="nl-BE" dirty="0" smtClean="0">
                <a:solidFill>
                  <a:schemeClr val="tx1">
                    <a:lumMod val="95000"/>
                    <a:lumOff val="5000"/>
                  </a:schemeClr>
                </a:solidFill>
              </a:rPr>
              <a:t>klassen</a:t>
            </a:r>
            <a:r>
              <a:rPr lang="nl-BE" dirty="0" smtClean="0"/>
              <a:t> </a:t>
            </a:r>
            <a:r>
              <a:rPr lang="nl-BE" dirty="0" smtClean="0">
                <a:solidFill>
                  <a:schemeClr val="tx1">
                    <a:lumMod val="95000"/>
                    <a:lumOff val="5000"/>
                  </a:schemeClr>
                </a:solidFill>
              </a:rPr>
              <a:t>een overvloed van method overwriting te voorkomen</a:t>
            </a:r>
            <a:endParaRPr lang="nl-BE" dirty="0"/>
          </a:p>
        </p:txBody>
      </p:sp>
    </p:spTree>
    <p:extLst>
      <p:ext uri="{BB962C8B-B14F-4D97-AF65-F5344CB8AC3E}">
        <p14:creationId xmlns:p14="http://schemas.microsoft.com/office/powerpoint/2010/main" val="20374704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Interfaces</a:t>
            </a:r>
            <a:br>
              <a:rPr lang="nl-BE" dirty="0" smtClean="0"/>
            </a:br>
            <a:endParaRPr lang="nl-BE" dirty="0" smtClean="0"/>
          </a:p>
          <a:p>
            <a:pPr lvl="2">
              <a:lnSpc>
                <a:spcPct val="120000"/>
              </a:lnSpc>
              <a:buFontTx/>
              <a:buChar char="-"/>
            </a:pPr>
            <a:r>
              <a:rPr lang="nl-BE" dirty="0" smtClean="0"/>
              <a:t>zegt welke properties een klasse moet implementeren, maar geeft geen invulling aan deze properties</a:t>
            </a:r>
            <a:br>
              <a:rPr lang="nl-BE" dirty="0" smtClean="0"/>
            </a:br>
            <a:endParaRPr lang="nl-BE" dirty="0" smtClean="0"/>
          </a:p>
          <a:p>
            <a:pPr lvl="2">
              <a:lnSpc>
                <a:spcPct val="120000"/>
              </a:lnSpc>
              <a:buFontTx/>
              <a:buChar char="-"/>
            </a:pPr>
            <a:r>
              <a:rPr lang="nl-BE" dirty="0"/>
              <a:t>Interfaces kunnen elkaar extenden en kunnen meer dan één interface extenden</a:t>
            </a:r>
            <a:r>
              <a:rPr lang="nl-BE" dirty="0" smtClean="0"/>
              <a:t>.</a:t>
            </a:r>
            <a:br>
              <a:rPr lang="nl-BE" dirty="0" smtClean="0"/>
            </a:br>
            <a:endParaRPr lang="nl-BE" dirty="0" smtClean="0"/>
          </a:p>
          <a:p>
            <a:pPr lvl="2">
              <a:lnSpc>
                <a:spcPct val="120000"/>
              </a:lnSpc>
              <a:buFontTx/>
              <a:buChar char="-"/>
            </a:pPr>
            <a:r>
              <a:rPr lang="nl-BE" dirty="0" smtClean="0"/>
              <a:t>Alleen methods kunnen aan een interface toegevoegd worden</a:t>
            </a:r>
            <a:br>
              <a:rPr lang="nl-BE" dirty="0" smtClean="0"/>
            </a:br>
            <a:endParaRPr lang="nl-BE" dirty="0" smtClean="0"/>
          </a:p>
          <a:p>
            <a:pPr lvl="2">
              <a:lnSpc>
                <a:spcPct val="120000"/>
              </a:lnSpc>
              <a:buFontTx/>
              <a:buChar char="-"/>
            </a:pPr>
            <a:r>
              <a:rPr lang="nl-BE" dirty="0" smtClean="0"/>
              <a:t>De methods moeten een public visibility hebben</a:t>
            </a:r>
            <a:br>
              <a:rPr lang="nl-BE" dirty="0" smtClean="0"/>
            </a:br>
            <a:endParaRPr lang="nl-BE" dirty="0" smtClean="0"/>
          </a:p>
          <a:p>
            <a:pPr lvl="2">
              <a:lnSpc>
                <a:spcPct val="120000"/>
              </a:lnSpc>
              <a:buFontTx/>
              <a:buChar char="-"/>
            </a:pPr>
            <a:r>
              <a:rPr lang="nl-BE" dirty="0" smtClean="0"/>
              <a:t>een klasse kan meerdere interfaces implementeren</a:t>
            </a:r>
            <a:br>
              <a:rPr lang="nl-BE" dirty="0" smtClean="0"/>
            </a:br>
            <a:endParaRPr lang="nl-BE" dirty="0" smtClean="0"/>
          </a:p>
        </p:txBody>
      </p:sp>
    </p:spTree>
    <p:extLst>
      <p:ext uri="{BB962C8B-B14F-4D97-AF65-F5344CB8AC3E}">
        <p14:creationId xmlns:p14="http://schemas.microsoft.com/office/powerpoint/2010/main" val="123503589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interface </a:t>
            </a:r>
            <a:r>
              <a:rPr lang="nl-BE" dirty="0" smtClean="0"/>
              <a:t>InterfaceName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public function memberName;</a:t>
            </a:r>
            <a:br>
              <a:rPr lang="nl-BE" dirty="0" smtClean="0">
                <a:solidFill>
                  <a:srgbClr val="002060"/>
                </a:solidFill>
              </a:rPr>
            </a:br>
            <a:r>
              <a:rPr lang="nl-BE" dirty="0" smtClean="0">
                <a:solidFill>
                  <a:srgbClr val="002060"/>
                </a:solidFill>
              </a:rPr>
              <a: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implements InterfaceName</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p>
          <a:p>
            <a:pPr lvl="1">
              <a:lnSpc>
                <a:spcPct val="120000"/>
              </a:lnSpc>
              <a:buFontTx/>
              <a:buChar char="-"/>
            </a:pPr>
            <a:r>
              <a:rPr lang="nl-BE" dirty="0"/>
              <a:t>(vb. </a:t>
            </a:r>
            <a:r>
              <a:rPr lang="nl-BE" dirty="0">
                <a:solidFill>
                  <a:srgbClr val="00B050"/>
                </a:solidFill>
              </a:rPr>
              <a:t>voorbeeld-classes-interface </a:t>
            </a:r>
            <a:r>
              <a:rPr lang="nl-BE" dirty="0"/>
              <a:t>)</a:t>
            </a:r>
          </a:p>
          <a:p>
            <a:pPr lvl="1">
              <a:lnSpc>
                <a:spcPct val="120000"/>
              </a:lnSpc>
              <a:buFontTx/>
              <a:buChar char="-"/>
            </a:pPr>
            <a:endParaRPr lang="nl-BE" dirty="0" smtClean="0"/>
          </a:p>
        </p:txBody>
      </p:sp>
    </p:spTree>
    <p:extLst>
      <p:ext uri="{BB962C8B-B14F-4D97-AF65-F5344CB8AC3E}">
        <p14:creationId xmlns:p14="http://schemas.microsoft.com/office/powerpoint/2010/main" val="155901653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a:t>a</a:t>
            </a:r>
            <a:r>
              <a:rPr lang="nl-BE" dirty="0" smtClean="0"/>
              <a:t>bstract class</a:t>
            </a:r>
          </a:p>
          <a:p>
            <a:pPr lvl="2">
              <a:lnSpc>
                <a:spcPct val="120000"/>
              </a:lnSpc>
              <a:buFontTx/>
              <a:buChar char="-"/>
            </a:pPr>
            <a:r>
              <a:rPr lang="nl-BE" dirty="0" smtClean="0"/>
              <a:t>Is een combinatie van een gewone klasse en een interface</a:t>
            </a:r>
            <a:br>
              <a:rPr lang="nl-BE" dirty="0" smtClean="0"/>
            </a:br>
            <a:endParaRPr lang="nl-BE" dirty="0" smtClean="0"/>
          </a:p>
          <a:p>
            <a:pPr lvl="2">
              <a:lnSpc>
                <a:spcPct val="120000"/>
              </a:lnSpc>
              <a:buFontTx/>
              <a:buChar char="-"/>
            </a:pPr>
            <a:r>
              <a:rPr lang="nl-BE" dirty="0" smtClean="0"/>
              <a:t>Andere klassen extenden een abstracte klasse en er kan dus maar maximum één abstracte klasse geëxtend worden</a:t>
            </a:r>
            <a:br>
              <a:rPr lang="nl-BE" dirty="0" smtClean="0"/>
            </a:br>
            <a:endParaRPr lang="nl-BE" dirty="0" smtClean="0"/>
          </a:p>
          <a:p>
            <a:pPr lvl="2">
              <a:lnSpc>
                <a:spcPct val="120000"/>
              </a:lnSpc>
              <a:buFontTx/>
              <a:buChar char="-"/>
            </a:pPr>
            <a:r>
              <a:rPr lang="nl-BE" dirty="0" smtClean="0"/>
              <a:t>Definieert properties die een child klasse </a:t>
            </a:r>
            <a:r>
              <a:rPr lang="nl-BE" dirty="0"/>
              <a:t>moet implementeren, maar geeft geen invulling aan deze properties</a:t>
            </a:r>
            <a:r>
              <a:rPr lang="nl-BE" dirty="0" smtClean="0"/>
              <a:t/>
            </a:r>
            <a:br>
              <a:rPr lang="nl-BE" dirty="0" smtClean="0"/>
            </a:br>
            <a:endParaRPr lang="nl-BE" dirty="0" smtClean="0"/>
          </a:p>
          <a:p>
            <a:pPr lvl="2">
              <a:lnSpc>
                <a:spcPct val="120000"/>
              </a:lnSpc>
              <a:buFontTx/>
              <a:buChar char="-"/>
            </a:pPr>
            <a:r>
              <a:rPr lang="nl-BE" dirty="0" smtClean="0"/>
              <a:t>Definieert uitgewerkte properties die op normale wijze aangesproken kunnen worden in de child klasse (worden automatisch in child klasse opgenomen)</a:t>
            </a:r>
            <a:br>
              <a:rPr lang="nl-BE" dirty="0" smtClean="0"/>
            </a:br>
            <a:endParaRPr lang="nl-BE" dirty="0" smtClean="0"/>
          </a:p>
          <a:p>
            <a:pPr lvl="2">
              <a:lnSpc>
                <a:spcPct val="120000"/>
              </a:lnSpc>
              <a:buFontTx/>
              <a:buChar char="-"/>
            </a:pPr>
            <a:r>
              <a:rPr lang="nl-BE" dirty="0" smtClean="0"/>
              <a:t>De visibility van een abstracte property mag maximum even strict zijn in de child klasse, maar kan eventueel een minder strenge visibility krijgen</a:t>
            </a:r>
            <a:br>
              <a:rPr lang="nl-BE" dirty="0" smtClean="0"/>
            </a:br>
            <a:endParaRPr lang="nl-BE" dirty="0" smtClean="0"/>
          </a:p>
          <a:p>
            <a:pPr lvl="1">
              <a:lnSpc>
                <a:spcPct val="120000"/>
              </a:lnSpc>
              <a:buFontTx/>
              <a:buChar char="-"/>
            </a:pPr>
            <a:r>
              <a:rPr lang="nl-BE" dirty="0" smtClean="0"/>
              <a:t>Een klasse kan zowel een interface implementeren als maximum één (abstracte) klasse extenden</a:t>
            </a:r>
          </a:p>
        </p:txBody>
      </p:sp>
    </p:spTree>
    <p:extLst>
      <p:ext uri="{BB962C8B-B14F-4D97-AF65-F5344CB8AC3E}">
        <p14:creationId xmlns:p14="http://schemas.microsoft.com/office/powerpoint/2010/main" val="330833118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classes</a:t>
            </a:r>
            <a:endParaRPr lang="nl-BE" dirty="0"/>
          </a:p>
        </p:txBody>
      </p:sp>
      <p:sp>
        <p:nvSpPr>
          <p:cNvPr id="3" name="Content Placeholder 2"/>
          <p:cNvSpPr>
            <a:spLocks noGrp="1"/>
          </p:cNvSpPr>
          <p:nvPr>
            <p:ph idx="1"/>
          </p:nvPr>
        </p:nvSpPr>
        <p:spPr/>
        <p:txBody>
          <a:bodyPr>
            <a:normAutofit fontScale="32500" lnSpcReduction="20000"/>
          </a:bodyPr>
          <a:lstStyle/>
          <a:p>
            <a:pPr>
              <a:lnSpc>
                <a:spcPct val="120000"/>
              </a:lnSpc>
              <a:buFontTx/>
              <a:buChar char="-"/>
            </a:pPr>
            <a:r>
              <a:rPr lang="nl-BE" dirty="0">
                <a:solidFill>
                  <a:schemeClr val="bg2"/>
                </a:solidFill>
              </a:rPr>
              <a:t>i</a:t>
            </a:r>
            <a:r>
              <a:rPr lang="nl-BE" dirty="0" smtClean="0">
                <a:solidFill>
                  <a:schemeClr val="bg2"/>
                </a:solidFill>
              </a:rPr>
              <a:t>nterface &amp; abstract classes</a:t>
            </a:r>
          </a:p>
          <a:p>
            <a:pPr lvl="1">
              <a:lnSpc>
                <a:spcPct val="120000"/>
              </a:lnSpc>
              <a:buFontTx/>
              <a:buChar char="-"/>
            </a:pPr>
            <a:r>
              <a:rPr lang="nl-BE" dirty="0" smtClean="0"/>
              <a:t>syntax</a:t>
            </a:r>
            <a:br>
              <a:rPr lang="nl-BE" dirty="0" smtClean="0"/>
            </a:br>
            <a:r>
              <a:rPr lang="nl-BE" dirty="0" smtClean="0"/>
              <a:t/>
            </a:r>
            <a:br>
              <a:rPr lang="nl-BE" dirty="0" smtClean="0"/>
            </a:br>
            <a:r>
              <a:rPr lang="nl-BE" dirty="0" smtClean="0">
                <a:solidFill>
                  <a:srgbClr val="002060"/>
                </a:solidFill>
              </a:rPr>
              <a:t>abstract class </a:t>
            </a:r>
            <a:r>
              <a:rPr lang="nl-BE" dirty="0" smtClean="0"/>
              <a:t>AbstractName</a:t>
            </a:r>
            <a:r>
              <a:rPr lang="nl-BE" dirty="0">
                <a:solidFill>
                  <a:srgbClr val="002060"/>
                </a:solidFill>
              </a:rPr>
              <a:t/>
            </a:r>
            <a:br>
              <a:rPr lang="nl-BE" dirty="0">
                <a:solidFill>
                  <a:srgbClr val="002060"/>
                </a:solidFill>
              </a:rPr>
            </a:br>
            <a:r>
              <a:rPr lang="nl-BE" dirty="0" smtClean="0">
                <a:solidFill>
                  <a:srgbClr val="002060"/>
                </a:solidFill>
              </a:rPr>
              <a:t>{</a:t>
            </a:r>
            <a:br>
              <a:rPr lang="nl-BE" dirty="0" smtClean="0">
                <a:solidFill>
                  <a:srgbClr val="002060"/>
                </a:solidFill>
              </a:rPr>
            </a:br>
            <a:r>
              <a:rPr lang="nl-BE" dirty="0" smtClean="0">
                <a:solidFill>
                  <a:srgbClr val="002060"/>
                </a:solidFill>
              </a:rPr>
              <a:t>		abstract public function memberName;</a:t>
            </a:r>
            <a:br>
              <a:rPr lang="nl-BE" dirty="0" smtClean="0">
                <a:solidFill>
                  <a:srgbClr val="002060"/>
                </a:solidFill>
              </a:rPr>
            </a:br>
            <a:r>
              <a:rPr lang="nl-BE" dirty="0" smtClean="0">
                <a:solidFill>
                  <a:srgbClr val="002060"/>
                </a:solidFill>
              </a:rPr>
              <a:t>		abstract public function methodName</a:t>
            </a:r>
            <a:r>
              <a:rPr lang="nl-BE" dirty="0" smtClean="0">
                <a:solidFill>
                  <a:srgbClr val="7030A0"/>
                </a:solidFill>
              </a:rPr>
              <a:t>(</a:t>
            </a:r>
            <a:r>
              <a:rPr lang="nl-BE" dirty="0" smtClean="0">
                <a:solidFill>
                  <a:srgbClr val="002060"/>
                </a:solidFill>
              </a:rPr>
              <a:t>$para1, $para2</a:t>
            </a:r>
            <a:r>
              <a:rPr lang="nl-BE" dirty="0" smtClean="0">
                <a:solidFill>
                  <a:srgbClr val="7030A0"/>
                </a:solidFill>
              </a:rPr>
              <a: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function doSomething()</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 Code block</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a:t>
            </a:r>
            <a:r>
              <a:rPr lang="nl-BE" dirty="0" smtClean="0"/>
              <a:t/>
            </a:r>
            <a:br>
              <a:rPr lang="nl-BE" dirty="0" smtClean="0"/>
            </a:br>
            <a:r>
              <a:rPr lang="nl-BE" dirty="0" smtClean="0"/>
              <a:t/>
            </a:r>
            <a:br>
              <a:rPr lang="nl-BE" dirty="0" smtClean="0"/>
            </a:br>
            <a:r>
              <a:rPr lang="nl-BE" dirty="0" smtClean="0"/>
              <a:t>...</a:t>
            </a:r>
            <a:br>
              <a:rPr lang="nl-BE" dirty="0" smtClean="0"/>
            </a:br>
            <a:r>
              <a:rPr lang="nl-BE" dirty="0" smtClean="0"/>
              <a:t/>
            </a:r>
            <a:br>
              <a:rPr lang="nl-BE" dirty="0" smtClean="0"/>
            </a:br>
            <a:r>
              <a:rPr lang="nl-BE" dirty="0" smtClean="0"/>
              <a:t>class ClassName extends </a:t>
            </a:r>
            <a:r>
              <a:rPr lang="nl-BE" dirty="0"/>
              <a:t>AbstractName</a:t>
            </a:r>
            <a:r>
              <a:rPr lang="nl-BE" dirty="0" smtClean="0"/>
              <a:t/>
            </a:r>
            <a:br>
              <a:rPr lang="nl-BE" dirty="0" smtClean="0"/>
            </a:br>
            <a:r>
              <a:rPr lang="nl-BE" dirty="0" smtClean="0"/>
              <a:t>{</a:t>
            </a:r>
            <a:br>
              <a:rPr lang="nl-BE" dirty="0" smtClean="0"/>
            </a:br>
            <a:r>
              <a:rPr lang="nl-BE" dirty="0" smtClean="0"/>
              <a:t>		</a:t>
            </a:r>
            <a:r>
              <a:rPr lang="nl-BE" dirty="0">
                <a:solidFill>
                  <a:srgbClr val="002060"/>
                </a:solidFill>
              </a:rPr>
              <a:t>public function </a:t>
            </a:r>
            <a:r>
              <a:rPr lang="nl-BE" dirty="0" smtClean="0">
                <a:solidFill>
                  <a:srgbClr val="002060"/>
                </a:solidFill>
              </a:rPr>
              <a:t>memberName </a:t>
            </a:r>
            <a:r>
              <a:rPr lang="nl-BE" dirty="0" smtClean="0">
                <a:solidFill>
                  <a:srgbClr val="7030A0"/>
                </a:solidFill>
              </a:rPr>
              <a:t>=</a:t>
            </a:r>
            <a:r>
              <a:rPr lang="nl-BE" dirty="0" smtClean="0">
                <a:solidFill>
                  <a:srgbClr val="002060"/>
                </a:solidFill>
              </a:rPr>
              <a:t> ‘string’;</a:t>
            </a:r>
            <a:r>
              <a:rPr lang="nl-BE" dirty="0">
                <a:solidFill>
                  <a:srgbClr val="002060"/>
                </a:solidFill>
              </a:rPr>
              <a:t/>
            </a:r>
            <a:br>
              <a:rPr lang="nl-BE" dirty="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		public </a:t>
            </a:r>
            <a:r>
              <a:rPr lang="nl-BE" dirty="0">
                <a:solidFill>
                  <a:srgbClr val="002060"/>
                </a:solidFill>
              </a:rPr>
              <a:t>function methodName</a:t>
            </a:r>
            <a:r>
              <a:rPr lang="nl-BE" dirty="0">
                <a:solidFill>
                  <a:srgbClr val="7030A0"/>
                </a:solidFill>
              </a:rPr>
              <a:t>(</a:t>
            </a:r>
            <a:r>
              <a:rPr lang="nl-BE" dirty="0">
                <a:solidFill>
                  <a:srgbClr val="002060"/>
                </a:solidFill>
              </a:rPr>
              <a:t>$para1, $para2</a:t>
            </a:r>
            <a:r>
              <a:rPr lang="nl-BE" dirty="0" smtClean="0">
                <a:solidFill>
                  <a:srgbClr val="7030A0"/>
                </a:solidFill>
              </a:rPr>
              <a:t>)</a:t>
            </a:r>
            <a:r>
              <a:rPr lang="nl-BE" dirty="0" smtClean="0">
                <a:solidFill>
                  <a:srgbClr val="002060"/>
                </a:solidFill>
              </a:rPr>
              <a:t/>
            </a:r>
            <a:br>
              <a:rPr lang="nl-BE" dirty="0" smtClean="0">
                <a:solidFill>
                  <a:srgbClr val="002060"/>
                </a:solidFill>
              </a:rPr>
            </a:br>
            <a:r>
              <a:rPr lang="nl-BE" dirty="0" smtClean="0">
                <a:solidFill>
                  <a:srgbClr val="002060"/>
                </a:solidFill>
              </a:rPr>
              <a:t>		{</a:t>
            </a:r>
            <a:br>
              <a:rPr lang="nl-BE" dirty="0" smtClean="0">
                <a:solidFill>
                  <a:srgbClr val="002060"/>
                </a:solidFill>
              </a:rPr>
            </a:br>
            <a:r>
              <a:rPr lang="nl-BE" dirty="0" smtClean="0">
                <a:solidFill>
                  <a:srgbClr val="002060"/>
                </a:solidFill>
              </a:rPr>
              <a:t>			$this</a:t>
            </a:r>
            <a:r>
              <a:rPr lang="nl-BE" dirty="0" smtClean="0">
                <a:solidFill>
                  <a:srgbClr val="7030A0"/>
                </a:solidFill>
              </a:rPr>
              <a:t>-&gt;</a:t>
            </a:r>
            <a:r>
              <a:rPr lang="nl-BE" dirty="0" smtClean="0">
                <a:solidFill>
                  <a:srgbClr val="002060"/>
                </a:solidFill>
              </a:rPr>
              <a:t>doSomething();</a:t>
            </a:r>
            <a:br>
              <a:rPr lang="nl-BE" dirty="0" smtClean="0">
                <a:solidFill>
                  <a:srgbClr val="002060"/>
                </a:solidFill>
              </a:rPr>
            </a:br>
            <a:r>
              <a:rPr lang="nl-BE" dirty="0" smtClean="0">
                <a:solidFill>
                  <a:srgbClr val="002060"/>
                </a:solidFill>
              </a:rPr>
              <a:t>			</a:t>
            </a:r>
            <a:r>
              <a:rPr lang="nl-BE" dirty="0" smtClean="0"/>
              <a:t>// Code block;</a:t>
            </a:r>
            <a:r>
              <a:rPr lang="nl-BE" dirty="0" smtClean="0">
                <a:solidFill>
                  <a:srgbClr val="002060"/>
                </a:solidFill>
              </a:rPr>
              <a:t/>
            </a:r>
            <a:br>
              <a:rPr lang="nl-BE" dirty="0" smtClean="0">
                <a:solidFill>
                  <a:srgbClr val="002060"/>
                </a:solidFill>
              </a:rPr>
            </a:br>
            <a:r>
              <a:rPr lang="nl-BE" dirty="0" smtClean="0">
                <a:solidFill>
                  <a:srgbClr val="002060"/>
                </a:solidFill>
              </a:rPr>
              <a:t>		}</a:t>
            </a:r>
            <a:r>
              <a:rPr lang="nl-BE" dirty="0" smtClean="0"/>
              <a:t/>
            </a:r>
            <a:br>
              <a:rPr lang="nl-BE" dirty="0" smtClean="0"/>
            </a:br>
            <a:r>
              <a:rPr lang="nl-BE" dirty="0" smtClean="0"/>
              <a:t>}</a:t>
            </a:r>
            <a:br>
              <a:rPr lang="nl-BE" dirty="0" smtClean="0"/>
            </a:br>
            <a:endParaRPr lang="nl-BE" dirty="0" smtClean="0"/>
          </a:p>
          <a:p>
            <a:pPr>
              <a:lnSpc>
                <a:spcPct val="120000"/>
              </a:lnSpc>
              <a:buFontTx/>
              <a:buChar char="-"/>
            </a:pPr>
            <a:r>
              <a:rPr lang="nl-BE" dirty="0" smtClean="0"/>
              <a:t>(vb. </a:t>
            </a:r>
            <a:r>
              <a:rPr lang="nl-BE" dirty="0" smtClean="0">
                <a:solidFill>
                  <a:srgbClr val="00B050"/>
                </a:solidFill>
              </a:rPr>
              <a:t>voorbeeld-classes-abstract </a:t>
            </a:r>
            <a:r>
              <a:rPr lang="nl-BE" dirty="0" smtClean="0"/>
              <a:t>)</a:t>
            </a:r>
          </a:p>
          <a:p>
            <a:pPr>
              <a:lnSpc>
                <a:spcPct val="120000"/>
              </a:lnSpc>
              <a:buFontTx/>
              <a:buChar char="-"/>
            </a:pPr>
            <a:endParaRPr lang="nl-BE" dirty="0" smtClean="0"/>
          </a:p>
        </p:txBody>
      </p:sp>
    </p:spTree>
    <p:extLst>
      <p:ext uri="{BB962C8B-B14F-4D97-AF65-F5344CB8AC3E}">
        <p14:creationId xmlns:p14="http://schemas.microsoft.com/office/powerpoint/2010/main" val="159758227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85000" lnSpcReduction="20000"/>
          </a:bodyPr>
          <a:lstStyle/>
          <a:p>
            <a:r>
              <a:rPr lang="nl-BE" dirty="0" smtClean="0"/>
              <a:t>Classes -&gt; afzonderlijke modules (of applicaties) die je kan bundelen zonder dat er conflicten optreden</a:t>
            </a:r>
          </a:p>
          <a:p>
            <a:pPr lvl="1"/>
            <a:r>
              <a:rPr lang="nl-BE" dirty="0" smtClean="0"/>
              <a:t>Maar, wat doe je als twee modules een class hebben die hetzelfde heet?</a:t>
            </a:r>
            <a:br>
              <a:rPr lang="nl-BE" dirty="0" smtClean="0"/>
            </a:br>
            <a:endParaRPr lang="nl-BE" dirty="0" smtClean="0"/>
          </a:p>
          <a:p>
            <a:pPr lvl="2"/>
            <a:r>
              <a:rPr lang="nl-BE" dirty="0" smtClean="0"/>
              <a:t>Bv. Bij de volgende structuur:</a:t>
            </a:r>
            <a:br>
              <a:rPr lang="nl-BE" dirty="0" smtClean="0"/>
            </a:br>
            <a:r>
              <a:rPr lang="nl-BE" dirty="0" smtClean="0"/>
              <a:t>	classes</a:t>
            </a:r>
          </a:p>
          <a:p>
            <a:pPr lvl="5"/>
            <a:r>
              <a:rPr lang="nl-BE" dirty="0" smtClean="0"/>
              <a:t>Bing</a:t>
            </a:r>
          </a:p>
          <a:p>
            <a:pPr lvl="6"/>
            <a:r>
              <a:rPr lang="nl-BE" dirty="0" err="1" smtClean="0"/>
              <a:t>Engine.php</a:t>
            </a:r>
            <a:endParaRPr lang="nl-BE" dirty="0" smtClean="0"/>
          </a:p>
          <a:p>
            <a:pPr lvl="5"/>
            <a:r>
              <a:rPr lang="nl-BE" dirty="0" smtClean="0"/>
              <a:t>Google</a:t>
            </a:r>
          </a:p>
          <a:p>
            <a:pPr lvl="6"/>
            <a:r>
              <a:rPr lang="nl-BE" dirty="0" err="1" smtClean="0"/>
              <a:t>Engine.php</a:t>
            </a:r>
            <a:endParaRPr lang="nl-BE" dirty="0" smtClean="0"/>
          </a:p>
          <a:p>
            <a:pPr lvl="1"/>
            <a:r>
              <a:rPr lang="nl-BE" dirty="0" smtClean="0"/>
              <a:t>Conflict! </a:t>
            </a:r>
          </a:p>
          <a:p>
            <a:pPr lvl="2"/>
            <a:r>
              <a:rPr lang="nl-BE" dirty="0" smtClean="0"/>
              <a:t>Welke Engine-class moet geladen worden?</a:t>
            </a:r>
          </a:p>
          <a:p>
            <a:pPr lvl="2"/>
            <a:r>
              <a:rPr lang="nl-BE" dirty="0" smtClean="0"/>
              <a:t>Wat als beide classes geladen moeten worden?</a:t>
            </a:r>
            <a:endParaRPr lang="nl-BE" dirty="0"/>
          </a:p>
        </p:txBody>
      </p:sp>
    </p:spTree>
    <p:extLst>
      <p:ext uri="{BB962C8B-B14F-4D97-AF65-F5344CB8AC3E}">
        <p14:creationId xmlns:p14="http://schemas.microsoft.com/office/powerpoint/2010/main" val="388598741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smtClean="0"/>
              <a:t>Oplossing</a:t>
            </a:r>
            <a:r>
              <a:rPr lang="nl-BE" dirty="0"/>
              <a:t>: </a:t>
            </a:r>
            <a:r>
              <a:rPr lang="nl-BE" dirty="0" err="1" smtClean="0"/>
              <a:t>namespaces</a:t>
            </a:r>
            <a:r>
              <a:rPr lang="nl-BE" dirty="0" smtClean="0"/>
              <a:t/>
            </a:r>
            <a:br>
              <a:rPr lang="nl-BE" dirty="0" smtClean="0"/>
            </a:br>
            <a:r>
              <a:rPr lang="nl-BE" dirty="0"/>
              <a:t/>
            </a:r>
            <a:br>
              <a:rPr lang="nl-BE" dirty="0"/>
            </a:br>
            <a:r>
              <a:rPr lang="nl-BE" dirty="0" smtClean="0"/>
              <a:t>		</a:t>
            </a:r>
            <a:r>
              <a:rPr lang="nl-BE" b="1" dirty="0" err="1" smtClean="0">
                <a:solidFill>
                  <a:srgbClr val="002060"/>
                </a:solidFill>
              </a:rPr>
              <a:t>namespace</a:t>
            </a:r>
            <a:r>
              <a:rPr lang="nl-BE" b="1" dirty="0" smtClean="0">
                <a:solidFill>
                  <a:srgbClr val="002060"/>
                </a:solidFill>
              </a:rPr>
              <a:t> </a:t>
            </a:r>
            <a:r>
              <a:rPr lang="nl-BE" dirty="0" err="1" smtClean="0">
                <a:solidFill>
                  <a:srgbClr val="002060"/>
                </a:solidFill>
              </a:rPr>
              <a:t>bing</a:t>
            </a:r>
            <a:r>
              <a:rPr lang="nl-BE" dirty="0" smtClean="0">
                <a:solidFill>
                  <a:schemeClr val="tx1">
                    <a:lumMod val="95000"/>
                    <a:lumOff val="5000"/>
                  </a:schemeClr>
                </a:solidFill>
              </a:rPr>
              <a:t>;</a:t>
            </a:r>
            <a:endParaRPr lang="nl-BE" dirty="0">
              <a:solidFill>
                <a:schemeClr val="tx1">
                  <a:lumMod val="95000"/>
                  <a:lumOff val="5000"/>
                </a:schemeClr>
              </a:solidFill>
            </a:endParaRPr>
          </a:p>
          <a:p>
            <a:pPr lvl="1"/>
            <a:endParaRPr lang="nl-BE" dirty="0" smtClean="0"/>
          </a:p>
          <a:p>
            <a:pPr lvl="1"/>
            <a:r>
              <a:rPr lang="nl-BE" dirty="0" smtClean="0"/>
              <a:t>Zorgen ervoor dat alle classes/functies/… die onder de </a:t>
            </a:r>
            <a:r>
              <a:rPr lang="nl-BE" dirty="0" err="1" smtClean="0"/>
              <a:t>namespace</a:t>
            </a:r>
            <a:r>
              <a:rPr lang="nl-BE" dirty="0" smtClean="0"/>
              <a:t> </a:t>
            </a:r>
            <a:r>
              <a:rPr lang="nl-BE" dirty="0" err="1" smtClean="0"/>
              <a:t>gedefiniëerd</a:t>
            </a:r>
            <a:r>
              <a:rPr lang="nl-BE" dirty="0" smtClean="0"/>
              <a:t> worden onder de </a:t>
            </a:r>
            <a:r>
              <a:rPr lang="nl-BE" dirty="0" err="1" smtClean="0"/>
              <a:t>gedefiniëerde</a:t>
            </a:r>
            <a:r>
              <a:rPr lang="nl-BE" dirty="0" smtClean="0"/>
              <a:t> </a:t>
            </a:r>
            <a:r>
              <a:rPr lang="nl-BE" dirty="0" err="1" smtClean="0"/>
              <a:t>namespace</a:t>
            </a:r>
            <a:r>
              <a:rPr lang="nl-BE" dirty="0" smtClean="0"/>
              <a:t> vallen en niet </a:t>
            </a:r>
            <a:r>
              <a:rPr lang="nl-BE" dirty="0"/>
              <a:t>aan de globale </a:t>
            </a:r>
            <a:r>
              <a:rPr lang="nl-BE" dirty="0" err="1"/>
              <a:t>namespace</a:t>
            </a:r>
            <a:r>
              <a:rPr lang="nl-BE" dirty="0"/>
              <a:t> worden </a:t>
            </a:r>
            <a:r>
              <a:rPr lang="nl-BE" dirty="0" smtClean="0"/>
              <a:t>toegevoegd</a:t>
            </a:r>
            <a:r>
              <a:rPr lang="nl-BE" dirty="0"/>
              <a:t> </a:t>
            </a:r>
            <a:r>
              <a:rPr lang="nl-BE" dirty="0" smtClean="0"/>
              <a:t>zoals standaard het geval is</a:t>
            </a:r>
            <a:endParaRPr lang="nl-BE" dirty="0"/>
          </a:p>
        </p:txBody>
      </p:sp>
    </p:spTree>
    <p:extLst>
      <p:ext uri="{BB962C8B-B14F-4D97-AF65-F5344CB8AC3E}">
        <p14:creationId xmlns:p14="http://schemas.microsoft.com/office/powerpoint/2010/main" val="2587128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fontScale="70000" lnSpcReduction="20000"/>
          </a:bodyPr>
          <a:lstStyle/>
          <a:p>
            <a:pPr lvl="1"/>
            <a:r>
              <a:rPr lang="nl-BE" dirty="0" smtClean="0"/>
              <a:t>Eigenschappen</a:t>
            </a:r>
            <a:r>
              <a:rPr lang="nl-BE" dirty="0"/>
              <a:t>:</a:t>
            </a:r>
          </a:p>
          <a:p>
            <a:pPr lvl="2"/>
            <a:r>
              <a:rPr lang="nl-BE" dirty="0"/>
              <a:t>Altijd </a:t>
            </a:r>
            <a:r>
              <a:rPr lang="nl-BE" dirty="0" smtClean="0"/>
              <a:t>bovenaan .</a:t>
            </a:r>
            <a:r>
              <a:rPr lang="nl-BE" dirty="0" err="1" smtClean="0"/>
              <a:t>php</a:t>
            </a:r>
            <a:r>
              <a:rPr lang="nl-BE" dirty="0" smtClean="0"/>
              <a:t> bestand</a:t>
            </a:r>
          </a:p>
          <a:p>
            <a:pPr lvl="2"/>
            <a:r>
              <a:rPr lang="nl-BE" dirty="0" err="1" smtClean="0"/>
              <a:t>Namespace</a:t>
            </a:r>
            <a:r>
              <a:rPr lang="nl-BE" dirty="0" smtClean="0"/>
              <a:t> niet tussen </a:t>
            </a:r>
            <a:r>
              <a:rPr lang="nl-BE" dirty="0" err="1" smtClean="0"/>
              <a:t>quotes</a:t>
            </a:r>
            <a:endParaRPr lang="nl-BE" dirty="0" smtClean="0"/>
          </a:p>
          <a:p>
            <a:pPr lvl="2"/>
            <a:r>
              <a:rPr lang="nl-BE" dirty="0" err="1" smtClean="0"/>
              <a:t>Namespace</a:t>
            </a:r>
            <a:r>
              <a:rPr lang="nl-BE" dirty="0" smtClean="0"/>
              <a:t> best niet beginnen met hoofdletter (= weggelegd voor </a:t>
            </a:r>
            <a:r>
              <a:rPr lang="nl-BE" dirty="0" err="1" smtClean="0"/>
              <a:t>classnames</a:t>
            </a:r>
            <a:r>
              <a:rPr lang="nl-BE" dirty="0" smtClean="0"/>
              <a:t>)</a:t>
            </a:r>
          </a:p>
          <a:p>
            <a:pPr lvl="2"/>
            <a:r>
              <a:rPr lang="nl-BE" dirty="0" smtClean="0"/>
              <a:t>afsluiten met </a:t>
            </a:r>
            <a:r>
              <a:rPr lang="nl-BE" dirty="0" smtClean="0">
                <a:solidFill>
                  <a:schemeClr val="tx2"/>
                </a:solidFill>
              </a:rPr>
              <a:t>;</a:t>
            </a:r>
            <a:endParaRPr lang="nl-BE" dirty="0" smtClean="0"/>
          </a:p>
          <a:p>
            <a:pPr lvl="2"/>
            <a:r>
              <a:rPr lang="nl-BE" dirty="0" err="1"/>
              <a:t>Namespace</a:t>
            </a:r>
            <a:r>
              <a:rPr lang="nl-BE" dirty="0"/>
              <a:t> </a:t>
            </a:r>
            <a:r>
              <a:rPr lang="nl-BE" dirty="0" smtClean="0"/>
              <a:t>kan bevatten:</a:t>
            </a:r>
          </a:p>
          <a:p>
            <a:pPr lvl="3"/>
            <a:r>
              <a:rPr lang="nl-BE" dirty="0" smtClean="0"/>
              <a:t>Constants</a:t>
            </a:r>
          </a:p>
          <a:p>
            <a:pPr lvl="4"/>
            <a:r>
              <a:rPr lang="nl-BE" dirty="0" smtClean="0"/>
              <a:t>OPM: mits </a:t>
            </a:r>
            <a:r>
              <a:rPr lang="nl-BE" b="1" dirty="0" err="1" smtClean="0">
                <a:solidFill>
                  <a:schemeClr val="tx2"/>
                </a:solidFill>
              </a:rPr>
              <a:t>const</a:t>
            </a:r>
            <a:r>
              <a:rPr lang="nl-BE" dirty="0" smtClean="0">
                <a:solidFill>
                  <a:schemeClr val="tx2"/>
                </a:solidFill>
              </a:rPr>
              <a:t> CONSTNAAM = “” </a:t>
            </a:r>
            <a:r>
              <a:rPr lang="nl-BE" dirty="0" err="1" smtClean="0"/>
              <a:t>ipv</a:t>
            </a:r>
            <a:r>
              <a:rPr lang="nl-BE" dirty="0" smtClean="0"/>
              <a:t> </a:t>
            </a:r>
            <a:r>
              <a:rPr lang="nl-BE" b="1" dirty="0" err="1" smtClean="0">
                <a:solidFill>
                  <a:schemeClr val="tx2"/>
                </a:solidFill>
              </a:rPr>
              <a:t>define</a:t>
            </a:r>
            <a:r>
              <a:rPr lang="nl-BE" dirty="0" smtClean="0">
                <a:solidFill>
                  <a:schemeClr val="tx2"/>
                </a:solidFill>
              </a:rPr>
              <a:t>( “CONSTNAAM” ,  “”)</a:t>
            </a:r>
            <a:r>
              <a:rPr lang="nl-BE" dirty="0" smtClean="0"/>
              <a:t>, aangezien </a:t>
            </a:r>
            <a:r>
              <a:rPr lang="nl-BE" dirty="0" err="1" smtClean="0">
                <a:solidFill>
                  <a:schemeClr val="tx2"/>
                </a:solidFill>
              </a:rPr>
              <a:t>define</a:t>
            </a:r>
            <a:r>
              <a:rPr lang="nl-BE" dirty="0" smtClean="0">
                <a:solidFill>
                  <a:schemeClr val="tx2"/>
                </a:solidFill>
              </a:rPr>
              <a:t>() </a:t>
            </a:r>
            <a:r>
              <a:rPr lang="nl-BE" dirty="0" smtClean="0"/>
              <a:t>een constant standaard aan de </a:t>
            </a:r>
            <a:r>
              <a:rPr lang="nl-BE" dirty="0" err="1" smtClean="0"/>
              <a:t>global</a:t>
            </a:r>
            <a:r>
              <a:rPr lang="nl-BE" dirty="0" smtClean="0"/>
              <a:t> </a:t>
            </a:r>
            <a:r>
              <a:rPr lang="nl-BE" dirty="0" err="1" smtClean="0"/>
              <a:t>namespace</a:t>
            </a:r>
            <a:r>
              <a:rPr lang="nl-BE" dirty="0" smtClean="0"/>
              <a:t> toevoegt</a:t>
            </a:r>
          </a:p>
          <a:p>
            <a:pPr lvl="3"/>
            <a:r>
              <a:rPr lang="nl-BE" dirty="0" err="1" smtClean="0"/>
              <a:t>Functions</a:t>
            </a:r>
            <a:endParaRPr lang="nl-BE" dirty="0" smtClean="0"/>
          </a:p>
          <a:p>
            <a:pPr lvl="3"/>
            <a:r>
              <a:rPr lang="nl-BE" dirty="0" smtClean="0"/>
              <a:t>Classes</a:t>
            </a:r>
          </a:p>
          <a:p>
            <a:pPr lvl="4"/>
            <a:r>
              <a:rPr lang="nl-BE" dirty="0" smtClean="0"/>
              <a:t>Meestal enkel voor classes gebruikt</a:t>
            </a:r>
          </a:p>
          <a:p>
            <a:pPr lvl="4"/>
            <a:endParaRPr lang="nl-BE" dirty="0"/>
          </a:p>
          <a:p>
            <a:pPr lvl="3"/>
            <a:r>
              <a:rPr lang="nl-BE" dirty="0" smtClean="0"/>
              <a:t>Géén variables</a:t>
            </a:r>
          </a:p>
          <a:p>
            <a:pPr lvl="2"/>
            <a:r>
              <a:rPr lang="nl-BE" dirty="0" smtClean="0"/>
              <a:t>Buiten de </a:t>
            </a:r>
            <a:r>
              <a:rPr lang="nl-BE" dirty="0" err="1" smtClean="0"/>
              <a:t>namespace</a:t>
            </a:r>
            <a:r>
              <a:rPr lang="nl-BE" dirty="0" smtClean="0"/>
              <a:t> aanspreken </a:t>
            </a:r>
            <a:r>
              <a:rPr lang="nl-BE" dirty="0" err="1" smtClean="0"/>
              <a:t>dmv</a:t>
            </a:r>
            <a:r>
              <a:rPr lang="nl-BE" dirty="0" smtClean="0"/>
              <a:t> </a:t>
            </a:r>
            <a:r>
              <a:rPr lang="nl-BE" dirty="0" err="1" smtClean="0">
                <a:solidFill>
                  <a:schemeClr val="tx2"/>
                </a:solidFill>
              </a:rPr>
              <a:t>namespacenaam</a:t>
            </a:r>
            <a:r>
              <a:rPr lang="nl-BE" dirty="0" smtClean="0">
                <a:solidFill>
                  <a:schemeClr val="tx2"/>
                </a:solidFill>
              </a:rPr>
              <a:t>\</a:t>
            </a:r>
            <a:r>
              <a:rPr lang="nl-BE" dirty="0" err="1" smtClean="0">
                <a:solidFill>
                  <a:schemeClr val="tx2"/>
                </a:solidFill>
              </a:rPr>
              <a:t>Classname</a:t>
            </a:r>
            <a:r>
              <a:rPr lang="nl-BE" dirty="0" smtClean="0">
                <a:solidFill>
                  <a:schemeClr val="tx2"/>
                </a:solidFill>
              </a:rPr>
              <a:t>()</a:t>
            </a:r>
          </a:p>
          <a:p>
            <a:pPr lvl="1"/>
            <a:endParaRPr lang="nl-BE" dirty="0"/>
          </a:p>
          <a:p>
            <a:pPr lvl="1"/>
            <a:r>
              <a:rPr lang="nl-BE" dirty="0"/>
              <a:t>vb. </a:t>
            </a:r>
            <a:r>
              <a:rPr lang="nl-BE" dirty="0" smtClean="0">
                <a:solidFill>
                  <a:srgbClr val="00B050"/>
                </a:solidFill>
              </a:rPr>
              <a:t>voorbeeld-</a:t>
            </a:r>
            <a:r>
              <a:rPr lang="nl-BE" dirty="0" err="1" smtClean="0">
                <a:solidFill>
                  <a:srgbClr val="00B050"/>
                </a:solidFill>
              </a:rPr>
              <a:t>namespace</a:t>
            </a:r>
            <a:endParaRPr lang="nl-BE" dirty="0"/>
          </a:p>
        </p:txBody>
      </p:sp>
    </p:spTree>
    <p:extLst>
      <p:ext uri="{BB962C8B-B14F-4D97-AF65-F5344CB8AC3E}">
        <p14:creationId xmlns:p14="http://schemas.microsoft.com/office/powerpoint/2010/main" val="158318562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err="1" smtClean="0"/>
              <a:t>Namespaces</a:t>
            </a:r>
            <a:r>
              <a:rPr lang="nl-BE" dirty="0" smtClean="0"/>
              <a:t> kunnen genest worden</a:t>
            </a:r>
          </a:p>
          <a:p>
            <a:pPr lvl="2"/>
            <a:r>
              <a:rPr lang="nl-BE" dirty="0" smtClean="0"/>
              <a:t>“sub-</a:t>
            </a:r>
            <a:r>
              <a:rPr lang="nl-BE" dirty="0" err="1" smtClean="0"/>
              <a:t>namespaces</a:t>
            </a:r>
            <a:r>
              <a:rPr lang="nl-BE" dirty="0" smtClean="0"/>
              <a:t>”</a:t>
            </a:r>
          </a:p>
          <a:p>
            <a:pPr lvl="2"/>
            <a:r>
              <a:rPr lang="nl-BE" dirty="0" smtClean="0"/>
              <a:t>De </a:t>
            </a:r>
            <a:r>
              <a:rPr lang="nl-BE" dirty="0" err="1" smtClean="0"/>
              <a:t>namespacenaam</a:t>
            </a:r>
            <a:r>
              <a:rPr lang="nl-BE" dirty="0" smtClean="0"/>
              <a:t> volgt best de benaming van de folderstructuur</a:t>
            </a:r>
          </a:p>
          <a:p>
            <a:pPr lvl="4"/>
            <a:r>
              <a:rPr lang="nl-BE" dirty="0" smtClean="0"/>
              <a:t>Makkelijker te gebruiken in samenwerking met </a:t>
            </a:r>
            <a:r>
              <a:rPr lang="nl-BE" dirty="0" err="1" smtClean="0"/>
              <a:t>autoload</a:t>
            </a:r>
            <a:endParaRPr lang="nl-BE" dirty="0" smtClean="0"/>
          </a:p>
          <a:p>
            <a:pPr lvl="3"/>
            <a:r>
              <a:rPr lang="nl-BE" dirty="0" smtClean="0"/>
              <a:t>Let daarbij goed op hoofdletters (</a:t>
            </a:r>
            <a:r>
              <a:rPr lang="nl-BE" dirty="0" err="1" smtClean="0"/>
              <a:t>windows</a:t>
            </a:r>
            <a:r>
              <a:rPr lang="nl-BE" dirty="0" smtClean="0"/>
              <a:t> ≠ hoofdlettergevoelig, </a:t>
            </a:r>
            <a:r>
              <a:rPr lang="nl-BE" dirty="0" err="1" smtClean="0"/>
              <a:t>linux</a:t>
            </a:r>
            <a:r>
              <a:rPr lang="nl-BE" dirty="0" smtClean="0"/>
              <a:t> = hoofdlettergevoelig -&gt; de meest servers… </a:t>
            </a:r>
            <a:r>
              <a:rPr lang="nl-BE" dirty="0" err="1" smtClean="0"/>
              <a:t>linux</a:t>
            </a:r>
            <a:r>
              <a:rPr lang="nl-BE" dirty="0" smtClean="0"/>
              <a:t>)</a:t>
            </a:r>
          </a:p>
          <a:p>
            <a:pPr lvl="2"/>
            <a:r>
              <a:rPr lang="nl-BE" dirty="0" smtClean="0"/>
              <a:t>De </a:t>
            </a:r>
            <a:r>
              <a:rPr lang="nl-BE" dirty="0" err="1" smtClean="0"/>
              <a:t>namespace</a:t>
            </a:r>
            <a:r>
              <a:rPr lang="nl-BE" dirty="0" smtClean="0"/>
              <a:t> waar je in zit wordt als root beschouwd</a:t>
            </a:r>
          </a:p>
          <a:p>
            <a:pPr lvl="3"/>
            <a:r>
              <a:rPr lang="nl-BE" dirty="0" smtClean="0"/>
              <a:t>Om bij het begin van de </a:t>
            </a:r>
            <a:r>
              <a:rPr lang="nl-BE" dirty="0" err="1" smtClean="0"/>
              <a:t>namespace</a:t>
            </a:r>
            <a:r>
              <a:rPr lang="nl-BE" dirty="0" smtClean="0"/>
              <a:t> te starten, gebruik </a:t>
            </a:r>
            <a:r>
              <a:rPr lang="nl-BE" dirty="0" smtClean="0">
                <a:solidFill>
                  <a:schemeClr val="tx2"/>
                </a:solidFill>
              </a:rPr>
              <a:t>\</a:t>
            </a:r>
            <a:endParaRPr lang="nl-BE" dirty="0">
              <a:solidFill>
                <a:schemeClr val="tx2"/>
              </a:solidFill>
            </a:endParaRPr>
          </a:p>
          <a:p>
            <a:pPr lvl="3"/>
            <a:r>
              <a:rPr lang="nl-BE" dirty="0" smtClean="0"/>
              <a:t> </a:t>
            </a:r>
            <a:r>
              <a:rPr lang="nl-BE" dirty="0" smtClean="0">
                <a:solidFill>
                  <a:srgbClr val="00B050"/>
                </a:solidFill>
              </a:rPr>
              <a:t>voorbeeld-</a:t>
            </a:r>
            <a:r>
              <a:rPr lang="nl-BE" dirty="0" err="1" smtClean="0">
                <a:solidFill>
                  <a:srgbClr val="00B050"/>
                </a:solidFill>
              </a:rPr>
              <a:t>namespace</a:t>
            </a:r>
            <a:r>
              <a:rPr lang="nl-BE" dirty="0" smtClean="0">
                <a:solidFill>
                  <a:srgbClr val="00B050"/>
                </a:solidFill>
              </a:rPr>
              <a:t>-nesting</a:t>
            </a:r>
            <a:endParaRPr lang="nl-BE" dirty="0" smtClean="0"/>
          </a:p>
        </p:txBody>
      </p:sp>
    </p:spTree>
    <p:extLst>
      <p:ext uri="{BB962C8B-B14F-4D97-AF65-F5344CB8AC3E}">
        <p14:creationId xmlns:p14="http://schemas.microsoft.com/office/powerpoint/2010/main" val="28750666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err="1" smtClean="0"/>
              <a:t>namespace</a:t>
            </a:r>
            <a:endParaRPr lang="nl-BE" dirty="0"/>
          </a:p>
        </p:txBody>
      </p:sp>
      <p:sp>
        <p:nvSpPr>
          <p:cNvPr id="3" name="Tijdelijke aanduiding voor inhoud 2"/>
          <p:cNvSpPr>
            <a:spLocks noGrp="1"/>
          </p:cNvSpPr>
          <p:nvPr>
            <p:ph idx="1"/>
          </p:nvPr>
        </p:nvSpPr>
        <p:spPr/>
        <p:txBody>
          <a:bodyPr>
            <a:normAutofit/>
          </a:bodyPr>
          <a:lstStyle/>
          <a:p>
            <a:pPr lvl="1"/>
            <a:r>
              <a:rPr lang="nl-BE" dirty="0"/>
              <a:t>Lange </a:t>
            </a:r>
            <a:r>
              <a:rPr lang="nl-BE" dirty="0" err="1"/>
              <a:t>namespaces</a:t>
            </a:r>
            <a:r>
              <a:rPr lang="nl-BE" dirty="0"/>
              <a:t> kunnen een alias </a:t>
            </a:r>
            <a:r>
              <a:rPr lang="nl-BE" dirty="0" smtClean="0"/>
              <a:t>krijgen</a:t>
            </a:r>
          </a:p>
          <a:p>
            <a:pPr lvl="2"/>
            <a:r>
              <a:rPr lang="nl-BE" dirty="0" smtClean="0"/>
              <a:t>Houdt code overzichtelijk</a:t>
            </a:r>
            <a:br>
              <a:rPr lang="nl-BE" dirty="0" smtClean="0"/>
            </a:br>
            <a:r>
              <a:rPr lang="nl-BE" dirty="0" smtClean="0"/>
              <a:t/>
            </a:r>
            <a:br>
              <a:rPr lang="nl-BE" dirty="0" smtClean="0"/>
            </a:br>
            <a:r>
              <a:rPr lang="nl-BE" dirty="0" smtClean="0"/>
              <a:t>	</a:t>
            </a:r>
            <a:r>
              <a:rPr lang="nl-BE" b="1" dirty="0" err="1" smtClean="0">
                <a:solidFill>
                  <a:srgbClr val="002060"/>
                </a:solidFill>
              </a:rPr>
              <a:t>use</a:t>
            </a:r>
            <a:r>
              <a:rPr lang="nl-BE" b="1" dirty="0" smtClean="0">
                <a:solidFill>
                  <a:srgbClr val="002060"/>
                </a:solidFill>
              </a:rPr>
              <a:t> </a:t>
            </a:r>
            <a:r>
              <a:rPr lang="nl-BE" dirty="0" smtClean="0">
                <a:solidFill>
                  <a:srgbClr val="002060"/>
                </a:solidFill>
              </a:rPr>
              <a:t>dit\is\veel\te\lang </a:t>
            </a:r>
            <a:r>
              <a:rPr lang="nl-BE" b="1" dirty="0" smtClean="0">
                <a:solidFill>
                  <a:srgbClr val="002060"/>
                </a:solidFill>
              </a:rPr>
              <a:t>as</a:t>
            </a:r>
            <a:r>
              <a:rPr lang="nl-BE" dirty="0" smtClean="0">
                <a:solidFill>
                  <a:srgbClr val="002060"/>
                </a:solidFill>
              </a:rPr>
              <a:t> </a:t>
            </a:r>
            <a:r>
              <a:rPr lang="nl-BE" dirty="0" err="1" smtClean="0">
                <a:solidFill>
                  <a:srgbClr val="002060"/>
                </a:solidFill>
              </a:rPr>
              <a:t>divtl</a:t>
            </a:r>
            <a:r>
              <a:rPr lang="nl-BE" dirty="0" smtClean="0">
                <a:solidFill>
                  <a:schemeClr val="tx1">
                    <a:lumMod val="95000"/>
                    <a:lumOff val="5000"/>
                  </a:schemeClr>
                </a:solidFill>
              </a:rPr>
              <a:t>;</a:t>
            </a:r>
            <a:endParaRPr lang="nl-BE" dirty="0">
              <a:solidFill>
                <a:schemeClr val="tx1">
                  <a:lumMod val="95000"/>
                  <a:lumOff val="5000"/>
                </a:schemeClr>
              </a:solidFill>
            </a:endParaRPr>
          </a:p>
          <a:p>
            <a:pPr lvl="2"/>
            <a:endParaRPr lang="nl-BE" dirty="0" smtClean="0"/>
          </a:p>
          <a:p>
            <a:pPr lvl="2"/>
            <a:r>
              <a:rPr lang="nl-BE" dirty="0" smtClean="0"/>
              <a:t>Vb</a:t>
            </a:r>
            <a:r>
              <a:rPr lang="nl-BE" dirty="0"/>
              <a:t>. </a:t>
            </a:r>
            <a:r>
              <a:rPr lang="nl-BE" dirty="0">
                <a:solidFill>
                  <a:srgbClr val="00B050"/>
                </a:solidFill>
              </a:rPr>
              <a:t>voorbeeld-</a:t>
            </a:r>
            <a:r>
              <a:rPr lang="nl-BE" dirty="0" err="1">
                <a:solidFill>
                  <a:srgbClr val="00B050"/>
                </a:solidFill>
              </a:rPr>
              <a:t>namespace</a:t>
            </a:r>
            <a:r>
              <a:rPr lang="nl-BE" dirty="0">
                <a:solidFill>
                  <a:srgbClr val="00B050"/>
                </a:solidFill>
              </a:rPr>
              <a:t>-alias </a:t>
            </a:r>
            <a:r>
              <a:rPr lang="nl-BE" dirty="0" smtClean="0"/>
              <a:t>(google/user/</a:t>
            </a:r>
            <a:r>
              <a:rPr lang="nl-BE" dirty="0" err="1"/>
              <a:t>U</a:t>
            </a:r>
            <a:r>
              <a:rPr lang="nl-BE" dirty="0" err="1" smtClean="0"/>
              <a:t>ser.php</a:t>
            </a:r>
            <a:r>
              <a:rPr lang="nl-BE" dirty="0"/>
              <a:t>)</a:t>
            </a:r>
          </a:p>
        </p:txBody>
      </p:sp>
    </p:spTree>
    <p:extLst>
      <p:ext uri="{BB962C8B-B14F-4D97-AF65-F5344CB8AC3E}">
        <p14:creationId xmlns:p14="http://schemas.microsoft.com/office/powerpoint/2010/main" val="2547250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endParaRPr lang="nl-BE"/>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427913"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13804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0000" lnSpcReduction="20000"/>
          </a:bodyPr>
          <a:lstStyle/>
          <a:p>
            <a:r>
              <a:rPr lang="nl-BE" dirty="0"/>
              <a:t>Wanneer een fatale fout zich voordoet -&gt; stopt het script</a:t>
            </a:r>
          </a:p>
          <a:p>
            <a:pPr marL="0" indent="0">
              <a:buNone/>
            </a:pPr>
            <a:endParaRPr lang="nl-BE" dirty="0" smtClean="0"/>
          </a:p>
          <a:p>
            <a:r>
              <a:rPr lang="nl-BE" dirty="0" smtClean="0"/>
              <a:t>Soms komen er fouten voor die niets met PHP-code te maken hebben</a:t>
            </a:r>
          </a:p>
          <a:p>
            <a:pPr lvl="1"/>
            <a:r>
              <a:rPr lang="nl-BE" dirty="0" smtClean="0"/>
              <a:t>Non-</a:t>
            </a:r>
            <a:r>
              <a:rPr lang="nl-BE" dirty="0" err="1" smtClean="0"/>
              <a:t>fatal</a:t>
            </a:r>
            <a:r>
              <a:rPr lang="nl-BE" dirty="0" smtClean="0"/>
              <a:t> error</a:t>
            </a:r>
          </a:p>
          <a:p>
            <a:pPr lvl="1"/>
            <a:r>
              <a:rPr lang="nl-BE" dirty="0" smtClean="0"/>
              <a:t>‘</a:t>
            </a:r>
            <a:r>
              <a:rPr lang="nl-BE" dirty="0" err="1" smtClean="0"/>
              <a:t>Errors</a:t>
            </a:r>
            <a:r>
              <a:rPr lang="nl-BE" dirty="0" smtClean="0"/>
              <a:t>’ omdat data niet voldoet aan een bepaalde conditie</a:t>
            </a:r>
            <a:br>
              <a:rPr lang="nl-BE" dirty="0" smtClean="0"/>
            </a:br>
            <a:endParaRPr lang="nl-BE" dirty="0" smtClean="0"/>
          </a:p>
          <a:p>
            <a:r>
              <a:rPr lang="nl-BE" dirty="0" smtClean="0"/>
              <a:t>Vroeger: opvangen </a:t>
            </a:r>
            <a:r>
              <a:rPr lang="nl-BE" dirty="0" err="1" smtClean="0"/>
              <a:t>dmv</a:t>
            </a:r>
            <a:r>
              <a:rPr lang="nl-BE" dirty="0" smtClean="0"/>
              <a:t> </a:t>
            </a:r>
            <a:r>
              <a:rPr lang="nl-BE" dirty="0" err="1" smtClean="0"/>
              <a:t>if</a:t>
            </a:r>
            <a:r>
              <a:rPr lang="nl-BE" dirty="0" smtClean="0"/>
              <a:t>-lus</a:t>
            </a:r>
          </a:p>
          <a:p>
            <a:pPr lvl="1"/>
            <a:r>
              <a:rPr lang="nl-BE" dirty="0" smtClean="0"/>
              <a:t>betere optie: toetsen via </a:t>
            </a:r>
            <a:r>
              <a:rPr lang="nl-BE" dirty="0" err="1" smtClean="0"/>
              <a:t>try</a:t>
            </a:r>
            <a:r>
              <a:rPr lang="nl-BE" dirty="0" smtClean="0"/>
              <a:t>-catch-block</a:t>
            </a:r>
            <a:br>
              <a:rPr lang="nl-BE" dirty="0" smtClean="0"/>
            </a:br>
            <a:endParaRPr lang="nl-BE" dirty="0" smtClean="0"/>
          </a:p>
          <a:p>
            <a:r>
              <a:rPr lang="nl-BE" dirty="0" err="1" smtClean="0"/>
              <a:t>Try</a:t>
            </a:r>
            <a:r>
              <a:rPr lang="nl-BE" dirty="0" smtClean="0"/>
              <a:t>/catch-block centraliseert foutafhandeling</a:t>
            </a:r>
          </a:p>
          <a:p>
            <a:pPr lvl="1"/>
            <a:r>
              <a:rPr lang="nl-BE" dirty="0" smtClean="0"/>
              <a:t>Vermindert te schrijven code</a:t>
            </a:r>
          </a:p>
          <a:p>
            <a:pPr lvl="1"/>
            <a:r>
              <a:rPr lang="nl-BE" dirty="0" smtClean="0"/>
              <a:t>Vergemakkelijkt uitbreidingen</a:t>
            </a:r>
          </a:p>
          <a:p>
            <a:pPr lvl="1"/>
            <a:r>
              <a:rPr lang="nl-BE" dirty="0" smtClean="0"/>
              <a:t>Alle foutboodschappen kunnen op één plaats gebundeld worden</a:t>
            </a:r>
          </a:p>
          <a:p>
            <a:pPr lvl="1"/>
            <a:endParaRPr lang="nl-BE" dirty="0" smtClean="0"/>
          </a:p>
        </p:txBody>
      </p:sp>
    </p:spTree>
    <p:extLst>
      <p:ext uri="{BB962C8B-B14F-4D97-AF65-F5344CB8AC3E}">
        <p14:creationId xmlns:p14="http://schemas.microsoft.com/office/powerpoint/2010/main" val="306834540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77500" lnSpcReduction="20000"/>
          </a:bodyPr>
          <a:lstStyle/>
          <a:p>
            <a:r>
              <a:rPr lang="nl-BE" dirty="0" smtClean="0"/>
              <a:t>Twee delen:</a:t>
            </a:r>
          </a:p>
          <a:p>
            <a:pPr lvl="1"/>
            <a:r>
              <a:rPr lang="nl-BE" dirty="0" err="1" smtClean="0"/>
              <a:t>Try</a:t>
            </a:r>
            <a:r>
              <a:rPr lang="nl-BE" dirty="0" smtClean="0"/>
              <a:t>-block</a:t>
            </a:r>
          </a:p>
          <a:p>
            <a:pPr lvl="2"/>
            <a:r>
              <a:rPr lang="nl-BE" dirty="0" smtClean="0"/>
              <a:t>Hierin worden </a:t>
            </a:r>
            <a:r>
              <a:rPr lang="nl-BE" dirty="0" err="1" smtClean="0"/>
              <a:t>errors</a:t>
            </a:r>
            <a:r>
              <a:rPr lang="nl-BE" dirty="0" smtClean="0"/>
              <a:t> </a:t>
            </a:r>
            <a:r>
              <a:rPr lang="nl-BE" dirty="0" err="1" smtClean="0"/>
              <a:t>ge</a:t>
            </a:r>
            <a:r>
              <a:rPr lang="nl-BE" b="1" dirty="0" err="1" smtClean="0"/>
              <a:t>throw</a:t>
            </a:r>
            <a:r>
              <a:rPr lang="nl-BE" dirty="0" err="1" smtClean="0"/>
              <a:t>d</a:t>
            </a:r>
            <a:endParaRPr lang="nl-BE" dirty="0" smtClean="0"/>
          </a:p>
          <a:p>
            <a:pPr lvl="2"/>
            <a:r>
              <a:rPr lang="nl-BE" dirty="0" smtClean="0"/>
              <a:t>Er moet altijd een datatype </a:t>
            </a:r>
            <a:r>
              <a:rPr lang="nl-BE" dirty="0" err="1" smtClean="0"/>
              <a:t>Exception</a:t>
            </a:r>
            <a:r>
              <a:rPr lang="nl-BE" dirty="0" smtClean="0"/>
              <a:t> </a:t>
            </a:r>
            <a:r>
              <a:rPr lang="nl-BE" dirty="0" err="1" smtClean="0"/>
              <a:t>gethrowed</a:t>
            </a:r>
            <a:r>
              <a:rPr lang="nl-BE" dirty="0" smtClean="0"/>
              <a:t> worden, of een subklasse van het datatype </a:t>
            </a:r>
            <a:r>
              <a:rPr lang="nl-BE" dirty="0" err="1" smtClean="0"/>
              <a:t>Exception</a:t>
            </a:r>
            <a:r>
              <a:rPr lang="nl-BE" dirty="0" smtClean="0"/>
              <a:t> (bv. </a:t>
            </a:r>
            <a:r>
              <a:rPr lang="nl-BE" dirty="0" err="1" smtClean="0"/>
              <a:t>PDOException</a:t>
            </a:r>
            <a:r>
              <a:rPr lang="nl-BE" dirty="0" smtClean="0"/>
              <a:t>)</a:t>
            </a:r>
          </a:p>
          <a:p>
            <a:pPr lvl="2"/>
            <a:r>
              <a:rPr lang="nl-BE" dirty="0" smtClean="0"/>
              <a:t>Wanneer er een </a:t>
            </a:r>
            <a:r>
              <a:rPr lang="nl-BE" dirty="0" err="1" smtClean="0"/>
              <a:t>throw</a:t>
            </a:r>
            <a:r>
              <a:rPr lang="nl-BE" dirty="0" smtClean="0"/>
              <a:t> in het script wordt gevonden, gaat het script verder vanaf de catch</a:t>
            </a:r>
            <a:br>
              <a:rPr lang="nl-BE" dirty="0" smtClean="0"/>
            </a:br>
            <a:endParaRPr lang="nl-BE" dirty="0" smtClean="0"/>
          </a:p>
          <a:p>
            <a:pPr lvl="1"/>
            <a:r>
              <a:rPr lang="nl-BE" dirty="0" smtClean="0"/>
              <a:t>Catch-block</a:t>
            </a:r>
          </a:p>
          <a:p>
            <a:pPr lvl="2"/>
            <a:r>
              <a:rPr lang="nl-BE" dirty="0" smtClean="0"/>
              <a:t>Hierin worden de </a:t>
            </a:r>
            <a:r>
              <a:rPr lang="nl-BE" dirty="0" err="1" smtClean="0"/>
              <a:t>gethrowde</a:t>
            </a:r>
            <a:r>
              <a:rPr lang="nl-BE" dirty="0" smtClean="0"/>
              <a:t> </a:t>
            </a:r>
            <a:r>
              <a:rPr lang="nl-BE" dirty="0" err="1" smtClean="0"/>
              <a:t>errors</a:t>
            </a:r>
            <a:r>
              <a:rPr lang="nl-BE" dirty="0" smtClean="0"/>
              <a:t> opgevangen</a:t>
            </a:r>
          </a:p>
          <a:p>
            <a:pPr lvl="2"/>
            <a:r>
              <a:rPr lang="nl-BE" dirty="0" smtClean="0"/>
              <a:t>Heeft een parameter -&gt; deze wordt doorgaans $e genoemd</a:t>
            </a:r>
          </a:p>
          <a:p>
            <a:pPr lvl="3"/>
            <a:r>
              <a:rPr lang="nl-BE" dirty="0" smtClean="0"/>
              <a:t>Is een instantie van </a:t>
            </a:r>
            <a:r>
              <a:rPr lang="nl-BE" dirty="0" err="1" smtClean="0"/>
              <a:t>Exception</a:t>
            </a:r>
            <a:r>
              <a:rPr lang="nl-BE" dirty="0" smtClean="0"/>
              <a:t> (of een subklasse </a:t>
            </a:r>
            <a:r>
              <a:rPr lang="nl-BE" dirty="0" err="1" smtClean="0"/>
              <a:t>can</a:t>
            </a:r>
            <a:r>
              <a:rPr lang="nl-BE" dirty="0" smtClean="0"/>
              <a:t> </a:t>
            </a:r>
            <a:r>
              <a:rPr lang="nl-BE" dirty="0" err="1" smtClean="0"/>
              <a:t>Exception</a:t>
            </a:r>
            <a:r>
              <a:rPr lang="nl-BE" dirty="0" smtClean="0"/>
              <a:t>)</a:t>
            </a:r>
          </a:p>
          <a:p>
            <a:pPr lvl="3"/>
            <a:r>
              <a:rPr lang="nl-BE" dirty="0" smtClean="0"/>
              <a:t>Heeft dus specifieke methodes</a:t>
            </a:r>
          </a:p>
          <a:p>
            <a:pPr lvl="4"/>
            <a:r>
              <a:rPr lang="nl-BE" dirty="0" smtClean="0"/>
              <a:t>Bv $e-&gt;</a:t>
            </a:r>
            <a:r>
              <a:rPr lang="nl-BE" dirty="0" err="1" smtClean="0"/>
              <a:t>getMessage</a:t>
            </a:r>
            <a:r>
              <a:rPr lang="nl-BE" dirty="0" smtClean="0"/>
              <a:t>();</a:t>
            </a:r>
          </a:p>
          <a:p>
            <a:pPr lvl="2"/>
            <a:r>
              <a:rPr lang="nl-BE" dirty="0" smtClean="0"/>
              <a:t>Kan je bekijken als een functie die instaat voor het afhandelen van eender welke error die </a:t>
            </a:r>
            <a:r>
              <a:rPr lang="nl-BE" dirty="0" err="1" smtClean="0"/>
              <a:t>gethrowed</a:t>
            </a:r>
            <a:r>
              <a:rPr lang="nl-BE" dirty="0" smtClean="0"/>
              <a:t> wordt, op eender welke plaats</a:t>
            </a:r>
          </a:p>
        </p:txBody>
      </p:sp>
    </p:spTree>
    <p:extLst>
      <p:ext uri="{BB962C8B-B14F-4D97-AF65-F5344CB8AC3E}">
        <p14:creationId xmlns:p14="http://schemas.microsoft.com/office/powerpoint/2010/main" val="25258168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a:bodyPr>
          <a:lstStyle/>
          <a:p>
            <a:pPr lvl="1"/>
            <a:r>
              <a:rPr lang="nl-BE" sz="1600" dirty="0" err="1" smtClean="0">
                <a:solidFill>
                  <a:srgbClr val="002060"/>
                </a:solidFill>
                <a:latin typeface="Lucida Console" panose="020B0609040504020204" pitchFamily="49" charset="0"/>
              </a:rPr>
              <a:t>try</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if</a:t>
            </a:r>
            <a:r>
              <a:rPr lang="nl-BE" sz="1600" dirty="0" smtClean="0">
                <a:solidFill>
                  <a:srgbClr val="002060"/>
                </a:solidFill>
                <a:latin typeface="Lucida Console" panose="020B0609040504020204" pitchFamily="49" charset="0"/>
              </a:rPr>
              <a:t> ( FALSE )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throw</a:t>
            </a:r>
            <a:r>
              <a:rPr lang="nl-BE" sz="1600" dirty="0" smtClean="0">
                <a:solidFill>
                  <a:srgbClr val="002060"/>
                </a:solidFill>
                <a:latin typeface="Lucida Console" panose="020B0609040504020204" pitchFamily="49" charset="0"/>
              </a:rPr>
              <a:t> new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‘Dit is een fout’ );</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a:t>
            </a:r>
            <a:r>
              <a:rPr lang="nl-BE" sz="1600" dirty="0">
                <a:solidFill>
                  <a:srgbClr val="002060"/>
                </a:solidFill>
                <a:latin typeface="Lucida Console" panose="020B0609040504020204" pitchFamily="49" charset="0"/>
              </a:rPr>
              <a:t/>
            </a:r>
            <a:br>
              <a:rPr lang="nl-BE" sz="1600" dirty="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catch </a:t>
            </a:r>
            <a:r>
              <a:rPr lang="nl-BE" sz="1600" dirty="0" smtClean="0">
                <a:solidFill>
                  <a:srgbClr val="7030A0"/>
                </a:solidFill>
                <a:latin typeface="Lucida Console" panose="020B0609040504020204" pitchFamily="49" charset="0"/>
              </a:rPr>
              <a:t>( </a:t>
            </a:r>
            <a:r>
              <a:rPr lang="nl-BE" sz="1600" dirty="0" err="1" smtClean="0">
                <a:solidFill>
                  <a:srgbClr val="002060"/>
                </a:solidFill>
                <a:latin typeface="Lucida Console" panose="020B0609040504020204" pitchFamily="49" charset="0"/>
              </a:rPr>
              <a:t>Exception</a:t>
            </a:r>
            <a:r>
              <a:rPr lang="nl-BE" sz="1600" dirty="0" smtClean="0">
                <a:solidFill>
                  <a:srgbClr val="002060"/>
                </a:solidFill>
                <a:latin typeface="Lucida Console" panose="020B0609040504020204" pitchFamily="49" charset="0"/>
              </a:rPr>
              <a:t> $e </a:t>
            </a:r>
            <a:r>
              <a:rPr lang="nl-BE" sz="1600" dirty="0" smtClean="0">
                <a:solidFill>
                  <a:srgbClr val="7030A0"/>
                </a:solidFill>
                <a:latin typeface="Lucida Console" panose="020B0609040504020204" pitchFamily="49" charset="0"/>
              </a:rPr>
              <a:t>)</a:t>
            </a:r>
            <a:br>
              <a:rPr lang="nl-BE" sz="1600" dirty="0" smtClean="0">
                <a:solidFill>
                  <a:srgbClr val="7030A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		echo $e-&gt;</a:t>
            </a:r>
            <a:r>
              <a:rPr lang="nl-BE" sz="1600" dirty="0" err="1" smtClean="0">
                <a:solidFill>
                  <a:srgbClr val="002060"/>
                </a:solidFill>
                <a:latin typeface="Lucida Console" panose="020B0609040504020204" pitchFamily="49" charset="0"/>
              </a:rPr>
              <a:t>getMessage</a:t>
            </a: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r>
              <a:rPr lang="nl-BE" sz="1600" dirty="0" smtClean="0">
                <a:solidFill>
                  <a:srgbClr val="002060"/>
                </a:solidFill>
                <a:latin typeface="Lucida Console" panose="020B0609040504020204" pitchFamily="49" charset="0"/>
              </a:rPr>
              <a:t>}</a:t>
            </a:r>
            <a:br>
              <a:rPr lang="nl-BE" sz="1600" dirty="0" smtClean="0">
                <a:solidFill>
                  <a:srgbClr val="002060"/>
                </a:solidFill>
                <a:latin typeface="Lucida Console" panose="020B0609040504020204" pitchFamily="49" charset="0"/>
              </a:rPr>
            </a:br>
            <a:endParaRPr lang="nl-BE" sz="1600" dirty="0" smtClean="0">
              <a:solidFill>
                <a:srgbClr val="002060"/>
              </a:solidFill>
              <a:latin typeface="Lucida Console" panose="020B0609040504020204" pitchFamily="49" charset="0"/>
            </a:endParaRPr>
          </a:p>
          <a:p>
            <a:pPr lvl="1"/>
            <a:r>
              <a:rPr lang="nl-BE" sz="1600" dirty="0"/>
              <a:t>(vb. </a:t>
            </a:r>
            <a:r>
              <a:rPr lang="nl-BE" sz="1600" dirty="0" smtClean="0">
                <a:solidFill>
                  <a:srgbClr val="00B050"/>
                </a:solidFill>
              </a:rPr>
              <a:t>voorbeeld-error-handling</a:t>
            </a:r>
            <a:r>
              <a:rPr lang="nl-BE" sz="1600" dirty="0" smtClean="0"/>
              <a:t> &amp;&amp; </a:t>
            </a:r>
            <a:br>
              <a:rPr lang="nl-BE" sz="1600" dirty="0" smtClean="0"/>
            </a:br>
            <a:r>
              <a:rPr lang="nl-BE" sz="1600" dirty="0" smtClean="0">
                <a:solidFill>
                  <a:srgbClr val="00B050"/>
                </a:solidFill>
              </a:rPr>
              <a:t>voorbeeld-error-handling-genest </a:t>
            </a:r>
            <a:r>
              <a:rPr lang="nl-BE" sz="1600" dirty="0"/>
              <a:t>&amp;&amp; </a:t>
            </a:r>
            <a:r>
              <a:rPr lang="nl-BE" sz="1600" dirty="0" smtClean="0"/>
              <a:t/>
            </a:r>
            <a:br>
              <a:rPr lang="nl-BE" sz="1600" dirty="0" smtClean="0"/>
            </a:br>
            <a:r>
              <a:rPr lang="nl-BE" sz="1600" dirty="0" smtClean="0">
                <a:solidFill>
                  <a:srgbClr val="00B050"/>
                </a:solidFill>
              </a:rPr>
              <a:t>voorbeeld-error-handling-genest-log </a:t>
            </a:r>
            <a:r>
              <a:rPr lang="nl-BE" sz="1600" dirty="0" smtClean="0"/>
              <a:t>)</a:t>
            </a:r>
            <a:endParaRPr lang="nl-BE" sz="1600" dirty="0"/>
          </a:p>
          <a:p>
            <a:pPr lvl="1"/>
            <a:endParaRPr lang="nl-BE" sz="1600" dirty="0">
              <a:latin typeface="Lucida Console" panose="020B0609040504020204" pitchFamily="49" charset="0"/>
            </a:endParaRPr>
          </a:p>
        </p:txBody>
      </p:sp>
    </p:spTree>
    <p:extLst>
      <p:ext uri="{BB962C8B-B14F-4D97-AF65-F5344CB8AC3E}">
        <p14:creationId xmlns:p14="http://schemas.microsoft.com/office/powerpoint/2010/main" val="272180616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r"/>
            <a:r>
              <a:rPr lang="nl-BE" dirty="0" smtClean="0"/>
              <a:t>Error handling</a:t>
            </a:r>
            <a:endParaRPr lang="nl-BE" dirty="0"/>
          </a:p>
        </p:txBody>
      </p:sp>
      <p:sp>
        <p:nvSpPr>
          <p:cNvPr id="3" name="Tijdelijke aanduiding voor inhoud 2"/>
          <p:cNvSpPr>
            <a:spLocks noGrp="1"/>
          </p:cNvSpPr>
          <p:nvPr>
            <p:ph idx="1"/>
          </p:nvPr>
        </p:nvSpPr>
        <p:spPr/>
        <p:txBody>
          <a:bodyPr>
            <a:normAutofit fontScale="92500"/>
          </a:bodyPr>
          <a:lstStyle/>
          <a:p>
            <a:r>
              <a:rPr lang="nl-BE" dirty="0" smtClean="0"/>
              <a:t>In de praktijk:</a:t>
            </a:r>
          </a:p>
          <a:p>
            <a:pPr lvl="1"/>
            <a:r>
              <a:rPr lang="nl-BE" dirty="0" smtClean="0"/>
              <a:t>Codes opwerpen </a:t>
            </a:r>
            <a:r>
              <a:rPr lang="nl-BE" dirty="0" err="1" smtClean="0"/>
              <a:t>ipv</a:t>
            </a:r>
            <a:r>
              <a:rPr lang="nl-BE" dirty="0" smtClean="0"/>
              <a:t> tekst</a:t>
            </a:r>
          </a:p>
          <a:p>
            <a:pPr lvl="2"/>
            <a:r>
              <a:rPr lang="nl-BE" dirty="0" smtClean="0"/>
              <a:t>Op basis van de code wordt er een stukje tekst uit de </a:t>
            </a:r>
            <a:r>
              <a:rPr lang="nl-BE" dirty="0" err="1" smtClean="0"/>
              <a:t>db</a:t>
            </a:r>
            <a:r>
              <a:rPr lang="nl-BE" dirty="0" smtClean="0"/>
              <a:t> gehaald.</a:t>
            </a:r>
          </a:p>
          <a:p>
            <a:pPr lvl="2"/>
            <a:r>
              <a:rPr lang="nl-BE" dirty="0" smtClean="0"/>
              <a:t>Biedt de mogelijkheid om </a:t>
            </a:r>
            <a:r>
              <a:rPr lang="nl-BE" dirty="0" err="1" smtClean="0"/>
              <a:t>errors</a:t>
            </a:r>
            <a:r>
              <a:rPr lang="nl-BE" dirty="0" smtClean="0"/>
              <a:t> naar bv. vertaler te sturen, zonder al teveel grote aanpassingen</a:t>
            </a:r>
          </a:p>
          <a:p>
            <a:pPr lvl="2"/>
            <a:r>
              <a:rPr lang="nl-BE" dirty="0" smtClean="0"/>
              <a:t>Opgepast! Best enkel te gebruiken voor fouten die fataal zijn voor de werking van een script (= “kon geen connectie maken met de database”, </a:t>
            </a:r>
            <a:r>
              <a:rPr lang="nl-BE" strike="sngStrike" dirty="0" smtClean="0"/>
              <a:t>!= “Het paswoord is niet correct”</a:t>
            </a:r>
            <a:r>
              <a:rPr lang="nl-BE" dirty="0" smtClean="0"/>
              <a:t>)</a:t>
            </a:r>
            <a:br>
              <a:rPr lang="nl-BE" dirty="0" smtClean="0"/>
            </a:br>
            <a:endParaRPr lang="nl-BE" dirty="0" smtClean="0"/>
          </a:p>
          <a:p>
            <a:pPr lvl="2"/>
            <a:r>
              <a:rPr lang="nl-BE" dirty="0" smtClean="0">
                <a:solidFill>
                  <a:schemeClr val="tx1">
                    <a:lumMod val="95000"/>
                    <a:lumOff val="5000"/>
                  </a:schemeClr>
                </a:solidFill>
              </a:rPr>
              <a:t>Zie </a:t>
            </a:r>
            <a:r>
              <a:rPr lang="nl-BE" dirty="0" smtClean="0">
                <a:solidFill>
                  <a:srgbClr val="00B0F0"/>
                </a:solidFill>
              </a:rPr>
              <a:t>opdracht-error-handling</a:t>
            </a:r>
            <a:endParaRPr lang="nl-BE" dirty="0" smtClean="0"/>
          </a:p>
        </p:txBody>
      </p:sp>
    </p:spTree>
    <p:extLst>
      <p:ext uri="{BB962C8B-B14F-4D97-AF65-F5344CB8AC3E}">
        <p14:creationId xmlns:p14="http://schemas.microsoft.com/office/powerpoint/2010/main" val="342449656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__autoload() {}</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__autoload()</a:t>
            </a:r>
          </a:p>
          <a:p>
            <a:pPr lvl="1">
              <a:lnSpc>
                <a:spcPct val="120000"/>
              </a:lnSpc>
              <a:buFontTx/>
              <a:buChar char="-"/>
            </a:pPr>
            <a:r>
              <a:rPr lang="nl-BE" dirty="0" smtClean="0"/>
              <a:t>Wanneer meerdere klassen vereist zijn -&gt; </a:t>
            </a:r>
            <a:r>
              <a:rPr lang="nl-BE" dirty="0"/>
              <a:t>verschillende </a:t>
            </a:r>
            <a:r>
              <a:rPr lang="nl-BE" dirty="0" smtClean="0"/>
              <a:t>includes/requires </a:t>
            </a:r>
            <a:r>
              <a:rPr lang="nl-BE" dirty="0"/>
              <a:t>uitvoeren.</a:t>
            </a:r>
          </a:p>
          <a:p>
            <a:pPr lvl="2">
              <a:lnSpc>
                <a:spcPct val="120000"/>
              </a:lnSpc>
              <a:buFontTx/>
              <a:buChar char="-"/>
            </a:pPr>
            <a:r>
              <a:rPr lang="nl-BE" dirty="0"/>
              <a:t>Dit is erg </a:t>
            </a:r>
            <a:r>
              <a:rPr lang="nl-BE" dirty="0" smtClean="0"/>
              <a:t>omslachtig</a:t>
            </a:r>
          </a:p>
          <a:p>
            <a:pPr lvl="2">
              <a:lnSpc>
                <a:spcPct val="120000"/>
              </a:lnSpc>
              <a:buFontTx/>
              <a:buChar char="-"/>
            </a:pPr>
            <a:r>
              <a:rPr lang="nl-BE" dirty="0" smtClean="0"/>
              <a:t>Al snel erg grote lijst met veel includes/requires</a:t>
            </a:r>
            <a:br>
              <a:rPr lang="nl-BE" dirty="0" smtClean="0"/>
            </a:br>
            <a:endParaRPr lang="nl-BE" dirty="0"/>
          </a:p>
          <a:p>
            <a:pPr lvl="1">
              <a:lnSpc>
                <a:spcPct val="120000"/>
              </a:lnSpc>
              <a:buFontTx/>
              <a:buChar char="-"/>
            </a:pPr>
            <a:r>
              <a:rPr lang="nl-BE" b="1" dirty="0"/>
              <a:t>Oplossing</a:t>
            </a:r>
            <a:r>
              <a:rPr lang="nl-BE" dirty="0"/>
              <a:t>: __autoload</a:t>
            </a:r>
            <a:r>
              <a:rPr lang="nl-BE" dirty="0" smtClean="0"/>
              <a:t>() {}</a:t>
            </a:r>
            <a:endParaRPr lang="nl-BE" dirty="0"/>
          </a:p>
          <a:p>
            <a:pPr>
              <a:lnSpc>
                <a:spcPct val="120000"/>
              </a:lnSpc>
            </a:pPr>
            <a:endParaRPr lang="nl-BE" dirty="0" smtClean="0"/>
          </a:p>
        </p:txBody>
      </p:sp>
    </p:spTree>
    <p:extLst>
      <p:ext uri="{BB962C8B-B14F-4D97-AF65-F5344CB8AC3E}">
        <p14:creationId xmlns:p14="http://schemas.microsoft.com/office/powerpoint/2010/main" val="120093993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Hoe werkt autoload?</a:t>
            </a:r>
          </a:p>
          <a:p>
            <a:pPr lvl="2">
              <a:lnSpc>
                <a:spcPct val="120000"/>
              </a:lnSpc>
              <a:buFontTx/>
              <a:buChar char="-"/>
            </a:pPr>
            <a:r>
              <a:rPr lang="nl-BE" dirty="0"/>
              <a:t>Van zodra je een instantie van een klasse aanmaakt en deze wordt niet teruggevonden, </a:t>
            </a:r>
            <a:r>
              <a:rPr lang="nl-BE" dirty="0" smtClean="0"/>
              <a:t>controleert PHP of </a:t>
            </a:r>
            <a:r>
              <a:rPr lang="nl-BE" dirty="0"/>
              <a:t>de autoload-functie is ingeladen.</a:t>
            </a:r>
          </a:p>
          <a:p>
            <a:pPr lvl="2">
              <a:lnSpc>
                <a:spcPct val="120000"/>
              </a:lnSpc>
              <a:buFontTx/>
              <a:buChar char="-"/>
            </a:pPr>
            <a:r>
              <a:rPr lang="nl-BE" dirty="0"/>
              <a:t>Deze </a:t>
            </a:r>
            <a:r>
              <a:rPr lang="nl-BE" dirty="0" smtClean="0"/>
              <a:t>autoload-functie </a:t>
            </a:r>
            <a:r>
              <a:rPr lang="nl-BE" dirty="0"/>
              <a:t>kijkt </a:t>
            </a:r>
            <a:r>
              <a:rPr lang="nl-BE" dirty="0" smtClean="0"/>
              <a:t>van welke </a:t>
            </a:r>
            <a:r>
              <a:rPr lang="nl-BE" dirty="0"/>
              <a:t>klassenaam een instantie </a:t>
            </a:r>
            <a:r>
              <a:rPr lang="nl-BE" dirty="0" smtClean="0"/>
              <a:t>aangevraagd wordt </a:t>
            </a:r>
            <a:r>
              <a:rPr lang="nl-BE" dirty="0"/>
              <a:t>en zoekt naar een bestand dat deze klassenaam bevat</a:t>
            </a:r>
          </a:p>
          <a:p>
            <a:pPr lvl="3">
              <a:lnSpc>
                <a:spcPct val="120000"/>
              </a:lnSpc>
              <a:buFontTx/>
              <a:buChar char="-"/>
            </a:pPr>
            <a:r>
              <a:rPr lang="nl-BE" dirty="0"/>
              <a:t>De </a:t>
            </a:r>
            <a:r>
              <a:rPr lang="nl-BE" b="1" dirty="0"/>
              <a:t>naam van de klasse </a:t>
            </a:r>
            <a:r>
              <a:rPr lang="nl-BE" dirty="0" smtClean="0"/>
              <a:t>moet letterlijk </a:t>
            </a:r>
            <a:r>
              <a:rPr lang="nl-BE" b="1" dirty="0" smtClean="0"/>
              <a:t>terug te vinden zijn in </a:t>
            </a:r>
            <a:r>
              <a:rPr lang="nl-BE" b="1" dirty="0"/>
              <a:t>de bestandsnaam</a:t>
            </a:r>
            <a:r>
              <a:rPr lang="nl-BE" dirty="0"/>
              <a:t>.</a:t>
            </a:r>
          </a:p>
        </p:txBody>
      </p:sp>
    </p:spTree>
    <p:extLst>
      <p:ext uri="{BB962C8B-B14F-4D97-AF65-F5344CB8AC3E}">
        <p14:creationId xmlns:p14="http://schemas.microsoft.com/office/powerpoint/2010/main" val="421984921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a:t>Syntax</a:t>
            </a:r>
          </a:p>
          <a:p>
            <a:pPr marL="914400" lvl="2" indent="0">
              <a:lnSpc>
                <a:spcPct val="120000"/>
              </a:lnSpc>
              <a:buNone/>
            </a:pPr>
            <a:r>
              <a:rPr lang="nl-BE" dirty="0">
                <a:solidFill>
                  <a:srgbClr val="002060"/>
                </a:solidFill>
              </a:rPr>
              <a:t>function </a:t>
            </a:r>
            <a:r>
              <a:rPr lang="nl-BE" dirty="0" smtClean="0">
                <a:solidFill>
                  <a:srgbClr val="002060"/>
                </a:solidFill>
              </a:rPr>
              <a:t>__autoload</a:t>
            </a:r>
            <a:r>
              <a:rPr lang="nl-BE" dirty="0">
                <a:solidFill>
                  <a:srgbClr val="7030A0"/>
                </a:solidFill>
              </a:rPr>
              <a:t>(</a:t>
            </a:r>
            <a:r>
              <a:rPr lang="nl-BE" dirty="0"/>
              <a:t>$classname</a:t>
            </a:r>
            <a:r>
              <a:rPr lang="nl-BE" dirty="0">
                <a:solidFill>
                  <a:srgbClr val="7030A0"/>
                </a:solidFill>
              </a:rPr>
              <a:t>)</a:t>
            </a:r>
            <a:r>
              <a:rPr lang="nl-BE" dirty="0">
                <a:solidFill>
                  <a:srgbClr val="002060"/>
                </a:solidFill>
              </a:rPr>
              <a:t> </a:t>
            </a:r>
            <a:r>
              <a:rPr lang="nl-BE" dirty="0">
                <a:solidFill>
                  <a:srgbClr val="7030A0"/>
                </a:solidFill>
              </a:rPr>
              <a:t>{</a:t>
            </a:r>
            <a:r>
              <a:rPr lang="nl-BE" dirty="0">
                <a:solidFill>
                  <a:srgbClr val="002060"/>
                </a:solidFill>
              </a:rPr>
              <a:t/>
            </a:r>
            <a:br>
              <a:rPr lang="nl-BE" dirty="0">
                <a:solidFill>
                  <a:srgbClr val="002060"/>
                </a:solidFill>
              </a:rPr>
            </a:br>
            <a:r>
              <a:rPr lang="nl-BE" dirty="0">
                <a:solidFill>
                  <a:srgbClr val="002060"/>
                </a:solidFill>
              </a:rPr>
              <a:t>	require_once</a:t>
            </a:r>
            <a:r>
              <a:rPr lang="nl-BE" dirty="0">
                <a:solidFill>
                  <a:srgbClr val="7030A0"/>
                </a:solidFill>
              </a:rPr>
              <a:t>(</a:t>
            </a:r>
            <a:r>
              <a:rPr lang="nl-BE" dirty="0"/>
              <a:t>$classname </a:t>
            </a:r>
            <a:r>
              <a:rPr lang="nl-BE" dirty="0">
                <a:solidFill>
                  <a:srgbClr val="002060"/>
                </a:solidFill>
              </a:rPr>
              <a:t>. ’.php’</a:t>
            </a:r>
            <a:r>
              <a:rPr lang="nl-BE" dirty="0">
                <a:solidFill>
                  <a:srgbClr val="7030A0"/>
                </a:solidFill>
              </a:rPr>
              <a:t>)</a:t>
            </a:r>
            <a:r>
              <a:rPr lang="nl-BE" dirty="0">
                <a:solidFill>
                  <a:srgbClr val="002060"/>
                </a:solidFill>
              </a:rPr>
              <a:t>;</a:t>
            </a:r>
            <a:br>
              <a:rPr lang="nl-BE" dirty="0">
                <a:solidFill>
                  <a:srgbClr val="002060"/>
                </a:solidFill>
              </a:rPr>
            </a:br>
            <a:r>
              <a:rPr lang="nl-BE" dirty="0">
                <a:solidFill>
                  <a:srgbClr val="7030A0"/>
                </a:solidFill>
              </a:rPr>
              <a:t>}</a:t>
            </a:r>
          </a:p>
          <a:p>
            <a:pPr lvl="1">
              <a:lnSpc>
                <a:spcPct val="120000"/>
              </a:lnSpc>
              <a:buFontTx/>
              <a:buChar char="-"/>
            </a:pPr>
            <a:r>
              <a:rPr lang="nl-BE" sz="2600" dirty="0"/>
              <a:t>(vb. </a:t>
            </a:r>
            <a:r>
              <a:rPr lang="nl-BE" sz="2600" dirty="0" smtClean="0">
                <a:solidFill>
                  <a:srgbClr val="00B050"/>
                </a:solidFill>
              </a:rPr>
              <a:t>voorbeeld-</a:t>
            </a:r>
            <a:r>
              <a:rPr lang="nl-BE" sz="2600" dirty="0" err="1" smtClean="0">
                <a:solidFill>
                  <a:srgbClr val="00B050"/>
                </a:solidFill>
              </a:rPr>
              <a:t>autoload</a:t>
            </a:r>
            <a:r>
              <a:rPr lang="nl-BE" sz="2600" dirty="0" smtClean="0">
                <a:solidFill>
                  <a:srgbClr val="00B050"/>
                </a:solidFill>
              </a:rPr>
              <a:t> </a:t>
            </a:r>
            <a:r>
              <a:rPr lang="nl-BE" sz="26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3537770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__autoload() {}</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__autoload</a:t>
            </a:r>
            <a:r>
              <a:rPr lang="nl-BE" dirty="0" smtClean="0">
                <a:solidFill>
                  <a:schemeClr val="bg1">
                    <a:lumMod val="85000"/>
                  </a:schemeClr>
                </a:solidFill>
              </a:rPr>
              <a:t>() {}</a:t>
            </a:r>
            <a:endParaRPr lang="nl-BE" dirty="0">
              <a:solidFill>
                <a:schemeClr val="bg1">
                  <a:lumMod val="85000"/>
                </a:schemeClr>
              </a:solidFill>
            </a:endParaRPr>
          </a:p>
          <a:p>
            <a:pPr lvl="1">
              <a:lnSpc>
                <a:spcPct val="120000"/>
              </a:lnSpc>
              <a:buFontTx/>
              <a:buChar char="-"/>
            </a:pPr>
            <a:r>
              <a:rPr lang="nl-BE" dirty="0" smtClean="0"/>
              <a:t>OPM: sprake van __</a:t>
            </a:r>
            <a:r>
              <a:rPr lang="nl-BE" dirty="0" err="1" smtClean="0"/>
              <a:t>autoload</a:t>
            </a:r>
            <a:r>
              <a:rPr lang="nl-BE" dirty="0" smtClean="0"/>
              <a:t>() te </a:t>
            </a:r>
            <a:r>
              <a:rPr lang="nl-BE" dirty="0" err="1" smtClean="0"/>
              <a:t>deprecaten</a:t>
            </a:r>
            <a:r>
              <a:rPr lang="nl-BE" dirty="0" smtClean="0"/>
              <a:t> </a:t>
            </a:r>
          </a:p>
          <a:p>
            <a:pPr lvl="2">
              <a:lnSpc>
                <a:spcPct val="120000"/>
              </a:lnSpc>
              <a:buFontTx/>
              <a:buChar char="-"/>
            </a:pPr>
            <a:r>
              <a:rPr lang="nl-BE" sz="2200" dirty="0" smtClean="0"/>
              <a:t>Nog geen echte duidelijkheid</a:t>
            </a:r>
          </a:p>
          <a:p>
            <a:pPr lvl="2">
              <a:lnSpc>
                <a:spcPct val="120000"/>
              </a:lnSpc>
              <a:buFontTx/>
              <a:buChar char="-"/>
            </a:pPr>
            <a:r>
              <a:rPr lang="nl-BE" sz="2200" dirty="0">
                <a:hlinkClick r:id="rId2"/>
              </a:rPr>
              <a:t>http://</a:t>
            </a:r>
            <a:r>
              <a:rPr lang="nl-BE" sz="2200" dirty="0" smtClean="0">
                <a:hlinkClick r:id="rId2"/>
              </a:rPr>
              <a:t>php.net/manual/en/language.oop5.autoload.php</a:t>
            </a:r>
            <a:endParaRPr lang="nl-BE" sz="2200" dirty="0" smtClean="0"/>
          </a:p>
          <a:p>
            <a:pPr lvl="2">
              <a:lnSpc>
                <a:spcPct val="120000"/>
              </a:lnSpc>
              <a:buFontTx/>
              <a:buChar char="-"/>
            </a:pPr>
            <a:r>
              <a:rPr lang="nl-BE" sz="2200" dirty="0" smtClean="0"/>
              <a:t>Alternatief: </a:t>
            </a:r>
            <a:r>
              <a:rPr lang="nl-BE" sz="2200" dirty="0" err="1" smtClean="0"/>
              <a:t>spl_autoload_register</a:t>
            </a:r>
            <a:r>
              <a:rPr lang="nl-BE" sz="2200" dirty="0" smtClean="0"/>
              <a:t>();</a:t>
            </a:r>
          </a:p>
          <a:p>
            <a:pPr lvl="2">
              <a:lnSpc>
                <a:spcPct val="120000"/>
              </a:lnSpc>
              <a:buFontTx/>
              <a:buChar char="-"/>
            </a:pPr>
            <a:r>
              <a:rPr lang="nl-BE" sz="2000" dirty="0"/>
              <a:t>(vb. </a:t>
            </a:r>
            <a:r>
              <a:rPr lang="nl-BE" sz="2000" dirty="0">
                <a:solidFill>
                  <a:srgbClr val="00B050"/>
                </a:solidFill>
              </a:rPr>
              <a:t>voorbeeld-</a:t>
            </a:r>
            <a:r>
              <a:rPr lang="nl-BE" sz="2000" dirty="0" err="1">
                <a:solidFill>
                  <a:srgbClr val="00B050"/>
                </a:solidFill>
              </a:rPr>
              <a:t>autoload</a:t>
            </a:r>
            <a:r>
              <a:rPr lang="nl-BE" sz="2000" dirty="0">
                <a:solidFill>
                  <a:srgbClr val="00B050"/>
                </a:solidFill>
              </a:rPr>
              <a:t> </a:t>
            </a:r>
            <a:r>
              <a:rPr lang="nl-BE" sz="2000" dirty="0" smtClean="0">
                <a:solidFill>
                  <a:srgbClr val="00B050"/>
                </a:solidFill>
              </a:rPr>
              <a:t>-</a:t>
            </a:r>
            <a:r>
              <a:rPr lang="nl-BE" sz="2000" dirty="0" err="1" smtClean="0">
                <a:solidFill>
                  <a:srgbClr val="00B050"/>
                </a:solidFill>
              </a:rPr>
              <a:t>spl</a:t>
            </a:r>
            <a:r>
              <a:rPr lang="nl-BE" sz="2000" dirty="0" smtClean="0">
                <a:solidFill>
                  <a:srgbClr val="00B050"/>
                </a:solidFill>
              </a:rPr>
              <a:t> </a:t>
            </a:r>
            <a:r>
              <a:rPr lang="nl-BE" sz="2000" dirty="0" smtClean="0"/>
              <a:t>)</a:t>
            </a:r>
            <a:endParaRPr lang="nl-BE" sz="2600" dirty="0"/>
          </a:p>
          <a:p>
            <a:pPr>
              <a:lnSpc>
                <a:spcPct val="120000"/>
              </a:lnSpc>
            </a:pPr>
            <a:endParaRPr lang="nl-BE" dirty="0" smtClean="0"/>
          </a:p>
        </p:txBody>
      </p:sp>
    </p:spTree>
    <p:extLst>
      <p:ext uri="{BB962C8B-B14F-4D97-AF65-F5344CB8AC3E}">
        <p14:creationId xmlns:p14="http://schemas.microsoft.com/office/powerpoint/2010/main" val="139246085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PHP komt pas volledig tot zijn recht in samenwerking met een database.</a:t>
            </a:r>
            <a:br>
              <a:rPr lang="nl-BE" dirty="0"/>
            </a:br>
            <a:endParaRPr lang="nl-BE" dirty="0"/>
          </a:p>
          <a:p>
            <a:pPr>
              <a:lnSpc>
                <a:spcPct val="120000"/>
              </a:lnSpc>
            </a:pPr>
            <a:r>
              <a:rPr lang="nl-BE" dirty="0"/>
              <a:t>Database wordt gebruikt om op een veilige en dynamische manier data opslagen.</a:t>
            </a:r>
          </a:p>
          <a:p>
            <a:pPr lvl="1">
              <a:lnSpc>
                <a:spcPct val="120000"/>
              </a:lnSpc>
            </a:pPr>
            <a:r>
              <a:rPr lang="nl-BE" dirty="0"/>
              <a:t>Van gebruikersnamen, tot paswoorden, artikels en foto’s.</a:t>
            </a:r>
            <a:br>
              <a:rPr lang="nl-BE" dirty="0"/>
            </a:br>
            <a:endParaRPr lang="nl-BE" dirty="0"/>
          </a:p>
          <a:p>
            <a:pPr>
              <a:lnSpc>
                <a:spcPct val="120000"/>
              </a:lnSpc>
            </a:pPr>
            <a:r>
              <a:rPr lang="nl-BE" dirty="0"/>
              <a:t>MySQL en PHP hebben elk hun eigen syntax, maar vallen perfect te combineren.</a:t>
            </a:r>
            <a:br>
              <a:rPr lang="nl-BE" dirty="0"/>
            </a:br>
            <a:endParaRPr lang="nl-BE" dirty="0"/>
          </a:p>
          <a:p>
            <a:pPr>
              <a:lnSpc>
                <a:spcPct val="120000"/>
              </a:lnSpc>
            </a:pPr>
            <a:r>
              <a:rPr lang="nl-BE" dirty="0"/>
              <a:t>Gebruik zoveel mogelijk MySQL om data voor te bereiden. Bv. alfabetisch rangschikken op basis van </a:t>
            </a:r>
            <a:r>
              <a:rPr lang="nl-BE" b="1" dirty="0"/>
              <a:t>order by</a:t>
            </a:r>
            <a:r>
              <a:rPr lang="nl-BE" dirty="0"/>
              <a:t> ipv gebruik te maken van PHP-functies</a:t>
            </a:r>
            <a:r>
              <a:rPr lang="nl-BE" dirty="0" smtClean="0"/>
              <a:t>.</a:t>
            </a:r>
            <a:endParaRPr lang="nl-BE" dirty="0"/>
          </a:p>
        </p:txBody>
      </p:sp>
    </p:spTree>
    <p:extLst>
      <p:ext uri="{BB962C8B-B14F-4D97-AF65-F5344CB8AC3E}">
        <p14:creationId xmlns:p14="http://schemas.microsoft.com/office/powerpoint/2010/main" val="144184134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CRUD (database)</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Drie manieren om DB aan te spreken in </a:t>
            </a:r>
            <a:r>
              <a:rPr lang="nl-BE" dirty="0" err="1" smtClean="0"/>
              <a:t>php</a:t>
            </a:r>
            <a:r>
              <a:rPr lang="nl-BE" dirty="0" smtClean="0"/>
              <a:t>:</a:t>
            </a:r>
          </a:p>
          <a:p>
            <a:pPr lvl="1">
              <a:lnSpc>
                <a:spcPct val="120000"/>
              </a:lnSpc>
            </a:pPr>
            <a:r>
              <a:rPr lang="nl-BE" b="1" dirty="0" err="1"/>
              <a:t>m</a:t>
            </a:r>
            <a:r>
              <a:rPr lang="nl-BE" b="1" dirty="0" err="1" smtClean="0"/>
              <a:t>ysql</a:t>
            </a:r>
            <a:r>
              <a:rPr lang="nl-BE" dirty="0" smtClean="0"/>
              <a:t> (</a:t>
            </a:r>
            <a:r>
              <a:rPr lang="nl-BE" dirty="0" err="1" smtClean="0"/>
              <a:t>proceduraal</a:t>
            </a:r>
            <a:r>
              <a:rPr lang="nl-BE" dirty="0" smtClean="0"/>
              <a:t> -&gt; pre php5)</a:t>
            </a:r>
          </a:p>
          <a:p>
            <a:pPr lvl="2">
              <a:lnSpc>
                <a:spcPct val="120000"/>
              </a:lnSpc>
            </a:pPr>
            <a:r>
              <a:rPr lang="nl-BE" dirty="0" smtClean="0"/>
              <a:t>Verouderd, niet meer gebruiken!</a:t>
            </a:r>
            <a:br>
              <a:rPr lang="nl-BE" dirty="0" smtClean="0"/>
            </a:br>
            <a:endParaRPr lang="nl-BE" dirty="0" smtClean="0"/>
          </a:p>
          <a:p>
            <a:pPr lvl="1">
              <a:lnSpc>
                <a:spcPct val="120000"/>
              </a:lnSpc>
            </a:pPr>
            <a:r>
              <a:rPr lang="nl-BE" b="1" dirty="0" err="1" smtClean="0"/>
              <a:t>Mysqli</a:t>
            </a:r>
            <a:r>
              <a:rPr lang="nl-BE" dirty="0" smtClean="0"/>
              <a:t> (class-</a:t>
            </a:r>
            <a:r>
              <a:rPr lang="nl-BE" dirty="0" err="1" smtClean="0"/>
              <a:t>based</a:t>
            </a:r>
            <a:r>
              <a:rPr lang="nl-BE" dirty="0" smtClean="0"/>
              <a:t> -&gt; php5+)</a:t>
            </a:r>
          </a:p>
          <a:p>
            <a:pPr lvl="2">
              <a:lnSpc>
                <a:spcPct val="120000"/>
              </a:lnSpc>
            </a:pPr>
            <a:r>
              <a:rPr lang="nl-BE" dirty="0" smtClean="0"/>
              <a:t>Gebonden aan </a:t>
            </a:r>
            <a:r>
              <a:rPr lang="nl-BE" dirty="0" err="1" smtClean="0"/>
              <a:t>MySQL</a:t>
            </a:r>
            <a:endParaRPr lang="nl-BE" dirty="0" smtClean="0"/>
          </a:p>
          <a:p>
            <a:pPr lvl="2">
              <a:lnSpc>
                <a:spcPct val="120000"/>
              </a:lnSpc>
            </a:pPr>
            <a:r>
              <a:rPr lang="nl-BE" dirty="0" smtClean="0"/>
              <a:t>Soms omslachtige werkwijze</a:t>
            </a:r>
          </a:p>
          <a:p>
            <a:pPr lvl="2">
              <a:lnSpc>
                <a:spcPct val="120000"/>
              </a:lnSpc>
            </a:pPr>
            <a:r>
              <a:rPr lang="nl-BE" dirty="0" smtClean="0"/>
              <a:t>Volstaat, maar betere alternatieven -&gt; PDO</a:t>
            </a:r>
            <a:br>
              <a:rPr lang="nl-BE" dirty="0" smtClean="0"/>
            </a:br>
            <a:endParaRPr lang="nl-BE" dirty="0" smtClean="0"/>
          </a:p>
          <a:p>
            <a:pPr lvl="1">
              <a:lnSpc>
                <a:spcPct val="120000"/>
              </a:lnSpc>
            </a:pPr>
            <a:r>
              <a:rPr lang="nl-BE" b="1" dirty="0" smtClean="0"/>
              <a:t>PDO </a:t>
            </a:r>
            <a:r>
              <a:rPr lang="nl-BE" dirty="0"/>
              <a:t>(class-</a:t>
            </a:r>
            <a:r>
              <a:rPr lang="nl-BE" dirty="0" err="1"/>
              <a:t>based</a:t>
            </a:r>
            <a:r>
              <a:rPr lang="nl-BE" dirty="0"/>
              <a:t> -&gt; php5</a:t>
            </a:r>
            <a:r>
              <a:rPr lang="nl-BE" dirty="0" smtClean="0"/>
              <a:t>+)</a:t>
            </a:r>
            <a:endParaRPr lang="nl-BE" b="1" dirty="0" smtClean="0"/>
          </a:p>
          <a:p>
            <a:pPr lvl="2">
              <a:lnSpc>
                <a:spcPct val="120000"/>
              </a:lnSpc>
            </a:pPr>
            <a:r>
              <a:rPr lang="nl-BE" dirty="0" smtClean="0"/>
              <a:t>Database-agnostisch</a:t>
            </a:r>
          </a:p>
          <a:p>
            <a:pPr lvl="2">
              <a:lnSpc>
                <a:spcPct val="120000"/>
              </a:lnSpc>
            </a:pPr>
            <a:r>
              <a:rPr lang="nl-BE" dirty="0" smtClean="0"/>
              <a:t>Meest efficiënte standaard klasse om databasebewerkingen uit te voeren</a:t>
            </a:r>
          </a:p>
          <a:p>
            <a:pPr lvl="2">
              <a:lnSpc>
                <a:spcPct val="120000"/>
              </a:lnSpc>
            </a:pPr>
            <a:r>
              <a:rPr lang="nl-BE" dirty="0" smtClean="0"/>
              <a:t>Meest veilige klasse</a:t>
            </a:r>
            <a:endParaRPr lang="nl-BE" dirty="0"/>
          </a:p>
        </p:txBody>
      </p:sp>
    </p:spTree>
    <p:extLst>
      <p:ext uri="{BB962C8B-B14F-4D97-AF65-F5344CB8AC3E}">
        <p14:creationId xmlns:p14="http://schemas.microsoft.com/office/powerpoint/2010/main" val="1995524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Documentation (= volledig handleiding)</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76" y="2708920"/>
            <a:ext cx="79914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1846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err="1" smtClean="0"/>
              <a:t>MySQLi</a:t>
            </a:r>
            <a:endParaRPr lang="nl-BE" dirty="0" smtClean="0"/>
          </a:p>
          <a:p>
            <a:pPr lvl="1">
              <a:lnSpc>
                <a:spcPct val="120000"/>
              </a:lnSpc>
            </a:pPr>
            <a:r>
              <a:rPr lang="nl-BE" dirty="0" smtClean="0"/>
              <a:t>Connectie </a:t>
            </a:r>
            <a:r>
              <a:rPr lang="nl-BE" dirty="0"/>
              <a:t>met MySQL database:</a:t>
            </a:r>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mysqli</a:t>
            </a:r>
            <a:r>
              <a:rPr lang="nl-BE" sz="2000" dirty="0" smtClean="0">
                <a:solidFill>
                  <a:srgbClr val="7030A0"/>
                </a:solidFill>
              </a:rPr>
              <a:t>(‘</a:t>
            </a:r>
            <a:r>
              <a:rPr lang="nl-BE" sz="2000" dirty="0" smtClean="0">
                <a:solidFill>
                  <a:srgbClr val="002060"/>
                </a:solidFill>
              </a:rPr>
              <a:t>serveradres’,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mysqli-klasse)</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a:solidFill>
                <a:schemeClr val="tx1">
                  <a:lumMod val="95000"/>
                  <a:lumOff val="5000"/>
                </a:schemeClr>
              </a:solidFill>
            </a:endParaRPr>
          </a:p>
          <a:p>
            <a:pPr lvl="2">
              <a:lnSpc>
                <a:spcPct val="120000"/>
              </a:lnSpc>
            </a:pPr>
            <a:r>
              <a:rPr lang="nl-BE" sz="2000" dirty="0">
                <a:solidFill>
                  <a:schemeClr val="tx1">
                    <a:lumMod val="95000"/>
                    <a:lumOff val="5000"/>
                  </a:schemeClr>
                </a:solidFill>
              </a:rPr>
              <a:t>Wordt automatisch afgesloten na het beëindigen van het script</a:t>
            </a:r>
          </a:p>
          <a:p>
            <a:pPr lvl="3">
              <a:lnSpc>
                <a:spcPct val="120000"/>
              </a:lnSpc>
            </a:pPr>
            <a:r>
              <a:rPr lang="nl-BE" sz="1600" dirty="0">
                <a:solidFill>
                  <a:schemeClr val="tx1">
                    <a:lumMod val="95000"/>
                    <a:lumOff val="5000"/>
                  </a:schemeClr>
                </a:solidFill>
              </a:rPr>
              <a:t>Of manueel: </a:t>
            </a:r>
            <a:r>
              <a:rPr lang="nl-BE" sz="1400" dirty="0">
                <a:solidFill>
                  <a:schemeClr val="tx2"/>
                </a:solidFill>
              </a:rPr>
              <a:t>$</a:t>
            </a:r>
            <a:r>
              <a:rPr lang="nl-BE" sz="1400" dirty="0" smtClean="0">
                <a:solidFill>
                  <a:schemeClr val="tx2"/>
                </a:solidFill>
              </a:rPr>
              <a:t>var-&gt;</a:t>
            </a:r>
            <a:r>
              <a:rPr lang="nl-BE" sz="1400" dirty="0" smtClean="0">
                <a:solidFill>
                  <a:srgbClr val="002060"/>
                </a:solidFill>
              </a:rPr>
              <a:t>close</a:t>
            </a:r>
            <a:r>
              <a:rPr lang="nl-BE" sz="1400" dirty="0" smtClean="0">
                <a:solidFill>
                  <a:srgbClr val="7030A0"/>
                </a:solidFill>
              </a:rPr>
              <a:t>()</a:t>
            </a:r>
            <a:r>
              <a:rPr lang="nl-BE" sz="1400" dirty="0" smtClean="0">
                <a:solidFill>
                  <a:schemeClr val="tx1">
                    <a:lumMod val="95000"/>
                    <a:lumOff val="5000"/>
                  </a:schemeClr>
                </a:solidFill>
              </a:rPr>
              <a:t>;</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err="1" smtClean="0"/>
              <a:t>MySQL</a:t>
            </a:r>
            <a:r>
              <a:rPr lang="nl-BE" dirty="0" smtClean="0"/>
              <a:t>-database </a:t>
            </a:r>
            <a:r>
              <a:rPr lang="nl-BE" dirty="0"/>
              <a:t>selecteren</a:t>
            </a:r>
          </a:p>
          <a:p>
            <a:pPr lvl="2">
              <a:lnSpc>
                <a:spcPct val="120000"/>
              </a:lnSpc>
            </a:pPr>
            <a:r>
              <a:rPr lang="nl-BE" dirty="0">
                <a:solidFill>
                  <a:srgbClr val="002060"/>
                </a:solidFill>
              </a:rPr>
              <a:t>$db-&gt;select_db</a:t>
            </a:r>
            <a:r>
              <a:rPr lang="nl-BE" dirty="0">
                <a:solidFill>
                  <a:srgbClr val="7030A0"/>
                </a:solidFill>
              </a:rPr>
              <a:t>(</a:t>
            </a:r>
            <a:r>
              <a:rPr lang="nl-BE" dirty="0"/>
              <a:t>‘databaseName’</a:t>
            </a:r>
            <a:r>
              <a:rPr lang="nl-BE" dirty="0">
                <a:solidFill>
                  <a:srgbClr val="7030A0"/>
                </a:solidFill>
              </a:rPr>
              <a:t>)</a:t>
            </a:r>
            <a:r>
              <a:rPr lang="nl-BE" dirty="0">
                <a:solidFill>
                  <a:schemeClr val="tx1">
                    <a:lumMod val="95000"/>
                    <a:lumOff val="5000"/>
                  </a:schemeClr>
                </a:solidFill>
              </a:rPr>
              <a:t>; (bv. na het creëren van een database)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MAAR meestal is de database op voorhand gekend -&gt; meegeven als parameter in connectie</a:t>
            </a:r>
            <a:br>
              <a:rPr lang="nl-BE" dirty="0">
                <a:solidFill>
                  <a:schemeClr val="tx1">
                    <a:lumMod val="95000"/>
                    <a:lumOff val="5000"/>
                  </a:schemeClr>
                </a:solidFill>
              </a:rPr>
            </a:br>
            <a:endParaRPr lang="nl-BE" dirty="0">
              <a:solidFill>
                <a:schemeClr val="tx1">
                  <a:lumMod val="95000"/>
                  <a:lumOff val="5000"/>
                </a:schemeClr>
              </a:solidFill>
            </a:endParaRPr>
          </a:p>
          <a:p>
            <a:pPr lvl="2">
              <a:lnSpc>
                <a:spcPct val="120000"/>
              </a:lnSpc>
            </a:pPr>
            <a:r>
              <a:rPr lang="nl-BE" dirty="0">
                <a:solidFill>
                  <a:schemeClr val="tx2"/>
                </a:solidFill>
              </a:rPr>
              <a:t>$var </a:t>
            </a:r>
            <a:r>
              <a:rPr lang="nl-BE" dirty="0">
                <a:solidFill>
                  <a:schemeClr val="accent2"/>
                </a:solidFill>
              </a:rPr>
              <a:t>= </a:t>
            </a:r>
            <a:r>
              <a:rPr lang="nl-BE" dirty="0" smtClean="0">
                <a:solidFill>
                  <a:schemeClr val="accent2"/>
                </a:solidFill>
              </a:rPr>
              <a:t>new</a:t>
            </a:r>
            <a:r>
              <a:rPr lang="nl-BE" dirty="0" smtClean="0">
                <a:solidFill>
                  <a:srgbClr val="002060"/>
                </a:solidFill>
              </a:rPr>
              <a:t> mysqli</a:t>
            </a:r>
            <a:r>
              <a:rPr lang="nl-BE" dirty="0">
                <a:solidFill>
                  <a:srgbClr val="7030A0"/>
                </a:solidFill>
              </a:rPr>
              <a:t>(‘</a:t>
            </a:r>
            <a:r>
              <a:rPr lang="nl-BE" dirty="0">
                <a:solidFill>
                  <a:srgbClr val="002060"/>
                </a:solidFill>
              </a:rPr>
              <a:t>serveradres’, ‘username’, ‘paswoord’, ‘</a:t>
            </a:r>
            <a:r>
              <a:rPr lang="nl-BE" dirty="0" err="1">
                <a:solidFill>
                  <a:srgbClr val="002060"/>
                </a:solidFill>
              </a:rPr>
              <a:t>databaseNaam</a:t>
            </a:r>
            <a:r>
              <a:rPr lang="nl-BE" dirty="0" smtClean="0">
                <a:solidFill>
                  <a:srgbClr val="002060"/>
                </a:solidFill>
              </a:rPr>
              <a:t>’</a:t>
            </a:r>
            <a:r>
              <a:rPr lang="nl-BE" dirty="0" smtClean="0">
                <a:solidFill>
                  <a:srgbClr val="7030A0"/>
                </a:solidFill>
              </a:rPr>
              <a:t>)</a:t>
            </a:r>
            <a:r>
              <a:rPr lang="nl-BE" dirty="0" smtClean="0">
                <a:solidFill>
                  <a:srgbClr val="002060"/>
                </a:solidFill>
              </a:rPr>
              <a:t>;</a:t>
            </a:r>
            <a:endParaRPr lang="nl-BE" dirty="0"/>
          </a:p>
        </p:txBody>
      </p:sp>
    </p:spTree>
    <p:extLst>
      <p:ext uri="{BB962C8B-B14F-4D97-AF65-F5344CB8AC3E}">
        <p14:creationId xmlns:p14="http://schemas.microsoft.com/office/powerpoint/2010/main" val="392921132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PDO</a:t>
            </a:r>
          </a:p>
          <a:p>
            <a:pPr lvl="1">
              <a:lnSpc>
                <a:spcPct val="120000"/>
              </a:lnSpc>
            </a:pPr>
            <a:r>
              <a:rPr lang="nl-BE" dirty="0" smtClean="0"/>
              <a:t>Connectie </a:t>
            </a:r>
            <a:r>
              <a:rPr lang="nl-BE" dirty="0"/>
              <a:t>met </a:t>
            </a:r>
            <a:r>
              <a:rPr lang="nl-BE" dirty="0" err="1"/>
              <a:t>MySQL</a:t>
            </a:r>
            <a:r>
              <a:rPr lang="nl-BE" dirty="0"/>
              <a:t> </a:t>
            </a:r>
            <a:r>
              <a:rPr lang="nl-BE" dirty="0" smtClean="0"/>
              <a:t>database &amp; database selecteren:</a:t>
            </a:r>
            <a:endParaRPr lang="nl-BE" dirty="0"/>
          </a:p>
          <a:p>
            <a:pPr lvl="2">
              <a:lnSpc>
                <a:spcPct val="120000"/>
              </a:lnSpc>
            </a:pPr>
            <a:r>
              <a:rPr lang="nl-BE" sz="2000" dirty="0" smtClean="0">
                <a:solidFill>
                  <a:schemeClr val="tx2"/>
                </a:solidFill>
              </a:rPr>
              <a:t>$var </a:t>
            </a:r>
            <a:r>
              <a:rPr lang="nl-BE" sz="2000" dirty="0" smtClean="0">
                <a:solidFill>
                  <a:schemeClr val="accent2"/>
                </a:solidFill>
              </a:rPr>
              <a:t>= new</a:t>
            </a:r>
            <a:r>
              <a:rPr lang="nl-BE" sz="2000" dirty="0" smtClean="0">
                <a:solidFill>
                  <a:srgbClr val="002060"/>
                </a:solidFill>
              </a:rPr>
              <a:t> </a:t>
            </a:r>
            <a:r>
              <a:rPr lang="nl-BE" sz="2000" dirty="0" err="1" smtClean="0">
                <a:solidFill>
                  <a:srgbClr val="002060"/>
                </a:solidFill>
              </a:rPr>
              <a:t>pdo</a:t>
            </a:r>
            <a:r>
              <a:rPr lang="nl-BE" sz="2000" dirty="0" smtClean="0">
                <a:solidFill>
                  <a:srgbClr val="7030A0"/>
                </a:solidFill>
              </a:rPr>
              <a:t>(‘</a:t>
            </a:r>
            <a:r>
              <a:rPr lang="nl-BE" sz="2000" dirty="0" err="1">
                <a:solidFill>
                  <a:schemeClr val="tx1">
                    <a:lumMod val="95000"/>
                    <a:lumOff val="5000"/>
                  </a:schemeClr>
                </a:solidFill>
              </a:rPr>
              <a:t>mysql:host</a:t>
            </a:r>
            <a:r>
              <a:rPr lang="nl-BE" sz="2000" dirty="0">
                <a:solidFill>
                  <a:schemeClr val="tx1">
                    <a:lumMod val="95000"/>
                    <a:lumOff val="5000"/>
                  </a:schemeClr>
                </a:solidFill>
              </a:rPr>
              <a:t>=</a:t>
            </a:r>
            <a:r>
              <a:rPr lang="nl-BE" sz="2000" dirty="0" err="1">
                <a:solidFill>
                  <a:schemeClr val="tx1">
                    <a:lumMod val="95000"/>
                    <a:lumOff val="5000"/>
                  </a:schemeClr>
                </a:solidFill>
              </a:rPr>
              <a:t>localhost;dbname</a:t>
            </a:r>
            <a:r>
              <a:rPr lang="nl-BE" sz="2000" dirty="0">
                <a:solidFill>
                  <a:schemeClr val="tx1">
                    <a:lumMod val="95000"/>
                    <a:lumOff val="5000"/>
                  </a:schemeClr>
                </a:solidFill>
              </a:rPr>
              <a:t>=bieren</a:t>
            </a:r>
            <a:r>
              <a:rPr lang="nl-BE" sz="2000" dirty="0" smtClean="0">
                <a:solidFill>
                  <a:srgbClr val="002060"/>
                </a:solidFill>
              </a:rPr>
              <a:t>’, ‘username’, ‘paswoord’</a:t>
            </a:r>
            <a:r>
              <a:rPr lang="nl-BE" sz="2000" dirty="0" smtClean="0">
                <a:solidFill>
                  <a:srgbClr val="7030A0"/>
                </a:solidFill>
              </a:rPr>
              <a:t>)</a:t>
            </a:r>
            <a:r>
              <a:rPr lang="nl-BE" sz="2000" dirty="0" smtClean="0">
                <a:solidFill>
                  <a:srgbClr val="002060"/>
                </a:solidFill>
              </a:rPr>
              <a:t>; </a:t>
            </a:r>
          </a:p>
          <a:p>
            <a:pPr marL="1371600" lvl="3" indent="0">
              <a:lnSpc>
                <a:spcPct val="120000"/>
              </a:lnSpc>
              <a:buNone/>
            </a:pPr>
            <a:r>
              <a:rPr lang="nl-BE" sz="1600" dirty="0" smtClean="0">
                <a:solidFill>
                  <a:srgbClr val="002060"/>
                </a:solidFill>
              </a:rPr>
              <a:t>(= instantie aanmaken van de </a:t>
            </a:r>
            <a:r>
              <a:rPr lang="nl-BE" sz="1600" dirty="0" err="1" smtClean="0">
                <a:solidFill>
                  <a:srgbClr val="002060"/>
                </a:solidFill>
              </a:rPr>
              <a:t>mysqli</a:t>
            </a:r>
            <a:r>
              <a:rPr lang="nl-BE" sz="1600" dirty="0" smtClean="0">
                <a:solidFill>
                  <a:srgbClr val="002060"/>
                </a:solidFill>
              </a:rPr>
              <a:t>-klasse)</a:t>
            </a:r>
            <a:br>
              <a:rPr lang="nl-BE" sz="1600" dirty="0" smtClean="0">
                <a:solidFill>
                  <a:srgbClr val="002060"/>
                </a:solidFill>
              </a:rPr>
            </a:br>
            <a:endParaRPr lang="nl-BE" sz="1600" dirty="0" smtClean="0">
              <a:solidFill>
                <a:srgbClr val="002060"/>
              </a:solidFill>
            </a:endParaRPr>
          </a:p>
          <a:p>
            <a:pPr lvl="2">
              <a:lnSpc>
                <a:spcPct val="120000"/>
              </a:lnSpc>
            </a:pPr>
            <a:r>
              <a:rPr lang="nl-BE" sz="2000" dirty="0" smtClean="0">
                <a:solidFill>
                  <a:schemeClr val="tx1">
                    <a:lumMod val="95000"/>
                    <a:lumOff val="5000"/>
                  </a:schemeClr>
                </a:solidFill>
              </a:rPr>
              <a:t>Wordt </a:t>
            </a:r>
            <a:r>
              <a:rPr lang="nl-BE" sz="2000" dirty="0">
                <a:solidFill>
                  <a:schemeClr val="tx1">
                    <a:lumMod val="95000"/>
                    <a:lumOff val="5000"/>
                  </a:schemeClr>
                </a:solidFill>
              </a:rPr>
              <a:t>automatisch afgesloten na het beëindigen van het </a:t>
            </a:r>
            <a:r>
              <a:rPr lang="nl-BE" sz="2000" dirty="0" smtClean="0">
                <a:solidFill>
                  <a:schemeClr val="tx1">
                    <a:lumMod val="95000"/>
                    <a:lumOff val="5000"/>
                  </a:schemeClr>
                </a:solidFill>
              </a:rPr>
              <a:t>script</a:t>
            </a:r>
            <a:br>
              <a:rPr lang="nl-BE" sz="2000" dirty="0" smtClean="0">
                <a:solidFill>
                  <a:schemeClr val="tx1">
                    <a:lumMod val="95000"/>
                    <a:lumOff val="5000"/>
                  </a:schemeClr>
                </a:solidFill>
              </a:rPr>
            </a:br>
            <a:endParaRPr lang="nl-BE" sz="2000" dirty="0" smtClean="0">
              <a:solidFill>
                <a:schemeClr val="tx1">
                  <a:lumMod val="95000"/>
                  <a:lumOff val="5000"/>
                </a:schemeClr>
              </a:solidFill>
            </a:endParaRPr>
          </a:p>
          <a:p>
            <a:pPr lvl="2">
              <a:lnSpc>
                <a:spcPct val="120000"/>
              </a:lnSpc>
            </a:pPr>
            <a:r>
              <a:rPr lang="nl-BE" sz="2000" dirty="0" smtClean="0">
                <a:solidFill>
                  <a:schemeClr val="tx1">
                    <a:lumMod val="95000"/>
                    <a:lumOff val="5000"/>
                  </a:schemeClr>
                </a:solidFill>
              </a:rPr>
              <a:t>Opgelet: moet tussen </a:t>
            </a:r>
            <a:r>
              <a:rPr lang="nl-BE" sz="2000" dirty="0" err="1" smtClean="0">
                <a:solidFill>
                  <a:schemeClr val="tx1">
                    <a:lumMod val="95000"/>
                    <a:lumOff val="5000"/>
                  </a:schemeClr>
                </a:solidFill>
              </a:rPr>
              <a:t>try</a:t>
            </a:r>
            <a:r>
              <a:rPr lang="nl-BE" sz="2000" dirty="0" smtClean="0">
                <a:solidFill>
                  <a:schemeClr val="tx1">
                    <a:lumMod val="95000"/>
                    <a:lumOff val="5000"/>
                  </a:schemeClr>
                </a:solidFill>
              </a:rPr>
              <a:t>/catch-blokken! (zie error-afhandeling)</a:t>
            </a:r>
            <a:r>
              <a:rPr lang="nl-BE" sz="1600" dirty="0">
                <a:solidFill>
                  <a:schemeClr val="tx1">
                    <a:lumMod val="95000"/>
                    <a:lumOff val="5000"/>
                  </a:schemeClr>
                </a:solidFill>
              </a:rPr>
              <a:t/>
            </a:r>
            <a:br>
              <a:rPr lang="nl-BE" sz="1600" dirty="0">
                <a:solidFill>
                  <a:schemeClr val="tx1">
                    <a:lumMod val="95000"/>
                    <a:lumOff val="5000"/>
                  </a:schemeClr>
                </a:solidFill>
              </a:rPr>
            </a:br>
            <a:endParaRPr lang="nl-BE" sz="1600" dirty="0" smtClean="0">
              <a:solidFill>
                <a:schemeClr val="tx1">
                  <a:lumMod val="95000"/>
                  <a:lumOff val="5000"/>
                </a:schemeClr>
              </a:solidFill>
            </a:endParaRP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-connectie-</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1993314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a:t>SQL-queries uitvoeren dmv PHP</a:t>
            </a:r>
          </a:p>
          <a:p>
            <a:pPr lvl="1">
              <a:lnSpc>
                <a:spcPct val="120000"/>
              </a:lnSpc>
            </a:pPr>
            <a:r>
              <a:rPr lang="nl-BE" sz="2400" dirty="0" smtClean="0">
                <a:solidFill>
                  <a:schemeClr val="tx2"/>
                </a:solidFill>
              </a:rPr>
              <a:t>$result = $var-</a:t>
            </a:r>
            <a:r>
              <a:rPr lang="nl-BE" sz="2400" dirty="0">
                <a:solidFill>
                  <a:schemeClr val="tx2"/>
                </a:solidFill>
              </a:rPr>
              <a:t>&gt;</a:t>
            </a:r>
            <a:r>
              <a:rPr lang="nl-BE" sz="2400" dirty="0">
                <a:solidFill>
                  <a:srgbClr val="002060"/>
                </a:solidFill>
              </a:rPr>
              <a:t>query</a:t>
            </a:r>
            <a:r>
              <a:rPr lang="nl-BE" sz="2400" dirty="0">
                <a:solidFill>
                  <a:srgbClr val="7030A0"/>
                </a:solidFill>
              </a:rPr>
              <a:t>(</a:t>
            </a:r>
            <a:r>
              <a:rPr lang="nl-BE" sz="2400" dirty="0"/>
              <a:t>‘MYSQL QUERY</a:t>
            </a:r>
            <a:r>
              <a:rPr lang="nl-BE" sz="2400" dirty="0" smtClean="0"/>
              <a:t>’</a:t>
            </a:r>
            <a:r>
              <a:rPr lang="nl-BE" sz="2400" dirty="0" smtClean="0">
                <a:solidFill>
                  <a:srgbClr val="7030A0"/>
                </a:solidFill>
              </a:rPr>
              <a:t>)</a:t>
            </a:r>
            <a:r>
              <a:rPr lang="nl-BE" sz="2400" dirty="0" smtClean="0">
                <a:solidFill>
                  <a:schemeClr val="tx1">
                    <a:lumMod val="95000"/>
                    <a:lumOff val="5000"/>
                  </a:schemeClr>
                </a:solidFill>
              </a:rPr>
              <a:t>;</a:t>
            </a:r>
            <a:r>
              <a:rPr lang="nl-BE" sz="2400" dirty="0">
                <a:solidFill>
                  <a:schemeClr val="tx1">
                    <a:lumMod val="95000"/>
                    <a:lumOff val="5000"/>
                  </a:schemeClr>
                </a:solidFill>
              </a:rPr>
              <a:t/>
            </a:r>
            <a:br>
              <a:rPr lang="nl-BE" sz="2400" dirty="0">
                <a:solidFill>
                  <a:schemeClr val="tx1">
                    <a:lumMod val="95000"/>
                    <a:lumOff val="5000"/>
                  </a:schemeClr>
                </a:solidFill>
              </a:rPr>
            </a:br>
            <a:endParaRPr lang="nl-BE" sz="2400" dirty="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execute</a:t>
            </a:r>
            <a:r>
              <a:rPr lang="nl-BE" dirty="0" smtClean="0">
                <a:solidFill>
                  <a:srgbClr val="00B050"/>
                </a:solidFill>
              </a:rPr>
              <a:t> </a:t>
            </a:r>
            <a:r>
              <a:rPr lang="nl-BE" dirty="0" smtClean="0"/>
              <a:t>)</a:t>
            </a:r>
            <a:br>
              <a:rPr lang="nl-BE" dirty="0" smtClean="0"/>
            </a:br>
            <a:endParaRPr lang="nl-BE" dirty="0" smtClean="0"/>
          </a:p>
          <a:p>
            <a:pPr>
              <a:lnSpc>
                <a:spcPct val="120000"/>
              </a:lnSpc>
            </a:pPr>
            <a:r>
              <a:rPr lang="nl-BE" dirty="0" smtClean="0"/>
              <a:t>query omzetten naar </a:t>
            </a:r>
            <a:r>
              <a:rPr lang="nl-BE" dirty="0" err="1" smtClean="0"/>
              <a:t>php</a:t>
            </a:r>
            <a:r>
              <a:rPr lang="nl-BE" dirty="0"/>
              <a:t>-array </a:t>
            </a:r>
            <a:r>
              <a:rPr lang="nl-BE" dirty="0" smtClean="0"/>
              <a:t>(</a:t>
            </a:r>
            <a:r>
              <a:rPr lang="nl-BE" dirty="0" err="1" smtClean="0"/>
              <a:t>MySQLi</a:t>
            </a:r>
            <a:r>
              <a:rPr lang="nl-BE" dirty="0" smtClean="0"/>
              <a:t>): </a:t>
            </a:r>
          </a:p>
          <a:p>
            <a:pPr lvl="1">
              <a:lnSpc>
                <a:spcPct val="120000"/>
              </a:lnSpc>
            </a:pP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rgbClr val="002060"/>
                </a:solidFill>
              </a:rPr>
              <a:t>fetch_row</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smtClean="0">
                <a:solidFill>
                  <a:schemeClr val="tx2"/>
                </a:solidFill>
              </a:rPr>
              <a:t>$result-&gt;</a:t>
            </a:r>
            <a:r>
              <a:rPr lang="nl-BE" dirty="0" smtClean="0">
                <a:solidFill>
                  <a:srgbClr val="002060"/>
                </a:solidFill>
              </a:rPr>
              <a:t>fetch_assoc</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nl-BE" dirty="0">
                <a:solidFill>
                  <a:schemeClr val="tx2"/>
                </a:solidFill>
              </a:rPr>
              <a:t>$result-</a:t>
            </a:r>
            <a:r>
              <a:rPr lang="nl-BE" dirty="0" smtClean="0">
                <a:solidFill>
                  <a:schemeClr val="tx2"/>
                </a:solidFill>
              </a:rPr>
              <a: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fetch_row</a:t>
            </a:r>
            <a:r>
              <a:rPr lang="nl-BE" sz="2200" dirty="0">
                <a:solidFill>
                  <a:srgbClr val="00B050"/>
                </a:solidFill>
              </a:rPr>
              <a:t>() en </a:t>
            </a:r>
            <a:r>
              <a:rPr lang="nl-BE" sz="2200" dirty="0" smtClean="0">
                <a:solidFill>
                  <a:srgbClr val="00B050"/>
                </a:solidFill>
              </a:rPr>
              <a:t>$</a:t>
            </a:r>
            <a:r>
              <a:rPr lang="nl-BE" sz="2200" dirty="0" err="1" smtClean="0">
                <a:solidFill>
                  <a:srgbClr val="00B050"/>
                </a:solidFill>
              </a:rPr>
              <a:t>result</a:t>
            </a:r>
            <a:r>
              <a:rPr lang="nl-BE" sz="2200" dirty="0" smtClean="0">
                <a:solidFill>
                  <a:srgbClr val="00B050"/>
                </a:solidFill>
              </a:rPr>
              <a:t>-&gt;</a:t>
            </a:r>
            <a:r>
              <a:rPr lang="nl-BE" sz="2200" dirty="0" err="1" smtClean="0">
                <a:solidFill>
                  <a:srgbClr val="00B050"/>
                </a:solidFill>
              </a:rPr>
              <a:t>fetch_array</a:t>
            </a:r>
            <a:r>
              <a:rPr lang="nl-BE" sz="2200" dirty="0">
                <a:solidFill>
                  <a:srgbClr val="00B050"/>
                </a:solidFill>
              </a:rPr>
              <a:t>()</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mysqli</a:t>
            </a:r>
            <a:r>
              <a:rPr lang="nl-BE" dirty="0" smtClean="0">
                <a:solidFill>
                  <a:srgbClr val="00B050"/>
                </a:solidFill>
              </a:rPr>
              <a:t> </a:t>
            </a:r>
            <a:r>
              <a:rPr lang="nl-BE" dirty="0" smtClean="0"/>
              <a:t>)</a:t>
            </a:r>
            <a:br>
              <a:rPr lang="nl-BE" dirty="0" smtClean="0"/>
            </a:br>
            <a:endParaRPr lang="nl-BE" dirty="0" smtClean="0"/>
          </a:p>
        </p:txBody>
      </p:sp>
    </p:spTree>
    <p:extLst>
      <p:ext uri="{BB962C8B-B14F-4D97-AF65-F5344CB8AC3E}">
        <p14:creationId xmlns:p14="http://schemas.microsoft.com/office/powerpoint/2010/main" val="224554692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query omzetten naar </a:t>
            </a:r>
            <a:r>
              <a:rPr lang="nl-BE" dirty="0" err="1"/>
              <a:t>php</a:t>
            </a:r>
            <a:r>
              <a:rPr lang="nl-BE" dirty="0"/>
              <a:t>-array </a:t>
            </a:r>
            <a:r>
              <a:rPr lang="nl-BE" dirty="0" smtClean="0"/>
              <a:t>(PDO): </a:t>
            </a:r>
            <a:endParaRPr lang="nl-BE" dirty="0"/>
          </a:p>
          <a:p>
            <a:pPr lvl="1">
              <a:lnSpc>
                <a:spcPct val="120000"/>
              </a:lnSpc>
            </a:pPr>
            <a:r>
              <a:rPr lang="en-US" dirty="0" smtClean="0">
                <a:solidFill>
                  <a:schemeClr val="tx2"/>
                </a:solidFill>
              </a:rPr>
              <a:t>$</a:t>
            </a:r>
            <a:r>
              <a:rPr lang="en-US" dirty="0">
                <a:solidFill>
                  <a:schemeClr val="tx2"/>
                </a:solidFill>
              </a:rPr>
              <a:t>statement-&gt;</a:t>
            </a:r>
            <a:r>
              <a:rPr lang="en-US" dirty="0" smtClean="0">
                <a:solidFill>
                  <a:schemeClr val="tx2"/>
                </a:solidFill>
              </a:rPr>
              <a:t>fetch</a:t>
            </a:r>
            <a:r>
              <a:rPr lang="nl-BE" dirty="0" smtClean="0">
                <a:solidFill>
                  <a:srgbClr val="7030A0"/>
                </a:solidFill>
              </a:rPr>
              <a:t>( )</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array met alle geselecteerde DB-values</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 FETCH_ASSOC</a:t>
            </a:r>
            <a:r>
              <a:rPr lang="nl-BE" dirty="0" smtClean="0">
                <a:solidFill>
                  <a:srgbClr val="7030A0"/>
                </a:solidFill>
              </a:rPr>
              <a:t>)</a:t>
            </a:r>
            <a:r>
              <a:rPr lang="nl-BE" dirty="0" smtClean="0">
                <a:solidFill>
                  <a:schemeClr val="tx1">
                    <a:lumMod val="95000"/>
                    <a:lumOff val="5000"/>
                  </a:schemeClr>
                </a:solidFill>
              </a:rPr>
              <a:t>; </a:t>
            </a:r>
            <a:r>
              <a:rPr lang="nl-BE" sz="2200" dirty="0" smtClean="0">
                <a:solidFill>
                  <a:srgbClr val="00B050"/>
                </a:solidFill>
              </a:rPr>
              <a:t>//</a:t>
            </a:r>
            <a:r>
              <a:rPr lang="nl-BE" sz="2200" dirty="0">
                <a:solidFill>
                  <a:srgbClr val="00B050"/>
                </a:solidFill>
              </a:rPr>
              <a:t>Geeft een associatieve array (tabelnaam =&gt; value)</a:t>
            </a:r>
            <a:r>
              <a:rPr lang="nl-BE" dirty="0">
                <a:solidFill>
                  <a:srgbClr val="00B050"/>
                </a:solidFill>
              </a:rPr>
              <a:t/>
            </a:r>
            <a:br>
              <a:rPr lang="nl-BE" dirty="0">
                <a:solidFill>
                  <a:srgbClr val="00B050"/>
                </a:solidFill>
              </a:rPr>
            </a:br>
            <a:endParaRPr lang="nl-BE" dirty="0">
              <a:solidFill>
                <a:srgbClr val="00B050"/>
              </a:solidFill>
            </a:endParaRPr>
          </a:p>
          <a:p>
            <a:pPr lvl="1">
              <a:lnSpc>
                <a:spcPct val="120000"/>
              </a:lnSpc>
            </a:pPr>
            <a:r>
              <a:rPr lang="en-US" dirty="0">
                <a:solidFill>
                  <a:schemeClr val="tx2"/>
                </a:solidFill>
              </a:rPr>
              <a:t>$statement-&gt;fetch</a:t>
            </a:r>
            <a:r>
              <a:rPr lang="nl-BE" dirty="0">
                <a:solidFill>
                  <a:srgbClr val="7030A0"/>
                </a:solidFill>
              </a:rPr>
              <a:t>(</a:t>
            </a:r>
            <a:r>
              <a:rPr lang="en-US" dirty="0">
                <a:solidFill>
                  <a:schemeClr val="tx2"/>
                </a:solidFill>
              </a:rPr>
              <a:t> PDO::FETCH_BOTH </a:t>
            </a:r>
            <a:r>
              <a:rPr lang="nl-BE" dirty="0">
                <a:solidFill>
                  <a:srgbClr val="7030A0"/>
                </a:solidFill>
              </a:rPr>
              <a:t>)</a:t>
            </a:r>
            <a:r>
              <a:rPr lang="nl-BE" dirty="0">
                <a:solidFill>
                  <a:schemeClr val="tx1">
                    <a:lumMod val="95000"/>
                    <a:lumOff val="5000"/>
                  </a:schemeClr>
                </a:solidFill>
              </a:rPr>
              <a:t>; </a:t>
            </a:r>
            <a:r>
              <a:rPr lang="nl-BE" sz="2200" dirty="0" smtClean="0">
                <a:solidFill>
                  <a:srgbClr val="00B050"/>
                </a:solidFill>
              </a:rPr>
              <a:t>//</a:t>
            </a:r>
            <a:r>
              <a:rPr lang="nl-BE" sz="2200" dirty="0">
                <a:solidFill>
                  <a:srgbClr val="00B050"/>
                </a:solidFill>
              </a:rPr>
              <a:t>Een combinatie van </a:t>
            </a:r>
            <a:r>
              <a:rPr lang="nl-BE" sz="2200" dirty="0" smtClean="0">
                <a:solidFill>
                  <a:srgbClr val="00B050"/>
                </a:solidFill>
              </a:rPr>
              <a:t>numeriek en associatief</a:t>
            </a:r>
            <a:r>
              <a:rPr lang="nl-BE" sz="2200" dirty="0">
                <a:solidFill>
                  <a:srgbClr val="00B050"/>
                </a:solidFill>
              </a:rPr>
              <a:t/>
            </a:r>
            <a:br>
              <a:rPr lang="nl-BE" sz="2200" dirty="0">
                <a:solidFill>
                  <a:srgbClr val="00B050"/>
                </a:solidFill>
              </a:rPr>
            </a:br>
            <a:endParaRPr lang="nl-BE" sz="2200" dirty="0">
              <a:solidFill>
                <a:srgbClr val="00B05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pdo</a:t>
            </a:r>
            <a:r>
              <a:rPr lang="nl-BE" dirty="0" smtClean="0"/>
              <a:t>)</a:t>
            </a:r>
            <a:br>
              <a:rPr lang="nl-BE" dirty="0" smtClean="0"/>
            </a:br>
            <a:endParaRPr lang="nl-BE" dirty="0" smtClean="0"/>
          </a:p>
        </p:txBody>
      </p:sp>
    </p:spTree>
    <p:extLst>
      <p:ext uri="{BB962C8B-B14F-4D97-AF65-F5344CB8AC3E}">
        <p14:creationId xmlns:p14="http://schemas.microsoft.com/office/powerpoint/2010/main" val="96119585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Om alle gevonden resultaten te overlopen:</a:t>
            </a:r>
            <a:br>
              <a:rPr lang="nl-BE" dirty="0"/>
            </a:br>
            <a:endParaRPr lang="nl-BE" dirty="0"/>
          </a:p>
          <a:p>
            <a:pPr marL="457200" lvl="1" indent="0">
              <a:lnSpc>
                <a:spcPct val="120000"/>
              </a:lnSpc>
              <a:buNone/>
            </a:pPr>
            <a:r>
              <a:rPr lang="nl-BE" dirty="0">
                <a:solidFill>
                  <a:srgbClr val="002060"/>
                </a:solidFill>
              </a:rPr>
              <a:t>while</a:t>
            </a:r>
            <a:r>
              <a:rPr lang="nl-BE" dirty="0">
                <a:solidFill>
                  <a:srgbClr val="7030A0"/>
                </a:solidFill>
              </a:rPr>
              <a:t>(</a:t>
            </a:r>
            <a:r>
              <a:rPr lang="nl-BE" dirty="0"/>
              <a:t>$row </a:t>
            </a:r>
            <a:r>
              <a:rPr lang="nl-BE" dirty="0">
                <a:solidFill>
                  <a:srgbClr val="7030A0"/>
                </a:solidFill>
              </a:rPr>
              <a:t>=</a:t>
            </a:r>
            <a:r>
              <a:rPr lang="nl-BE" dirty="0"/>
              <a:t> </a:t>
            </a:r>
            <a:r>
              <a:rPr lang="nl-BE" dirty="0" smtClean="0"/>
              <a:t>$result-&gt;</a:t>
            </a:r>
            <a:r>
              <a:rPr lang="nl-BE" dirty="0" smtClean="0">
                <a:solidFill>
                  <a:srgbClr val="002060"/>
                </a:solidFill>
              </a:rPr>
              <a:t>fetch_array</a:t>
            </a:r>
            <a:r>
              <a:rPr lang="nl-BE" dirty="0" smtClean="0">
                <a:solidFill>
                  <a:srgbClr val="7030A0"/>
                </a:solidFill>
              </a:rPr>
              <a:t>())</a:t>
            </a:r>
            <a:r>
              <a:rPr lang="nl-BE" dirty="0" smtClean="0">
                <a:solidFill>
                  <a:schemeClr val="tx1">
                    <a:lumMod val="95000"/>
                    <a:lumOff val="5000"/>
                  </a:schemeClr>
                </a:solidFill>
              </a:rPr>
              <a:t> </a:t>
            </a:r>
            <a:r>
              <a:rPr lang="nl-BE" dirty="0">
                <a:solidFill>
                  <a:srgbClr val="7030A0"/>
                </a:solidFill>
              </a:rPr>
              <a:t>{</a:t>
            </a:r>
          </a:p>
          <a:p>
            <a:pPr marL="457200" lvl="1" indent="0">
              <a:lnSpc>
                <a:spcPct val="120000"/>
              </a:lnSpc>
              <a:buNone/>
            </a:pPr>
            <a:r>
              <a:rPr lang="nl-BE" dirty="0">
                <a:solidFill>
                  <a:schemeClr val="tx1">
                    <a:lumMod val="95000"/>
                    <a:lumOff val="5000"/>
                  </a:schemeClr>
                </a:solidFill>
              </a:rPr>
              <a:t>	echo $row[‘kolomnaam1’];</a:t>
            </a:r>
          </a:p>
          <a:p>
            <a:pPr marL="457200" lvl="1" indent="0">
              <a:lnSpc>
                <a:spcPct val="120000"/>
              </a:lnSpc>
              <a:buNone/>
            </a:pPr>
            <a:r>
              <a:rPr lang="nl-BE" dirty="0">
                <a:solidFill>
                  <a:schemeClr val="tx1">
                    <a:lumMod val="95000"/>
                    <a:lumOff val="5000"/>
                  </a:schemeClr>
                </a:solidFill>
              </a:rPr>
              <a:t>	echo $</a:t>
            </a:r>
            <a:r>
              <a:rPr lang="nl-BE" dirty="0" smtClean="0">
                <a:solidFill>
                  <a:schemeClr val="tx1">
                    <a:lumMod val="95000"/>
                    <a:lumOff val="5000"/>
                  </a:schemeClr>
                </a:solidFill>
              </a:rPr>
              <a:t>row[0];</a:t>
            </a:r>
            <a:endParaRPr lang="nl-BE" dirty="0">
              <a:solidFill>
                <a:schemeClr val="tx1">
                  <a:lumMod val="95000"/>
                  <a:lumOff val="5000"/>
                </a:schemeClr>
              </a:solidFill>
            </a:endParaRPr>
          </a:p>
          <a:p>
            <a:pPr marL="457200" lvl="1" indent="0">
              <a:lnSpc>
                <a:spcPct val="120000"/>
              </a:lnSpc>
              <a:buNone/>
            </a:pPr>
            <a:r>
              <a:rPr lang="nl-BE" dirty="0">
                <a:solidFill>
                  <a:srgbClr val="7030A0"/>
                </a:solidFill>
              </a:rPr>
              <a:t>}</a:t>
            </a:r>
          </a:p>
          <a:p>
            <a:pPr marL="457200" lvl="1" indent="0">
              <a:lnSpc>
                <a:spcPct val="120000"/>
              </a:lnSpc>
              <a:buNone/>
            </a:pPr>
            <a:r>
              <a:rPr lang="nl-BE" b="1" dirty="0"/>
              <a:t>OPM</a:t>
            </a:r>
            <a:r>
              <a:rPr lang="nl-BE" dirty="0"/>
              <a:t>: Vergeet </a:t>
            </a:r>
            <a:r>
              <a:rPr lang="nl-BE" dirty="0">
                <a:solidFill>
                  <a:schemeClr val="tx2"/>
                </a:solidFill>
              </a:rPr>
              <a:t>$result-</a:t>
            </a:r>
            <a:r>
              <a:rPr lang="nl-BE" sz="1600" dirty="0">
                <a:solidFill>
                  <a:schemeClr val="tx2"/>
                </a:solidFill>
              </a:rPr>
              <a:t> </a:t>
            </a:r>
            <a:r>
              <a:rPr lang="nl-BE" dirty="0">
                <a:solidFill>
                  <a:schemeClr val="tx2"/>
                </a:solidFill>
              </a:rPr>
              <a:t>&gt;</a:t>
            </a:r>
            <a:r>
              <a:rPr lang="nl-BE" dirty="0" err="1">
                <a:solidFill>
                  <a:srgbClr val="002060"/>
                </a:solidFill>
              </a:rPr>
              <a:t>data_seek</a:t>
            </a:r>
            <a:r>
              <a:rPr lang="nl-BE" dirty="0">
                <a:solidFill>
                  <a:srgbClr val="7030A0"/>
                </a:solidFill>
              </a:rPr>
              <a:t>(</a:t>
            </a:r>
            <a:r>
              <a:rPr lang="nl-BE" dirty="0"/>
              <a:t>0</a:t>
            </a:r>
            <a:r>
              <a:rPr lang="nl-BE" dirty="0" smtClean="0">
                <a:solidFill>
                  <a:srgbClr val="7030A0"/>
                </a:solidFill>
              </a:rPr>
              <a:t>) </a:t>
            </a:r>
            <a:r>
              <a:rPr lang="nl-BE" dirty="0" smtClean="0"/>
              <a:t>(</a:t>
            </a:r>
            <a:r>
              <a:rPr lang="nl-BE" dirty="0" err="1" smtClean="0"/>
              <a:t>MySQLi</a:t>
            </a:r>
            <a:r>
              <a:rPr lang="nl-BE" dirty="0" smtClean="0"/>
              <a:t>) of </a:t>
            </a:r>
            <a:r>
              <a:rPr lang="nl-BE" dirty="0" smtClean="0">
                <a:solidFill>
                  <a:schemeClr val="tx2"/>
                </a:solidFill>
              </a:rPr>
              <a:t>$</a:t>
            </a:r>
            <a:r>
              <a:rPr lang="nl-BE" dirty="0" err="1" smtClean="0">
                <a:solidFill>
                  <a:schemeClr val="tx2"/>
                </a:solidFill>
              </a:rPr>
              <a:t>result</a:t>
            </a:r>
            <a:r>
              <a:rPr lang="nl-BE" dirty="0" smtClean="0">
                <a:solidFill>
                  <a:schemeClr val="tx2"/>
                </a:solidFill>
              </a:rPr>
              <a:t>-&gt;</a:t>
            </a:r>
            <a:r>
              <a:rPr lang="nl-BE" dirty="0" err="1" smtClean="0">
                <a:solidFill>
                  <a:schemeClr val="tx2"/>
                </a:solidFill>
              </a:rPr>
              <a:t>execute</a:t>
            </a:r>
            <a:r>
              <a:rPr lang="nl-BE" dirty="0" smtClean="0">
                <a:solidFill>
                  <a:srgbClr val="7030A0"/>
                </a:solidFill>
              </a:rPr>
              <a:t>() </a:t>
            </a:r>
            <a:r>
              <a:rPr lang="nl-BE" dirty="0" smtClean="0"/>
              <a:t>(PDO)</a:t>
            </a:r>
            <a:r>
              <a:rPr lang="nl-BE" dirty="0" smtClean="0">
                <a:solidFill>
                  <a:srgbClr val="7030A0"/>
                </a:solidFill>
              </a:rPr>
              <a:t> </a:t>
            </a:r>
            <a:r>
              <a:rPr lang="nl-BE" dirty="0" smtClean="0">
                <a:solidFill>
                  <a:schemeClr val="tx1">
                    <a:lumMod val="95000"/>
                    <a:lumOff val="5000"/>
                  </a:schemeClr>
                </a:solidFill>
              </a:rPr>
              <a:t>niet </a:t>
            </a:r>
            <a:r>
              <a:rPr lang="nl-BE" dirty="0">
                <a:solidFill>
                  <a:schemeClr val="tx1">
                    <a:lumMod val="95000"/>
                    <a:lumOff val="5000"/>
                  </a:schemeClr>
                </a:solidFill>
              </a:rPr>
              <a:t>wanneer je </a:t>
            </a:r>
            <a:r>
              <a:rPr lang="nl-BE" dirty="0" smtClean="0">
                <a:solidFill>
                  <a:schemeClr val="tx1">
                    <a:lumMod val="95000"/>
                    <a:lumOff val="5000"/>
                  </a:schemeClr>
                </a:solidFill>
              </a:rPr>
              <a:t>meerdere bewerkingen op hetzelfde resultaat toepast</a:t>
            </a:r>
            <a:endParaRPr lang="nl-BE" dirty="0"/>
          </a:p>
        </p:txBody>
      </p:sp>
    </p:spTree>
    <p:extLst>
      <p:ext uri="{BB962C8B-B14F-4D97-AF65-F5344CB8AC3E}">
        <p14:creationId xmlns:p14="http://schemas.microsoft.com/office/powerpoint/2010/main" val="35934997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err="1" smtClean="0"/>
              <a:t>Prepared</a:t>
            </a:r>
            <a:r>
              <a:rPr lang="nl-BE" dirty="0" smtClean="0"/>
              <a:t> statements</a:t>
            </a:r>
          </a:p>
          <a:p>
            <a:pPr lvl="1">
              <a:lnSpc>
                <a:spcPct val="120000"/>
              </a:lnSpc>
            </a:pPr>
            <a:r>
              <a:rPr lang="nl-BE" dirty="0" smtClean="0"/>
              <a:t>Invoerdata ($_POST, $_GET) mag nooit rechtstreeks in een query-statement worden ingevoerd</a:t>
            </a:r>
          </a:p>
          <a:p>
            <a:pPr lvl="2">
              <a:lnSpc>
                <a:spcPct val="120000"/>
              </a:lnSpc>
            </a:pPr>
            <a:r>
              <a:rPr lang="nl-BE" dirty="0" smtClean="0"/>
              <a:t>Groot securityrisico -&gt; SQL-injecties</a:t>
            </a:r>
          </a:p>
          <a:p>
            <a:pPr lvl="1">
              <a:lnSpc>
                <a:spcPct val="120000"/>
              </a:lnSpc>
            </a:pPr>
            <a:r>
              <a:rPr lang="nl-BE" dirty="0" smtClean="0"/>
              <a:t>Variabele delen van de query worden in ‘</a:t>
            </a:r>
            <a:r>
              <a:rPr lang="nl-BE" dirty="0" err="1" smtClean="0"/>
              <a:t>placeholders</a:t>
            </a:r>
            <a:r>
              <a:rPr lang="nl-BE" dirty="0" smtClean="0"/>
              <a:t>’ geplaatst.</a:t>
            </a:r>
          </a:p>
          <a:p>
            <a:pPr lvl="1">
              <a:lnSpc>
                <a:spcPct val="120000"/>
              </a:lnSpc>
            </a:pPr>
            <a:r>
              <a:rPr lang="nl-BE" dirty="0" err="1" smtClean="0"/>
              <a:t>Placeholder</a:t>
            </a:r>
            <a:r>
              <a:rPr lang="nl-BE" dirty="0" smtClean="0"/>
              <a:t> worden ingevuld door middel van een ‘bind parameter’ functie</a:t>
            </a:r>
          </a:p>
          <a:p>
            <a:pPr lvl="2">
              <a:lnSpc>
                <a:spcPct val="120000"/>
              </a:lnSpc>
            </a:pPr>
            <a:r>
              <a:rPr lang="nl-BE" dirty="0" err="1" smtClean="0"/>
              <a:t>Escaped</a:t>
            </a:r>
            <a:r>
              <a:rPr lang="nl-BE" dirty="0" smtClean="0"/>
              <a:t> SQL-code zodat ze probleemloos in </a:t>
            </a:r>
            <a:r>
              <a:rPr lang="nl-BE" dirty="0" err="1" smtClean="0"/>
              <a:t>MySQL</a:t>
            </a:r>
            <a:r>
              <a:rPr lang="nl-BE" dirty="0" smtClean="0"/>
              <a:t> gebruikt kunnen worden</a:t>
            </a:r>
          </a:p>
          <a:p>
            <a:pPr lvl="1">
              <a:lnSpc>
                <a:spcPct val="120000"/>
              </a:lnSpc>
            </a:pPr>
            <a:r>
              <a:rPr lang="nl-BE" dirty="0" smtClean="0"/>
              <a:t>Gebruik deze </a:t>
            </a:r>
            <a:r>
              <a:rPr lang="nl-BE" b="1" dirty="0" err="1" smtClean="0"/>
              <a:t>áltijd</a:t>
            </a:r>
            <a:r>
              <a:rPr lang="nl-BE" dirty="0" smtClean="0"/>
              <a:t> (</a:t>
            </a:r>
            <a:r>
              <a:rPr lang="nl-BE" dirty="0" err="1" smtClean="0"/>
              <a:t>MySQLi</a:t>
            </a:r>
            <a:r>
              <a:rPr lang="nl-BE" dirty="0" smtClean="0"/>
              <a:t> of PDO)</a:t>
            </a:r>
          </a:p>
          <a:p>
            <a:pPr lvl="2">
              <a:lnSpc>
                <a:spcPct val="120000"/>
              </a:lnSpc>
            </a:pPr>
            <a:r>
              <a:rPr lang="nl-BE" dirty="0" smtClean="0"/>
              <a:t>geen </a:t>
            </a:r>
            <a:r>
              <a:rPr lang="nl-BE" dirty="0" err="1" smtClean="0"/>
              <a:t>MySQLi</a:t>
            </a:r>
            <a:r>
              <a:rPr lang="nl-BE" dirty="0" smtClean="0"/>
              <a:t> of PDO ? -&gt;</a:t>
            </a:r>
            <a:r>
              <a:rPr lang="nl-BE" dirty="0" err="1" smtClean="0"/>
              <a:t>mysql_real_escape_string</a:t>
            </a:r>
            <a:r>
              <a:rPr lang="nl-BE" dirty="0" smtClean="0"/>
              <a:t>()</a:t>
            </a:r>
            <a:endParaRPr lang="nl-BE" dirty="0"/>
          </a:p>
        </p:txBody>
      </p:sp>
    </p:spTree>
    <p:extLst>
      <p:ext uri="{BB962C8B-B14F-4D97-AF65-F5344CB8AC3E}">
        <p14:creationId xmlns:p14="http://schemas.microsoft.com/office/powerpoint/2010/main" val="166334219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err="1" smtClean="0"/>
              <a:t>Prepared</a:t>
            </a:r>
            <a:r>
              <a:rPr lang="nl-BE" dirty="0" smtClean="0"/>
              <a:t> statements (</a:t>
            </a:r>
            <a:r>
              <a:rPr lang="nl-BE" dirty="0" err="1" smtClean="0"/>
              <a:t>MySQLi</a:t>
            </a:r>
            <a:r>
              <a:rPr lang="nl-BE" dirty="0" smtClean="0"/>
              <a:t>)</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bind_param</a:t>
            </a:r>
            <a:r>
              <a:rPr lang="nl-BE" dirty="0" smtClean="0">
                <a:solidFill>
                  <a:srgbClr val="7030A0"/>
                </a:solidFill>
              </a:rPr>
              <a:t>(</a:t>
            </a:r>
            <a:r>
              <a:rPr lang="nl-BE" dirty="0" smtClean="0">
                <a:solidFill>
                  <a:schemeClr val="tx2"/>
                </a:solidFill>
              </a:rPr>
              <a:t>‘i’,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 = </a:t>
            </a:r>
            <a:r>
              <a:rPr lang="nl-BE" b="1" dirty="0" smtClean="0">
                <a:solidFill>
                  <a:schemeClr val="tx1">
                    <a:lumMod val="95000"/>
                    <a:lumOff val="5000"/>
                  </a:schemeClr>
                </a:solidFill>
              </a:rPr>
              <a:t>? </a:t>
            </a:r>
            <a:r>
              <a:rPr lang="nl-BE" dirty="0" smtClean="0">
                <a:solidFill>
                  <a:schemeClr val="tx1">
                    <a:lumMod val="95000"/>
                    <a:lumOff val="5000"/>
                  </a:schemeClr>
                </a:solidFill>
              </a:rPr>
              <a:t>) zijn tamelijk omslachtig en verwarrend</a:t>
            </a:r>
          </a:p>
          <a:p>
            <a:pPr lvl="2">
              <a:lnSpc>
                <a:spcPct val="120000"/>
              </a:lnSpc>
            </a:pPr>
            <a:r>
              <a:rPr lang="nl-BE" dirty="0" err="1" smtClean="0">
                <a:solidFill>
                  <a:schemeClr val="tx1">
                    <a:lumMod val="95000"/>
                    <a:lumOff val="5000"/>
                  </a:schemeClr>
                </a:solidFill>
              </a:rPr>
              <a:t>bind_param</a:t>
            </a:r>
            <a:r>
              <a:rPr lang="nl-BE" dirty="0" smtClean="0">
                <a:solidFill>
                  <a:schemeClr val="tx1">
                    <a:lumMod val="95000"/>
                    <a:lumOff val="5000"/>
                  </a:schemeClr>
                </a:solidFill>
              </a:rPr>
              <a:t>()</a:t>
            </a:r>
          </a:p>
          <a:p>
            <a:pPr lvl="3">
              <a:lnSpc>
                <a:spcPct val="120000"/>
              </a:lnSpc>
            </a:pPr>
            <a:r>
              <a:rPr lang="nl-BE" dirty="0" smtClean="0">
                <a:solidFill>
                  <a:schemeClr val="tx1">
                    <a:lumMod val="95000"/>
                    <a:lumOff val="5000"/>
                  </a:schemeClr>
                </a:solidFill>
              </a:rPr>
              <a:t>1</a:t>
            </a:r>
            <a:r>
              <a:rPr lang="nl-BE" baseline="30000" dirty="0" smtClean="0">
                <a:solidFill>
                  <a:schemeClr val="tx1">
                    <a:lumMod val="95000"/>
                    <a:lumOff val="5000"/>
                  </a:schemeClr>
                </a:solidFill>
              </a:rPr>
              <a:t>ste</a:t>
            </a:r>
            <a:r>
              <a:rPr lang="nl-BE" dirty="0" smtClean="0">
                <a:solidFill>
                  <a:schemeClr val="tx1">
                    <a:lumMod val="95000"/>
                    <a:lumOff val="5000"/>
                  </a:schemeClr>
                </a:solidFill>
              </a:rPr>
              <a:t> argument string</a:t>
            </a:r>
          </a:p>
          <a:p>
            <a:pPr lvl="4">
              <a:lnSpc>
                <a:spcPct val="120000"/>
              </a:lnSpc>
            </a:pPr>
            <a:r>
              <a:rPr lang="nl-BE" dirty="0" smtClean="0">
                <a:solidFill>
                  <a:schemeClr val="tx1">
                    <a:lumMod val="95000"/>
                    <a:lumOff val="5000"/>
                  </a:schemeClr>
                </a:solidFill>
              </a:rPr>
              <a:t>i=integer</a:t>
            </a:r>
          </a:p>
          <a:p>
            <a:pPr lvl="4">
              <a:lnSpc>
                <a:spcPct val="120000"/>
              </a:lnSpc>
            </a:pPr>
            <a:r>
              <a:rPr lang="nl-BE" dirty="0" smtClean="0">
                <a:solidFill>
                  <a:schemeClr val="tx1">
                    <a:lumMod val="95000"/>
                    <a:lumOff val="5000"/>
                  </a:schemeClr>
                </a:solidFill>
              </a:rPr>
              <a:t>s=string</a:t>
            </a:r>
          </a:p>
          <a:p>
            <a:pPr lvl="4">
              <a:lnSpc>
                <a:spcPct val="120000"/>
              </a:lnSpc>
            </a:pPr>
            <a:r>
              <a:rPr lang="nl-BE" dirty="0" smtClean="0">
                <a:solidFill>
                  <a:schemeClr val="tx1">
                    <a:lumMod val="95000"/>
                    <a:lumOff val="5000"/>
                  </a:schemeClr>
                </a:solidFill>
              </a:rPr>
              <a:t>d=double</a:t>
            </a:r>
          </a:p>
          <a:p>
            <a:pPr lvl="4">
              <a:lnSpc>
                <a:spcPct val="120000"/>
              </a:lnSpc>
            </a:pPr>
            <a:r>
              <a:rPr lang="nl-BE" dirty="0" smtClean="0">
                <a:solidFill>
                  <a:schemeClr val="tx1">
                    <a:lumMod val="95000"/>
                    <a:lumOff val="5000"/>
                  </a:schemeClr>
                </a:solidFill>
              </a:rPr>
              <a:t>b=</a:t>
            </a:r>
            <a:r>
              <a:rPr lang="nl-BE" dirty="0" err="1" smtClean="0">
                <a:solidFill>
                  <a:schemeClr val="tx1">
                    <a:lumMod val="95000"/>
                    <a:lumOff val="5000"/>
                  </a:schemeClr>
                </a:solidFill>
              </a:rPr>
              <a:t>blob</a:t>
            </a:r>
            <a:endParaRPr lang="nl-BE" dirty="0" smtClean="0">
              <a:solidFill>
                <a:schemeClr val="tx1">
                  <a:lumMod val="95000"/>
                  <a:lumOff val="5000"/>
                </a:schemeClr>
              </a:solidFill>
            </a:endParaRPr>
          </a:p>
          <a:p>
            <a:pPr lvl="3">
              <a:lnSpc>
                <a:spcPct val="120000"/>
              </a:lnSpc>
            </a:pPr>
            <a:r>
              <a:rPr lang="nl-BE" dirty="0" smtClean="0">
                <a:solidFill>
                  <a:schemeClr val="tx1">
                    <a:lumMod val="95000"/>
                    <a:lumOff val="5000"/>
                  </a:schemeClr>
                </a:solidFill>
              </a:rPr>
              <a:t>2</a:t>
            </a:r>
            <a:r>
              <a:rPr lang="nl-BE" baseline="30000" dirty="0" smtClean="0">
                <a:solidFill>
                  <a:schemeClr val="tx1">
                    <a:lumMod val="95000"/>
                    <a:lumOff val="5000"/>
                  </a:schemeClr>
                </a:solidFill>
              </a:rPr>
              <a:t>de</a:t>
            </a:r>
            <a:r>
              <a:rPr lang="nl-BE" dirty="0" smtClean="0">
                <a:solidFill>
                  <a:schemeClr val="tx1">
                    <a:lumMod val="95000"/>
                    <a:lumOff val="5000"/>
                  </a:schemeClr>
                </a:solidFill>
              </a:rPr>
              <a:t> argument: effectieve waarde</a:t>
            </a:r>
          </a:p>
          <a:p>
            <a:pPr lvl="2">
              <a:lnSpc>
                <a:spcPct val="120000"/>
              </a:lnSpc>
            </a:pPr>
            <a:r>
              <a:rPr lang="nl-BE" dirty="0" smtClean="0">
                <a:solidFill>
                  <a:schemeClr val="tx1">
                    <a:lumMod val="95000"/>
                    <a:lumOff val="5000"/>
                  </a:schemeClr>
                </a:solidFill>
              </a:rPr>
              <a:t>Meerdere </a:t>
            </a:r>
            <a:r>
              <a:rPr lang="nl-BE" dirty="0" err="1" smtClean="0">
                <a:solidFill>
                  <a:schemeClr val="tx1">
                    <a:lumMod val="95000"/>
                    <a:lumOff val="5000"/>
                  </a:schemeClr>
                </a:solidFill>
              </a:rPr>
              <a:t>placeholders</a:t>
            </a:r>
            <a:r>
              <a:rPr lang="nl-BE" dirty="0" smtClean="0">
                <a:solidFill>
                  <a:schemeClr val="tx1">
                    <a:lumMod val="95000"/>
                    <a:lumOff val="5000"/>
                  </a:schemeClr>
                </a:solidFill>
              </a:rPr>
              <a:t> mogelijk, maar omslachtig -&gt; in dezelfde functie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mysqli</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40098442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err="1" smtClean="0"/>
              <a:t>Prepared</a:t>
            </a:r>
            <a:r>
              <a:rPr lang="nl-BE" dirty="0" smtClean="0"/>
              <a:t> statements (PDO)</a:t>
            </a:r>
          </a:p>
          <a:p>
            <a:pPr lvl="1">
              <a:lnSpc>
                <a:spcPct val="120000"/>
              </a:lnSpc>
            </a:pPr>
            <a:r>
              <a:rPr lang="nl-BE" dirty="0" smtClean="0">
                <a:solidFill>
                  <a:schemeClr val="tx2"/>
                </a:solidFill>
              </a:rPr>
              <a:t>$query = ‘</a:t>
            </a:r>
            <a:r>
              <a:rPr lang="nl-BE" dirty="0" smtClean="0"/>
              <a:t>SELECT bieren WHERE </a:t>
            </a:r>
            <a:r>
              <a:rPr lang="nl-BE" dirty="0" err="1" smtClean="0"/>
              <a:t>bieren.alcohol</a:t>
            </a:r>
            <a:r>
              <a:rPr lang="nl-BE" dirty="0"/>
              <a:t> </a:t>
            </a:r>
            <a:r>
              <a:rPr lang="nl-BE" dirty="0" smtClean="0"/>
              <a:t>LIKE </a:t>
            </a:r>
            <a:r>
              <a:rPr lang="nl-BE" b="1" dirty="0" smtClean="0"/>
              <a:t>:</a:t>
            </a:r>
            <a:r>
              <a:rPr lang="nl-BE" b="1" dirty="0" err="1" smtClean="0"/>
              <a:t>alcoholPercentage</a:t>
            </a:r>
            <a:r>
              <a:rPr lang="nl-BE" dirty="0" smtClean="0">
                <a:solidFill>
                  <a:schemeClr val="tx2"/>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smtClean="0">
                <a:solidFill>
                  <a:schemeClr val="tx2"/>
                </a:solidFill>
              </a:rPr>
              <a:t>db</a:t>
            </a:r>
            <a:r>
              <a:rPr lang="en-US" dirty="0" smtClean="0">
                <a:solidFill>
                  <a:schemeClr val="tx2"/>
                </a:solidFill>
              </a:rPr>
              <a:t>-&gt;prepare</a:t>
            </a:r>
            <a:r>
              <a:rPr lang="nl-BE" dirty="0" smtClean="0">
                <a:solidFill>
                  <a:srgbClr val="7030A0"/>
                </a:solidFill>
              </a:rPr>
              <a:t>( </a:t>
            </a:r>
            <a:r>
              <a:rPr lang="nl-BE" dirty="0" smtClean="0">
                <a:solidFill>
                  <a:schemeClr val="tx2"/>
                </a:solidFill>
              </a:rPr>
              <a:t>$</a:t>
            </a:r>
            <a:r>
              <a:rPr lang="nl-BE" dirty="0">
                <a:solidFill>
                  <a:schemeClr val="tx2"/>
                </a:solidFill>
              </a:rPr>
              <a:t>query</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a:t>
            </a:r>
            <a:r>
              <a:rPr lang="en-US" dirty="0" err="1" smtClean="0">
                <a:solidFill>
                  <a:schemeClr val="tx2"/>
                </a:solidFill>
              </a:rPr>
              <a:t>bindValue</a:t>
            </a:r>
            <a:r>
              <a:rPr lang="nl-BE" dirty="0" smtClean="0">
                <a:solidFill>
                  <a:srgbClr val="7030A0"/>
                </a:solidFill>
              </a:rPr>
              <a:t>(</a:t>
            </a:r>
            <a:r>
              <a:rPr lang="nl-BE" dirty="0" smtClean="0">
                <a:solidFill>
                  <a:schemeClr val="tx2"/>
                </a:solidFill>
              </a:rPr>
              <a:t>‘:</a:t>
            </a:r>
            <a:r>
              <a:rPr lang="nl-BE" dirty="0" err="1" smtClean="0">
                <a:solidFill>
                  <a:schemeClr val="tx2"/>
                </a:solidFill>
              </a:rPr>
              <a:t>alcoholPercentage</a:t>
            </a:r>
            <a:r>
              <a:rPr lang="nl-BE" dirty="0" smtClean="0">
                <a:solidFill>
                  <a:schemeClr val="tx2"/>
                </a:solidFill>
              </a:rPr>
              <a:t>’, 7</a:t>
            </a:r>
            <a:r>
              <a:rPr lang="nl-BE" dirty="0" smtClean="0">
                <a:solidFill>
                  <a:srgbClr val="7030A0"/>
                </a:solidFill>
              </a:rPr>
              <a:t>)</a:t>
            </a:r>
            <a:r>
              <a:rPr lang="nl-BE" dirty="0" smtClean="0">
                <a:solidFill>
                  <a:schemeClr val="tx1">
                    <a:lumMod val="95000"/>
                    <a:lumOff val="5000"/>
                  </a:schemeClr>
                </a:solidFill>
              </a:rPr>
              <a:t>;</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en-US" dirty="0" smtClean="0">
                <a:solidFill>
                  <a:schemeClr val="tx2"/>
                </a:solidFill>
              </a:rPr>
              <a:t>$</a:t>
            </a:r>
            <a:r>
              <a:rPr lang="en-US" dirty="0" err="1">
                <a:solidFill>
                  <a:schemeClr val="tx2"/>
                </a:solidFill>
              </a:rPr>
              <a:t>db</a:t>
            </a:r>
            <a:r>
              <a:rPr lang="en-US" dirty="0">
                <a:solidFill>
                  <a:schemeClr val="tx2"/>
                </a:solidFill>
              </a:rPr>
              <a:t>-</a:t>
            </a:r>
            <a:r>
              <a:rPr lang="en-US" dirty="0" smtClean="0">
                <a:solidFill>
                  <a:schemeClr val="tx2"/>
                </a:solidFill>
              </a:rPr>
              <a:t>&gt;execute</a:t>
            </a:r>
            <a:r>
              <a:rPr lang="nl-BE" dirty="0" smtClean="0">
                <a:solidFill>
                  <a:srgbClr val="7030A0"/>
                </a:solidFill>
              </a:rPr>
              <a:t>( )</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PDO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starten met een </a:t>
            </a:r>
            <a:r>
              <a:rPr lang="nl-BE" b="1" dirty="0" smtClean="0">
                <a:solidFill>
                  <a:schemeClr val="tx1">
                    <a:lumMod val="95000"/>
                    <a:lumOff val="5000"/>
                  </a:schemeClr>
                </a:solidFill>
              </a:rPr>
              <a:t>:</a:t>
            </a:r>
          </a:p>
          <a:p>
            <a:pPr lvl="2">
              <a:lnSpc>
                <a:spcPct val="120000"/>
              </a:lnSpc>
            </a:pPr>
            <a:r>
              <a:rPr lang="nl-BE" dirty="0" smtClean="0">
                <a:solidFill>
                  <a:schemeClr val="tx1">
                    <a:lumMod val="95000"/>
                    <a:lumOff val="5000"/>
                  </a:schemeClr>
                </a:solidFill>
              </a:rPr>
              <a:t>Mag je zelf kiezen, maar : wordt niet herkend als </a:t>
            </a:r>
            <a:r>
              <a:rPr lang="nl-BE" dirty="0" err="1" smtClean="0">
                <a:solidFill>
                  <a:schemeClr val="tx1">
                    <a:lumMod val="95000"/>
                    <a:lumOff val="5000"/>
                  </a:schemeClr>
                </a:solidFill>
              </a:rPr>
              <a:t>MySQLI</a:t>
            </a:r>
            <a:r>
              <a:rPr lang="nl-BE" dirty="0" smtClean="0">
                <a:solidFill>
                  <a:schemeClr val="tx1">
                    <a:lumMod val="95000"/>
                    <a:lumOff val="5000"/>
                  </a:schemeClr>
                </a:solidFill>
              </a:rPr>
              <a:t> </a:t>
            </a:r>
            <a:r>
              <a:rPr lang="nl-BE" dirty="0" err="1" smtClean="0">
                <a:solidFill>
                  <a:schemeClr val="tx1">
                    <a:lumMod val="95000"/>
                    <a:lumOff val="5000"/>
                  </a:schemeClr>
                </a:solidFill>
              </a:rPr>
              <a:t>satement</a:t>
            </a:r>
            <a:r>
              <a:rPr lang="nl-BE" dirty="0" smtClean="0">
                <a:solidFill>
                  <a:schemeClr val="tx1">
                    <a:lumMod val="95000"/>
                    <a:lumOff val="5000"/>
                  </a:schemeClr>
                </a:solidFill>
              </a:rPr>
              <a:t> -&gt; meest veilige optie</a:t>
            </a:r>
          </a:p>
          <a:p>
            <a:pPr lvl="2">
              <a:lnSpc>
                <a:spcPct val="120000"/>
              </a:lnSpc>
            </a:pPr>
            <a:r>
              <a:rPr lang="nl-BE" dirty="0" smtClean="0">
                <a:solidFill>
                  <a:schemeClr val="tx1">
                    <a:lumMod val="95000"/>
                    <a:lumOff val="5000"/>
                  </a:schemeClr>
                </a:solidFill>
              </a:rPr>
              <a:t>Per </a:t>
            </a:r>
            <a:r>
              <a:rPr lang="nl-BE" dirty="0" err="1" smtClean="0">
                <a:solidFill>
                  <a:schemeClr val="tx1">
                    <a:lumMod val="95000"/>
                    <a:lumOff val="5000"/>
                  </a:schemeClr>
                </a:solidFill>
              </a:rPr>
              <a:t>placeholder</a:t>
            </a:r>
            <a:r>
              <a:rPr lang="nl-BE" dirty="0" smtClean="0">
                <a:solidFill>
                  <a:schemeClr val="tx1">
                    <a:lumMod val="95000"/>
                    <a:lumOff val="5000"/>
                  </a:schemeClr>
                </a:solidFill>
              </a:rPr>
              <a:t> een aparte </a:t>
            </a:r>
            <a:r>
              <a:rPr lang="nl-BE" dirty="0" err="1" smtClean="0">
                <a:solidFill>
                  <a:schemeClr val="tx1">
                    <a:lumMod val="95000"/>
                    <a:lumOff val="5000"/>
                  </a:schemeClr>
                </a:solidFill>
              </a:rPr>
              <a:t>bindValue</a:t>
            </a:r>
            <a:r>
              <a:rPr lang="nl-BE" dirty="0" smtClean="0">
                <a:solidFill>
                  <a:schemeClr val="tx1">
                    <a:lumMod val="95000"/>
                    <a:lumOff val="5000"/>
                  </a:schemeClr>
                </a:solidFill>
              </a:rPr>
              <a:t>() aanspreking (</a:t>
            </a:r>
            <a:r>
              <a:rPr lang="nl-BE" dirty="0" err="1" smtClean="0">
                <a:solidFill>
                  <a:schemeClr val="tx1">
                    <a:lumMod val="95000"/>
                    <a:lumOff val="5000"/>
                  </a:schemeClr>
                </a:solidFill>
              </a:rPr>
              <a:t>itt</a:t>
            </a:r>
            <a:r>
              <a:rPr lang="nl-BE" dirty="0" smtClean="0">
                <a:solidFill>
                  <a:schemeClr val="tx1">
                    <a:lumMod val="95000"/>
                    <a:lumOff val="5000"/>
                  </a:schemeClr>
                </a:solidFill>
              </a:rPr>
              <a:t> </a:t>
            </a:r>
            <a:r>
              <a:rPr lang="nl-BE" dirty="0" err="1" smtClean="0">
                <a:solidFill>
                  <a:schemeClr val="tx1">
                    <a:lumMod val="95000"/>
                    <a:lumOff val="5000"/>
                  </a:schemeClr>
                </a:solidFill>
              </a:rPr>
              <a:t>MySQLi</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bindValue</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value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value</a:t>
            </a:r>
            <a:r>
              <a:rPr lang="nl-BE" dirty="0" smtClean="0">
                <a:solidFill>
                  <a:schemeClr val="tx1">
                    <a:lumMod val="95000"/>
                    <a:lumOff val="5000"/>
                  </a:schemeClr>
                </a:solidFill>
              </a:rPr>
              <a:t>”</a:t>
            </a:r>
          </a:p>
          <a:p>
            <a:pPr lvl="3">
              <a:lnSpc>
                <a:spcPct val="120000"/>
              </a:lnSpc>
            </a:pPr>
            <a:r>
              <a:rPr lang="nl-BE" dirty="0" err="1" smtClean="0">
                <a:solidFill>
                  <a:schemeClr val="tx1">
                    <a:lumMod val="95000"/>
                    <a:lumOff val="5000"/>
                  </a:schemeClr>
                </a:solidFill>
              </a:rPr>
              <a:t>bindParam</a:t>
            </a:r>
            <a:r>
              <a:rPr lang="nl-BE" dirty="0" smtClean="0">
                <a:solidFill>
                  <a:schemeClr val="tx1">
                    <a:lumMod val="95000"/>
                    <a:lumOff val="5000"/>
                  </a:schemeClr>
                </a:solidFill>
              </a:rPr>
              <a:t>() is doorgegeven op basis van </a:t>
            </a:r>
            <a:r>
              <a:rPr lang="nl-BE" dirty="0" err="1" smtClean="0">
                <a:solidFill>
                  <a:schemeClr val="tx1">
                    <a:lumMod val="95000"/>
                    <a:lumOff val="5000"/>
                  </a:schemeClr>
                </a:solidFill>
              </a:rPr>
              <a:t>reference</a:t>
            </a:r>
            <a:r>
              <a:rPr lang="nl-BE" dirty="0" smtClean="0">
                <a:solidFill>
                  <a:schemeClr val="tx1">
                    <a:lumMod val="95000"/>
                    <a:lumOff val="5000"/>
                  </a:schemeClr>
                </a:solidFill>
              </a:rPr>
              <a:t> “pass </a:t>
            </a:r>
            <a:r>
              <a:rPr lang="nl-BE" dirty="0" err="1" smtClean="0">
                <a:solidFill>
                  <a:schemeClr val="tx1">
                    <a:lumMod val="95000"/>
                    <a:lumOff val="5000"/>
                  </a:schemeClr>
                </a:solidFill>
              </a:rPr>
              <a:t>by</a:t>
            </a:r>
            <a:r>
              <a:rPr lang="nl-BE" dirty="0" smtClean="0">
                <a:solidFill>
                  <a:schemeClr val="tx1">
                    <a:lumMod val="95000"/>
                    <a:lumOff val="5000"/>
                  </a:schemeClr>
                </a:solidFill>
              </a:rPr>
              <a:t> </a:t>
            </a:r>
            <a:r>
              <a:rPr lang="nl-BE" dirty="0" err="1" smtClean="0">
                <a:solidFill>
                  <a:schemeClr val="tx1">
                    <a:lumMod val="95000"/>
                    <a:lumOff val="5000"/>
                  </a:schemeClr>
                </a:solidFill>
              </a:rPr>
              <a:t>reference</a:t>
            </a:r>
            <a:r>
              <a:rPr lang="nl-BE" dirty="0" smtClean="0">
                <a:solidFill>
                  <a:schemeClr val="tx1">
                    <a:lumMod val="95000"/>
                    <a:lumOff val="5000"/>
                  </a:schemeClr>
                </a:solidFill>
              </a:rPr>
              <a: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crud</a:t>
            </a:r>
            <a:r>
              <a:rPr lang="nl-BE" dirty="0" smtClean="0">
                <a:solidFill>
                  <a:srgbClr val="00B050"/>
                </a:solidFill>
              </a:rPr>
              <a:t>-query-</a:t>
            </a:r>
            <a:r>
              <a:rPr lang="nl-BE" dirty="0" err="1" smtClean="0">
                <a:solidFill>
                  <a:srgbClr val="00B050"/>
                </a:solidFill>
              </a:rPr>
              <a:t>result</a:t>
            </a:r>
            <a:r>
              <a:rPr lang="nl-BE" dirty="0" smtClean="0">
                <a:solidFill>
                  <a:srgbClr val="00B050"/>
                </a:solidFill>
              </a:rPr>
              <a:t>-</a:t>
            </a:r>
            <a:r>
              <a:rPr lang="nl-BE" dirty="0" err="1" smtClean="0">
                <a:solidFill>
                  <a:srgbClr val="00B050"/>
                </a:solidFill>
              </a:rPr>
              <a:t>prepared</a:t>
            </a:r>
            <a:r>
              <a:rPr lang="nl-BE" dirty="0" smtClean="0">
                <a:solidFill>
                  <a:srgbClr val="00B050"/>
                </a:solidFill>
              </a:rPr>
              <a:t>-statements-</a:t>
            </a:r>
            <a:r>
              <a:rPr lang="nl-BE" dirty="0" err="1" smtClean="0">
                <a:solidFill>
                  <a:srgbClr val="00B050"/>
                </a:solidFill>
              </a:rPr>
              <a:t>pdo</a:t>
            </a:r>
            <a:r>
              <a:rPr lang="nl-BE" dirty="0" smtClean="0">
                <a:solidFill>
                  <a:srgbClr val="00B050"/>
                </a:solidFill>
              </a:rPr>
              <a:t> </a:t>
            </a:r>
            <a:r>
              <a:rPr lang="nl-BE" dirty="0" smtClean="0"/>
              <a:t>)</a:t>
            </a:r>
          </a:p>
        </p:txBody>
      </p:sp>
    </p:spTree>
    <p:extLst>
      <p:ext uri="{BB962C8B-B14F-4D97-AF65-F5344CB8AC3E}">
        <p14:creationId xmlns:p14="http://schemas.microsoft.com/office/powerpoint/2010/main" val="13153942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Stappenplan om te debuggen</a:t>
            </a:r>
            <a:br>
              <a:rPr lang="nl-BE" dirty="0" smtClean="0"/>
            </a:br>
            <a:r>
              <a:rPr lang="nl-BE" dirty="0" smtClean="0"/>
              <a:t/>
            </a:r>
            <a:br>
              <a:rPr lang="nl-BE" dirty="0" smtClean="0"/>
            </a:br>
            <a:r>
              <a:rPr lang="nl-BE" dirty="0" smtClean="0"/>
              <a:t>Door de combinatie van PHP/</a:t>
            </a:r>
            <a:r>
              <a:rPr lang="nl-BE" dirty="0" err="1" smtClean="0"/>
              <a:t>MySQL</a:t>
            </a:r>
            <a:r>
              <a:rPr lang="nl-BE" dirty="0" smtClean="0"/>
              <a:t> is het moeilijk te zeggen waar er eventueel een fout zit. Daarom:</a:t>
            </a:r>
          </a:p>
          <a:p>
            <a:pPr>
              <a:lnSpc>
                <a:spcPct val="120000"/>
              </a:lnSpc>
            </a:pPr>
            <a:endParaRPr lang="nl-BE" dirty="0" smtClean="0"/>
          </a:p>
          <a:p>
            <a:pPr marL="971550" lvl="1" indent="-514350">
              <a:lnSpc>
                <a:spcPct val="120000"/>
              </a:lnSpc>
              <a:buFont typeface="+mj-lt"/>
              <a:buAutoNum type="arabicPeriod"/>
            </a:pPr>
            <a:r>
              <a:rPr lang="nl-BE" dirty="0" smtClean="0"/>
              <a:t>Maak de query in </a:t>
            </a:r>
            <a:r>
              <a:rPr lang="nl-BE" dirty="0" err="1" smtClean="0"/>
              <a:t>phpmyadmin</a:t>
            </a:r>
            <a:r>
              <a:rPr lang="nl-BE" dirty="0" smtClean="0"/>
              <a:t>-console</a:t>
            </a:r>
          </a:p>
          <a:p>
            <a:pPr marL="1371600" lvl="2" indent="-514350">
              <a:lnSpc>
                <a:spcPct val="120000"/>
              </a:lnSpc>
            </a:pPr>
            <a:r>
              <a:rPr lang="nl-BE" dirty="0" smtClean="0"/>
              <a:t>Pas als deze query het gewenste resultaat geeft, copy-pasten naar PHP</a:t>
            </a:r>
          </a:p>
          <a:p>
            <a:pPr marL="971550" lvl="1" indent="-514350">
              <a:lnSpc>
                <a:spcPct val="120000"/>
              </a:lnSpc>
              <a:buFont typeface="+mj-lt"/>
              <a:buAutoNum type="arabicPeriod"/>
            </a:pPr>
            <a:r>
              <a:rPr lang="nl-BE" dirty="0" smtClean="0"/>
              <a:t>Plaats de query in een variabele en vervang met </a:t>
            </a:r>
            <a:r>
              <a:rPr lang="nl-BE" dirty="0" err="1" smtClean="0"/>
              <a:t>placeholders</a:t>
            </a:r>
            <a:endParaRPr lang="nl-BE" dirty="0" smtClean="0"/>
          </a:p>
          <a:p>
            <a:pPr marL="1371600" lvl="2" indent="-514350">
              <a:lnSpc>
                <a:spcPct val="120000"/>
              </a:lnSpc>
            </a:pPr>
            <a:r>
              <a:rPr lang="nl-BE" dirty="0" smtClean="0"/>
              <a:t>Je mag enters gebruik in de query-string, doe dit om het overzicht te bewaren</a:t>
            </a:r>
          </a:p>
          <a:p>
            <a:pPr marL="971550" lvl="1" indent="-514350">
              <a:lnSpc>
                <a:spcPct val="120000"/>
              </a:lnSpc>
              <a:buFont typeface="+mj-lt"/>
              <a:buAutoNum type="arabicPeriod"/>
            </a:pPr>
            <a:r>
              <a:rPr lang="nl-BE" dirty="0" smtClean="0"/>
              <a:t>Echo de query en kijk of alles correct </a:t>
            </a:r>
            <a:r>
              <a:rPr lang="nl-BE" dirty="0" err="1" smtClean="0"/>
              <a:t>gecopy</a:t>
            </a:r>
            <a:r>
              <a:rPr lang="nl-BE" dirty="0" smtClean="0"/>
              <a:t>-paste is </a:t>
            </a:r>
          </a:p>
          <a:p>
            <a:pPr marL="1371600" lvl="2" indent="-514350">
              <a:lnSpc>
                <a:spcPct val="120000"/>
              </a:lnSpc>
            </a:pPr>
            <a:r>
              <a:rPr lang="nl-BE" dirty="0" smtClean="0"/>
              <a:t>geen spaties vergeten?</a:t>
            </a:r>
          </a:p>
          <a:p>
            <a:pPr marL="971550" lvl="1" indent="-514350">
              <a:lnSpc>
                <a:spcPct val="120000"/>
              </a:lnSpc>
              <a:buFont typeface="+mj-lt"/>
              <a:buAutoNum type="arabicPeriod"/>
            </a:pPr>
            <a:r>
              <a:rPr lang="nl-BE" dirty="0" smtClean="0"/>
              <a:t>Pas daarna de query uitvoeren</a:t>
            </a:r>
          </a:p>
          <a:p>
            <a:pPr marL="1371600" lvl="2" indent="-514350">
              <a:lnSpc>
                <a:spcPct val="120000"/>
              </a:lnSpc>
            </a:pPr>
            <a:r>
              <a:rPr lang="nl-BE" dirty="0" smtClean="0"/>
              <a:t>Een fout resultaat? Dan zit de fout vrijwel zeker in de PHP-code</a:t>
            </a:r>
            <a:r>
              <a:rPr lang="nl-BE" dirty="0"/>
              <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a:t>
            </a:r>
            <a:endParaRPr lang="nl-BE" dirty="0"/>
          </a:p>
        </p:txBody>
      </p:sp>
    </p:spTree>
    <p:extLst>
      <p:ext uri="{BB962C8B-B14F-4D97-AF65-F5344CB8AC3E}">
        <p14:creationId xmlns:p14="http://schemas.microsoft.com/office/powerpoint/2010/main" val="80503852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CRUD (database)</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t>Datarijen </a:t>
            </a:r>
            <a:r>
              <a:rPr lang="nl-BE" b="1" dirty="0"/>
              <a:t>inserten</a:t>
            </a:r>
            <a:r>
              <a:rPr lang="nl-BE" dirty="0"/>
              <a:t>, </a:t>
            </a:r>
            <a:r>
              <a:rPr lang="nl-BE" b="1" dirty="0"/>
              <a:t>deleten </a:t>
            </a:r>
            <a:r>
              <a:rPr lang="nl-BE" dirty="0"/>
              <a:t>en </a:t>
            </a:r>
            <a:r>
              <a:rPr lang="nl-BE" b="1" dirty="0"/>
              <a:t>updaten </a:t>
            </a:r>
            <a:r>
              <a:rPr lang="nl-BE" dirty="0"/>
              <a:t>gebeuren op exact dezelfde manier als een gewone SQL-query</a:t>
            </a:r>
          </a:p>
          <a:p>
            <a:pPr lvl="1">
              <a:lnSpc>
                <a:spcPct val="120000"/>
              </a:lnSpc>
            </a:pPr>
            <a:r>
              <a:rPr lang="nl-BE" dirty="0"/>
              <a:t>Aan de PHP-syntax verandert niets</a:t>
            </a:r>
            <a:br>
              <a:rPr lang="nl-BE" dirty="0"/>
            </a:br>
            <a:endParaRPr lang="nl-BE" dirty="0">
              <a:solidFill>
                <a:srgbClr val="00B050"/>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a:t>
            </a:r>
            <a:r>
              <a:rPr lang="nl-BE" dirty="0" err="1" smtClean="0">
                <a:solidFill>
                  <a:srgbClr val="00B0F0"/>
                </a:solidFill>
              </a:rPr>
              <a:t>insert</a:t>
            </a:r>
            <a:endParaRPr lang="nl-BE" dirty="0">
              <a:solidFill>
                <a:schemeClr val="tx1">
                  <a:lumMod val="95000"/>
                  <a:lumOff val="5000"/>
                </a:schemeClr>
              </a:solidFill>
            </a:endParaRPr>
          </a:p>
          <a:p>
            <a:pPr>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opdracht-CRUD-delete </a:t>
            </a:r>
          </a:p>
          <a:p>
            <a:pPr>
              <a:lnSpc>
                <a:spcPct val="120000"/>
              </a:lnSpc>
            </a:pPr>
            <a:r>
              <a:rPr lang="nl-BE" dirty="0" smtClean="0">
                <a:solidFill>
                  <a:schemeClr val="tx1">
                    <a:lumMod val="95000"/>
                    <a:lumOff val="5000"/>
                  </a:schemeClr>
                </a:solidFill>
              </a:rPr>
              <a:t>Opdracht</a:t>
            </a:r>
            <a:r>
              <a:rPr lang="nl-BE" dirty="0" smtClean="0">
                <a:solidFill>
                  <a:srgbClr val="00B0F0"/>
                </a:solidFill>
              </a:rPr>
              <a:t>: opdracht-CRUD-update</a:t>
            </a:r>
            <a:endParaRPr lang="nl-BE" dirty="0" smtClean="0">
              <a:solidFill>
                <a:schemeClr val="tx1">
                  <a:lumMod val="95000"/>
                  <a:lumOff val="5000"/>
                </a:schemeClr>
              </a:solidFill>
            </a:endParaRPr>
          </a:p>
          <a:p>
            <a:pPr>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opdracht-CRUD-query-order-</a:t>
            </a:r>
            <a:r>
              <a:rPr lang="nl-BE" dirty="0" err="1" smtClean="0">
                <a:solidFill>
                  <a:srgbClr val="00B0F0"/>
                </a:solidFill>
              </a:rPr>
              <a:t>by</a:t>
            </a:r>
            <a:endParaRPr lang="nl-BE" dirty="0">
              <a:solidFill>
                <a:schemeClr val="tx1">
                  <a:lumMod val="95000"/>
                  <a:lumOff val="5000"/>
                </a:schemeClr>
              </a:solidFill>
            </a:endParaRPr>
          </a:p>
        </p:txBody>
      </p:sp>
    </p:spTree>
    <p:extLst>
      <p:ext uri="{BB962C8B-B14F-4D97-AF65-F5344CB8AC3E}">
        <p14:creationId xmlns:p14="http://schemas.microsoft.com/office/powerpoint/2010/main" val="1591068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Zoeken in de documentation</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099" y="2636912"/>
            <a:ext cx="72882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78293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Algemeen:</a:t>
            </a:r>
          </a:p>
          <a:p>
            <a:pPr lvl="1">
              <a:lnSpc>
                <a:spcPct val="120000"/>
              </a:lnSpc>
            </a:pPr>
            <a:r>
              <a:rPr lang="nl-BE" dirty="0" smtClean="0"/>
              <a:t>OWASP</a:t>
            </a:r>
          </a:p>
          <a:p>
            <a:pPr lvl="2">
              <a:lnSpc>
                <a:spcPct val="120000"/>
              </a:lnSpc>
            </a:pPr>
            <a:r>
              <a:rPr lang="nl-BE" dirty="0"/>
              <a:t>https://www.owasp.org/index.php/PHP_Security_Cheat_Sheet</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011380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a:t>Tracking details</a:t>
            </a:r>
          </a:p>
          <a:p>
            <a:pPr lvl="1">
              <a:lnSpc>
                <a:spcPct val="120000"/>
              </a:lnSpc>
            </a:pPr>
            <a:r>
              <a:rPr lang="nl-BE" dirty="0"/>
              <a:t>Een extra tabel die wordt gekoppeld aan elke nieuwe rij die in de database wordt toegevoegd.</a:t>
            </a:r>
          </a:p>
          <a:p>
            <a:pPr lvl="2">
              <a:lnSpc>
                <a:spcPct val="120000"/>
              </a:lnSpc>
            </a:pPr>
            <a:r>
              <a:rPr lang="nl-BE" dirty="0"/>
              <a:t>Bv. artikels, gebruikers, …</a:t>
            </a:r>
            <a:br>
              <a:rPr lang="nl-BE" dirty="0"/>
            </a:br>
            <a:endParaRPr lang="nl-BE" dirty="0"/>
          </a:p>
          <a:p>
            <a:pPr lvl="1">
              <a:lnSpc>
                <a:spcPct val="120000"/>
              </a:lnSpc>
            </a:pPr>
            <a:r>
              <a:rPr lang="nl-BE" dirty="0"/>
              <a:t>Wat zit er in deze tabel?</a:t>
            </a:r>
          </a:p>
          <a:p>
            <a:pPr lvl="2">
              <a:lnSpc>
                <a:spcPct val="120000"/>
              </a:lnSpc>
            </a:pPr>
            <a:r>
              <a:rPr lang="nl-BE" b="1" dirty="0"/>
              <a:t>created_by_user_id</a:t>
            </a:r>
            <a:r>
              <a:rPr lang="nl-BE" dirty="0"/>
              <a:t>, </a:t>
            </a:r>
            <a:r>
              <a:rPr lang="nl-BE" b="1" dirty="0"/>
              <a:t>created on</a:t>
            </a:r>
            <a:r>
              <a:rPr lang="nl-BE" dirty="0"/>
              <a:t>: wanneer een nieuwe rij wordt aangemaakt</a:t>
            </a:r>
          </a:p>
          <a:p>
            <a:pPr lvl="2">
              <a:lnSpc>
                <a:spcPct val="120000"/>
              </a:lnSpc>
            </a:pPr>
            <a:r>
              <a:rPr lang="nl-BE" b="1" dirty="0"/>
              <a:t>changed_by_user_id</a:t>
            </a:r>
            <a:r>
              <a:rPr lang="nl-BE" dirty="0"/>
              <a:t>, </a:t>
            </a:r>
            <a:r>
              <a:rPr lang="nl-BE" b="1" dirty="0"/>
              <a:t>changed_on</a:t>
            </a:r>
            <a:r>
              <a:rPr lang="nl-BE" dirty="0"/>
              <a:t>: wanneer een bestaande rij wordt aangepast</a:t>
            </a:r>
          </a:p>
          <a:p>
            <a:pPr lvl="2">
              <a:lnSpc>
                <a:spcPct val="120000"/>
              </a:lnSpc>
            </a:pPr>
            <a:r>
              <a:rPr lang="nl-BE" b="1" dirty="0"/>
              <a:t>is_archived </a:t>
            </a:r>
            <a:r>
              <a:rPr lang="nl-BE" dirty="0"/>
              <a:t>(bool), </a:t>
            </a:r>
            <a:r>
              <a:rPr lang="nl-BE" b="1" dirty="0"/>
              <a:t>archived_by_user_id</a:t>
            </a:r>
            <a:r>
              <a:rPr lang="nl-BE" dirty="0"/>
              <a:t>, </a:t>
            </a:r>
            <a:r>
              <a:rPr lang="nl-BE" b="1" dirty="0"/>
              <a:t>archived_on</a:t>
            </a:r>
            <a:r>
              <a:rPr lang="nl-BE" dirty="0"/>
              <a:t>: wanneer een nieuwe rij wordt ‘verwijderd’.</a:t>
            </a:r>
          </a:p>
          <a:p>
            <a:pPr lvl="2">
              <a:lnSpc>
                <a:spcPct val="120000"/>
              </a:lnSpc>
            </a:pPr>
            <a:r>
              <a:rPr lang="nl-BE" b="1" dirty="0"/>
              <a:t>is_active</a:t>
            </a:r>
            <a:r>
              <a:rPr lang="nl-BE" dirty="0"/>
              <a:t> (bool), </a:t>
            </a:r>
            <a:r>
              <a:rPr lang="nl-BE" b="1" dirty="0"/>
              <a:t>activated_by_user_id</a:t>
            </a:r>
            <a:r>
              <a:rPr lang="nl-BE" dirty="0"/>
              <a:t>, </a:t>
            </a:r>
            <a:r>
              <a:rPr lang="nl-BE" b="1" dirty="0"/>
              <a:t>activated_on</a:t>
            </a:r>
            <a:r>
              <a:rPr lang="nl-BE" dirty="0"/>
              <a:t>: wanneer een bestaande rij wordt geactiveerd.</a:t>
            </a: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43937881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95300" y="2105819"/>
            <a:ext cx="8153400" cy="3514725"/>
          </a:xfrm>
          <a:prstGeom prst="rect">
            <a:avLst/>
          </a:prstGeom>
          <a:noFill/>
          <a:ln w="9525">
            <a:noFill/>
            <a:miter lim="800000"/>
            <a:headEnd/>
            <a:tailEnd/>
          </a:ln>
        </p:spPr>
      </p:pic>
    </p:spTree>
    <p:extLst>
      <p:ext uri="{BB962C8B-B14F-4D97-AF65-F5344CB8AC3E}">
        <p14:creationId xmlns:p14="http://schemas.microsoft.com/office/powerpoint/2010/main" val="112028731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created:</a:t>
            </a:r>
          </a:p>
          <a:p>
            <a:pPr lvl="2">
              <a:lnSpc>
                <a:spcPct val="120000"/>
              </a:lnSpc>
            </a:pPr>
            <a:r>
              <a:rPr lang="nl-BE" dirty="0"/>
              <a:t>Wanneer een rij wordt aangemaakt</a:t>
            </a:r>
          </a:p>
          <a:p>
            <a:pPr lvl="3">
              <a:lnSpc>
                <a:spcPct val="120000"/>
              </a:lnSpc>
            </a:pPr>
            <a:r>
              <a:rPr lang="nl-BE" dirty="0"/>
              <a:t>Bv. bij het toevoegen van een gebruiker </a:t>
            </a:r>
            <a:br>
              <a:rPr lang="nl-BE" dirty="0"/>
            </a:br>
            <a:endParaRPr lang="nl-BE" dirty="0"/>
          </a:p>
          <a:p>
            <a:pPr lvl="2">
              <a:lnSpc>
                <a:spcPct val="120000"/>
              </a:lnSpc>
            </a:pPr>
            <a:r>
              <a:rPr lang="nl-BE" dirty="0"/>
              <a:t>de created_on  (NOW())en created_by_user_id (id van de zopas toegevoegde gebruiker)  moeten aangepast worden</a:t>
            </a:r>
            <a:br>
              <a:rPr lang="nl-BE" dirty="0"/>
            </a:br>
            <a:endParaRPr lang="nl-BE" dirty="0"/>
          </a:p>
          <a:p>
            <a:pPr lvl="2">
              <a:lnSpc>
                <a:spcPct val="120000"/>
              </a:lnSpc>
            </a:pPr>
            <a:r>
              <a:rPr lang="nl-BE" dirty="0"/>
              <a:t>Géén is_created</a:t>
            </a:r>
          </a:p>
          <a:p>
            <a:pPr lvl="3">
              <a:lnSpc>
                <a:spcPct val="120000"/>
              </a:lnSpc>
            </a:pPr>
            <a:r>
              <a:rPr lang="nl-BE" dirty="0"/>
              <a:t>onlogisch om hier een bool voor te voorzien omdat we weten dat iets is aangemaakt wanneer er een datum/id vermeld is.</a:t>
            </a:r>
          </a:p>
          <a:p>
            <a:endParaRPr lang="nl-BE" dirty="0"/>
          </a:p>
        </p:txBody>
      </p:sp>
    </p:spTree>
    <p:extLst>
      <p:ext uri="{BB962C8B-B14F-4D97-AF65-F5344CB8AC3E}">
        <p14:creationId xmlns:p14="http://schemas.microsoft.com/office/powerpoint/2010/main" val="24371824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t>changed:</a:t>
            </a:r>
          </a:p>
          <a:p>
            <a:pPr lvl="2">
              <a:lnSpc>
                <a:spcPct val="120000"/>
              </a:lnSpc>
            </a:pPr>
            <a:r>
              <a:rPr lang="nl-BE" dirty="0"/>
              <a:t>Wanneer een rij </a:t>
            </a:r>
            <a:r>
              <a:rPr lang="nl-BE" i="1" dirty="0"/>
              <a:t>inhoudelijk</a:t>
            </a:r>
            <a:r>
              <a:rPr lang="nl-BE" dirty="0"/>
              <a:t> wordt aangepast</a:t>
            </a:r>
          </a:p>
          <a:p>
            <a:pPr lvl="3">
              <a:lnSpc>
                <a:spcPct val="120000"/>
              </a:lnSpc>
            </a:pPr>
            <a:r>
              <a:rPr lang="nl-BE" dirty="0"/>
              <a:t>Bv. het verbeteren van een taalfout in de titel</a:t>
            </a:r>
            <a:br>
              <a:rPr lang="nl-BE" dirty="0"/>
            </a:br>
            <a:endParaRPr lang="nl-BE" dirty="0"/>
          </a:p>
          <a:p>
            <a:pPr lvl="2">
              <a:lnSpc>
                <a:spcPct val="120000"/>
              </a:lnSpc>
            </a:pPr>
            <a:r>
              <a:rPr lang="nl-BE" dirty="0"/>
              <a:t>de changed_on  (NOW())en changed_by_user_id moeten aangepast worden</a:t>
            </a:r>
            <a:br>
              <a:rPr lang="nl-BE" dirty="0"/>
            </a:br>
            <a:endParaRPr lang="nl-BE" dirty="0"/>
          </a:p>
          <a:p>
            <a:pPr lvl="2">
              <a:lnSpc>
                <a:spcPct val="120000"/>
              </a:lnSpc>
            </a:pPr>
            <a:r>
              <a:rPr lang="nl-BE" dirty="0"/>
              <a:t>Géén is_changed </a:t>
            </a:r>
          </a:p>
          <a:p>
            <a:pPr lvl="3">
              <a:lnSpc>
                <a:spcPct val="120000"/>
              </a:lnSpc>
            </a:pPr>
            <a:r>
              <a:rPr lang="nl-BE" dirty="0"/>
              <a:t>onlogisch om hier een bool voor te voorzien omdat we weten dat iets is aangepast wanneer er een datum/id vermeld is.</a:t>
            </a:r>
          </a:p>
          <a:p>
            <a:pPr lvl="2">
              <a:lnSpc>
                <a:spcPct val="120000"/>
              </a:lnSpc>
            </a:pPr>
            <a:endParaRPr lang="nl-BE" dirty="0"/>
          </a:p>
          <a:p>
            <a:endParaRPr lang="nl-BE" dirty="0"/>
          </a:p>
        </p:txBody>
      </p:sp>
    </p:spTree>
    <p:extLst>
      <p:ext uri="{BB962C8B-B14F-4D97-AF65-F5344CB8AC3E}">
        <p14:creationId xmlns:p14="http://schemas.microsoft.com/office/powerpoint/2010/main" val="185522692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active:</a:t>
            </a:r>
          </a:p>
          <a:p>
            <a:pPr lvl="2">
              <a:lnSpc>
                <a:spcPct val="120000"/>
              </a:lnSpc>
            </a:pPr>
            <a:r>
              <a:rPr lang="nl-BE" dirty="0"/>
              <a:t>Wanneer een rij al is aangemaakt maar nog niet gebruikt mag worden op de hoofdpagina </a:t>
            </a:r>
          </a:p>
          <a:p>
            <a:pPr lvl="3">
              <a:lnSpc>
                <a:spcPct val="120000"/>
              </a:lnSpc>
            </a:pPr>
            <a:r>
              <a:rPr lang="nl-BE" dirty="0"/>
              <a:t>bv. wanneer een artikel nog moet nagekeken worden door de redacteur alvorens te publiceren op de hoofdpagina</a:t>
            </a:r>
          </a:p>
          <a:p>
            <a:pPr lvl="3">
              <a:lnSpc>
                <a:spcPct val="120000"/>
              </a:lnSpc>
            </a:pPr>
            <a:r>
              <a:rPr lang="nl-BE" dirty="0"/>
              <a:t>Bv. wanneer een gebruiker zijn email nog moet bevestigen</a:t>
            </a:r>
            <a:br>
              <a:rPr lang="nl-BE" dirty="0"/>
            </a:br>
            <a:endParaRPr lang="nl-BE" dirty="0"/>
          </a:p>
          <a:p>
            <a:pPr lvl="2">
              <a:lnSpc>
                <a:spcPct val="120000"/>
              </a:lnSpc>
            </a:pPr>
            <a:r>
              <a:rPr lang="nl-BE" dirty="0"/>
              <a:t>de is_active (bool), activated_on  (NOW())en activated_by_user_id moeten aangepast worden</a:t>
            </a:r>
          </a:p>
        </p:txBody>
      </p:sp>
    </p:spTree>
    <p:extLst>
      <p:ext uri="{BB962C8B-B14F-4D97-AF65-F5344CB8AC3E}">
        <p14:creationId xmlns:p14="http://schemas.microsoft.com/office/powerpoint/2010/main" val="174337023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a:solidFill>
                  <a:schemeClr val="bg1">
                    <a:lumMod val="85000"/>
                  </a:schemeClr>
                </a:solidFill>
              </a:rPr>
              <a:t>Tracking details</a:t>
            </a:r>
          </a:p>
          <a:p>
            <a:pPr lvl="1">
              <a:lnSpc>
                <a:spcPct val="120000"/>
              </a:lnSpc>
            </a:pPr>
            <a:r>
              <a:rPr lang="nl-BE" dirty="0"/>
              <a:t>archived:</a:t>
            </a:r>
          </a:p>
          <a:p>
            <a:pPr lvl="2">
              <a:lnSpc>
                <a:spcPct val="120000"/>
              </a:lnSpc>
            </a:pPr>
            <a:r>
              <a:rPr lang="nl-BE" dirty="0"/>
              <a:t>Wanneer een rij verwijderd moet worden.</a:t>
            </a:r>
            <a:br>
              <a:rPr lang="nl-BE" dirty="0"/>
            </a:br>
            <a:endParaRPr lang="nl-BE" dirty="0"/>
          </a:p>
          <a:p>
            <a:pPr lvl="2">
              <a:lnSpc>
                <a:spcPct val="120000"/>
              </a:lnSpc>
            </a:pPr>
            <a:r>
              <a:rPr lang="nl-BE" dirty="0"/>
              <a:t>LET OP: Laat een gebruiker NOOIT data uit de database verwijderen.</a:t>
            </a:r>
            <a:br>
              <a:rPr lang="nl-BE" dirty="0"/>
            </a:br>
            <a:endParaRPr lang="nl-BE" dirty="0"/>
          </a:p>
          <a:p>
            <a:pPr lvl="2">
              <a:lnSpc>
                <a:spcPct val="120000"/>
              </a:lnSpc>
            </a:pPr>
            <a:r>
              <a:rPr lang="nl-BE" dirty="0"/>
              <a:t>Werk met is_archived en verberg de rijen (dmv SQL) waarbij de is_archived op 1 staat.</a:t>
            </a:r>
            <a:br>
              <a:rPr lang="nl-BE" dirty="0"/>
            </a:br>
            <a:endParaRPr lang="nl-BE" dirty="0"/>
          </a:p>
          <a:p>
            <a:pPr lvl="3">
              <a:lnSpc>
                <a:spcPct val="120000"/>
              </a:lnSpc>
            </a:pPr>
            <a:r>
              <a:rPr lang="nl-BE" dirty="0"/>
              <a:t>Zo lijkt het alsof de data verwijderd is, terwijl deze nog in de database terug te vinden is.</a:t>
            </a:r>
          </a:p>
        </p:txBody>
      </p:sp>
    </p:spTree>
    <p:extLst>
      <p:ext uri="{BB962C8B-B14F-4D97-AF65-F5344CB8AC3E}">
        <p14:creationId xmlns:p14="http://schemas.microsoft.com/office/powerpoint/2010/main" val="280479639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solidFill>
                  <a:schemeClr val="bg1">
                    <a:lumMod val="85000"/>
                  </a:schemeClr>
                </a:solidFill>
              </a:rPr>
              <a:t>Tracking details</a:t>
            </a:r>
          </a:p>
          <a:p>
            <a:pPr lvl="1">
              <a:lnSpc>
                <a:spcPct val="120000"/>
              </a:lnSpc>
            </a:pPr>
            <a:r>
              <a:rPr lang="nl-BE" dirty="0">
                <a:solidFill>
                  <a:schemeClr val="bg1">
                    <a:lumMod val="85000"/>
                  </a:schemeClr>
                </a:solidFill>
              </a:rPr>
              <a:t>archived:</a:t>
            </a:r>
          </a:p>
          <a:p>
            <a:pPr lvl="2">
              <a:lnSpc>
                <a:spcPct val="120000"/>
              </a:lnSpc>
            </a:pPr>
            <a:r>
              <a:rPr lang="nl-BE" dirty="0"/>
              <a:t>Voordeel: </a:t>
            </a:r>
          </a:p>
          <a:p>
            <a:pPr lvl="3">
              <a:lnSpc>
                <a:spcPct val="120000"/>
              </a:lnSpc>
            </a:pPr>
            <a:r>
              <a:rPr lang="nl-BE" dirty="0"/>
              <a:t>mensen met kwade bedoelingen kunnen niets verwijderen.</a:t>
            </a:r>
          </a:p>
          <a:p>
            <a:pPr lvl="3">
              <a:lnSpc>
                <a:spcPct val="120000"/>
              </a:lnSpc>
            </a:pPr>
            <a:r>
              <a:rPr lang="nl-BE" dirty="0"/>
              <a:t>Dingen die per ongeluk werden verwijderd, kunnen makkelijk weer opgehaald worden.</a:t>
            </a:r>
          </a:p>
          <a:p>
            <a:pPr lvl="3">
              <a:lnSpc>
                <a:spcPct val="120000"/>
              </a:lnSpc>
            </a:pPr>
            <a:endParaRPr lang="nl-BE" dirty="0"/>
          </a:p>
          <a:p>
            <a:pPr lvl="2">
              <a:lnSpc>
                <a:spcPct val="120000"/>
              </a:lnSpc>
            </a:pPr>
            <a:r>
              <a:rPr lang="nl-BE" dirty="0"/>
              <a:t>de is_archived (bool), archived_on  (NOW())en archived_by_user_id moeten aangepast </a:t>
            </a:r>
            <a:r>
              <a:rPr lang="nl-BE" dirty="0" smtClean="0"/>
              <a:t>worden</a:t>
            </a:r>
          </a:p>
          <a:p>
            <a:pPr lvl="1">
              <a:lnSpc>
                <a:spcPct val="120000"/>
              </a:lnSpc>
            </a:pPr>
            <a:r>
              <a:rPr lang="nl-BE" b="1" dirty="0" smtClean="0"/>
              <a:t>Opmerking</a:t>
            </a:r>
            <a:r>
              <a:rPr lang="nl-BE" dirty="0" smtClean="0"/>
              <a:t>: </a:t>
            </a:r>
            <a:r>
              <a:rPr lang="nl-BE" dirty="0" err="1" smtClean="0"/>
              <a:t>tracking_details</a:t>
            </a:r>
            <a:r>
              <a:rPr lang="nl-BE" dirty="0" smtClean="0"/>
              <a:t> hoeven niet altijd in een aparte tabel, kunnen ook in de te </a:t>
            </a:r>
            <a:r>
              <a:rPr lang="nl-BE" dirty="0" err="1" smtClean="0"/>
              <a:t>tracken</a:t>
            </a:r>
            <a:r>
              <a:rPr lang="nl-BE" dirty="0" smtClean="0"/>
              <a:t> tabel verwerkt worden.</a:t>
            </a:r>
            <a:r>
              <a:rPr lang="nl-BE" dirty="0"/>
              <a:t/>
            </a:r>
            <a:br>
              <a:rPr lang="nl-BE" dirty="0"/>
            </a:br>
            <a:r>
              <a:rPr lang="nl-BE" dirty="0" smtClean="0"/>
              <a:t/>
            </a:r>
            <a:br>
              <a:rPr lang="nl-BE" dirty="0" smtClean="0"/>
            </a:br>
            <a:r>
              <a:rPr lang="nl-BE" dirty="0" smtClean="0"/>
              <a:t>(</a:t>
            </a:r>
            <a:r>
              <a:rPr lang="nl-BE" dirty="0"/>
              <a:t>vb. </a:t>
            </a:r>
            <a:r>
              <a:rPr lang="nl-BE" dirty="0">
                <a:solidFill>
                  <a:srgbClr val="00B050"/>
                </a:solidFill>
              </a:rPr>
              <a:t>voorbeeld-security-tracking-details </a:t>
            </a:r>
            <a:r>
              <a:rPr lang="nl-BE" dirty="0"/>
              <a:t>)</a:t>
            </a:r>
          </a:p>
          <a:p>
            <a:pPr marL="457200" lvl="1" indent="0">
              <a:lnSpc>
                <a:spcPct val="120000"/>
              </a:lnSpc>
              <a:buNone/>
            </a:pPr>
            <a:endParaRPr lang="nl-BE" dirty="0" smtClean="0"/>
          </a:p>
        </p:txBody>
      </p:sp>
    </p:spTree>
    <p:extLst>
      <p:ext uri="{BB962C8B-B14F-4D97-AF65-F5344CB8AC3E}">
        <p14:creationId xmlns:p14="http://schemas.microsoft.com/office/powerpoint/2010/main" val="205978132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Tracking details in samenwerking met user_type</a:t>
            </a:r>
            <a:br>
              <a:rPr lang="nl-BE" dirty="0"/>
            </a:br>
            <a:endParaRPr lang="nl-BE" dirty="0"/>
          </a:p>
          <a:p>
            <a:pPr lvl="1">
              <a:lnSpc>
                <a:spcPct val="120000"/>
              </a:lnSpc>
            </a:pPr>
            <a:r>
              <a:rPr lang="nl-BE" dirty="0"/>
              <a:t>Minst ideaal: geen rekening gehouden met user types (gebruiker, admin, superadmin, …)</a:t>
            </a:r>
          </a:p>
          <a:p>
            <a:pPr lvl="2">
              <a:lnSpc>
                <a:spcPct val="120000"/>
              </a:lnSpc>
            </a:pPr>
            <a:r>
              <a:rPr lang="nl-BE" dirty="0"/>
              <a:t>Wanneer er iets verwijderd werd of gemonitord moet worden -&gt; opzoeken in de database</a:t>
            </a:r>
            <a:br>
              <a:rPr lang="nl-BE" dirty="0"/>
            </a:br>
            <a:endParaRPr lang="nl-BE" dirty="0"/>
          </a:p>
          <a:p>
            <a:pPr lvl="1">
              <a:lnSpc>
                <a:spcPct val="120000"/>
              </a:lnSpc>
            </a:pPr>
            <a:r>
              <a:rPr lang="nl-BE" dirty="0" smtClean="0"/>
              <a:t>Betere oplossing</a:t>
            </a:r>
            <a:r>
              <a:rPr lang="nl-BE" dirty="0"/>
              <a:t>: </a:t>
            </a:r>
            <a:r>
              <a:rPr lang="nl-BE" dirty="0" smtClean="0"/>
              <a:t>bepaalde pagina’s (of opties) enkel toegankelijk maken voor bepaalde gebruikers</a:t>
            </a:r>
            <a:endParaRPr lang="nl-BE" dirty="0"/>
          </a:p>
          <a:p>
            <a:pPr lvl="2">
              <a:lnSpc>
                <a:spcPct val="120000"/>
              </a:lnSpc>
            </a:pPr>
            <a:r>
              <a:rPr lang="nl-BE" dirty="0"/>
              <a:t>bv. gearchiveerde artikels wél tonen wanneer het user type gelijk is aan 0 (= superadmin)</a:t>
            </a:r>
          </a:p>
        </p:txBody>
      </p:sp>
    </p:spTree>
    <p:extLst>
      <p:ext uri="{BB962C8B-B14F-4D97-AF65-F5344CB8AC3E}">
        <p14:creationId xmlns:p14="http://schemas.microsoft.com/office/powerpoint/2010/main" val="226908031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a:solidFill>
                  <a:schemeClr val="bg1">
                    <a:lumMod val="85000"/>
                  </a:schemeClr>
                </a:solidFill>
              </a:rPr>
              <a:t>Tracking details in samenwerking met user_type</a:t>
            </a:r>
            <a:endParaRPr lang="nl-BE" dirty="0"/>
          </a:p>
          <a:p>
            <a:pPr>
              <a:lnSpc>
                <a:spcPct val="120000"/>
              </a:lnSpc>
              <a:buNone/>
            </a:pPr>
            <a:r>
              <a:rPr lang="nl-BE" dirty="0"/>
              <a:t>		Als gebruiker:		Als superadmin:</a:t>
            </a:r>
          </a:p>
          <a:p>
            <a:pPr>
              <a:lnSpc>
                <a:spcPct val="120000"/>
              </a:lnSpc>
              <a:buNone/>
            </a:pPr>
            <a:endParaRPr lang="nl-BE" dirty="0"/>
          </a:p>
          <a:p>
            <a:pPr>
              <a:lnSpc>
                <a:spcPct val="120000"/>
              </a:lnSpc>
              <a:buNone/>
            </a:pPr>
            <a:endParaRPr lang="nl-BE" dirty="0"/>
          </a:p>
          <a:p>
            <a:pPr>
              <a:lnSpc>
                <a:spcPct val="120000"/>
              </a:lnSpc>
              <a:buNone/>
            </a:pPr>
            <a:endParaRPr lang="nl-BE" dirty="0"/>
          </a:p>
          <a:p>
            <a:pPr marL="342900" lvl="1" indent="-342900">
              <a:lnSpc>
                <a:spcPct val="120000"/>
              </a:lnSpc>
              <a:buNone/>
            </a:pPr>
            <a:r>
              <a:rPr lang="nl-BE" dirty="0"/>
              <a:t>	</a:t>
            </a:r>
          </a:p>
          <a:p>
            <a:pPr marL="342900" lvl="1" indent="-342900">
              <a:lnSpc>
                <a:spcPct val="120000"/>
              </a:lnSpc>
              <a:buFont typeface="Arial" pitchFamily="34" charset="0"/>
              <a:buChar char="•"/>
            </a:pPr>
            <a:r>
              <a:rPr lang="nl-BE" dirty="0"/>
              <a:t>(vb. </a:t>
            </a:r>
            <a:r>
              <a:rPr lang="nl-BE" dirty="0" smtClean="0">
                <a:solidFill>
                  <a:srgbClr val="00B050"/>
                </a:solidFill>
              </a:rPr>
              <a:t>voorbeeld-security-user-type </a:t>
            </a:r>
            <a:r>
              <a:rPr lang="nl-BE" dirty="0" smtClean="0"/>
              <a:t>)</a:t>
            </a:r>
          </a:p>
          <a:p>
            <a:pPr marL="0" indent="0">
              <a:lnSpc>
                <a:spcPct val="120000"/>
              </a:lnSpc>
              <a:buNone/>
            </a:pPr>
            <a:endParaRPr lang="nl-BE" dirty="0"/>
          </a:p>
        </p:txBody>
      </p:sp>
      <p:pic>
        <p:nvPicPr>
          <p:cNvPr id="6" name="Picture 5"/>
          <p:cNvPicPr>
            <a:picLocks noChangeAspect="1" noChangeArrowheads="1"/>
          </p:cNvPicPr>
          <p:nvPr/>
        </p:nvPicPr>
        <p:blipFill>
          <a:blip r:embed="rId3" cstate="print"/>
          <a:srcRect/>
          <a:stretch>
            <a:fillRect/>
          </a:stretch>
        </p:blipFill>
        <p:spPr bwMode="auto">
          <a:xfrm>
            <a:off x="1229326" y="3140968"/>
            <a:ext cx="2800350" cy="1362075"/>
          </a:xfrm>
          <a:prstGeom prst="rect">
            <a:avLst/>
          </a:prstGeom>
          <a:noFill/>
          <a:ln w="12700">
            <a:solidFill>
              <a:srgbClr val="0070C0"/>
            </a:solid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4901734" y="3140968"/>
            <a:ext cx="3248025" cy="1152525"/>
          </a:xfrm>
          <a:prstGeom prst="rect">
            <a:avLst/>
          </a:prstGeom>
          <a:noFill/>
          <a:ln w="12700">
            <a:solidFill>
              <a:srgbClr val="0070C0"/>
            </a:solidFill>
            <a:miter lim="800000"/>
            <a:headEnd/>
            <a:tailEnd/>
          </a:ln>
        </p:spPr>
      </p:pic>
    </p:spTree>
    <p:extLst>
      <p:ext uri="{BB962C8B-B14F-4D97-AF65-F5344CB8AC3E}">
        <p14:creationId xmlns:p14="http://schemas.microsoft.com/office/powerpoint/2010/main" val="398160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Zoekresultaten</a:t>
            </a:r>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200800" cy="339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6232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XSS (Cross-Site Scripting)</a:t>
            </a:r>
            <a:endParaRPr lang="nl-BE" dirty="0"/>
          </a:p>
          <a:p>
            <a:pPr lvl="1">
              <a:lnSpc>
                <a:spcPct val="120000"/>
              </a:lnSpc>
            </a:pPr>
            <a:r>
              <a:rPr lang="nl-BE" dirty="0" smtClean="0"/>
              <a:t>Het injecteren van </a:t>
            </a:r>
            <a:r>
              <a:rPr lang="nl-BE" dirty="0" err="1" smtClean="0"/>
              <a:t>JavaScript</a:t>
            </a:r>
            <a:r>
              <a:rPr lang="nl-BE" dirty="0" smtClean="0"/>
              <a:t> om zo cookies te stelen of gevoelige informatie te ontfutselen</a:t>
            </a:r>
          </a:p>
          <a:p>
            <a:pPr lvl="1">
              <a:lnSpc>
                <a:spcPct val="120000"/>
              </a:lnSpc>
            </a:pPr>
            <a:r>
              <a:rPr lang="nl-BE" dirty="0" smtClean="0"/>
              <a:t>Ontstaat wanneer een gebruiker data kan invoeren die niet gecontroleerd wordt op aanwezigheid van JS/HTML</a:t>
            </a:r>
            <a:endParaRPr lang="nl-BE" dirty="0"/>
          </a:p>
          <a:p>
            <a:pPr lvl="2">
              <a:lnSpc>
                <a:spcPct val="120000"/>
              </a:lnSpc>
            </a:pPr>
            <a:r>
              <a:rPr lang="nl-BE" dirty="0" smtClean="0"/>
              <a:t>vb</a:t>
            </a:r>
            <a:r>
              <a:rPr lang="nl-BE" dirty="0"/>
              <a:t>. </a:t>
            </a:r>
            <a:r>
              <a:rPr lang="nl-BE" dirty="0" smtClean="0">
                <a:solidFill>
                  <a:srgbClr val="00B050"/>
                </a:solidFill>
              </a:rPr>
              <a:t>voorbeeld-security-XSS</a:t>
            </a:r>
            <a:br>
              <a:rPr lang="nl-BE" dirty="0" smtClean="0">
                <a:solidFill>
                  <a:srgbClr val="00B050"/>
                </a:solidFill>
              </a:rPr>
            </a:br>
            <a:endParaRPr lang="nl-BE" dirty="0" smtClean="0">
              <a:solidFill>
                <a:srgbClr val="00B050"/>
              </a:solidFill>
            </a:endParaRPr>
          </a:p>
          <a:p>
            <a:pPr lvl="1">
              <a:lnSpc>
                <a:spcPct val="120000"/>
              </a:lnSpc>
            </a:pPr>
            <a:r>
              <a:rPr lang="nl-BE" dirty="0"/>
              <a:t>Beperking: enkel mogelijk waar input-data wordt weergegeven (dus niet de volledige site)</a:t>
            </a:r>
          </a:p>
          <a:p>
            <a:pPr lvl="1">
              <a:lnSpc>
                <a:spcPct val="120000"/>
              </a:lnSpc>
            </a:pPr>
            <a:r>
              <a:rPr lang="nl-BE" dirty="0" smtClean="0"/>
              <a:t>Oplossing:</a:t>
            </a:r>
          </a:p>
          <a:p>
            <a:pPr lvl="2">
              <a:lnSpc>
                <a:spcPct val="120000"/>
              </a:lnSpc>
            </a:pPr>
            <a:r>
              <a:rPr lang="nl-BE" dirty="0" smtClean="0"/>
              <a:t>Voor </a:t>
            </a:r>
            <a:r>
              <a:rPr lang="nl-BE" dirty="0" err="1" smtClean="0"/>
              <a:t>insert</a:t>
            </a:r>
            <a:r>
              <a:rPr lang="nl-BE" dirty="0" smtClean="0"/>
              <a:t> in database of print: data escapen </a:t>
            </a:r>
            <a:r>
              <a:rPr lang="nl-BE" dirty="0" err="1" smtClean="0"/>
              <a:t>dmv</a:t>
            </a:r>
            <a:r>
              <a:rPr lang="nl-BE" dirty="0" smtClean="0"/>
              <a:t>  </a:t>
            </a:r>
            <a:r>
              <a:rPr lang="nl-BE" b="1" dirty="0" err="1" smtClean="0">
                <a:solidFill>
                  <a:schemeClr val="tx2"/>
                </a:solidFill>
              </a:rPr>
              <a:t>html_escape</a:t>
            </a:r>
            <a:r>
              <a:rPr lang="nl-BE" b="1" dirty="0" smtClean="0">
                <a:solidFill>
                  <a:schemeClr val="tx2"/>
                </a:solidFill>
              </a:rPr>
              <a:t>()</a:t>
            </a:r>
            <a:endParaRPr lang="nl-BE" b="1" dirty="0">
              <a:solidFill>
                <a:schemeClr val="tx2"/>
              </a:solidFill>
            </a:endParaRPr>
          </a:p>
          <a:p>
            <a:pPr marL="0" indent="0">
              <a:lnSpc>
                <a:spcPct val="120000"/>
              </a:lnSpc>
              <a:buNone/>
            </a:pPr>
            <a:endParaRPr lang="nl-BE" dirty="0"/>
          </a:p>
        </p:txBody>
      </p:sp>
    </p:spTree>
    <p:extLst>
      <p:ext uri="{BB962C8B-B14F-4D97-AF65-F5344CB8AC3E}">
        <p14:creationId xmlns:p14="http://schemas.microsoft.com/office/powerpoint/2010/main" val="341906627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String </a:t>
            </a:r>
            <a:r>
              <a:rPr lang="nl-BE" dirty="0" err="1" smtClean="0"/>
              <a:t>hashing</a:t>
            </a:r>
            <a:r>
              <a:rPr lang="nl-BE" dirty="0" smtClean="0"/>
              <a:t> (MD5, Sha-512, …)</a:t>
            </a:r>
            <a:endParaRPr lang="nl-BE" dirty="0"/>
          </a:p>
          <a:p>
            <a:pPr lvl="1">
              <a:lnSpc>
                <a:spcPct val="120000"/>
              </a:lnSpc>
            </a:pPr>
            <a:r>
              <a:rPr lang="nl-BE" u="sng" dirty="0" smtClean="0"/>
              <a:t>Probleem</a:t>
            </a:r>
            <a:r>
              <a:rPr lang="nl-BE" dirty="0" smtClean="0"/>
              <a:t>: paswoorden </a:t>
            </a:r>
            <a:r>
              <a:rPr lang="nl-BE" dirty="0"/>
              <a:t>zijn zichtbaar in de database. </a:t>
            </a:r>
          </a:p>
          <a:p>
            <a:pPr lvl="2">
              <a:lnSpc>
                <a:spcPct val="120000"/>
              </a:lnSpc>
            </a:pPr>
            <a:r>
              <a:rPr lang="nl-BE" dirty="0"/>
              <a:t>Oplossing: </a:t>
            </a:r>
            <a:r>
              <a:rPr lang="nl-BE" dirty="0" smtClean="0"/>
              <a:t>String </a:t>
            </a:r>
            <a:r>
              <a:rPr lang="nl-BE" dirty="0" err="1" smtClean="0"/>
              <a:t>hash</a:t>
            </a:r>
            <a:r>
              <a:rPr lang="nl-BE" dirty="0"/>
              <a:t/>
            </a:r>
            <a:br>
              <a:rPr lang="nl-BE" dirty="0"/>
            </a:br>
            <a:r>
              <a:rPr lang="nl-BE" dirty="0" smtClean="0"/>
              <a:t>bv MD5: </a:t>
            </a:r>
            <a:r>
              <a:rPr lang="nl-BE" dirty="0"/>
              <a:t/>
            </a:r>
            <a:br>
              <a:rPr lang="nl-BE" dirty="0"/>
            </a:br>
            <a:r>
              <a:rPr lang="nl-BE" b="1" dirty="0"/>
              <a:t>paswoord</a:t>
            </a:r>
            <a:r>
              <a:rPr lang="nl-BE" dirty="0"/>
              <a:t> = 26d01f0b3dcd7cbddb2de08c3a95a740</a:t>
            </a:r>
            <a:br>
              <a:rPr lang="nl-BE" dirty="0"/>
            </a:br>
            <a:r>
              <a:rPr lang="nl-BE" b="1" dirty="0"/>
              <a:t>gewooneenhelezin</a:t>
            </a:r>
            <a:r>
              <a:rPr lang="nl-BE" dirty="0"/>
              <a:t> = e2f70e6cd3e1b3e9bc37c67627eaef02</a:t>
            </a:r>
            <a:br>
              <a:rPr lang="nl-BE" dirty="0"/>
            </a:br>
            <a:endParaRPr lang="nl-BE" dirty="0"/>
          </a:p>
          <a:p>
            <a:pPr lvl="3">
              <a:lnSpc>
                <a:spcPct val="120000"/>
              </a:lnSpc>
            </a:pPr>
            <a:r>
              <a:rPr lang="nl-BE" dirty="0"/>
              <a:t>Ongeacht hoeveel karakters, het resultaat is altijd een </a:t>
            </a:r>
            <a:r>
              <a:rPr lang="nl-BE" dirty="0" err="1" smtClean="0"/>
              <a:t>gescrambelde</a:t>
            </a:r>
            <a:r>
              <a:rPr lang="nl-BE" dirty="0" smtClean="0"/>
              <a:t> string </a:t>
            </a:r>
            <a:r>
              <a:rPr lang="nl-BE" dirty="0"/>
              <a:t>met een vast aantal karakters.</a:t>
            </a:r>
          </a:p>
          <a:p>
            <a:pPr lvl="3">
              <a:lnSpc>
                <a:spcPct val="120000"/>
              </a:lnSpc>
            </a:pPr>
            <a:r>
              <a:rPr lang="nl-BE" dirty="0"/>
              <a:t>De hash van een bepaalde string blijft altijd gelijk.</a:t>
            </a:r>
          </a:p>
        </p:txBody>
      </p:sp>
    </p:spTree>
    <p:extLst>
      <p:ext uri="{BB962C8B-B14F-4D97-AF65-F5344CB8AC3E}">
        <p14:creationId xmlns:p14="http://schemas.microsoft.com/office/powerpoint/2010/main" val="124928527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sz="4300" dirty="0">
                <a:solidFill>
                  <a:schemeClr val="bg1">
                    <a:lumMod val="85000"/>
                  </a:schemeClr>
                </a:solidFill>
              </a:rPr>
              <a:t>String </a:t>
            </a:r>
            <a:r>
              <a:rPr lang="nl-BE" sz="4300" dirty="0" err="1">
                <a:solidFill>
                  <a:schemeClr val="bg1">
                    <a:lumMod val="85000"/>
                  </a:schemeClr>
                </a:solidFill>
              </a:rPr>
              <a:t>hashing</a:t>
            </a:r>
            <a:r>
              <a:rPr lang="nl-BE" sz="4300" dirty="0">
                <a:solidFill>
                  <a:schemeClr val="bg1">
                    <a:lumMod val="85000"/>
                  </a:schemeClr>
                </a:solidFill>
              </a:rPr>
              <a:t> (MD5, Sha-512, …)</a:t>
            </a:r>
          </a:p>
          <a:p>
            <a:pPr lvl="1">
              <a:lnSpc>
                <a:spcPct val="120000"/>
              </a:lnSpc>
            </a:pPr>
            <a:r>
              <a:rPr lang="nl-BE" dirty="0" smtClean="0"/>
              <a:t>Voordeel</a:t>
            </a:r>
            <a:r>
              <a:rPr lang="nl-BE" dirty="0"/>
              <a:t>: paswoorden worden onherkenbaar gemaakt</a:t>
            </a:r>
          </a:p>
          <a:p>
            <a:pPr lvl="1">
              <a:lnSpc>
                <a:spcPct val="120000"/>
              </a:lnSpc>
            </a:pPr>
            <a:r>
              <a:rPr lang="nl-BE" dirty="0"/>
              <a:t>Nadeel: niet onfeilbaar </a:t>
            </a:r>
          </a:p>
          <a:p>
            <a:pPr lvl="2">
              <a:lnSpc>
                <a:spcPct val="120000"/>
              </a:lnSpc>
            </a:pPr>
            <a:r>
              <a:rPr lang="nl-BE" dirty="0"/>
              <a:t>door luie gebruikers.</a:t>
            </a:r>
          </a:p>
          <a:p>
            <a:pPr lvl="3">
              <a:lnSpc>
                <a:spcPct val="120000"/>
              </a:lnSpc>
            </a:pPr>
            <a:r>
              <a:rPr lang="nl-BE" dirty="0"/>
              <a:t>azerty = ab4f63f9ac65152575886860dde480a1</a:t>
            </a:r>
          </a:p>
          <a:p>
            <a:pPr lvl="3">
              <a:lnSpc>
                <a:spcPct val="120000"/>
              </a:lnSpc>
            </a:pPr>
            <a:r>
              <a:rPr lang="nl-BE" dirty="0"/>
              <a:t>admin = 21232f297a57a5a743894a0e4a801fc3</a:t>
            </a:r>
          </a:p>
          <a:p>
            <a:pPr lvl="3">
              <a:lnSpc>
                <a:spcPct val="120000"/>
              </a:lnSpc>
            </a:pPr>
            <a:r>
              <a:rPr lang="nl-BE" dirty="0"/>
              <a:t>123456 = e10adc3949ba59abbe56e057f20f883e</a:t>
            </a:r>
          </a:p>
          <a:p>
            <a:pPr lvl="3">
              <a:lnSpc>
                <a:spcPct val="120000"/>
              </a:lnSpc>
            </a:pPr>
            <a:r>
              <a:rPr lang="nl-BE" dirty="0"/>
              <a:t>… </a:t>
            </a:r>
            <a:r>
              <a:rPr lang="nl-BE" dirty="0" err="1"/>
              <a:t>rainbow</a:t>
            </a:r>
            <a:r>
              <a:rPr lang="nl-BE" dirty="0"/>
              <a:t> </a:t>
            </a:r>
            <a:r>
              <a:rPr lang="nl-BE" dirty="0" err="1" smtClean="0"/>
              <a:t>tables</a:t>
            </a:r>
            <a:r>
              <a:rPr lang="nl-BE" dirty="0" smtClean="0"/>
              <a:t> (=</a:t>
            </a:r>
            <a:r>
              <a:rPr lang="nl-BE" dirty="0" err="1" smtClean="0"/>
              <a:t>gehashte</a:t>
            </a:r>
            <a:r>
              <a:rPr lang="nl-BE" dirty="0" smtClean="0"/>
              <a:t> woordenboeken)</a:t>
            </a:r>
            <a:endParaRPr lang="nl-BE" dirty="0"/>
          </a:p>
          <a:p>
            <a:pPr lvl="2">
              <a:lnSpc>
                <a:spcPct val="120000"/>
              </a:lnSpc>
            </a:pPr>
            <a:r>
              <a:rPr lang="nl-BE" dirty="0" err="1"/>
              <a:t>collisions</a:t>
            </a:r>
            <a:r>
              <a:rPr lang="nl-BE" dirty="0"/>
              <a:t> </a:t>
            </a:r>
            <a:r>
              <a:rPr lang="nl-BE" dirty="0" smtClean="0"/>
              <a:t>(bv. MD5 </a:t>
            </a:r>
            <a:r>
              <a:rPr lang="nl-BE" dirty="0"/>
              <a:t>hash met een andere input, maar met dezelfde MD5 hash)</a:t>
            </a:r>
          </a:p>
          <a:p>
            <a:pPr lvl="2">
              <a:lnSpc>
                <a:spcPct val="120000"/>
              </a:lnSpc>
            </a:pPr>
            <a:r>
              <a:rPr lang="nl-BE" dirty="0"/>
              <a:t>SQL-injecties</a:t>
            </a:r>
          </a:p>
          <a:p>
            <a:pPr lvl="1">
              <a:lnSpc>
                <a:spcPct val="120000"/>
              </a:lnSpc>
            </a:pPr>
            <a:r>
              <a:rPr lang="nl-BE" dirty="0" smtClean="0"/>
              <a:t>(Semi-)veilig: Blowfish, SHA-512, …</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 </a:t>
            </a:r>
            <a:r>
              <a:rPr lang="nl-BE" dirty="0" smtClean="0"/>
              <a:t>)</a:t>
            </a:r>
            <a:endParaRPr lang="nl-BE" dirty="0"/>
          </a:p>
          <a:p>
            <a:pPr>
              <a:lnSpc>
                <a:spcPct val="120000"/>
              </a:lnSpc>
            </a:pPr>
            <a:endParaRPr lang="nl-BE" dirty="0"/>
          </a:p>
        </p:txBody>
      </p:sp>
    </p:spTree>
    <p:extLst>
      <p:ext uri="{BB962C8B-B14F-4D97-AF65-F5344CB8AC3E}">
        <p14:creationId xmlns:p14="http://schemas.microsoft.com/office/powerpoint/2010/main" val="108447883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String </a:t>
            </a:r>
            <a:r>
              <a:rPr lang="nl-BE" dirty="0" err="1" smtClean="0"/>
              <a:t>Hash</a:t>
            </a:r>
            <a:r>
              <a:rPr lang="nl-BE" dirty="0" smtClean="0"/>
              <a:t> </a:t>
            </a:r>
            <a:r>
              <a:rPr lang="nl-BE" dirty="0"/>
              <a:t>+ salt</a:t>
            </a:r>
          </a:p>
          <a:p>
            <a:pPr lvl="1">
              <a:lnSpc>
                <a:spcPct val="120000"/>
              </a:lnSpc>
            </a:pPr>
            <a:r>
              <a:rPr lang="nl-BE" dirty="0"/>
              <a:t>Oplossing voor veel voorkomende paswoorden</a:t>
            </a:r>
          </a:p>
          <a:p>
            <a:pPr lvl="1">
              <a:lnSpc>
                <a:spcPct val="120000"/>
              </a:lnSpc>
            </a:pPr>
            <a:r>
              <a:rPr lang="nl-BE" dirty="0"/>
              <a:t>Salt is een </a:t>
            </a:r>
            <a:r>
              <a:rPr lang="nl-BE" dirty="0" smtClean="0"/>
              <a:t>paswoord dat enkel de </a:t>
            </a:r>
            <a:r>
              <a:rPr lang="nl-BE" dirty="0" err="1" smtClean="0"/>
              <a:t>admin</a:t>
            </a:r>
            <a:r>
              <a:rPr lang="nl-BE" dirty="0" smtClean="0"/>
              <a:t> kent en die bij </a:t>
            </a:r>
            <a:r>
              <a:rPr lang="nl-BE" dirty="0"/>
              <a:t>het paswoord/… </a:t>
            </a:r>
            <a:r>
              <a:rPr lang="nl-BE" dirty="0" smtClean="0"/>
              <a:t>wordt gevoegd. </a:t>
            </a:r>
            <a:endParaRPr lang="nl-BE" dirty="0"/>
          </a:p>
          <a:p>
            <a:pPr lvl="1">
              <a:lnSpc>
                <a:spcPct val="120000"/>
              </a:lnSpc>
            </a:pPr>
            <a:r>
              <a:rPr lang="nl-BE" dirty="0"/>
              <a:t>Dit paswoord geconcateneerd met de salt wordt </a:t>
            </a:r>
            <a:r>
              <a:rPr lang="nl-BE" dirty="0" err="1" smtClean="0"/>
              <a:t>gehashed</a:t>
            </a:r>
            <a:r>
              <a:rPr lang="nl-BE" dirty="0"/>
              <a:t>, waardoor het minder duidelijk is om welk paswoord het gaat</a:t>
            </a:r>
            <a:r>
              <a:rPr lang="nl-BE" dirty="0" smtClean="0"/>
              <a:t>.</a:t>
            </a:r>
          </a:p>
          <a:p>
            <a:pPr lvl="2">
              <a:lnSpc>
                <a:spcPct val="120000"/>
              </a:lnSpc>
            </a:pPr>
            <a:r>
              <a:rPr lang="nl-BE" dirty="0" smtClean="0"/>
              <a:t>Niet veilig tegen SQL-injecties (</a:t>
            </a:r>
            <a:r>
              <a:rPr lang="nl-BE" dirty="0" err="1" smtClean="0"/>
              <a:t>afh</a:t>
            </a:r>
            <a:r>
              <a:rPr lang="nl-BE" dirty="0" smtClean="0"/>
              <a:t>. v. </a:t>
            </a:r>
            <a:r>
              <a:rPr lang="nl-BE" dirty="0" err="1" smtClean="0"/>
              <a:t>mysqli</a:t>
            </a:r>
            <a:r>
              <a:rPr lang="nl-BE" dirty="0" smtClean="0"/>
              <a:t>/</a:t>
            </a:r>
            <a:r>
              <a:rPr lang="nl-BE" dirty="0" err="1" smtClean="0"/>
              <a:t>mysql</a:t>
            </a:r>
            <a:r>
              <a:rPr lang="nl-BE" dirty="0" smtClean="0"/>
              <a:t>)</a:t>
            </a:r>
          </a:p>
          <a:p>
            <a:pPr lvl="2">
              <a:lnSpc>
                <a:spcPct val="120000"/>
              </a:lnSpc>
            </a:pPr>
            <a:r>
              <a:rPr lang="nl-BE" dirty="0" smtClean="0"/>
              <a:t>Niet veilig tegen </a:t>
            </a:r>
            <a:r>
              <a:rPr lang="nl-BE" dirty="0" err="1" smtClean="0"/>
              <a:t>rainbow</a:t>
            </a:r>
            <a:r>
              <a:rPr lang="nl-BE" dirty="0" smtClean="0"/>
              <a:t> </a:t>
            </a:r>
            <a:r>
              <a:rPr lang="nl-BE" dirty="0" err="1" smtClean="0"/>
              <a:t>tables</a:t>
            </a:r>
            <a:r>
              <a:rPr lang="nl-BE" dirty="0" smtClean="0"/>
              <a:t> </a:t>
            </a:r>
          </a:p>
          <a:p>
            <a:pPr lvl="2">
              <a:lnSpc>
                <a:spcPct val="120000"/>
              </a:lnSpc>
            </a:pPr>
            <a:r>
              <a:rPr lang="nl-BE" dirty="0" smtClean="0"/>
              <a:t>Bij statische salts (=dezelfde salt voor alle hashes) is de kraakkans groter dan bij dynamische (= unieke salt per hash)</a:t>
            </a:r>
            <a:endParaRPr lang="nl-BE" dirty="0"/>
          </a:p>
          <a:p>
            <a:pPr lvl="1">
              <a:lnSpc>
                <a:spcPct val="120000"/>
              </a:lnSpc>
            </a:pPr>
            <a:r>
              <a:rPr lang="nl-BE" dirty="0"/>
              <a:t>(vb. </a:t>
            </a:r>
            <a:r>
              <a:rPr lang="nl-BE" dirty="0" smtClean="0">
                <a:solidFill>
                  <a:srgbClr val="00B050"/>
                </a:solidFill>
              </a:rPr>
              <a:t>voorbeeld-security-</a:t>
            </a:r>
            <a:r>
              <a:rPr lang="nl-BE" dirty="0" err="1" smtClean="0">
                <a:solidFill>
                  <a:srgbClr val="00B050"/>
                </a:solidFill>
              </a:rPr>
              <a:t>hash</a:t>
            </a:r>
            <a:r>
              <a:rPr lang="nl-BE" dirty="0" smtClean="0">
                <a:solidFill>
                  <a:srgbClr val="00B050"/>
                </a:solidFill>
              </a:rPr>
              <a:t>-</a:t>
            </a:r>
            <a:r>
              <a:rPr lang="nl-BE" dirty="0" err="1" smtClean="0">
                <a:solidFill>
                  <a:srgbClr val="00B050"/>
                </a:solidFill>
              </a:rPr>
              <a:t>salt</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84654251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Gebruiker validaten</a:t>
            </a:r>
          </a:p>
          <a:p>
            <a:pPr lvl="1">
              <a:lnSpc>
                <a:spcPct val="120000"/>
              </a:lnSpc>
            </a:pPr>
            <a:r>
              <a:rPr lang="nl-BE" dirty="0"/>
              <a:t>Door middel van cookie</a:t>
            </a:r>
            <a:endParaRPr lang="nl-BE" b="1" dirty="0">
              <a:solidFill>
                <a:srgbClr val="0070C0"/>
              </a:solidFill>
            </a:endParaRPr>
          </a:p>
          <a:p>
            <a:pPr lvl="2">
              <a:lnSpc>
                <a:spcPct val="120000"/>
              </a:lnSpc>
            </a:pPr>
            <a:r>
              <a:rPr lang="nl-BE" b="1" dirty="0">
                <a:solidFill>
                  <a:srgbClr val="0070C0"/>
                </a:solidFill>
              </a:rPr>
              <a:t>$salt </a:t>
            </a:r>
            <a:r>
              <a:rPr lang="nl-BE" b="1" dirty="0">
                <a:solidFill>
                  <a:srgbClr val="7030A0"/>
                </a:solidFill>
              </a:rPr>
              <a:t>= (ophalen uit de database)</a:t>
            </a:r>
            <a:r>
              <a:rPr lang="nl-BE" b="1" dirty="0">
                <a:solidFill>
                  <a:srgbClr val="0070C0"/>
                </a:solidFill>
              </a:rPr>
              <a:t/>
            </a:r>
            <a:br>
              <a:rPr lang="nl-BE" b="1" dirty="0">
                <a:solidFill>
                  <a:srgbClr val="0070C0"/>
                </a:solidFill>
              </a:rPr>
            </a:br>
            <a:r>
              <a:rPr lang="nl-BE" b="1" dirty="0">
                <a:solidFill>
                  <a:srgbClr val="0070C0"/>
                </a:solidFill>
              </a:rPr>
              <a:t>$cookieValue </a:t>
            </a:r>
            <a:r>
              <a:rPr lang="nl-BE" b="1" dirty="0">
                <a:solidFill>
                  <a:srgbClr val="7030A0"/>
                </a:solidFill>
              </a:rPr>
              <a:t>=</a:t>
            </a:r>
            <a:r>
              <a:rPr lang="nl-BE" b="1" dirty="0">
                <a:solidFill>
                  <a:srgbClr val="002060"/>
                </a:solidFill>
              </a:rPr>
              <a:t> </a:t>
            </a:r>
            <a:r>
              <a:rPr lang="nl-BE" b="1" dirty="0">
                <a:solidFill>
                  <a:srgbClr val="0070C0"/>
                </a:solidFill>
              </a:rPr>
              <a:t>$email  </a:t>
            </a:r>
            <a:r>
              <a:rPr lang="nl-BE" b="1" dirty="0">
                <a:solidFill>
                  <a:srgbClr val="002060"/>
                </a:solidFill>
              </a:rPr>
              <a:t>. ‘,’ . </a:t>
            </a:r>
            <a:r>
              <a:rPr lang="nl-BE" b="1" dirty="0" smtClean="0">
                <a:solidFill>
                  <a:srgbClr val="002060"/>
                </a:solidFill>
              </a:rPr>
              <a:t>hash(‘SHA512’,  </a:t>
            </a:r>
            <a:r>
              <a:rPr lang="nl-BE" b="1" dirty="0" smtClean="0">
                <a:solidFill>
                  <a:srgbClr val="0070C0"/>
                </a:solidFill>
              </a:rPr>
              <a:t>$</a:t>
            </a:r>
            <a:r>
              <a:rPr lang="nl-BE" b="1" dirty="0">
                <a:solidFill>
                  <a:srgbClr val="0070C0"/>
                </a:solidFill>
              </a:rPr>
              <a:t>email  </a:t>
            </a:r>
            <a:r>
              <a:rPr lang="nl-BE" b="1" dirty="0">
                <a:solidFill>
                  <a:srgbClr val="002060"/>
                </a:solidFill>
              </a:rPr>
              <a:t>. </a:t>
            </a:r>
            <a:r>
              <a:rPr lang="nl-BE" b="1" dirty="0">
                <a:solidFill>
                  <a:srgbClr val="0070C0"/>
                </a:solidFill>
              </a:rPr>
              <a:t>$salt</a:t>
            </a:r>
            <a:r>
              <a:rPr lang="nl-BE" b="1" dirty="0">
                <a:solidFill>
                  <a:srgbClr val="002060"/>
                </a:solidFill>
              </a:rPr>
              <a:t>)</a:t>
            </a:r>
            <a:r>
              <a:rPr lang="nl-BE" b="1" dirty="0">
                <a:solidFill>
                  <a:schemeClr val="tx1">
                    <a:lumMod val="95000"/>
                    <a:lumOff val="5000"/>
                  </a:schemeClr>
                </a:solidFill>
              </a:rPr>
              <a:t>;</a:t>
            </a:r>
            <a:r>
              <a:rPr lang="nl-BE" dirty="0"/>
              <a:t/>
            </a:r>
            <a:br>
              <a:rPr lang="nl-BE" dirty="0"/>
            </a:br>
            <a:r>
              <a:rPr lang="nl-BE" b="1" dirty="0">
                <a:solidFill>
                  <a:srgbClr val="002060"/>
                </a:solidFill>
              </a:rPr>
              <a:t>setcookie(‘</a:t>
            </a:r>
            <a:r>
              <a:rPr lang="nl-BE" b="1" dirty="0"/>
              <a:t>login</a:t>
            </a:r>
            <a:r>
              <a:rPr lang="nl-BE" b="1" dirty="0">
                <a:solidFill>
                  <a:srgbClr val="002060"/>
                </a:solidFill>
              </a:rPr>
              <a:t>’,</a:t>
            </a:r>
            <a:r>
              <a:rPr lang="nl-BE" b="1" dirty="0">
                <a:solidFill>
                  <a:srgbClr val="0070C0"/>
                </a:solidFill>
              </a:rPr>
              <a:t>$cookieValue</a:t>
            </a:r>
            <a:r>
              <a:rPr lang="nl-BE" b="1" dirty="0">
                <a:solidFill>
                  <a:srgbClr val="002060"/>
                </a:solidFill>
              </a:rPr>
              <a:t>, time() + 60*60*24);</a:t>
            </a:r>
            <a:br>
              <a:rPr lang="nl-BE" b="1" dirty="0">
                <a:solidFill>
                  <a:srgbClr val="002060"/>
                </a:solidFill>
              </a:rPr>
            </a:br>
            <a:endParaRPr lang="nl-BE" b="1" dirty="0">
              <a:solidFill>
                <a:srgbClr val="002060"/>
              </a:solidFill>
            </a:endParaRPr>
          </a:p>
          <a:p>
            <a:pPr lvl="1">
              <a:lnSpc>
                <a:spcPct val="120000"/>
              </a:lnSpc>
            </a:pPr>
            <a:r>
              <a:rPr lang="nl-BE" dirty="0" err="1" smtClean="0">
                <a:solidFill>
                  <a:schemeClr val="tx1">
                    <a:lumMod val="95000"/>
                    <a:lumOff val="5000"/>
                  </a:schemeClr>
                </a:solidFill>
              </a:rPr>
              <a:t>Hash</a:t>
            </a:r>
            <a:r>
              <a:rPr lang="nl-BE" dirty="0" smtClean="0">
                <a:solidFill>
                  <a:schemeClr val="tx1">
                    <a:lumMod val="95000"/>
                    <a:lumOff val="5000"/>
                  </a:schemeClr>
                </a:solidFill>
              </a:rPr>
              <a:t> om </a:t>
            </a:r>
            <a:r>
              <a:rPr lang="nl-BE" dirty="0">
                <a:solidFill>
                  <a:schemeClr val="tx1">
                    <a:lumMod val="95000"/>
                    <a:lumOff val="5000"/>
                  </a:schemeClr>
                </a:solidFill>
              </a:rPr>
              <a:t>te voorkomen dat mensen die </a:t>
            </a:r>
            <a:r>
              <a:rPr lang="nl-BE" dirty="0" smtClean="0">
                <a:solidFill>
                  <a:schemeClr val="tx1">
                    <a:lumMod val="95000"/>
                    <a:lumOff val="5000"/>
                  </a:schemeClr>
                </a:solidFill>
              </a:rPr>
              <a:t>e-mail </a:t>
            </a:r>
            <a:r>
              <a:rPr lang="nl-BE" dirty="0">
                <a:solidFill>
                  <a:schemeClr val="tx1">
                    <a:lumMod val="95000"/>
                    <a:lumOff val="5000"/>
                  </a:schemeClr>
                </a:solidFill>
              </a:rPr>
              <a:t>van iemand kennen, een cookie kunnen aanmaken met het e-mailadres van die gebruiker (en dus kunnen inloggen).</a:t>
            </a:r>
            <a:br>
              <a:rPr lang="nl-BE" dirty="0">
                <a:solidFill>
                  <a:schemeClr val="tx1">
                    <a:lumMod val="95000"/>
                    <a:lumOff val="5000"/>
                  </a:schemeClr>
                </a:solidFill>
              </a:rPr>
            </a:br>
            <a:endParaRPr lang="nl-BE" dirty="0">
              <a:solidFill>
                <a:schemeClr val="tx1">
                  <a:lumMod val="95000"/>
                  <a:lumOff val="5000"/>
                </a:schemeClr>
              </a:solidFill>
            </a:endParaRPr>
          </a:p>
          <a:p>
            <a:pPr lvl="1">
              <a:lnSpc>
                <a:spcPct val="120000"/>
              </a:lnSpc>
            </a:pPr>
            <a:r>
              <a:rPr lang="nl-BE" dirty="0">
                <a:solidFill>
                  <a:schemeClr val="tx1">
                    <a:lumMod val="95000"/>
                    <a:lumOff val="5000"/>
                  </a:schemeClr>
                </a:solidFill>
              </a:rPr>
              <a:t>Salt verplicht </a:t>
            </a:r>
            <a:r>
              <a:rPr lang="nl-BE" dirty="0" smtClean="0">
                <a:solidFill>
                  <a:schemeClr val="tx1">
                    <a:lumMod val="95000"/>
                    <a:lumOff val="5000"/>
                  </a:schemeClr>
                </a:solidFill>
              </a:rPr>
              <a:t>gebruiker </a:t>
            </a:r>
            <a:r>
              <a:rPr lang="nl-BE" dirty="0">
                <a:solidFill>
                  <a:schemeClr val="tx1">
                    <a:lumMod val="95000"/>
                    <a:lumOff val="5000"/>
                  </a:schemeClr>
                </a:solidFill>
              </a:rPr>
              <a:t>om </a:t>
            </a:r>
            <a:r>
              <a:rPr lang="nl-BE" dirty="0" smtClean="0">
                <a:solidFill>
                  <a:schemeClr val="tx1">
                    <a:lumMod val="95000"/>
                    <a:lumOff val="5000"/>
                  </a:schemeClr>
                </a:solidFill>
              </a:rPr>
              <a:t>via </a:t>
            </a:r>
            <a:r>
              <a:rPr lang="nl-BE" dirty="0">
                <a:solidFill>
                  <a:schemeClr val="tx1">
                    <a:lumMod val="95000"/>
                    <a:lumOff val="5000"/>
                  </a:schemeClr>
                </a:solidFill>
              </a:rPr>
              <a:t>het inlogformulier </a:t>
            </a:r>
            <a:r>
              <a:rPr lang="nl-BE" dirty="0" smtClean="0">
                <a:solidFill>
                  <a:schemeClr val="tx1">
                    <a:lumMod val="95000"/>
                    <a:lumOff val="5000"/>
                  </a:schemeClr>
                </a:solidFill>
              </a:rPr>
              <a:t>te passeren, </a:t>
            </a:r>
            <a:r>
              <a:rPr lang="nl-BE" dirty="0">
                <a:solidFill>
                  <a:schemeClr val="tx1">
                    <a:lumMod val="95000"/>
                    <a:lumOff val="5000"/>
                  </a:schemeClr>
                </a:solidFill>
              </a:rPr>
              <a:t>anders kan de salt nooit geweten zijn.</a:t>
            </a:r>
          </a:p>
        </p:txBody>
      </p:sp>
    </p:spTree>
    <p:extLst>
      <p:ext uri="{BB962C8B-B14F-4D97-AF65-F5344CB8AC3E}">
        <p14:creationId xmlns:p14="http://schemas.microsoft.com/office/powerpoint/2010/main" val="357108937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t>SQL-injecties (</a:t>
            </a:r>
            <a:r>
              <a:rPr lang="nl-BE" dirty="0" err="1" smtClean="0"/>
              <a:t>mysql</a:t>
            </a:r>
            <a:r>
              <a:rPr lang="nl-BE" dirty="0" smtClean="0"/>
              <a:t>)</a:t>
            </a:r>
          </a:p>
          <a:p>
            <a:pPr lvl="1">
              <a:lnSpc>
                <a:spcPct val="120000"/>
              </a:lnSpc>
            </a:pPr>
            <a:r>
              <a:rPr lang="nl-BE" dirty="0" smtClean="0"/>
              <a:t>Voor oude </a:t>
            </a:r>
            <a:r>
              <a:rPr lang="nl-BE" dirty="0" err="1" smtClean="0"/>
              <a:t>php</a:t>
            </a:r>
            <a:r>
              <a:rPr lang="nl-BE" dirty="0" smtClean="0"/>
              <a:t>-code die nog met de </a:t>
            </a:r>
            <a:r>
              <a:rPr lang="nl-BE" dirty="0" err="1" smtClean="0"/>
              <a:t>mysql</a:t>
            </a:r>
            <a:r>
              <a:rPr lang="nl-BE" dirty="0" smtClean="0"/>
              <a:t>-procedure </a:t>
            </a:r>
            <a:r>
              <a:rPr lang="nl-BE" dirty="0" err="1" smtClean="0"/>
              <a:t>tewerkgaat</a:t>
            </a:r>
            <a:r>
              <a:rPr lang="nl-BE" dirty="0"/>
              <a:t> (</a:t>
            </a:r>
            <a:r>
              <a:rPr lang="nl-BE" dirty="0" err="1"/>
              <a:t>mysql</a:t>
            </a:r>
            <a:r>
              <a:rPr lang="nl-BE" dirty="0"/>
              <a:t> </a:t>
            </a:r>
            <a:r>
              <a:rPr lang="nl-BE" dirty="0">
                <a:sym typeface="Wingdings" pitchFamily="2" charset="2"/>
              </a:rPr>
              <a:t>≠ </a:t>
            </a:r>
            <a:r>
              <a:rPr lang="nl-BE" dirty="0" err="1">
                <a:sym typeface="Wingdings" pitchFamily="2" charset="2"/>
              </a:rPr>
              <a:t>mysql</a:t>
            </a:r>
            <a:r>
              <a:rPr lang="nl-BE" b="1" u="sng" dirty="0" err="1">
                <a:sym typeface="Wingdings" pitchFamily="2" charset="2"/>
              </a:rPr>
              <a:t>i</a:t>
            </a:r>
            <a:r>
              <a:rPr lang="nl-BE" dirty="0" smtClean="0">
                <a:sym typeface="Wingdings" pitchFamily="2" charset="2"/>
              </a:rPr>
              <a:t>)</a:t>
            </a:r>
            <a:r>
              <a:rPr lang="nl-BE" dirty="0" smtClean="0"/>
              <a:t>:</a:t>
            </a:r>
          </a:p>
          <a:p>
            <a:pPr marL="457200" lvl="1" indent="0">
              <a:lnSpc>
                <a:spcPct val="120000"/>
              </a:lnSpc>
              <a:buNone/>
            </a:pPr>
            <a:endParaRPr lang="nl-BE" dirty="0" smtClean="0"/>
          </a:p>
          <a:p>
            <a:pPr lvl="2">
              <a:lnSpc>
                <a:spcPct val="120000"/>
              </a:lnSpc>
            </a:pPr>
            <a:r>
              <a:rPr lang="nl-BE" dirty="0" smtClean="0"/>
              <a:t>Deel </a:t>
            </a:r>
            <a:r>
              <a:rPr lang="nl-BE" dirty="0"/>
              <a:t>SQL-query invoeren via een post-formulier</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$_POST[‘email’] . '“</a:t>
            </a:r>
            <a:r>
              <a:rPr lang="nl-BE" dirty="0"/>
              <a:t/>
            </a:r>
            <a:br>
              <a:rPr lang="nl-BE" dirty="0"/>
            </a:br>
            <a:r>
              <a:rPr lang="nl-BE" dirty="0"/>
              <a:t/>
            </a:r>
            <a:br>
              <a:rPr lang="nl-BE" dirty="0"/>
            </a:br>
            <a:r>
              <a:rPr lang="nl-BE" dirty="0"/>
              <a:t>mogelijke ingevoerde waarde: “ OR “a” = “a</a:t>
            </a:r>
            <a:br>
              <a:rPr lang="nl-BE" dirty="0"/>
            </a:br>
            <a:endParaRPr lang="nl-BE" dirty="0"/>
          </a:p>
          <a:p>
            <a:pPr lvl="3"/>
            <a:r>
              <a:rPr lang="nl-BE" dirty="0"/>
              <a:t>Zal altijd een </a:t>
            </a:r>
            <a:r>
              <a:rPr lang="nl-BE" dirty="0" smtClean="0"/>
              <a:t>user inloggen, </a:t>
            </a:r>
            <a:r>
              <a:rPr lang="nl-BE" dirty="0"/>
              <a:t>want</a:t>
            </a:r>
          </a:p>
          <a:p>
            <a:pPr lvl="4"/>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OR “a” = “a</a:t>
            </a:r>
            <a:r>
              <a:rPr lang="nl-BE" dirty="0" smtClean="0">
                <a:solidFill>
                  <a:srgbClr val="002060"/>
                </a:solidFill>
              </a:rPr>
              <a:t>“</a:t>
            </a:r>
          </a:p>
          <a:p>
            <a:pPr marL="1828800" lvl="4" indent="0">
              <a:buNone/>
            </a:pPr>
            <a:endParaRPr lang="nl-BE" dirty="0" smtClean="0"/>
          </a:p>
          <a:p>
            <a:pPr marL="1828800" lvl="4" indent="0">
              <a:buNone/>
            </a:pPr>
            <a:r>
              <a:rPr lang="nl-BE" dirty="0" smtClean="0"/>
              <a:t>er is altijd een resultaat</a:t>
            </a:r>
            <a:br>
              <a:rPr lang="nl-BE" dirty="0" smtClean="0"/>
            </a:br>
            <a:endParaRPr lang="nl-BE" dirty="0" smtClean="0"/>
          </a:p>
          <a:p>
            <a:pPr marL="1828800" lvl="4" indent="0">
              <a:buNone/>
            </a:pPr>
            <a:r>
              <a:rPr lang="nl-BE" dirty="0"/>
              <a:t>(vb. </a:t>
            </a:r>
            <a:r>
              <a:rPr lang="nl-BE" dirty="0" smtClean="0">
                <a:solidFill>
                  <a:srgbClr val="00B050"/>
                </a:solidFill>
              </a:rPr>
              <a:t>voorbeeld-security-</a:t>
            </a:r>
            <a:r>
              <a:rPr lang="nl-BE" dirty="0" err="1" smtClean="0">
                <a:solidFill>
                  <a:srgbClr val="00B050"/>
                </a:solidFill>
              </a:rPr>
              <a:t>sql</a:t>
            </a:r>
            <a:r>
              <a:rPr lang="nl-BE" dirty="0" smtClean="0">
                <a:solidFill>
                  <a:srgbClr val="00B050"/>
                </a:solidFill>
              </a:rPr>
              <a:t>-</a:t>
            </a:r>
            <a:r>
              <a:rPr lang="nl-BE" dirty="0" err="1" smtClean="0">
                <a:solidFill>
                  <a:srgbClr val="00B050"/>
                </a:solidFill>
              </a:rPr>
              <a:t>injection</a:t>
            </a:r>
            <a:r>
              <a:rPr lang="nl-BE" dirty="0" smtClean="0">
                <a:solidFill>
                  <a:srgbClr val="00B050"/>
                </a:solidFill>
              </a:rPr>
              <a:t> </a:t>
            </a:r>
            <a:r>
              <a:rPr lang="nl-BE" dirty="0" smtClean="0"/>
              <a:t>)</a:t>
            </a:r>
            <a:endParaRPr lang="nl-BE" dirty="0"/>
          </a:p>
          <a:p>
            <a:pPr marL="1828800" lvl="4" indent="0">
              <a:buNone/>
            </a:pPr>
            <a:endParaRPr lang="nl-BE" dirty="0">
              <a:solidFill>
                <a:srgbClr val="002060"/>
              </a:solidFill>
            </a:endParaRPr>
          </a:p>
          <a:p>
            <a:pPr>
              <a:lnSpc>
                <a:spcPct val="120000"/>
              </a:lnSpc>
            </a:pPr>
            <a:endParaRPr lang="nl-BE" dirty="0"/>
          </a:p>
          <a:p>
            <a:pPr>
              <a:lnSpc>
                <a:spcPct val="120000"/>
              </a:lnSpc>
            </a:pPr>
            <a:endParaRPr lang="nl-BE" dirty="0"/>
          </a:p>
        </p:txBody>
      </p:sp>
    </p:spTree>
    <p:extLst>
      <p:ext uri="{BB962C8B-B14F-4D97-AF65-F5344CB8AC3E}">
        <p14:creationId xmlns:p14="http://schemas.microsoft.com/office/powerpoint/2010/main" val="370413633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security</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bg1">
                    <a:lumMod val="85000"/>
                  </a:schemeClr>
                </a:solidFill>
              </a:rPr>
              <a:t>SQL-injecties (</a:t>
            </a:r>
            <a:r>
              <a:rPr lang="nl-BE" dirty="0" err="1" smtClean="0">
                <a:solidFill>
                  <a:schemeClr val="bg1">
                    <a:lumMod val="85000"/>
                  </a:schemeClr>
                </a:solidFill>
              </a:rPr>
              <a:t>mysql</a:t>
            </a:r>
            <a:r>
              <a:rPr lang="nl-BE" dirty="0" smtClean="0">
                <a:solidFill>
                  <a:schemeClr val="bg1">
                    <a:lumMod val="85000"/>
                  </a:schemeClr>
                </a:solidFill>
              </a:rPr>
              <a:t>)</a:t>
            </a:r>
            <a:endParaRPr lang="nl-BE" dirty="0">
              <a:solidFill>
                <a:schemeClr val="bg1">
                  <a:lumMod val="85000"/>
                </a:schemeClr>
              </a:solidFill>
            </a:endParaRPr>
          </a:p>
          <a:p>
            <a:pPr lvl="1">
              <a:lnSpc>
                <a:spcPct val="120000"/>
              </a:lnSpc>
            </a:pPr>
            <a:r>
              <a:rPr lang="nl-BE" dirty="0"/>
              <a:t>Oplossing: </a:t>
            </a:r>
            <a:endParaRPr lang="nl-BE" dirty="0" smtClean="0"/>
          </a:p>
          <a:p>
            <a:pPr lvl="2">
              <a:lnSpc>
                <a:spcPct val="120000"/>
              </a:lnSpc>
            </a:pPr>
            <a:r>
              <a:rPr lang="nl-BE" dirty="0" err="1" smtClean="0"/>
              <a:t>mysql_real_escape_string</a:t>
            </a:r>
            <a:r>
              <a:rPr lang="nl-BE" dirty="0"/>
              <a:t>()</a:t>
            </a:r>
          </a:p>
          <a:p>
            <a:pPr lvl="3"/>
            <a:r>
              <a:rPr lang="nl-BE" dirty="0">
                <a:solidFill>
                  <a:srgbClr val="002060"/>
                </a:solidFill>
              </a:rPr>
              <a:t>SELECT * </a:t>
            </a:r>
            <a:br>
              <a:rPr lang="nl-BE" dirty="0">
                <a:solidFill>
                  <a:srgbClr val="002060"/>
                </a:solidFill>
              </a:rPr>
            </a:br>
            <a:r>
              <a:rPr lang="nl-BE" dirty="0">
                <a:solidFill>
                  <a:srgbClr val="002060"/>
                </a:solidFill>
              </a:rPr>
              <a:t>FROM users </a:t>
            </a:r>
            <a:br>
              <a:rPr lang="nl-BE" dirty="0">
                <a:solidFill>
                  <a:srgbClr val="002060"/>
                </a:solidFill>
              </a:rPr>
            </a:br>
            <a:r>
              <a:rPr lang="nl-BE" dirty="0">
                <a:solidFill>
                  <a:srgbClr val="002060"/>
                </a:solidFill>
              </a:rPr>
              <a:t>WHERE email = "' . mysql_real_escape_string( $_POST[‘email’]) . '“</a:t>
            </a:r>
            <a:br>
              <a:rPr lang="nl-BE" dirty="0">
                <a:solidFill>
                  <a:srgbClr val="002060"/>
                </a:solidFill>
              </a:rPr>
            </a:br>
            <a:endParaRPr lang="nl-BE" dirty="0">
              <a:solidFill>
                <a:srgbClr val="002060"/>
              </a:solidFill>
            </a:endParaRPr>
          </a:p>
          <a:p>
            <a:pPr lvl="3"/>
            <a:r>
              <a:rPr lang="nl-BE" dirty="0"/>
              <a:t>Escaped alle karakters die voor conflicten kunnen </a:t>
            </a:r>
            <a:r>
              <a:rPr lang="nl-BE" dirty="0" smtClean="0"/>
              <a:t>zorgen</a:t>
            </a:r>
          </a:p>
          <a:p>
            <a:pPr lvl="2"/>
            <a:r>
              <a:rPr lang="nl-BE" dirty="0" smtClean="0"/>
              <a:t>Beste oplossing: werken met </a:t>
            </a:r>
            <a:r>
              <a:rPr lang="nl-BE" dirty="0" err="1" smtClean="0"/>
              <a:t>prepared</a:t>
            </a:r>
            <a:r>
              <a:rPr lang="nl-BE" dirty="0" smtClean="0"/>
              <a:t> statements</a:t>
            </a:r>
            <a:br>
              <a:rPr lang="nl-BE" dirty="0" smtClean="0"/>
            </a:br>
            <a:endParaRPr lang="nl-BE" dirty="0" smtClean="0"/>
          </a:p>
          <a:p>
            <a:pPr lvl="1"/>
            <a:r>
              <a:rPr lang="nl-BE" dirty="0"/>
              <a:t>Opdracht: </a:t>
            </a:r>
            <a:r>
              <a:rPr lang="nl-BE" dirty="0" smtClean="0">
                <a:solidFill>
                  <a:srgbClr val="00B0F0"/>
                </a:solidFill>
              </a:rPr>
              <a:t>opdracht-security-login</a:t>
            </a:r>
            <a:br>
              <a:rPr lang="nl-BE" dirty="0" smtClean="0">
                <a:solidFill>
                  <a:srgbClr val="00B0F0"/>
                </a:solidFill>
              </a:rPr>
            </a:br>
            <a:endParaRPr lang="nl-BE" dirty="0" smtClean="0">
              <a:solidFill>
                <a:srgbClr val="00B0F0"/>
              </a:solidFill>
            </a:endParaRPr>
          </a:p>
          <a:p>
            <a:pPr lvl="1"/>
            <a:r>
              <a:rPr lang="nl-BE" dirty="0" smtClean="0"/>
              <a:t>Synthese-opdracht</a:t>
            </a:r>
            <a:r>
              <a:rPr lang="nl-BE" dirty="0"/>
              <a:t>: </a:t>
            </a:r>
            <a:r>
              <a:rPr lang="nl-BE" dirty="0">
                <a:solidFill>
                  <a:srgbClr val="00B0F0"/>
                </a:solidFill>
              </a:rPr>
              <a:t>opdracht-CRUD-CMS</a:t>
            </a:r>
          </a:p>
          <a:p>
            <a:pPr marL="457200" lvl="1" indent="0">
              <a:buNone/>
            </a:pPr>
            <a:endParaRPr lang="nl-BE" dirty="0" smtClean="0"/>
          </a:p>
          <a:p>
            <a:pPr lvl="1"/>
            <a:endParaRPr lang="nl-BE" dirty="0"/>
          </a:p>
          <a:p>
            <a:pPr>
              <a:lnSpc>
                <a:spcPct val="120000"/>
              </a:lnSpc>
            </a:pPr>
            <a:endParaRPr lang="nl-BE" dirty="0"/>
          </a:p>
        </p:txBody>
      </p:sp>
    </p:spTree>
    <p:extLst>
      <p:ext uri="{BB962C8B-B14F-4D97-AF65-F5344CB8AC3E}">
        <p14:creationId xmlns:p14="http://schemas.microsoft.com/office/powerpoint/2010/main" val="112743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Constants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Constants zijn variabelen die je één keer kan definiëren en waarvan je de waarde niet meer kan overschrijven</a:t>
            </a:r>
            <a:br>
              <a:rPr lang="nl-BE" dirty="0" smtClean="0"/>
            </a:br>
            <a:endParaRPr lang="nl-BE" dirty="0" smtClean="0"/>
          </a:p>
          <a:p>
            <a:pPr lvl="1">
              <a:lnSpc>
                <a:spcPct val="120000"/>
              </a:lnSpc>
            </a:pPr>
            <a:r>
              <a:rPr lang="nl-BE" dirty="0"/>
              <a:t>d</a:t>
            </a:r>
            <a:r>
              <a:rPr lang="nl-BE" dirty="0" smtClean="0"/>
              <a:t>efine(‘CONSTANT_NAME’, ‘value’);</a:t>
            </a:r>
            <a:br>
              <a:rPr lang="nl-BE" dirty="0" smtClean="0"/>
            </a:br>
            <a:endParaRPr lang="nl-BE" dirty="0" smtClean="0"/>
          </a:p>
          <a:p>
            <a:pPr>
              <a:lnSpc>
                <a:spcPct val="120000"/>
              </a:lnSpc>
            </a:pPr>
            <a:r>
              <a:rPr lang="nl-BE" dirty="0" smtClean="0"/>
              <a:t>Worden altijd in hoofdletters geschreven</a:t>
            </a:r>
          </a:p>
          <a:p>
            <a:pPr lvl="1">
              <a:lnSpc>
                <a:spcPct val="120000"/>
              </a:lnSpc>
            </a:pPr>
            <a:r>
              <a:rPr lang="nl-BE" dirty="0" smtClean="0"/>
              <a:t>Conventie, niet verplicht</a:t>
            </a:r>
          </a:p>
          <a:p>
            <a:pPr lvl="1">
              <a:lnSpc>
                <a:spcPct val="120000"/>
              </a:lnSpc>
            </a:pPr>
            <a:r>
              <a:rPr lang="nl-BE" dirty="0" smtClean="0"/>
              <a:t>Duidelijk herkenbaar als constante</a:t>
            </a:r>
            <a:br>
              <a:rPr lang="nl-BE" dirty="0" smtClean="0"/>
            </a:br>
            <a:endParaRPr lang="nl-BE" dirty="0" smtClean="0"/>
          </a:p>
          <a:p>
            <a:pPr>
              <a:lnSpc>
                <a:spcPct val="120000"/>
              </a:lnSpc>
            </a:pPr>
            <a:r>
              <a:rPr lang="nl-BE" dirty="0" smtClean="0"/>
              <a:t>Worden in PHP zonder $-teken geschreven</a:t>
            </a:r>
            <a:br>
              <a:rPr lang="nl-BE" dirty="0" smtClean="0"/>
            </a:br>
            <a:endParaRPr lang="nl-BE" dirty="0" smtClean="0"/>
          </a:p>
          <a:p>
            <a:pPr>
              <a:lnSpc>
                <a:spcPct val="120000"/>
              </a:lnSpc>
            </a:pPr>
            <a:r>
              <a:rPr lang="nl-BE" dirty="0" smtClean="0"/>
              <a:t>Zelfs niet herdefinieerbaar</a:t>
            </a:r>
            <a:endParaRPr lang="nl-BE" dirty="0"/>
          </a:p>
          <a:p>
            <a:pPr>
              <a:lnSpc>
                <a:spcPct val="120000"/>
              </a:lnSpc>
              <a:buNone/>
            </a:pPr>
            <a:endParaRPr lang="nl-BE" dirty="0" smtClean="0"/>
          </a:p>
          <a:p>
            <a:pPr marL="342900" lvl="1" indent="-342900">
              <a:lnSpc>
                <a:spcPct val="120000"/>
              </a:lnSpc>
              <a:buNone/>
            </a:pPr>
            <a:r>
              <a:rPr lang="nl-BE" dirty="0"/>
              <a:t>	(vb. </a:t>
            </a:r>
            <a:r>
              <a:rPr lang="nl-BE" dirty="0" smtClean="0">
                <a:solidFill>
                  <a:srgbClr val="00B050"/>
                </a:solidFill>
              </a:rPr>
              <a:t>voorbeeld-constants </a:t>
            </a:r>
            <a:r>
              <a:rPr lang="nl-BE" dirty="0" smtClean="0"/>
              <a:t>)</a:t>
            </a:r>
            <a:endParaRPr lang="nl-BE" dirty="0"/>
          </a:p>
          <a:p>
            <a:pPr>
              <a:lnSpc>
                <a:spcPct val="120000"/>
              </a:lnSpc>
              <a:buNone/>
            </a:pPr>
            <a:endParaRPr lang="nl-BE" dirty="0"/>
          </a:p>
          <a:p>
            <a:pPr>
              <a:lnSpc>
                <a:spcPct val="120000"/>
              </a:lnSpc>
            </a:pPr>
            <a:endParaRPr lang="nl-BE" dirty="0"/>
          </a:p>
        </p:txBody>
      </p:sp>
    </p:spTree>
    <p:extLst>
      <p:ext uri="{BB962C8B-B14F-4D97-AF65-F5344CB8AC3E}">
        <p14:creationId xmlns:p14="http://schemas.microsoft.com/office/powerpoint/2010/main" val="118287609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File upload</a:t>
            </a:r>
          </a:p>
          <a:p>
            <a:pPr lvl="1">
              <a:lnSpc>
                <a:spcPct val="120000"/>
              </a:lnSpc>
              <a:buFontTx/>
              <a:buChar char="-"/>
            </a:pPr>
            <a:r>
              <a:rPr lang="nl-BE" dirty="0"/>
              <a:t>De gebruiker kan bestanden uploaden, maar hiervoor moet het formulier aangepast worden:</a:t>
            </a:r>
            <a:br>
              <a:rPr lang="nl-BE" dirty="0"/>
            </a:br>
            <a:r>
              <a:rPr lang="nl-BE" dirty="0"/>
              <a:t/>
            </a:r>
            <a:br>
              <a:rPr lang="nl-BE" dirty="0"/>
            </a:br>
            <a:r>
              <a:rPr lang="nl-BE" dirty="0"/>
              <a:t>		</a:t>
            </a:r>
            <a:r>
              <a:rPr lang="en-US" sz="1800" dirty="0"/>
              <a:t>&lt;form action="</a:t>
            </a:r>
            <a:r>
              <a:rPr lang="en-US" sz="1800" dirty="0" err="1"/>
              <a:t>upload_file.php</a:t>
            </a:r>
            <a:r>
              <a:rPr lang="en-US" sz="1800" dirty="0"/>
              <a:t>" method="post"</a:t>
            </a:r>
            <a:br>
              <a:rPr lang="en-US" sz="1800" dirty="0"/>
            </a:br>
            <a:r>
              <a:rPr lang="en-US" sz="1800" dirty="0"/>
              <a:t>		</a:t>
            </a:r>
            <a:r>
              <a:rPr lang="en-US" sz="1800" b="1" dirty="0" err="1"/>
              <a:t>enctype</a:t>
            </a:r>
            <a:r>
              <a:rPr lang="en-US" sz="1800" b="1" dirty="0"/>
              <a:t>="multipart/form-data"</a:t>
            </a:r>
            <a:r>
              <a:rPr lang="en-US" sz="1800" dirty="0"/>
              <a:t>&gt;</a:t>
            </a:r>
            <a:br>
              <a:rPr lang="en-US" sz="1800" dirty="0"/>
            </a:br>
            <a:endParaRPr lang="en-US" sz="1800" dirty="0"/>
          </a:p>
          <a:p>
            <a:pPr lvl="1">
              <a:lnSpc>
                <a:spcPct val="120000"/>
              </a:lnSpc>
              <a:buFontTx/>
              <a:buChar char="-"/>
            </a:pPr>
            <a:r>
              <a:rPr lang="nl-BE" dirty="0"/>
              <a:t>Ook moet er een apart input-veld worden aangemaakt om een bestand te kunnen uploaden:</a:t>
            </a:r>
            <a:r>
              <a:rPr lang="nl-BE" sz="1800" dirty="0"/>
              <a:t/>
            </a:r>
            <a:br>
              <a:rPr lang="nl-BE" sz="1800" dirty="0"/>
            </a:br>
            <a:r>
              <a:rPr lang="nl-BE" sz="1800" dirty="0"/>
              <a:t/>
            </a:r>
            <a:br>
              <a:rPr lang="nl-BE" sz="1800" dirty="0"/>
            </a:br>
            <a:r>
              <a:rPr lang="nl-BE" sz="1800" dirty="0"/>
              <a:t>		&lt;input type="</a:t>
            </a:r>
            <a:r>
              <a:rPr lang="nl-BE" sz="1800" b="1" dirty="0"/>
              <a:t>file</a:t>
            </a:r>
            <a:r>
              <a:rPr lang="nl-BE" sz="1800" dirty="0"/>
              <a:t>" name="file</a:t>
            </a:r>
            <a:r>
              <a:rPr lang="nl-BE" sz="1800" dirty="0" smtClean="0"/>
              <a:t>"&gt;</a:t>
            </a:r>
            <a:r>
              <a:rPr lang="nl-BE" sz="1800" dirty="0"/>
              <a:t> </a:t>
            </a:r>
          </a:p>
        </p:txBody>
      </p:sp>
    </p:spTree>
    <p:extLst>
      <p:ext uri="{BB962C8B-B14F-4D97-AF65-F5344CB8AC3E}">
        <p14:creationId xmlns:p14="http://schemas.microsoft.com/office/powerpoint/2010/main" val="204828562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Op php-niveau vangen we dit als volgt op</a:t>
            </a:r>
            <a:br>
              <a:rPr lang="nl-BE" dirty="0"/>
            </a:br>
            <a:endParaRPr lang="nl-BE" dirty="0"/>
          </a:p>
          <a:p>
            <a:pPr lvl="1">
              <a:lnSpc>
                <a:spcPct val="120000"/>
              </a:lnSpc>
              <a:buFontTx/>
              <a:buChar char="-"/>
            </a:pPr>
            <a:r>
              <a:rPr lang="nl-BE" dirty="0"/>
              <a:t>Je beschikt over het bestand door middel van de $_FILES-variabele (=array)</a:t>
            </a:r>
          </a:p>
          <a:p>
            <a:pPr lvl="2">
              <a:lnSpc>
                <a:spcPct val="120000"/>
              </a:lnSpc>
              <a:buFontTx/>
              <a:buChar char="-"/>
            </a:pPr>
            <a:r>
              <a:rPr lang="nl-BE" dirty="0"/>
              <a:t>Het bestand krijgt de naam van het input-type-file veld, dus:$_FILES[‘input-type-file-name’]</a:t>
            </a:r>
            <a:br>
              <a:rPr lang="nl-BE" dirty="0"/>
            </a:br>
            <a:endParaRPr lang="nl-BE" dirty="0"/>
          </a:p>
          <a:p>
            <a:pPr lvl="2">
              <a:lnSpc>
                <a:spcPct val="120000"/>
              </a:lnSpc>
              <a:buFontTx/>
              <a:buChar char="-"/>
            </a:pPr>
            <a:r>
              <a:rPr lang="nl-BE" dirty="0"/>
              <a:t>Dit is een array, waarin de volgende keys automatisch worden ingevuld</a:t>
            </a:r>
          </a:p>
          <a:p>
            <a:pPr lvl="3">
              <a:lnSpc>
                <a:spcPct val="120000"/>
              </a:lnSpc>
              <a:buFontTx/>
              <a:buChar char="-"/>
            </a:pPr>
            <a:r>
              <a:rPr lang="nl-BE" b="1" dirty="0"/>
              <a:t>name</a:t>
            </a:r>
            <a:r>
              <a:rPr lang="nl-BE" dirty="0"/>
              <a:t> (de naam van het bestand)</a:t>
            </a:r>
          </a:p>
          <a:p>
            <a:pPr lvl="3">
              <a:lnSpc>
                <a:spcPct val="120000"/>
              </a:lnSpc>
              <a:buFontTx/>
              <a:buChar char="-"/>
            </a:pPr>
            <a:r>
              <a:rPr lang="nl-BE" b="1" dirty="0"/>
              <a:t>size</a:t>
            </a:r>
            <a:r>
              <a:rPr lang="nl-BE" dirty="0"/>
              <a:t> (de grootte van het bestand)</a:t>
            </a:r>
          </a:p>
          <a:p>
            <a:pPr lvl="3">
              <a:lnSpc>
                <a:spcPct val="120000"/>
              </a:lnSpc>
              <a:buFontTx/>
              <a:buChar char="-"/>
            </a:pPr>
            <a:r>
              <a:rPr lang="nl-BE" b="1" dirty="0"/>
              <a:t>tmp_name</a:t>
            </a:r>
            <a:r>
              <a:rPr lang="nl-BE" dirty="0"/>
              <a:t> (de naam die het bestand krijgt in afwachting dat het effectief geupload wordt naar de server)</a:t>
            </a:r>
          </a:p>
          <a:p>
            <a:pPr lvl="4">
              <a:lnSpc>
                <a:spcPct val="120000"/>
              </a:lnSpc>
              <a:buFontTx/>
              <a:buChar char="-"/>
            </a:pPr>
            <a:r>
              <a:rPr lang="nl-BE" dirty="0"/>
              <a:t>Het bestand staat dus niet onmiddellijk op de server</a:t>
            </a:r>
          </a:p>
          <a:p>
            <a:pPr lvl="3">
              <a:lnSpc>
                <a:spcPct val="120000"/>
              </a:lnSpc>
              <a:buFontTx/>
              <a:buChar char="-"/>
            </a:pPr>
            <a:r>
              <a:rPr lang="nl-BE" b="1" dirty="0"/>
              <a:t>error</a:t>
            </a:r>
            <a:r>
              <a:rPr lang="nl-BE" dirty="0"/>
              <a:t> (wanneer er iets misging bij het doorgeven van de file naar de server)</a:t>
            </a:r>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4212631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r>
              <a:rPr lang="nl-BE" dirty="0" smtClean="0"/>
              <a:t>Analyse manual (vb. functie "echo")</a:t>
            </a:r>
          </a:p>
          <a:p>
            <a:pPr marL="742950" lvl="2" indent="-342900"/>
            <a:r>
              <a:rPr lang="nl-BE" dirty="0" smtClean="0"/>
              <a:t>Plaats van zoekterm binnen de manual </a:t>
            </a:r>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140968"/>
            <a:ext cx="3528392" cy="262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260887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Het </a:t>
            </a:r>
            <a:r>
              <a:rPr lang="nl-BE" dirty="0"/>
              <a:t>bestand uploaden </a:t>
            </a:r>
            <a:r>
              <a:rPr lang="nl-BE" dirty="0" smtClean="0"/>
              <a:t>naar een definitieve bestemming:</a:t>
            </a:r>
            <a:r>
              <a:rPr lang="nl-BE" dirty="0"/>
              <a:t/>
            </a:r>
            <a:br>
              <a:rPr lang="nl-BE" dirty="0"/>
            </a:br>
            <a:endParaRPr lang="nl-BE" dirty="0"/>
          </a:p>
          <a:p>
            <a:pPr marL="914400" lvl="2" indent="0">
              <a:lnSpc>
                <a:spcPct val="120000"/>
              </a:lnSpc>
              <a:buNone/>
            </a:pPr>
            <a:r>
              <a:rPr lang="en-US" sz="3200" dirty="0" err="1">
                <a:solidFill>
                  <a:srgbClr val="002060"/>
                </a:solidFill>
              </a:rPr>
              <a:t>move_uploaded_file</a:t>
            </a:r>
            <a:r>
              <a:rPr lang="en-US" sz="3200" dirty="0">
                <a:solidFill>
                  <a:srgbClr val="7030A0"/>
                </a:solidFill>
              </a:rPr>
              <a:t>(</a:t>
            </a:r>
            <a:r>
              <a:rPr lang="en-US" sz="3200" dirty="0"/>
              <a:t>$</a:t>
            </a:r>
            <a:r>
              <a:rPr lang="en-US" sz="3200" dirty="0" err="1"/>
              <a:t>tempname</a:t>
            </a:r>
            <a:r>
              <a:rPr lang="en-US" sz="3200" dirty="0"/>
              <a:t>, $filename</a:t>
            </a:r>
            <a:r>
              <a:rPr lang="en-US" sz="3200" dirty="0" smtClean="0">
                <a:solidFill>
                  <a:srgbClr val="7030A0"/>
                </a:solidFill>
              </a:rPr>
              <a:t>)</a:t>
            </a:r>
            <a:r>
              <a:rPr lang="en-US" sz="3200" dirty="0" smtClean="0">
                <a:solidFill>
                  <a:srgbClr val="002060"/>
                </a:solidFill>
              </a:rPr>
              <a:t>;</a:t>
            </a:r>
            <a:r>
              <a:rPr lang="en-US" dirty="0">
                <a:solidFill>
                  <a:srgbClr val="7030A0"/>
                </a:solidFill>
              </a:rPr>
              <a:t/>
            </a:r>
            <a:br>
              <a:rPr lang="en-US" dirty="0">
                <a:solidFill>
                  <a:srgbClr val="7030A0"/>
                </a:solidFill>
              </a:rPr>
            </a:br>
            <a:endParaRPr lang="en-US" dirty="0">
              <a:solidFill>
                <a:srgbClr val="7030A0"/>
              </a:solidFill>
            </a:endParaRPr>
          </a:p>
          <a:p>
            <a:pPr lvl="2">
              <a:lnSpc>
                <a:spcPct val="120000"/>
              </a:lnSpc>
              <a:buFontTx/>
              <a:buChar char="-"/>
            </a:pPr>
            <a:r>
              <a:rPr lang="en-US" dirty="0"/>
              <a:t>$</a:t>
            </a:r>
            <a:r>
              <a:rPr lang="en-US" dirty="0" err="1"/>
              <a:t>tempname</a:t>
            </a:r>
            <a:r>
              <a:rPr lang="en-US" dirty="0"/>
              <a:t> is de </a:t>
            </a:r>
            <a:r>
              <a:rPr lang="en-US" dirty="0" err="1"/>
              <a:t>voorlopige</a:t>
            </a:r>
            <a:r>
              <a:rPr lang="en-US" dirty="0"/>
              <a:t> </a:t>
            </a:r>
            <a:r>
              <a:rPr lang="en-US" dirty="0" err="1"/>
              <a:t>bestandsnaam</a:t>
            </a:r>
            <a:r>
              <a:rPr lang="en-US" dirty="0"/>
              <a:t> in de </a:t>
            </a:r>
            <a:r>
              <a:rPr lang="en-US" dirty="0" err="1"/>
              <a:t>tmp</a:t>
            </a:r>
            <a:r>
              <a:rPr lang="en-US" dirty="0"/>
              <a:t>-folder (=</a:t>
            </a:r>
            <a:r>
              <a:rPr lang="nl-BE" dirty="0"/>
              <a:t> $_FILES[‘input-type-file-name’][‘tmp’])</a:t>
            </a:r>
            <a:br>
              <a:rPr lang="nl-BE" dirty="0"/>
            </a:br>
            <a:endParaRPr lang="en-US" dirty="0"/>
          </a:p>
          <a:p>
            <a:pPr lvl="2">
              <a:lnSpc>
                <a:spcPct val="120000"/>
              </a:lnSpc>
              <a:buFontTx/>
              <a:buChar char="-"/>
            </a:pPr>
            <a:r>
              <a:rPr lang="en-US" dirty="0"/>
              <a:t>$filename is de </a:t>
            </a:r>
            <a:r>
              <a:rPr lang="en-US" dirty="0" smtClean="0"/>
              <a:t>folder </a:t>
            </a:r>
            <a:r>
              <a:rPr lang="en-US" dirty="0" err="1" smtClean="0"/>
              <a:t>geconcateneerd</a:t>
            </a:r>
            <a:r>
              <a:rPr lang="en-US" dirty="0" smtClean="0"/>
              <a:t> met de </a:t>
            </a:r>
            <a:r>
              <a:rPr lang="en-US" dirty="0" err="1" smtClean="0"/>
              <a:t>bestandsnaam</a:t>
            </a:r>
            <a:r>
              <a:rPr lang="en-US" dirty="0" smtClean="0"/>
              <a:t> </a:t>
            </a:r>
            <a:r>
              <a:rPr lang="en-US" dirty="0" err="1"/>
              <a:t>zoals</a:t>
            </a:r>
            <a:r>
              <a:rPr lang="en-US" dirty="0"/>
              <a:t> die </a:t>
            </a:r>
            <a:r>
              <a:rPr lang="en-US" dirty="0" smtClean="0"/>
              <a:t>in de </a:t>
            </a:r>
            <a:r>
              <a:rPr lang="en-US" dirty="0" err="1" smtClean="0"/>
              <a:t>definitieve</a:t>
            </a:r>
            <a:r>
              <a:rPr lang="en-US" dirty="0" smtClean="0"/>
              <a:t> folder </a:t>
            </a:r>
            <a:r>
              <a:rPr lang="en-US" dirty="0" err="1" smtClean="0"/>
              <a:t>geupload</a:t>
            </a:r>
            <a:r>
              <a:rPr lang="en-US" dirty="0" smtClean="0"/>
              <a:t> </a:t>
            </a:r>
            <a:r>
              <a:rPr lang="en-US" dirty="0" err="1"/>
              <a:t>moet</a:t>
            </a:r>
            <a:r>
              <a:rPr lang="en-US" dirty="0"/>
              <a:t> </a:t>
            </a:r>
            <a:r>
              <a:rPr lang="en-US" dirty="0" err="1"/>
              <a:t>worden</a:t>
            </a:r>
            <a:r>
              <a:rPr lang="en-US" dirty="0"/>
              <a:t>. </a:t>
            </a:r>
            <a:endParaRPr lang="nl-BE" sz="1800" dirty="0"/>
          </a:p>
        </p:txBody>
      </p:sp>
    </p:spTree>
    <p:extLst>
      <p:ext uri="{BB962C8B-B14F-4D97-AF65-F5344CB8AC3E}">
        <p14:creationId xmlns:p14="http://schemas.microsoft.com/office/powerpoint/2010/main" val="82602840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t>Security</a:t>
            </a:r>
          </a:p>
          <a:p>
            <a:pPr lvl="2">
              <a:lnSpc>
                <a:spcPct val="120000"/>
              </a:lnSpc>
              <a:buFontTx/>
              <a:buChar char="-"/>
            </a:pPr>
            <a:r>
              <a:rPr lang="nl-BE" dirty="0" smtClean="0"/>
              <a:t>file-uploads veroorzaken de grootste securitylekken -&gt; uploaden van bestanden die uitgevoerd kunnen worden (.php)/overschrijven/...</a:t>
            </a:r>
          </a:p>
          <a:p>
            <a:pPr lvl="2">
              <a:lnSpc>
                <a:spcPct val="120000"/>
              </a:lnSpc>
              <a:buFontTx/>
              <a:buChar char="-"/>
            </a:pPr>
            <a:r>
              <a:rPr lang="nl-BE" dirty="0" smtClean="0"/>
              <a:t>Enkele regels:</a:t>
            </a:r>
          </a:p>
          <a:p>
            <a:pPr lvl="3">
              <a:lnSpc>
                <a:spcPct val="120000"/>
              </a:lnSpc>
              <a:buFontTx/>
              <a:buChar char="-"/>
            </a:pPr>
            <a:r>
              <a:rPr lang="nl-BE" dirty="0" smtClean="0"/>
              <a:t>ALTIJD het </a:t>
            </a:r>
            <a:r>
              <a:rPr lang="nl-BE" b="1" dirty="0" smtClean="0"/>
              <a:t>type controleren </a:t>
            </a:r>
            <a:r>
              <a:rPr lang="nl-BE" dirty="0" smtClean="0"/>
              <a:t>dmv $_FILES[‘inputname’][‘type’];</a:t>
            </a:r>
          </a:p>
          <a:p>
            <a:pPr lvl="4">
              <a:lnSpc>
                <a:spcPct val="120000"/>
              </a:lnSpc>
              <a:buFontTx/>
              <a:buChar char="-"/>
            </a:pPr>
            <a:r>
              <a:rPr lang="nl-BE" dirty="0" smtClean="0"/>
              <a:t>NOOIT op basis van extensie in de bestandsnaam</a:t>
            </a:r>
            <a:br>
              <a:rPr lang="nl-BE" dirty="0" smtClean="0"/>
            </a:br>
            <a:endParaRPr lang="nl-BE" dirty="0" smtClean="0"/>
          </a:p>
          <a:p>
            <a:pPr lvl="3">
              <a:lnSpc>
                <a:spcPct val="120000"/>
              </a:lnSpc>
              <a:buFontTx/>
              <a:buChar char="-"/>
            </a:pPr>
            <a:r>
              <a:rPr lang="nl-BE" dirty="0" smtClean="0"/>
              <a:t>Niet blacklisten, maar </a:t>
            </a:r>
            <a:r>
              <a:rPr lang="nl-BE" b="1" dirty="0" smtClean="0"/>
              <a:t>whitelisten </a:t>
            </a:r>
          </a:p>
          <a:p>
            <a:pPr lvl="4">
              <a:lnSpc>
                <a:spcPct val="120000"/>
              </a:lnSpc>
              <a:buFontTx/>
              <a:buChar char="-"/>
            </a:pPr>
            <a:r>
              <a:rPr lang="nl-BE" dirty="0" smtClean="0"/>
              <a:t>(= enkel de extensies/files opsommen die zijn toegestaan ipv de extensies die niet zijn toegestaan)</a:t>
            </a:r>
            <a:br>
              <a:rPr lang="nl-BE" dirty="0" smtClean="0"/>
            </a:br>
            <a:endParaRPr lang="nl-BE" dirty="0" smtClean="0"/>
          </a:p>
          <a:p>
            <a:pPr lvl="3">
              <a:lnSpc>
                <a:spcPct val="120000"/>
              </a:lnSpc>
              <a:buFontTx/>
              <a:buChar char="-"/>
            </a:pPr>
            <a:r>
              <a:rPr lang="nl-BE" dirty="0" smtClean="0"/>
              <a:t>Stel altijd een </a:t>
            </a:r>
            <a:r>
              <a:rPr lang="nl-BE" b="1" dirty="0" smtClean="0"/>
              <a:t>maximum bestandsgrootte </a:t>
            </a:r>
            <a:r>
              <a:rPr lang="nl-BE" dirty="0" smtClean="0"/>
              <a:t>in</a:t>
            </a:r>
          </a:p>
          <a:p>
            <a:pPr lvl="4">
              <a:lnSpc>
                <a:spcPct val="120000"/>
              </a:lnSpc>
              <a:buFontTx/>
              <a:buChar char="-"/>
            </a:pPr>
            <a:endParaRPr lang="nl-BE" dirty="0" smtClean="0"/>
          </a:p>
          <a:p>
            <a:pPr lvl="3">
              <a:lnSpc>
                <a:spcPct val="120000"/>
              </a:lnSpc>
              <a:buFontTx/>
              <a:buChar char="-"/>
            </a:pPr>
            <a:r>
              <a:rPr lang="nl-BE" dirty="0" smtClean="0"/>
              <a:t>Bij multiple file upload: </a:t>
            </a:r>
            <a:r>
              <a:rPr lang="nl-BE" b="1" dirty="0" smtClean="0"/>
              <a:t>limiteer het aantal bestanden </a:t>
            </a:r>
            <a:r>
              <a:rPr lang="nl-BE" dirty="0" smtClean="0"/>
              <a:t>per keer!</a:t>
            </a:r>
          </a:p>
        </p:txBody>
      </p:sp>
    </p:spTree>
    <p:extLst>
      <p:ext uri="{BB962C8B-B14F-4D97-AF65-F5344CB8AC3E}">
        <p14:creationId xmlns:p14="http://schemas.microsoft.com/office/powerpoint/2010/main" val="333060898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fontScale="70000" lnSpcReduction="20000"/>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smtClean="0">
                <a:solidFill>
                  <a:schemeClr val="bg2"/>
                </a:solidFill>
              </a:rPr>
              <a:t>Security</a:t>
            </a:r>
          </a:p>
          <a:p>
            <a:pPr lvl="3">
              <a:lnSpc>
                <a:spcPct val="120000"/>
              </a:lnSpc>
              <a:buFontTx/>
              <a:buChar char="-"/>
            </a:pPr>
            <a:r>
              <a:rPr lang="nl-BE" dirty="0"/>
              <a:t>Sla </a:t>
            </a:r>
            <a:r>
              <a:rPr lang="nl-BE" b="1" dirty="0"/>
              <a:t>bestanden op BUITEN de root folder </a:t>
            </a:r>
            <a:r>
              <a:rPr lang="nl-BE" dirty="0"/>
              <a:t>en niet in dezelfde map als de code</a:t>
            </a:r>
          </a:p>
          <a:p>
            <a:pPr lvl="4">
              <a:lnSpc>
                <a:spcPct val="120000"/>
              </a:lnSpc>
              <a:buFontTx/>
              <a:buChar char="-"/>
            </a:pPr>
            <a:r>
              <a:rPr lang="nl-BE" dirty="0"/>
              <a:t>wwwroot/uploads/</a:t>
            </a:r>
          </a:p>
          <a:p>
            <a:pPr lvl="4">
              <a:lnSpc>
                <a:spcPct val="120000"/>
              </a:lnSpc>
              <a:buFontTx/>
              <a:buChar char="-"/>
            </a:pPr>
            <a:r>
              <a:rPr lang="nl-BE" dirty="0"/>
              <a:t>via .htaccess-bestand toegang van deze bestanden beperken tot die folder</a:t>
            </a:r>
          </a:p>
          <a:p>
            <a:pPr lvl="5">
              <a:lnSpc>
                <a:spcPct val="120000"/>
              </a:lnSpc>
              <a:buFontTx/>
              <a:buChar char="-"/>
            </a:pPr>
            <a:r>
              <a:rPr lang="nl-BE" dirty="0"/>
              <a:t>Dit .htaccess bestand niet in current directory, maar parent directory </a:t>
            </a:r>
            <a:r>
              <a:rPr lang="nl-BE" dirty="0" smtClean="0"/>
              <a:t>plaatsen (zo kan .htaccess niet overschreven worden)</a:t>
            </a:r>
            <a:r>
              <a:rPr lang="nl-BE" dirty="0"/>
              <a:t/>
            </a:r>
            <a:br>
              <a:rPr lang="nl-BE" dirty="0"/>
            </a:br>
            <a:endParaRPr lang="nl-BE" dirty="0"/>
          </a:p>
          <a:p>
            <a:pPr lvl="3">
              <a:lnSpc>
                <a:spcPct val="120000"/>
              </a:lnSpc>
              <a:buFontTx/>
              <a:buChar char="-"/>
            </a:pPr>
            <a:r>
              <a:rPr lang="nl-BE" dirty="0"/>
              <a:t>De bestandsnamen </a:t>
            </a:r>
            <a:r>
              <a:rPr lang="nl-BE" b="1" dirty="0"/>
              <a:t>ALTIJD hernoemen</a:t>
            </a:r>
            <a:r>
              <a:rPr lang="nl-BE" dirty="0"/>
              <a:t> naar een unieke naam</a:t>
            </a:r>
          </a:p>
          <a:p>
            <a:pPr lvl="4">
              <a:lnSpc>
                <a:spcPct val="120000"/>
              </a:lnSpc>
              <a:buFontTx/>
              <a:buChar char="-"/>
            </a:pPr>
            <a:r>
              <a:rPr lang="nl-BE" dirty="0"/>
              <a:t>Op basis van timestamp/hash</a:t>
            </a:r>
          </a:p>
          <a:p>
            <a:pPr lvl="4">
              <a:lnSpc>
                <a:spcPct val="120000"/>
              </a:lnSpc>
              <a:buFontTx/>
              <a:buChar char="-"/>
            </a:pPr>
            <a:r>
              <a:rPr lang="nl-BE" dirty="0"/>
              <a:t>Om overschrijven te voorkomen</a:t>
            </a:r>
          </a:p>
          <a:p>
            <a:pPr lvl="4">
              <a:lnSpc>
                <a:spcPct val="120000"/>
              </a:lnSpc>
              <a:buFontTx/>
              <a:buChar char="-"/>
            </a:pPr>
            <a:endParaRPr lang="nl-BE" dirty="0"/>
          </a:p>
          <a:p>
            <a:pPr lvl="3">
              <a:lnSpc>
                <a:spcPct val="120000"/>
              </a:lnSpc>
              <a:buFontTx/>
              <a:buChar char="-"/>
            </a:pPr>
            <a:r>
              <a:rPr lang="nl-BE" dirty="0"/>
              <a:t>Apache  </a:t>
            </a:r>
            <a:r>
              <a:rPr lang="nl-BE" b="1" dirty="0"/>
              <a:t>updaten</a:t>
            </a:r>
            <a:r>
              <a:rPr lang="nl-BE" dirty="0"/>
              <a:t> (nieuwe versies voorkomen veel exploits)</a:t>
            </a:r>
          </a:p>
          <a:p>
            <a:pPr lvl="3">
              <a:lnSpc>
                <a:spcPct val="120000"/>
              </a:lnSpc>
              <a:buFontTx/>
              <a:buChar char="-"/>
            </a:pPr>
            <a:endParaRPr lang="nl-BE" sz="1800" dirty="0"/>
          </a:p>
          <a:p>
            <a:pPr lvl="3">
              <a:lnSpc>
                <a:spcPct val="120000"/>
              </a:lnSpc>
              <a:buFontTx/>
              <a:buChar char="-"/>
            </a:pPr>
            <a:r>
              <a:rPr lang="nl-BE" sz="1800" dirty="0"/>
              <a:t>...</a:t>
            </a:r>
          </a:p>
        </p:txBody>
      </p:sp>
    </p:spTree>
    <p:extLst>
      <p:ext uri="{BB962C8B-B14F-4D97-AF65-F5344CB8AC3E}">
        <p14:creationId xmlns:p14="http://schemas.microsoft.com/office/powerpoint/2010/main" val="48962122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File upload</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File upload</a:t>
            </a:r>
          </a:p>
          <a:p>
            <a:pPr lvl="1">
              <a:lnSpc>
                <a:spcPct val="120000"/>
              </a:lnSpc>
              <a:buFontTx/>
              <a:buChar char="-"/>
            </a:pPr>
            <a:r>
              <a:rPr lang="nl-BE" dirty="0"/>
              <a:t>(vb. </a:t>
            </a:r>
            <a:r>
              <a:rPr lang="nl-BE" dirty="0" smtClean="0">
                <a:solidFill>
                  <a:srgbClr val="00B050"/>
                </a:solidFill>
              </a:rPr>
              <a:t>voorbeeld-file-upload </a:t>
            </a:r>
            <a:r>
              <a:rPr lang="nl-BE" dirty="0" smtClean="0"/>
              <a:t>)</a:t>
            </a:r>
            <a:endParaRPr lang="nl-BE" dirty="0"/>
          </a:p>
          <a:p>
            <a:pPr lvl="1">
              <a:lnSpc>
                <a:spcPct val="120000"/>
              </a:lnSpc>
              <a:buFontTx/>
              <a:buChar char="-"/>
            </a:pPr>
            <a:r>
              <a:rPr lang="nl-BE" dirty="0"/>
              <a:t>Opdracht: </a:t>
            </a:r>
            <a:r>
              <a:rPr lang="nl-BE" dirty="0" smtClean="0">
                <a:solidFill>
                  <a:srgbClr val="00B0F0"/>
                </a:solidFill>
              </a:rPr>
              <a:t>opdracht-file-upload</a:t>
            </a:r>
            <a:endParaRPr lang="nl-BE" sz="3200" dirty="0"/>
          </a:p>
          <a:p>
            <a:pPr>
              <a:lnSpc>
                <a:spcPct val="120000"/>
              </a:lnSpc>
            </a:pPr>
            <a:endParaRPr lang="nl-BE" sz="1800" dirty="0"/>
          </a:p>
        </p:txBody>
      </p:sp>
    </p:spTree>
    <p:extLst>
      <p:ext uri="{BB962C8B-B14F-4D97-AF65-F5344CB8AC3E}">
        <p14:creationId xmlns:p14="http://schemas.microsoft.com/office/powerpoint/2010/main" val="245712630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62500" lnSpcReduction="20000"/>
          </a:bodyPr>
          <a:lstStyle/>
          <a:p>
            <a:pPr lvl="1">
              <a:lnSpc>
                <a:spcPct val="120000"/>
              </a:lnSpc>
              <a:buFontTx/>
              <a:buChar char="-"/>
            </a:pPr>
            <a:r>
              <a:rPr lang="nl-BE" dirty="0" smtClean="0"/>
              <a:t>Imagemanipulaties via PHP zijn ook mogelijk</a:t>
            </a:r>
          </a:p>
          <a:p>
            <a:pPr lvl="2">
              <a:lnSpc>
                <a:spcPct val="120000"/>
              </a:lnSpc>
              <a:buFontTx/>
              <a:buChar char="-"/>
            </a:pPr>
            <a:r>
              <a:rPr lang="nl-BE" dirty="0" smtClean="0"/>
              <a:t>Om bv. thumbnails te maken</a:t>
            </a:r>
          </a:p>
          <a:p>
            <a:pPr lvl="2">
              <a:lnSpc>
                <a:spcPct val="120000"/>
              </a:lnSpc>
              <a:buFontTx/>
              <a:buChar char="-"/>
            </a:pPr>
            <a:r>
              <a:rPr lang="nl-BE" dirty="0" smtClean="0"/>
              <a:t>Om afbeeldingen te bewerken/</a:t>
            </a:r>
          </a:p>
          <a:p>
            <a:pPr lvl="3">
              <a:lnSpc>
                <a:spcPct val="120000"/>
              </a:lnSpc>
              <a:buFontTx/>
              <a:buChar char="-"/>
            </a:pPr>
            <a:r>
              <a:rPr lang="nl-BE" dirty="0" smtClean="0"/>
              <a:t>bv </a:t>
            </a:r>
            <a:r>
              <a:rPr lang="nl-BE" dirty="0">
                <a:hlinkClick r:id="rId3"/>
              </a:rPr>
              <a:t>http://mustache.me</a:t>
            </a:r>
            <a:r>
              <a:rPr lang="nl-BE" dirty="0" smtClean="0">
                <a:hlinkClick r:id="rId3"/>
              </a:rPr>
              <a:t>/</a:t>
            </a:r>
            <a:endParaRPr lang="nl-BE" dirty="0" smtClean="0"/>
          </a:p>
          <a:p>
            <a:pPr lvl="3">
              <a:lnSpc>
                <a:spcPct val="120000"/>
              </a:lnSpc>
              <a:buFontTx/>
              <a:buChar char="-"/>
            </a:pPr>
            <a:r>
              <a:rPr lang="nl-BE" dirty="0"/>
              <a:t>... (wordt nu veel meer opgevangen met HTML5 &amp; &lt;canvas&gt;)</a:t>
            </a:r>
            <a:endParaRPr lang="nl-BE" dirty="0" smtClean="0"/>
          </a:p>
          <a:p>
            <a:pPr lvl="2">
              <a:lnSpc>
                <a:spcPct val="120000"/>
              </a:lnSpc>
              <a:buFontTx/>
              <a:buChar char="-"/>
            </a:pPr>
            <a:r>
              <a:rPr lang="nl-BE" dirty="0" smtClean="0"/>
              <a:t>Om afbeeldingdata op te slagen</a:t>
            </a:r>
          </a:p>
          <a:p>
            <a:pPr lvl="3">
              <a:lnSpc>
                <a:spcPct val="120000"/>
              </a:lnSpc>
              <a:buFontTx/>
              <a:buChar char="-"/>
            </a:pPr>
            <a:r>
              <a:rPr lang="nl-BE" dirty="0" smtClean="0"/>
              <a:t>Google images &gt; search tools &gt; ...</a:t>
            </a:r>
          </a:p>
          <a:p>
            <a:pPr lvl="4">
              <a:lnSpc>
                <a:spcPct val="120000"/>
              </a:lnSpc>
              <a:buFontTx/>
              <a:buChar char="-"/>
            </a:pPr>
            <a:r>
              <a:rPr lang="nl-BE" dirty="0" smtClean="0"/>
              <a:t>Dimensies</a:t>
            </a:r>
          </a:p>
          <a:p>
            <a:pPr lvl="4">
              <a:lnSpc>
                <a:spcPct val="120000"/>
              </a:lnSpc>
              <a:buFontTx/>
              <a:buChar char="-"/>
            </a:pPr>
            <a:r>
              <a:rPr lang="nl-BE" dirty="0" smtClean="0"/>
              <a:t>Kleur</a:t>
            </a:r>
          </a:p>
          <a:p>
            <a:pPr lvl="4">
              <a:lnSpc>
                <a:spcPct val="120000"/>
              </a:lnSpc>
              <a:buFontTx/>
              <a:buChar char="-"/>
            </a:pPr>
            <a:r>
              <a:rPr lang="nl-BE" dirty="0" smtClean="0"/>
              <a:t>Gezichten</a:t>
            </a:r>
          </a:p>
          <a:p>
            <a:pPr lvl="4">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smtClean="0"/>
              <a:t>Dmv GD library</a:t>
            </a:r>
          </a:p>
          <a:p>
            <a:pPr lvl="2">
              <a:lnSpc>
                <a:spcPct val="120000"/>
              </a:lnSpc>
              <a:buFontTx/>
              <a:buChar char="-"/>
            </a:pPr>
            <a:r>
              <a:rPr lang="nl-BE" dirty="0" smtClean="0"/>
              <a:t>Zit meestal standaard in php-module van apache</a:t>
            </a:r>
          </a:p>
          <a:p>
            <a:pPr lvl="3">
              <a:lnSpc>
                <a:spcPct val="120000"/>
              </a:lnSpc>
              <a:buFontTx/>
              <a:buChar char="-"/>
            </a:pPr>
            <a:r>
              <a:rPr lang="nl-BE" dirty="0" smtClean="0"/>
              <a:t>Controleren? -&gt; echo phpinfo();</a:t>
            </a:r>
          </a:p>
          <a:p>
            <a:pPr lvl="2">
              <a:lnSpc>
                <a:spcPct val="120000"/>
              </a:lnSpc>
              <a:buFontTx/>
              <a:buChar char="-"/>
            </a:pPr>
            <a:r>
              <a:rPr lang="nl-BE" dirty="0">
                <a:hlinkClick r:id="rId4"/>
              </a:rPr>
              <a:t>http://www.php.net/manual/en/ref.image.php</a:t>
            </a:r>
            <a:endParaRPr lang="nl-BE" dirty="0"/>
          </a:p>
          <a:p>
            <a:pPr>
              <a:lnSpc>
                <a:spcPct val="120000"/>
              </a:lnSpc>
            </a:pPr>
            <a:endParaRPr lang="nl-BE" sz="1800" dirty="0"/>
          </a:p>
        </p:txBody>
      </p:sp>
    </p:spTree>
    <p:extLst>
      <p:ext uri="{BB962C8B-B14F-4D97-AF65-F5344CB8AC3E}">
        <p14:creationId xmlns:p14="http://schemas.microsoft.com/office/powerpoint/2010/main" val="317419187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Image manipulation</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buFontTx/>
              <a:buChar char="-"/>
            </a:pPr>
            <a:r>
              <a:rPr lang="nl-BE" dirty="0" smtClean="0"/>
              <a:t>Enkele mogelijkheden:</a:t>
            </a:r>
          </a:p>
          <a:p>
            <a:pPr lvl="2">
              <a:lnSpc>
                <a:spcPct val="120000"/>
              </a:lnSpc>
              <a:buFontTx/>
              <a:buChar char="-"/>
            </a:pPr>
            <a:r>
              <a:rPr lang="nl-BE" dirty="0" smtClean="0"/>
              <a:t>Resizen</a:t>
            </a:r>
          </a:p>
          <a:p>
            <a:pPr lvl="2">
              <a:lnSpc>
                <a:spcPct val="120000"/>
              </a:lnSpc>
              <a:buFontTx/>
              <a:buChar char="-"/>
            </a:pPr>
            <a:r>
              <a:rPr lang="nl-BE" dirty="0" smtClean="0"/>
              <a:t>Stukjes uitsnijden (croppen)</a:t>
            </a:r>
          </a:p>
          <a:p>
            <a:pPr lvl="2">
              <a:lnSpc>
                <a:spcPct val="120000"/>
              </a:lnSpc>
              <a:buFontTx/>
              <a:buChar char="-"/>
            </a:pPr>
            <a:r>
              <a:rPr lang="nl-BE" dirty="0" smtClean="0"/>
              <a:t>Comprimeren (kwaliteit wijzigen -&gt; enkel downgraden)</a:t>
            </a:r>
          </a:p>
          <a:p>
            <a:pPr lvl="2">
              <a:lnSpc>
                <a:spcPct val="120000"/>
              </a:lnSpc>
              <a:buFontTx/>
              <a:buChar char="-"/>
            </a:pPr>
            <a:r>
              <a:rPr lang="nl-BE" dirty="0" smtClean="0"/>
              <a:t>Afbeeldingen combineren</a:t>
            </a:r>
          </a:p>
          <a:p>
            <a:pPr lvl="2">
              <a:lnSpc>
                <a:spcPct val="120000"/>
              </a:lnSpc>
              <a:buFontTx/>
              <a:buChar char="-"/>
            </a:pPr>
            <a:r>
              <a:rPr lang="nl-BE" dirty="0" smtClean="0"/>
              <a:t>Pixelmanipulaties</a:t>
            </a:r>
          </a:p>
          <a:p>
            <a:pPr lvl="3">
              <a:lnSpc>
                <a:spcPct val="120000"/>
              </a:lnSpc>
              <a:buFontTx/>
              <a:buChar char="-"/>
            </a:pPr>
            <a:r>
              <a:rPr lang="nl-BE" dirty="0" smtClean="0"/>
              <a:t>Grijswaarden/highlights/...</a:t>
            </a:r>
          </a:p>
          <a:p>
            <a:pPr lvl="3">
              <a:lnSpc>
                <a:spcPct val="120000"/>
              </a:lnSpc>
              <a:buFontTx/>
              <a:buChar char="-"/>
            </a:pPr>
            <a:r>
              <a:rPr lang="nl-BE" dirty="0" smtClean="0"/>
              <a:t>Kleuren tellen</a:t>
            </a:r>
          </a:p>
          <a:p>
            <a:pPr lvl="2">
              <a:lnSpc>
                <a:spcPct val="120000"/>
              </a:lnSpc>
              <a:buFontTx/>
              <a:buChar char="-"/>
            </a:pPr>
            <a:r>
              <a:rPr lang="nl-BE" dirty="0" smtClean="0"/>
              <a:t>...</a:t>
            </a:r>
            <a:br>
              <a:rPr lang="nl-BE" dirty="0" smtClean="0"/>
            </a:br>
            <a:endParaRPr lang="nl-BE" dirty="0" smtClean="0"/>
          </a:p>
          <a:p>
            <a:pPr lvl="1">
              <a:lnSpc>
                <a:spcPct val="120000"/>
              </a:lnSpc>
              <a:buFontTx/>
              <a:buChar char="-"/>
            </a:pPr>
            <a:r>
              <a:rPr lang="nl-BE" dirty="0"/>
              <a:t>(vb. </a:t>
            </a:r>
            <a:r>
              <a:rPr lang="nl-BE" dirty="0" smtClean="0">
                <a:solidFill>
                  <a:srgbClr val="00B050"/>
                </a:solidFill>
              </a:rPr>
              <a:t>voorbeeld-image-</a:t>
            </a:r>
            <a:r>
              <a:rPr lang="nl-BE" dirty="0" err="1" smtClean="0">
                <a:solidFill>
                  <a:srgbClr val="00B050"/>
                </a:solidFill>
              </a:rPr>
              <a:t>manipulation</a:t>
            </a:r>
            <a:r>
              <a:rPr lang="nl-BE" dirty="0" smtClean="0">
                <a:solidFill>
                  <a:srgbClr val="00B050"/>
                </a:solidFill>
              </a:rPr>
              <a:t> </a:t>
            </a:r>
            <a:r>
              <a:rPr lang="nl-BE" dirty="0" smtClean="0"/>
              <a:t>) (</a:t>
            </a:r>
            <a:r>
              <a:rPr lang="nl-BE" dirty="0" err="1" smtClean="0"/>
              <a:t>resizen</a:t>
            </a:r>
            <a:r>
              <a:rPr lang="nl-BE" dirty="0" smtClean="0"/>
              <a:t>)</a:t>
            </a:r>
          </a:p>
          <a:p>
            <a:pPr lvl="1">
              <a:lnSpc>
                <a:spcPct val="120000"/>
              </a:lnSpc>
              <a:buFontTx/>
              <a:buChar char="-"/>
            </a:pPr>
            <a:r>
              <a:rPr lang="nl-BE" dirty="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thumb</a:t>
            </a:r>
            <a:endParaRPr lang="nl-BE" dirty="0" smtClean="0"/>
          </a:p>
          <a:p>
            <a:pPr lvl="1">
              <a:lnSpc>
                <a:spcPct val="120000"/>
              </a:lnSpc>
              <a:buFontTx/>
              <a:buChar char="-"/>
            </a:pPr>
            <a:r>
              <a:rPr lang="nl-BE" dirty="0" smtClean="0"/>
              <a:t>Opdracht: </a:t>
            </a:r>
            <a:r>
              <a:rPr lang="nl-BE" dirty="0" smtClean="0">
                <a:solidFill>
                  <a:srgbClr val="00B0F0"/>
                </a:solidFill>
              </a:rPr>
              <a:t>opdracht-image-</a:t>
            </a:r>
            <a:r>
              <a:rPr lang="nl-BE" dirty="0" err="1" smtClean="0">
                <a:solidFill>
                  <a:srgbClr val="00B0F0"/>
                </a:solidFill>
              </a:rPr>
              <a:t>manipulation</a:t>
            </a:r>
            <a:r>
              <a:rPr lang="nl-BE" dirty="0" smtClean="0">
                <a:solidFill>
                  <a:srgbClr val="00B0F0"/>
                </a:solidFill>
              </a:rPr>
              <a:t>-</a:t>
            </a:r>
            <a:r>
              <a:rPr lang="nl-BE" dirty="0" err="1" smtClean="0">
                <a:solidFill>
                  <a:srgbClr val="00B0F0"/>
                </a:solidFill>
              </a:rPr>
              <a:t>gallery</a:t>
            </a:r>
            <a:endParaRPr lang="nl-BE" sz="3200" dirty="0"/>
          </a:p>
          <a:p>
            <a:pPr lvl="1">
              <a:lnSpc>
                <a:spcPct val="120000"/>
              </a:lnSpc>
              <a:buFontTx/>
              <a:buChar char="-"/>
            </a:pPr>
            <a:endParaRPr lang="nl-BE" dirty="0" smtClean="0"/>
          </a:p>
          <a:p>
            <a:pPr lvl="2">
              <a:lnSpc>
                <a:spcPct val="120000"/>
              </a:lnSpc>
              <a:buFontTx/>
              <a:buChar char="-"/>
            </a:pPr>
            <a:endParaRPr lang="nl-BE" dirty="0" smtClean="0"/>
          </a:p>
          <a:p>
            <a:pPr lvl="2">
              <a:lnSpc>
                <a:spcPct val="120000"/>
              </a:lnSpc>
              <a:buFontTx/>
              <a:buChar char="-"/>
            </a:pPr>
            <a:endParaRPr lang="nl-BE" dirty="0"/>
          </a:p>
          <a:p>
            <a:pPr>
              <a:lnSpc>
                <a:spcPct val="120000"/>
              </a:lnSpc>
            </a:pPr>
            <a:endParaRPr lang="nl-BE" sz="1800" dirty="0"/>
          </a:p>
        </p:txBody>
      </p:sp>
    </p:spTree>
    <p:extLst>
      <p:ext uri="{BB962C8B-B14F-4D97-AF65-F5344CB8AC3E}">
        <p14:creationId xmlns:p14="http://schemas.microsoft.com/office/powerpoint/2010/main" val="211043840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a:bodyPr>
          <a:lstStyle/>
          <a:p>
            <a:pPr lvl="1">
              <a:lnSpc>
                <a:spcPct val="120000"/>
              </a:lnSpc>
              <a:buFontTx/>
              <a:buChar char="-"/>
            </a:pPr>
            <a:r>
              <a:rPr lang="nl-BE" dirty="0"/>
              <a:t>Mail-functie</a:t>
            </a:r>
          </a:p>
          <a:p>
            <a:pPr lvl="2">
              <a:lnSpc>
                <a:spcPct val="120000"/>
              </a:lnSpc>
              <a:buFontTx/>
              <a:buChar char="-"/>
            </a:pPr>
            <a:r>
              <a:rPr lang="nl-BE" dirty="0"/>
              <a:t>PHP staat toe om vanaf de server mails te versturen</a:t>
            </a:r>
          </a:p>
          <a:p>
            <a:pPr lvl="3">
              <a:lnSpc>
                <a:spcPct val="120000"/>
              </a:lnSpc>
              <a:buFontTx/>
              <a:buChar char="-"/>
            </a:pPr>
            <a:r>
              <a:rPr lang="nl-BE" dirty="0"/>
              <a:t>Handig voor contactformulieren, mailerapplicaties,...</a:t>
            </a:r>
            <a:br>
              <a:rPr lang="nl-BE" dirty="0"/>
            </a:br>
            <a:endParaRPr lang="nl-BE" dirty="0"/>
          </a:p>
          <a:p>
            <a:pPr lvl="2">
              <a:lnSpc>
                <a:spcPct val="120000"/>
              </a:lnSpc>
              <a:buFontTx/>
              <a:buChar char="-"/>
            </a:pPr>
            <a:r>
              <a:rPr lang="nl-BE" dirty="0"/>
              <a:t>Eerst xampp instellen:</a:t>
            </a:r>
          </a:p>
          <a:p>
            <a:pPr lvl="3">
              <a:lnSpc>
                <a:spcPct val="120000"/>
              </a:lnSpc>
              <a:buFontTx/>
              <a:buChar char="-"/>
            </a:pPr>
            <a:r>
              <a:rPr lang="nl-BE" dirty="0"/>
              <a:t>xampp/php/php.ini</a:t>
            </a:r>
          </a:p>
          <a:p>
            <a:pPr lvl="4">
              <a:lnSpc>
                <a:spcPct val="120000"/>
              </a:lnSpc>
              <a:buFontTx/>
              <a:buChar char="-"/>
            </a:pPr>
            <a:r>
              <a:rPr lang="nl-BE" dirty="0"/>
              <a:t>Pas aan: smtp = </a:t>
            </a:r>
            <a:r>
              <a:rPr lang="nl-BE" b="1" dirty="0"/>
              <a:t>uit.telenet.be</a:t>
            </a:r>
            <a:r>
              <a:rPr lang="nl-BE" dirty="0"/>
              <a:t> </a:t>
            </a:r>
            <a:r>
              <a:rPr lang="nl-BE" dirty="0" smtClean="0"/>
              <a:t/>
            </a:r>
            <a:br>
              <a:rPr lang="nl-BE" dirty="0" smtClean="0"/>
            </a:br>
            <a:r>
              <a:rPr lang="nl-BE" dirty="0" smtClean="0"/>
              <a:t>(OPM: Zal enkel werken als je telenet hebt -&gt; belgacom, scarlet, ... hebben dus een andere smtp-servernaam)</a:t>
            </a:r>
            <a:endParaRPr lang="nl-BE" dirty="0"/>
          </a:p>
          <a:p>
            <a:pPr lvl="4">
              <a:lnSpc>
                <a:spcPct val="120000"/>
              </a:lnSpc>
              <a:buFontTx/>
              <a:buChar char="-"/>
            </a:pPr>
            <a:r>
              <a:rPr lang="nl-BE" dirty="0"/>
              <a:t>Herstart xampp</a:t>
            </a:r>
          </a:p>
          <a:p>
            <a:pPr>
              <a:lnSpc>
                <a:spcPct val="120000"/>
              </a:lnSpc>
            </a:pPr>
            <a:endParaRPr lang="nl-BE" sz="1800" dirty="0"/>
          </a:p>
        </p:txBody>
      </p:sp>
    </p:spTree>
    <p:extLst>
      <p:ext uri="{BB962C8B-B14F-4D97-AF65-F5344CB8AC3E}">
        <p14:creationId xmlns:p14="http://schemas.microsoft.com/office/powerpoint/2010/main" val="254987444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85000" lnSpcReduction="10000"/>
          </a:bodyPr>
          <a:lstStyle/>
          <a:p>
            <a:pPr lvl="1">
              <a:lnSpc>
                <a:spcPct val="120000"/>
              </a:lnSpc>
              <a:buFontTx/>
              <a:buChar char="-"/>
            </a:pPr>
            <a:r>
              <a:rPr lang="nl-BE" dirty="0">
                <a:solidFill>
                  <a:schemeClr val="bg1">
                    <a:lumMod val="85000"/>
                  </a:schemeClr>
                </a:solidFill>
              </a:rPr>
              <a:t>Mail-functie</a:t>
            </a:r>
          </a:p>
          <a:p>
            <a:pPr lvl="2">
              <a:lnSpc>
                <a:spcPct val="120000"/>
              </a:lnSpc>
              <a:buFontTx/>
              <a:buChar char="-"/>
            </a:pPr>
            <a:r>
              <a:rPr lang="nl-BE" dirty="0">
                <a:solidFill>
                  <a:srgbClr val="002060"/>
                </a:solidFill>
              </a:rPr>
              <a:t>mail</a:t>
            </a:r>
            <a:r>
              <a:rPr lang="nl-BE" dirty="0">
                <a:solidFill>
                  <a:srgbClr val="7030A0"/>
                </a:solidFill>
              </a:rPr>
              <a:t>(</a:t>
            </a:r>
            <a:r>
              <a:rPr lang="nl-BE" dirty="0"/>
              <a:t>$aan,$titel,$bericht,$headers, $parameters</a:t>
            </a:r>
            <a:r>
              <a:rPr lang="nl-BE" dirty="0">
                <a:solidFill>
                  <a:srgbClr val="7030A0"/>
                </a:solidFill>
              </a:rPr>
              <a:t>)</a:t>
            </a:r>
            <a:r>
              <a:rPr lang="nl-BE" dirty="0"/>
              <a:t>;</a:t>
            </a:r>
            <a:br>
              <a:rPr lang="nl-BE" dirty="0"/>
            </a:br>
            <a:endParaRPr lang="nl-BE" dirty="0"/>
          </a:p>
          <a:p>
            <a:pPr lvl="3">
              <a:lnSpc>
                <a:spcPct val="120000"/>
              </a:lnSpc>
              <a:buFontTx/>
              <a:buChar char="-"/>
            </a:pPr>
            <a:r>
              <a:rPr lang="nl-BE" dirty="0"/>
              <a:t>$aan is het e-mailadres van persoon naar wie e-mail moet gestuurd worden</a:t>
            </a:r>
          </a:p>
          <a:p>
            <a:pPr lvl="3">
              <a:lnSpc>
                <a:spcPct val="120000"/>
              </a:lnSpc>
              <a:buFontTx/>
              <a:buChar char="-"/>
            </a:pPr>
            <a:r>
              <a:rPr lang="nl-BE" dirty="0"/>
              <a:t>$titel is de titel van het bericht</a:t>
            </a:r>
          </a:p>
          <a:p>
            <a:pPr lvl="3">
              <a:lnSpc>
                <a:spcPct val="120000"/>
              </a:lnSpc>
              <a:buFontTx/>
              <a:buChar char="-"/>
            </a:pPr>
            <a:r>
              <a:rPr lang="nl-BE" dirty="0"/>
              <a:t>$bericht is de ‘body’ van het bericht</a:t>
            </a:r>
          </a:p>
          <a:p>
            <a:pPr lvl="3">
              <a:lnSpc>
                <a:spcPct val="120000"/>
              </a:lnSpc>
              <a:buFontTx/>
              <a:buChar char="-"/>
            </a:pPr>
            <a:r>
              <a:rPr lang="nl-BE" dirty="0"/>
              <a:t>$headers is de metadata die bij een mail horen (optioneel afhankelijk van de mailserver)</a:t>
            </a:r>
          </a:p>
          <a:p>
            <a:pPr lvl="4">
              <a:lnSpc>
                <a:spcPct val="120000"/>
              </a:lnSpc>
              <a:buFontTx/>
              <a:buChar char="-"/>
            </a:pPr>
            <a:r>
              <a:rPr lang="nl-BE" dirty="0"/>
              <a:t>FROM: </a:t>
            </a:r>
            <a:r>
              <a:rPr lang="nl-BE" dirty="0">
                <a:hlinkClick r:id="rId3"/>
              </a:rPr>
              <a:t>afzender@email.com</a:t>
            </a:r>
            <a:endParaRPr lang="nl-BE" dirty="0"/>
          </a:p>
          <a:p>
            <a:pPr lvl="4">
              <a:lnSpc>
                <a:spcPct val="120000"/>
              </a:lnSpc>
              <a:buFontTx/>
              <a:buChar char="-"/>
            </a:pPr>
            <a:r>
              <a:rPr lang="nl-BE" dirty="0"/>
              <a:t>DATE: </a:t>
            </a:r>
            <a:r>
              <a:rPr lang="nl-BE" dirty="0" smtClean="0"/>
              <a:t>...</a:t>
            </a:r>
          </a:p>
          <a:p>
            <a:pPr lvl="4">
              <a:lnSpc>
                <a:spcPct val="120000"/>
              </a:lnSpc>
              <a:buFontTx/>
              <a:buChar char="-"/>
            </a:pPr>
            <a:r>
              <a:rPr lang="nl-BE" dirty="0" smtClean="0"/>
              <a:t>HTML in bericht toestaan of niet?</a:t>
            </a:r>
            <a:endParaRPr lang="nl-BE" dirty="0"/>
          </a:p>
          <a:p>
            <a:pPr lvl="4">
              <a:lnSpc>
                <a:spcPct val="120000"/>
              </a:lnSpc>
              <a:buFontTx/>
              <a:buChar char="-"/>
            </a:pPr>
            <a:r>
              <a:rPr lang="nl-BE" dirty="0"/>
              <a:t>... voor meer headers: zoeken naar </a:t>
            </a:r>
            <a:r>
              <a:rPr lang="nl-BE" b="1" dirty="0"/>
              <a:t>header </a:t>
            </a:r>
            <a:r>
              <a:rPr lang="nl-BE" b="1" dirty="0" smtClean="0"/>
              <a:t>fields</a:t>
            </a:r>
            <a:endParaRPr lang="nl-BE" b="1" dirty="0"/>
          </a:p>
        </p:txBody>
      </p:sp>
    </p:spTree>
    <p:extLst>
      <p:ext uri="{BB962C8B-B14F-4D97-AF65-F5344CB8AC3E}">
        <p14:creationId xmlns:p14="http://schemas.microsoft.com/office/powerpoint/2010/main" val="279070950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Mail</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20000"/>
              </a:lnSpc>
              <a:buFontTx/>
              <a:buChar char="-"/>
            </a:pPr>
            <a:r>
              <a:rPr lang="nl-BE" dirty="0">
                <a:solidFill>
                  <a:schemeClr val="bg1">
                    <a:lumMod val="85000"/>
                  </a:schemeClr>
                </a:solidFill>
              </a:rPr>
              <a:t>Mail-functie</a:t>
            </a:r>
          </a:p>
          <a:p>
            <a:pPr lvl="3">
              <a:lnSpc>
                <a:spcPct val="120000"/>
              </a:lnSpc>
              <a:buFontTx/>
              <a:buChar char="-"/>
            </a:pPr>
            <a:r>
              <a:rPr lang="nl-BE" dirty="0"/>
              <a:t>$parameters (optioneel, afhankelijk van de mailserver) dient om commandlines mee te geven (bv. om files mee te sturen,...) </a:t>
            </a:r>
            <a:r>
              <a:rPr lang="nl-BE" dirty="0" smtClean="0"/>
              <a:t/>
            </a:r>
            <a:br>
              <a:rPr lang="nl-BE" dirty="0" smtClean="0"/>
            </a:br>
            <a:endParaRPr lang="nl-BE" dirty="0" smtClean="0"/>
          </a:p>
          <a:p>
            <a:pPr lvl="2">
              <a:lnSpc>
                <a:spcPct val="120000"/>
              </a:lnSpc>
              <a:buFontTx/>
              <a:buChar char="-"/>
            </a:pPr>
            <a:r>
              <a:rPr lang="nl-BE" dirty="0" smtClean="0"/>
              <a:t>OPM: de standaard mail()-functie in PHP is zeer primitief</a:t>
            </a:r>
          </a:p>
          <a:p>
            <a:pPr lvl="3">
              <a:lnSpc>
                <a:spcPct val="120000"/>
              </a:lnSpc>
              <a:buFontTx/>
              <a:buChar char="-"/>
            </a:pPr>
            <a:r>
              <a:rPr lang="nl-BE" dirty="0" smtClean="0"/>
              <a:t>geen foutafhandeling</a:t>
            </a:r>
          </a:p>
          <a:p>
            <a:pPr lvl="3">
              <a:lnSpc>
                <a:spcPct val="120000"/>
              </a:lnSpc>
              <a:buFontTx/>
              <a:buChar char="-"/>
            </a:pPr>
            <a:r>
              <a:rPr lang="nl-BE" dirty="0" smtClean="0"/>
              <a:t>Moeilijk om berichten aan te maken (cc, bcc, html, geen html, ...)</a:t>
            </a:r>
          </a:p>
          <a:p>
            <a:pPr lvl="3">
              <a:lnSpc>
                <a:spcPct val="120000"/>
              </a:lnSpc>
              <a:buFontTx/>
              <a:buChar char="-"/>
            </a:pPr>
            <a:r>
              <a:rPr lang="nl-BE" dirty="0" smtClean="0"/>
              <a:t>-&gt; beter aparte mail-klasse gebruiken (bv. </a:t>
            </a:r>
            <a:r>
              <a:rPr lang="nl-BE" dirty="0" smtClean="0">
                <a:hlinkClick r:id="rId3"/>
              </a:rPr>
              <a:t>PHPMailer </a:t>
            </a:r>
            <a:r>
              <a:rPr lang="nl-BE" dirty="0" smtClean="0"/>
              <a:t>of </a:t>
            </a:r>
            <a:r>
              <a:rPr lang="nl-BE" dirty="0" smtClean="0">
                <a:hlinkClick r:id="rId4"/>
              </a:rPr>
              <a:t>PEARmail</a:t>
            </a:r>
            <a:r>
              <a:rPr lang="nl-BE" dirty="0" smtClean="0"/>
              <a:t>)</a:t>
            </a:r>
            <a:r>
              <a:rPr lang="nl-BE" dirty="0"/>
              <a:t/>
            </a:r>
            <a:br>
              <a:rPr lang="nl-BE" dirty="0"/>
            </a:br>
            <a:endParaRPr lang="nl-BE" dirty="0"/>
          </a:p>
          <a:p>
            <a:pPr lvl="2">
              <a:lnSpc>
                <a:spcPct val="120000"/>
              </a:lnSpc>
              <a:buFontTx/>
              <a:buChar char="-"/>
            </a:pPr>
            <a:r>
              <a:rPr lang="nl-BE" dirty="0"/>
              <a:t>(vb. </a:t>
            </a:r>
            <a:r>
              <a:rPr lang="nl-BE" dirty="0" smtClean="0">
                <a:solidFill>
                  <a:srgbClr val="00B050"/>
                </a:solidFill>
              </a:rPr>
              <a:t>voorbeeld-mail </a:t>
            </a:r>
            <a:r>
              <a:rPr lang="nl-BE" dirty="0" smtClean="0"/>
              <a:t>)</a:t>
            </a:r>
            <a:endParaRPr lang="nl-BE" dirty="0"/>
          </a:p>
          <a:p>
            <a:pPr lvl="2">
              <a:lnSpc>
                <a:spcPct val="120000"/>
              </a:lnSpc>
              <a:buFontTx/>
              <a:buChar char="-"/>
            </a:pPr>
            <a:r>
              <a:rPr lang="nl-BE" dirty="0"/>
              <a:t>Opdracht: </a:t>
            </a:r>
            <a:r>
              <a:rPr lang="nl-BE" dirty="0" smtClean="0">
                <a:solidFill>
                  <a:srgbClr val="00B0F0"/>
                </a:solidFill>
              </a:rPr>
              <a:t>opdracht-mail</a:t>
            </a:r>
            <a:endParaRPr lang="nl-BE" dirty="0"/>
          </a:p>
        </p:txBody>
      </p:sp>
    </p:spTree>
    <p:extLst>
      <p:ext uri="{BB962C8B-B14F-4D97-AF65-F5344CB8AC3E}">
        <p14:creationId xmlns:p14="http://schemas.microsoft.com/office/powerpoint/2010/main" val="64616786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47500" lnSpcReduction="20000"/>
          </a:bodyPr>
          <a:lstStyle/>
          <a:p>
            <a:pPr lvl="1">
              <a:lnSpc>
                <a:spcPct val="120000"/>
              </a:lnSpc>
              <a:buFontTx/>
              <a:buChar char="-"/>
            </a:pPr>
            <a:r>
              <a:rPr lang="nl-BE" sz="5200" dirty="0" smtClean="0"/>
              <a:t>Principe: </a:t>
            </a:r>
          </a:p>
          <a:p>
            <a:pPr lvl="2">
              <a:lnSpc>
                <a:spcPct val="120000"/>
              </a:lnSpc>
              <a:buFontTx/>
              <a:buChar char="-"/>
            </a:pPr>
            <a:r>
              <a:rPr lang="nl-BE" sz="4800" dirty="0" smtClean="0"/>
              <a:t>Een php-pagina aanspreken met JavaScript</a:t>
            </a:r>
          </a:p>
          <a:p>
            <a:pPr lvl="3">
              <a:lnSpc>
                <a:spcPct val="120000"/>
              </a:lnSpc>
              <a:buFontTx/>
              <a:buChar char="-"/>
            </a:pPr>
            <a:r>
              <a:rPr lang="nl-BE" sz="4400" dirty="0" smtClean="0"/>
              <a:t>POST/GET/FILE-waarden doorsturen</a:t>
            </a:r>
            <a:br>
              <a:rPr lang="nl-BE" sz="4400" dirty="0" smtClean="0"/>
            </a:br>
            <a:endParaRPr lang="nl-BE" sz="4400" dirty="0" smtClean="0"/>
          </a:p>
          <a:p>
            <a:pPr lvl="2">
              <a:lnSpc>
                <a:spcPct val="120000"/>
              </a:lnSpc>
              <a:buFontTx/>
              <a:buChar char="-"/>
            </a:pPr>
            <a:r>
              <a:rPr lang="nl-BE" sz="4800" dirty="0" smtClean="0"/>
              <a:t> PHP bepaald antwoord laten genereren op basis van de doorgestuurde data</a:t>
            </a:r>
          </a:p>
          <a:p>
            <a:pPr lvl="3">
              <a:lnSpc>
                <a:spcPct val="120000"/>
              </a:lnSpc>
              <a:buFontTx/>
              <a:buChar char="-"/>
            </a:pPr>
            <a:r>
              <a:rPr lang="nl-BE" sz="4400" dirty="0" smtClean="0"/>
              <a:t>Data meestal omzetten naar JSON-formaat (of XML, ...)</a:t>
            </a:r>
          </a:p>
          <a:p>
            <a:pPr lvl="3">
              <a:lnSpc>
                <a:spcPct val="120000"/>
              </a:lnSpc>
              <a:buFontTx/>
              <a:buChar char="-"/>
            </a:pPr>
            <a:r>
              <a:rPr lang="nl-BE" sz="4400" dirty="0" smtClean="0"/>
              <a:t>Dit antwoord letterlijk echoën</a:t>
            </a:r>
            <a:br>
              <a:rPr lang="nl-BE" sz="4400" dirty="0" smtClean="0"/>
            </a:br>
            <a:endParaRPr lang="nl-BE" sz="4400" dirty="0" smtClean="0"/>
          </a:p>
          <a:p>
            <a:pPr lvl="2">
              <a:lnSpc>
                <a:spcPct val="120000"/>
              </a:lnSpc>
              <a:buFontTx/>
              <a:buChar char="-"/>
            </a:pPr>
            <a:r>
              <a:rPr lang="nl-BE" sz="4800" dirty="0" smtClean="0"/>
              <a:t>JavaScript het antwoord laten parsen en verwerken op de huidige pagina.</a:t>
            </a:r>
          </a:p>
        </p:txBody>
      </p:sp>
    </p:spTree>
    <p:extLst>
      <p:ext uri="{BB962C8B-B14F-4D97-AF65-F5344CB8AC3E}">
        <p14:creationId xmlns:p14="http://schemas.microsoft.com/office/powerpoint/2010/main" val="1243802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lnSpcReduction="10000"/>
          </a:bodyPr>
          <a:lstStyle/>
          <a:p>
            <a:r>
              <a:rPr lang="nl-NL" dirty="0" smtClean="0"/>
              <a:t>Inleiding</a:t>
            </a:r>
          </a:p>
          <a:p>
            <a:r>
              <a:rPr lang="nl-NL" dirty="0" smtClean="0"/>
              <a:t>Syntax</a:t>
            </a:r>
          </a:p>
          <a:p>
            <a:r>
              <a:rPr lang="nl-BE" dirty="0" smtClean="0"/>
              <a:t>Anatomie php.net</a:t>
            </a:r>
          </a:p>
          <a:p>
            <a:r>
              <a:rPr lang="nl-BE" dirty="0" smtClean="0"/>
              <a:t>Afdrukken in een document</a:t>
            </a:r>
            <a:endParaRPr lang="nl-NL" dirty="0" smtClean="0"/>
          </a:p>
          <a:p>
            <a:r>
              <a:rPr lang="nl-NL" dirty="0" smtClean="0"/>
              <a:t>Variables</a:t>
            </a:r>
          </a:p>
          <a:p>
            <a:r>
              <a:rPr lang="nl-NL" dirty="0" smtClean="0"/>
              <a:t>Operatoren</a:t>
            </a:r>
          </a:p>
          <a:p>
            <a:r>
              <a:rPr lang="nl-NL" dirty="0" smtClean="0"/>
              <a:t>Conditional statements</a:t>
            </a:r>
          </a:p>
          <a:p>
            <a:r>
              <a:rPr lang="nl-NL" dirty="0" smtClean="0"/>
              <a:t>Arrays</a:t>
            </a:r>
            <a:endParaRPr lang="nl-NL" dirty="0"/>
          </a:p>
        </p:txBody>
      </p:sp>
    </p:spTree>
    <p:extLst>
      <p:ext uri="{BB962C8B-B14F-4D97-AF65-F5344CB8AC3E}">
        <p14:creationId xmlns:p14="http://schemas.microsoft.com/office/powerpoint/2010/main" val="3519794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Description</a:t>
            </a:r>
          </a:p>
          <a:p>
            <a:pPr marL="114300" indent="0">
              <a:lnSpc>
                <a:spcPct val="150000"/>
              </a:lnSpc>
              <a:buNone/>
            </a:pPr>
            <a:endParaRPr lang="nl-BE" dirty="0" smtClean="0"/>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4624944" cy="3081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6870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AJAX-call opvangen met PHP</a:t>
            </a:r>
            <a:endParaRPr lang="nl-BE" dirty="0"/>
          </a:p>
        </p:txBody>
      </p:sp>
      <p:sp>
        <p:nvSpPr>
          <p:cNvPr id="3" name="Content Placeholder 2"/>
          <p:cNvSpPr>
            <a:spLocks noGrp="1"/>
          </p:cNvSpPr>
          <p:nvPr>
            <p:ph idx="1"/>
          </p:nvPr>
        </p:nvSpPr>
        <p:spPr/>
        <p:txBody>
          <a:bodyPr>
            <a:normAutofit fontScale="25000" lnSpcReduction="20000"/>
          </a:bodyPr>
          <a:lstStyle/>
          <a:p>
            <a:pPr lvl="1">
              <a:lnSpc>
                <a:spcPct val="120000"/>
              </a:lnSpc>
              <a:buFontTx/>
              <a:buChar char="-"/>
            </a:pPr>
            <a:r>
              <a:rPr lang="nl-BE" sz="5200" dirty="0" smtClean="0"/>
              <a:t>Voordelen: </a:t>
            </a:r>
          </a:p>
          <a:p>
            <a:pPr lvl="2">
              <a:lnSpc>
                <a:spcPct val="120000"/>
              </a:lnSpc>
              <a:buFontTx/>
              <a:buChar char="-"/>
            </a:pPr>
            <a:r>
              <a:rPr lang="nl-BE" sz="4800" dirty="0"/>
              <a:t>Vermindert </a:t>
            </a:r>
            <a:r>
              <a:rPr lang="nl-BE" sz="4800" dirty="0" smtClean="0"/>
              <a:t>trafiek/laadtijden/... </a:t>
            </a:r>
            <a:r>
              <a:rPr lang="nl-BE" sz="4800" dirty="0"/>
              <a:t>-&gt; enkel dat wat geladen moet worden</a:t>
            </a:r>
            <a:r>
              <a:rPr lang="nl-BE" sz="4800" dirty="0" smtClean="0"/>
              <a:t>, wordt doorgestuurd ( &lt;-&gt; ipv </a:t>
            </a:r>
            <a:r>
              <a:rPr lang="nl-BE" sz="4800" dirty="0"/>
              <a:t>de hele pagina te vernieuwen</a:t>
            </a:r>
            <a:r>
              <a:rPr lang="nl-BE" sz="4800" dirty="0" smtClean="0"/>
              <a:t>.)</a:t>
            </a:r>
            <a:r>
              <a:rPr lang="nl-BE" sz="4800" dirty="0"/>
              <a:t/>
            </a:r>
            <a:br>
              <a:rPr lang="nl-BE" sz="4800" dirty="0"/>
            </a:br>
            <a:endParaRPr lang="nl-BE" sz="4800" dirty="0"/>
          </a:p>
          <a:p>
            <a:pPr lvl="2">
              <a:lnSpc>
                <a:spcPct val="120000"/>
              </a:lnSpc>
              <a:buFontTx/>
              <a:buChar char="-"/>
            </a:pPr>
            <a:r>
              <a:rPr lang="nl-BE" sz="4800" dirty="0"/>
              <a:t>Schermt bepaalde gevoelige delen van een applicatie af en biedt toegang op een gecontroleerde manier</a:t>
            </a:r>
            <a:r>
              <a:rPr lang="nl-BE" sz="4800" dirty="0" smtClean="0"/>
              <a:t>.</a:t>
            </a:r>
            <a:br>
              <a:rPr lang="nl-BE" sz="4800" dirty="0" smtClean="0"/>
            </a:br>
            <a:endParaRPr lang="nl-BE" sz="4800" dirty="0" smtClean="0"/>
          </a:p>
          <a:p>
            <a:pPr lvl="2">
              <a:lnSpc>
                <a:spcPct val="120000"/>
              </a:lnSpc>
              <a:buFontTx/>
              <a:buChar char="-"/>
            </a:pPr>
            <a:r>
              <a:rPr lang="nl-BE" sz="4800" dirty="0" smtClean="0"/>
              <a:t>Volledig nieuwe stroming van applicaties mogelijk (real-time, ...)</a:t>
            </a:r>
            <a:br>
              <a:rPr lang="nl-BE" sz="4800" dirty="0" smtClean="0"/>
            </a:br>
            <a:endParaRPr lang="nl-BE" sz="4800" dirty="0" smtClean="0"/>
          </a:p>
          <a:p>
            <a:pPr lvl="1">
              <a:lnSpc>
                <a:spcPct val="120000"/>
              </a:lnSpc>
              <a:buFontTx/>
              <a:buChar char="-"/>
            </a:pPr>
            <a:r>
              <a:rPr lang="nl-BE" sz="5200" dirty="0" smtClean="0"/>
              <a:t>Nadelen:</a:t>
            </a:r>
          </a:p>
          <a:p>
            <a:pPr lvl="2">
              <a:lnSpc>
                <a:spcPct val="120000"/>
              </a:lnSpc>
              <a:buFontTx/>
              <a:buChar char="-"/>
            </a:pPr>
            <a:r>
              <a:rPr lang="nl-BE" sz="4800" dirty="0" smtClean="0"/>
              <a:t>Complexere logica</a:t>
            </a:r>
          </a:p>
          <a:p>
            <a:pPr lvl="2">
              <a:lnSpc>
                <a:spcPct val="120000"/>
              </a:lnSpc>
              <a:buFontTx/>
              <a:buChar char="-"/>
            </a:pPr>
            <a:r>
              <a:rPr lang="nl-BE" sz="4800" dirty="0" smtClean="0"/>
              <a:t>Moeilijk te debuggen (geen zicht op PHP-pagina)</a:t>
            </a:r>
            <a:br>
              <a:rPr lang="nl-BE" sz="4800" dirty="0" smtClean="0"/>
            </a:br>
            <a:endParaRPr lang="nl-BE" sz="4800" dirty="0" smtClean="0"/>
          </a:p>
          <a:p>
            <a:pPr lvl="1">
              <a:lnSpc>
                <a:spcPct val="120000"/>
              </a:lnSpc>
              <a:buFontTx/>
              <a:buChar char="-"/>
            </a:pPr>
            <a:r>
              <a:rPr lang="nl-BE" sz="9000" dirty="0"/>
              <a:t>(vb.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receive</a:t>
            </a:r>
            <a:r>
              <a:rPr lang="nl-BE" sz="9000" dirty="0" smtClean="0">
                <a:solidFill>
                  <a:srgbClr val="00B050"/>
                </a:solidFill>
              </a:rPr>
              <a:t> </a:t>
            </a:r>
            <a:r>
              <a:rPr lang="nl-BE" sz="9000" dirty="0"/>
              <a:t>&amp;</a:t>
            </a:r>
            <a:r>
              <a:rPr lang="nl-BE" sz="9000" dirty="0">
                <a:solidFill>
                  <a:srgbClr val="00B050"/>
                </a:solidFill>
              </a:rPr>
              <a:t> </a:t>
            </a:r>
            <a:r>
              <a:rPr lang="nl-BE" sz="9000" dirty="0" smtClean="0">
                <a:solidFill>
                  <a:srgbClr val="00B050"/>
                </a:solidFill>
              </a:rPr>
              <a:t>voorbeeld-</a:t>
            </a:r>
            <a:r>
              <a:rPr lang="nl-BE" sz="9000" dirty="0" err="1" smtClean="0">
                <a:solidFill>
                  <a:srgbClr val="00B050"/>
                </a:solidFill>
              </a:rPr>
              <a:t>ajax</a:t>
            </a:r>
            <a:r>
              <a:rPr lang="nl-BE" sz="9000" dirty="0" smtClean="0">
                <a:solidFill>
                  <a:srgbClr val="00B050"/>
                </a:solidFill>
              </a:rPr>
              <a:t>-call-</a:t>
            </a:r>
            <a:r>
              <a:rPr lang="nl-BE" sz="9000" dirty="0" err="1" smtClean="0">
                <a:solidFill>
                  <a:srgbClr val="00B050"/>
                </a:solidFill>
              </a:rPr>
              <a:t>process</a:t>
            </a:r>
            <a:r>
              <a:rPr lang="nl-BE" sz="9000" dirty="0" smtClean="0"/>
              <a:t>)</a:t>
            </a:r>
            <a:br>
              <a:rPr lang="nl-BE" sz="9000" dirty="0" smtClean="0"/>
            </a:br>
            <a:endParaRPr lang="nl-BE" sz="9000" dirty="0" smtClean="0"/>
          </a:p>
          <a:p>
            <a:pPr lvl="1">
              <a:lnSpc>
                <a:spcPct val="120000"/>
              </a:lnSpc>
              <a:buFontTx/>
              <a:buChar char="-"/>
            </a:pPr>
            <a:r>
              <a:rPr lang="nl-BE" sz="9600" dirty="0">
                <a:solidFill>
                  <a:schemeClr val="tx1">
                    <a:lumMod val="95000"/>
                    <a:lumOff val="5000"/>
                  </a:schemeClr>
                </a:solidFill>
              </a:rPr>
              <a:t>Opdracht: </a:t>
            </a:r>
            <a:r>
              <a:rPr lang="nl-BE" sz="9600" dirty="0" smtClean="0">
                <a:solidFill>
                  <a:srgbClr val="00B0F0"/>
                </a:solidFill>
              </a:rPr>
              <a:t>opdracht-</a:t>
            </a:r>
            <a:r>
              <a:rPr lang="nl-BE" sz="9600" smtClean="0">
                <a:solidFill>
                  <a:srgbClr val="00B0F0"/>
                </a:solidFill>
              </a:rPr>
              <a:t>ajax</a:t>
            </a:r>
            <a:endParaRPr lang="nl-BE" sz="9600" dirty="0"/>
          </a:p>
          <a:p>
            <a:pPr lvl="1">
              <a:lnSpc>
                <a:spcPct val="120000"/>
              </a:lnSpc>
              <a:buFontTx/>
              <a:buChar char="-"/>
            </a:pPr>
            <a:endParaRPr lang="nl-BE" sz="9000" dirty="0"/>
          </a:p>
        </p:txBody>
      </p:sp>
    </p:spTree>
    <p:extLst>
      <p:ext uri="{BB962C8B-B14F-4D97-AF65-F5344CB8AC3E}">
        <p14:creationId xmlns:p14="http://schemas.microsoft.com/office/powerpoint/2010/main" val="201921941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Regular expressions</a:t>
            </a:r>
            <a:endParaRPr lang="nl-BE" dirty="0"/>
          </a:p>
        </p:txBody>
      </p:sp>
      <p:sp>
        <p:nvSpPr>
          <p:cNvPr id="3" name="Content Placeholder 2"/>
          <p:cNvSpPr>
            <a:spLocks noGrp="1"/>
          </p:cNvSpPr>
          <p:nvPr>
            <p:ph idx="1"/>
          </p:nvPr>
        </p:nvSpPr>
        <p:spPr/>
        <p:txBody>
          <a:bodyPr>
            <a:normAutofit fontScale="70000" lnSpcReduction="20000"/>
          </a:bodyPr>
          <a:lstStyle/>
          <a:p>
            <a:pPr lvl="1">
              <a:lnSpc>
                <a:spcPct val="120000"/>
              </a:lnSpc>
            </a:pPr>
            <a:r>
              <a:rPr lang="nl-BE" dirty="0" smtClean="0"/>
              <a:t>Een krachtige engine die heel efficiënt stukken tekst, woorden, karakters of cijfers uit een string kan selecteren.</a:t>
            </a:r>
            <a:br>
              <a:rPr lang="nl-BE" dirty="0" smtClean="0"/>
            </a:br>
            <a:endParaRPr lang="nl-BE" dirty="0" smtClean="0"/>
          </a:p>
          <a:p>
            <a:pPr lvl="1">
              <a:lnSpc>
                <a:spcPct val="120000"/>
              </a:lnSpc>
            </a:pPr>
            <a:r>
              <a:rPr lang="nl-BE" dirty="0" smtClean="0"/>
              <a:t>Wordt eveneens ingezet om te controleren of een string aan bepaalde conventies voldoet.</a:t>
            </a:r>
            <a:br>
              <a:rPr lang="nl-BE" dirty="0" smtClean="0"/>
            </a:br>
            <a:endParaRPr lang="nl-BE" dirty="0" smtClean="0"/>
          </a:p>
          <a:p>
            <a:pPr lvl="1">
              <a:lnSpc>
                <a:spcPct val="120000"/>
              </a:lnSpc>
            </a:pPr>
            <a:r>
              <a:rPr lang="nl-BE" dirty="0" smtClean="0"/>
              <a:t>Geïmplementeerd door verschillende programmeertalen </a:t>
            </a:r>
            <a:br>
              <a:rPr lang="nl-BE" dirty="0" smtClean="0"/>
            </a:br>
            <a:endParaRPr lang="nl-BE" dirty="0" smtClean="0"/>
          </a:p>
          <a:p>
            <a:pPr lvl="1">
              <a:lnSpc>
                <a:spcPct val="120000"/>
              </a:lnSpc>
            </a:pPr>
            <a:r>
              <a:rPr lang="nl-BE" dirty="0" smtClean="0"/>
              <a:t>Veel makkelijker dan string-bewerkingen, maar leercurve is redelijk stijl door de abstracte operatoren.</a:t>
            </a:r>
            <a:br>
              <a:rPr lang="nl-BE" dirty="0" smtClean="0"/>
            </a:br>
            <a:endParaRPr lang="nl-BE" dirty="0" smtClean="0"/>
          </a:p>
          <a:p>
            <a:pPr lvl="1">
              <a:lnSpc>
                <a:spcPct val="120000"/>
              </a:lnSpc>
            </a:pPr>
            <a:r>
              <a:rPr lang="nl-BE" dirty="0"/>
              <a:t>In de meeste gevallen veel sneller dan standaard PHP </a:t>
            </a:r>
            <a:r>
              <a:rPr lang="nl-BE" dirty="0" smtClean="0"/>
              <a:t>string-bewerkingen</a:t>
            </a:r>
            <a:r>
              <a:rPr lang="nl-BE" dirty="0"/>
              <a:t> </a:t>
            </a:r>
            <a:r>
              <a:rPr lang="nl-BE" dirty="0" smtClean="0"/>
              <a:t>(vooral voor complexe bewerkingen)</a:t>
            </a:r>
            <a:endParaRPr lang="nl-BE" b="1" dirty="0">
              <a:solidFill>
                <a:srgbClr val="002060"/>
              </a:solidFill>
            </a:endParaRPr>
          </a:p>
        </p:txBody>
      </p:sp>
    </p:spTree>
    <p:extLst>
      <p:ext uri="{BB962C8B-B14F-4D97-AF65-F5344CB8AC3E}">
        <p14:creationId xmlns:p14="http://schemas.microsoft.com/office/powerpoint/2010/main" val="413035508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methodes in PHP</a:t>
            </a:r>
            <a:br>
              <a:rPr lang="nl-BE" b="1" dirty="0" smtClean="0"/>
            </a:br>
            <a:endParaRPr lang="nl-BE" dirty="0" smtClean="0"/>
          </a:p>
          <a:p>
            <a:pPr lvl="2">
              <a:lnSpc>
                <a:spcPct val="120000"/>
              </a:lnSpc>
            </a:pPr>
            <a:r>
              <a:rPr lang="nl-BE" dirty="0" err="1" smtClean="0"/>
              <a:t>Returnt</a:t>
            </a:r>
            <a:r>
              <a:rPr lang="nl-BE" dirty="0" smtClean="0"/>
              <a:t> GEEN positie van de match, in tegenstelling tot bv.  </a:t>
            </a:r>
            <a:r>
              <a:rPr lang="nl-BE" b="1" dirty="0" err="1" smtClean="0">
                <a:solidFill>
                  <a:srgbClr val="002060"/>
                </a:solidFill>
              </a:rPr>
              <a:t>strpos</a:t>
            </a:r>
            <a:r>
              <a:rPr lang="nl-BE" b="1" dirty="0" smtClean="0">
                <a:solidFill>
                  <a:srgbClr val="002060"/>
                </a:solidFill>
              </a:rPr>
              <a:t>();</a:t>
            </a:r>
            <a:r>
              <a:rPr lang="nl-BE" dirty="0">
                <a:solidFill>
                  <a:schemeClr val="tx2"/>
                </a:solidFill>
              </a:rPr>
              <a:t/>
            </a:r>
            <a:br>
              <a:rPr lang="nl-BE" dirty="0">
                <a:solidFill>
                  <a:schemeClr val="tx2"/>
                </a:solidFill>
              </a:rPr>
            </a:br>
            <a:endParaRPr lang="nl-BE" dirty="0" smtClean="0">
              <a:solidFill>
                <a:schemeClr val="tx2"/>
              </a:solidFill>
            </a:endParaRPr>
          </a:p>
          <a:p>
            <a:pPr lvl="2">
              <a:lnSpc>
                <a:spcPct val="120000"/>
              </a:lnSpc>
            </a:pPr>
            <a:r>
              <a:rPr lang="nl-BE" dirty="0" smtClean="0"/>
              <a:t>Kunnen gebruikt worden in </a:t>
            </a:r>
            <a:r>
              <a:rPr lang="nl-BE" dirty="0" err="1" smtClean="0"/>
              <a:t>php</a:t>
            </a:r>
            <a:r>
              <a:rPr lang="nl-BE" dirty="0" smtClean="0"/>
              <a:t>:</a:t>
            </a:r>
          </a:p>
          <a:p>
            <a:pPr lvl="3">
              <a:lnSpc>
                <a:spcPct val="120000"/>
              </a:lnSpc>
            </a:pPr>
            <a:r>
              <a:rPr lang="nl-BE" dirty="0" smtClean="0"/>
              <a:t> </a:t>
            </a:r>
            <a:r>
              <a:rPr lang="nl-BE" dirty="0" err="1" smtClean="0">
                <a:solidFill>
                  <a:srgbClr val="002060"/>
                </a:solidFill>
              </a:rPr>
              <a:t>preg_match</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b="1" dirty="0" smtClean="0">
                <a:solidFill>
                  <a:srgbClr val="002060"/>
                </a:solidFill>
              </a:rPr>
              <a:t>1</a:t>
            </a:r>
            <a:r>
              <a:rPr lang="nl-BE" dirty="0" smtClean="0"/>
              <a:t> als er een match was, </a:t>
            </a:r>
          </a:p>
          <a:p>
            <a:pPr lvl="5">
              <a:lnSpc>
                <a:spcPct val="120000"/>
              </a:lnSpc>
            </a:pPr>
            <a:r>
              <a:rPr lang="nl-BE" b="1" dirty="0" smtClean="0">
                <a:solidFill>
                  <a:srgbClr val="002060"/>
                </a:solidFill>
              </a:rPr>
              <a:t>0</a:t>
            </a:r>
            <a:r>
              <a:rPr lang="nl-BE" dirty="0" smtClean="0"/>
              <a:t> als er geen match was</a:t>
            </a:r>
          </a:p>
          <a:p>
            <a:pPr lvl="5">
              <a:lnSpc>
                <a:spcPct val="120000"/>
              </a:lnSpc>
            </a:pPr>
            <a:r>
              <a:rPr lang="nl-BE" b="1" dirty="0" smtClean="0">
                <a:solidFill>
                  <a:srgbClr val="002060"/>
                </a:solidFill>
              </a:rPr>
              <a:t>FALSE</a:t>
            </a:r>
            <a:r>
              <a:rPr lang="nl-BE" dirty="0" smtClean="0">
                <a:solidFill>
                  <a:srgbClr val="002060"/>
                </a:solidFill>
              </a:rPr>
              <a:t> </a:t>
            </a:r>
            <a:r>
              <a:rPr lang="nl-BE" dirty="0"/>
              <a:t>(of error) bij </a:t>
            </a:r>
            <a:r>
              <a:rPr lang="nl-BE" dirty="0" smtClean="0"/>
              <a:t>een foutieve </a:t>
            </a:r>
            <a:r>
              <a:rPr lang="nl-BE" dirty="0" err="1" smtClean="0"/>
              <a:t>regular</a:t>
            </a:r>
            <a:r>
              <a:rPr lang="nl-BE" dirty="0" smtClean="0"/>
              <a:t> </a:t>
            </a:r>
            <a:r>
              <a:rPr lang="nl-BE" dirty="0" err="1" smtClean="0"/>
              <a:t>expression</a:t>
            </a:r>
            <a:endParaRPr lang="nl-BE" dirty="0"/>
          </a:p>
        </p:txBody>
      </p:sp>
    </p:spTree>
    <p:extLst>
      <p:ext uri="{BB962C8B-B14F-4D97-AF65-F5344CB8AC3E}">
        <p14:creationId xmlns:p14="http://schemas.microsoft.com/office/powerpoint/2010/main" val="59351318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smtClean="0"/>
              <a:t/>
            </a:r>
            <a:br>
              <a:rPr lang="nl-BE" b="1" dirty="0" smtClean="0"/>
            </a:br>
            <a:endParaRPr lang="nl-BE" dirty="0" smtClean="0"/>
          </a:p>
          <a:p>
            <a:pPr lvl="3">
              <a:lnSpc>
                <a:spcPct val="120000"/>
              </a:lnSpc>
            </a:pPr>
            <a:r>
              <a:rPr lang="nl-BE" dirty="0" err="1" smtClean="0">
                <a:solidFill>
                  <a:srgbClr val="002060"/>
                </a:solidFill>
              </a:rPr>
              <a:t>preg_match_all</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 $</a:t>
            </a:r>
            <a:r>
              <a:rPr lang="nl-BE" dirty="0" err="1" smtClean="0">
                <a:solidFill>
                  <a:srgbClr val="002060"/>
                </a:solidFill>
              </a:rPr>
              <a:t>returnArray</a:t>
            </a:r>
            <a:r>
              <a:rPr lang="nl-BE" dirty="0" smtClean="0">
                <a:solidFill>
                  <a:srgbClr val="002060"/>
                </a:solidFill>
              </a:rPr>
              <a:t>);</a:t>
            </a:r>
          </a:p>
          <a:p>
            <a:pPr lvl="4">
              <a:lnSpc>
                <a:spcPct val="120000"/>
              </a:lnSpc>
            </a:pPr>
            <a:r>
              <a:rPr lang="nl-BE" dirty="0" err="1"/>
              <a:t>r</a:t>
            </a:r>
            <a:r>
              <a:rPr lang="nl-BE" dirty="0" err="1" smtClean="0"/>
              <a:t>eturnt</a:t>
            </a:r>
            <a:r>
              <a:rPr lang="nl-BE" dirty="0"/>
              <a:t>:</a:t>
            </a:r>
          </a:p>
          <a:p>
            <a:pPr lvl="5">
              <a:lnSpc>
                <a:spcPct val="120000"/>
              </a:lnSpc>
            </a:pPr>
            <a:r>
              <a:rPr lang="nl-BE" b="1" dirty="0" smtClean="0">
                <a:solidFill>
                  <a:srgbClr val="002060"/>
                </a:solidFill>
              </a:rPr>
              <a:t>&gt;0</a:t>
            </a:r>
            <a:r>
              <a:rPr lang="nl-BE" dirty="0" smtClean="0"/>
              <a:t> </a:t>
            </a:r>
            <a:r>
              <a:rPr lang="nl-BE" dirty="0"/>
              <a:t>als er een match </a:t>
            </a:r>
            <a:r>
              <a:rPr lang="nl-BE" dirty="0" smtClean="0"/>
              <a:t>was (getal = aantal matches)</a:t>
            </a:r>
            <a:endParaRPr lang="nl-BE" dirty="0"/>
          </a:p>
          <a:p>
            <a:pPr lvl="6">
              <a:lnSpc>
                <a:spcPct val="120000"/>
              </a:lnSpc>
            </a:pPr>
            <a:r>
              <a:rPr lang="nl-BE" dirty="0" smtClean="0"/>
              <a:t>En bevolkt de $</a:t>
            </a:r>
            <a:r>
              <a:rPr lang="nl-BE" dirty="0" err="1" smtClean="0"/>
              <a:t>returnArray</a:t>
            </a:r>
            <a:r>
              <a:rPr lang="nl-BE" dirty="0" smtClean="0"/>
              <a:t> met alle matches</a:t>
            </a:r>
            <a:endParaRPr lang="nl-BE" dirty="0"/>
          </a:p>
          <a:p>
            <a:pPr lvl="5">
              <a:lnSpc>
                <a:spcPct val="120000"/>
              </a:lnSpc>
            </a:pPr>
            <a:r>
              <a:rPr lang="nl-BE" b="1" dirty="0">
                <a:solidFill>
                  <a:srgbClr val="002060"/>
                </a:solidFill>
              </a:rPr>
              <a:t>0</a:t>
            </a:r>
            <a:r>
              <a:rPr lang="nl-BE" dirty="0"/>
              <a:t> als er geen match </a:t>
            </a:r>
            <a:r>
              <a:rPr lang="nl-BE" dirty="0" smtClean="0"/>
              <a:t>was</a:t>
            </a:r>
          </a:p>
          <a:p>
            <a:pPr lvl="6">
              <a:lnSpc>
                <a:spcPct val="120000"/>
              </a:lnSpc>
            </a:pPr>
            <a:r>
              <a:rPr lang="nl-BE" dirty="0" smtClean="0"/>
              <a:t>En laat de $</a:t>
            </a:r>
            <a:r>
              <a:rPr lang="nl-BE" dirty="0" err="1" smtClean="0"/>
              <a:t>returnArray</a:t>
            </a:r>
            <a:r>
              <a:rPr lang="nl-BE" dirty="0" smtClean="0"/>
              <a:t> leeg</a:t>
            </a:r>
            <a:endParaRPr lang="nl-BE" dirty="0"/>
          </a:p>
          <a:p>
            <a:pPr lvl="5">
              <a:lnSpc>
                <a:spcPct val="120000"/>
              </a:lnSpc>
            </a:pPr>
            <a:r>
              <a:rPr lang="nl-BE" b="1" dirty="0">
                <a:solidFill>
                  <a:srgbClr val="002060"/>
                </a:solidFill>
              </a:rPr>
              <a:t>FALSE</a:t>
            </a:r>
            <a:r>
              <a:rPr lang="nl-BE" dirty="0">
                <a:solidFill>
                  <a:srgbClr val="002060"/>
                </a:solidFill>
              </a:rPr>
              <a:t> </a:t>
            </a:r>
            <a:r>
              <a:rPr lang="nl-BE" dirty="0"/>
              <a:t>(of error) </a:t>
            </a:r>
            <a:r>
              <a:rPr lang="nl-BE" dirty="0" smtClean="0"/>
              <a:t>bij </a:t>
            </a:r>
            <a:r>
              <a:rPr lang="nl-BE" dirty="0"/>
              <a:t>een foutieve </a:t>
            </a:r>
            <a:r>
              <a:rPr lang="nl-BE" dirty="0" err="1"/>
              <a:t>regular</a:t>
            </a:r>
            <a:r>
              <a:rPr lang="nl-BE" dirty="0"/>
              <a:t> </a:t>
            </a:r>
            <a:r>
              <a:rPr lang="nl-BE" dirty="0" err="1" smtClean="0"/>
              <a:t>expression</a:t>
            </a:r>
            <a:endParaRPr lang="nl-BE" dirty="0" smtClean="0"/>
          </a:p>
          <a:p>
            <a:pPr lvl="6">
              <a:lnSpc>
                <a:spcPct val="120000"/>
              </a:lnSpc>
            </a:pPr>
            <a:r>
              <a:rPr lang="nl-BE" dirty="0"/>
              <a:t>En laat de $</a:t>
            </a:r>
            <a:r>
              <a:rPr lang="nl-BE" dirty="0" err="1"/>
              <a:t>returnArray</a:t>
            </a:r>
            <a:r>
              <a:rPr lang="nl-BE" dirty="0"/>
              <a:t> </a:t>
            </a:r>
            <a:r>
              <a:rPr lang="nl-BE" dirty="0" smtClean="0"/>
              <a:t>leeg</a:t>
            </a:r>
            <a:br>
              <a:rPr lang="nl-BE" dirty="0" smtClean="0"/>
            </a:br>
            <a:endParaRPr lang="nl-BE" dirty="0" smtClean="0"/>
          </a:p>
          <a:p>
            <a:pPr lvl="4">
              <a:lnSpc>
                <a:spcPct val="120000"/>
              </a:lnSpc>
            </a:pPr>
            <a:r>
              <a:rPr lang="nl-BE" dirty="0" smtClean="0"/>
              <a:t>OPM: $</a:t>
            </a:r>
            <a:r>
              <a:rPr lang="nl-BE" dirty="0" err="1" smtClean="0"/>
              <a:t>returnArray</a:t>
            </a:r>
            <a:r>
              <a:rPr lang="nl-BE" dirty="0" smtClean="0"/>
              <a:t> is rechtstreeks aanspreekbaar buiten de functie (wordt dus aangemaakt door de functie en hoeft niet elders gedefinieerd te worden)</a:t>
            </a:r>
            <a:endParaRPr lang="nl-BE" dirty="0"/>
          </a:p>
        </p:txBody>
      </p:sp>
    </p:spTree>
    <p:extLst>
      <p:ext uri="{BB962C8B-B14F-4D97-AF65-F5344CB8AC3E}">
        <p14:creationId xmlns:p14="http://schemas.microsoft.com/office/powerpoint/2010/main" val="115841493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lnSpcReduction="10000"/>
          </a:bodyPr>
          <a:lstStyle/>
          <a:p>
            <a:pPr>
              <a:lnSpc>
                <a:spcPct val="120000"/>
              </a:lnSpc>
            </a:pPr>
            <a:r>
              <a:rPr lang="nl-BE" b="1" dirty="0" err="1">
                <a:solidFill>
                  <a:schemeClr val="bg2"/>
                </a:solidFill>
              </a:rPr>
              <a:t>regular</a:t>
            </a:r>
            <a:r>
              <a:rPr lang="nl-BE" b="1" dirty="0">
                <a:solidFill>
                  <a:schemeClr val="bg2"/>
                </a:solidFill>
              </a:rPr>
              <a:t> </a:t>
            </a:r>
            <a:r>
              <a:rPr lang="nl-BE" b="1" dirty="0" err="1">
                <a:solidFill>
                  <a:schemeClr val="bg2"/>
                </a:solidFill>
              </a:rPr>
              <a:t>expressions</a:t>
            </a:r>
            <a:r>
              <a:rPr lang="nl-BE" b="1" dirty="0">
                <a:solidFill>
                  <a:schemeClr val="bg2"/>
                </a:solidFill>
              </a:rPr>
              <a:t>  methodes in </a:t>
            </a:r>
            <a:r>
              <a:rPr lang="nl-BE" b="1" dirty="0" smtClean="0">
                <a:solidFill>
                  <a:schemeClr val="bg2"/>
                </a:solidFill>
              </a:rPr>
              <a:t>PHP</a:t>
            </a:r>
            <a:r>
              <a:rPr lang="nl-BE" b="1" dirty="0"/>
              <a:t/>
            </a:r>
            <a:br>
              <a:rPr lang="nl-BE" b="1" dirty="0"/>
            </a:br>
            <a:endParaRPr lang="nl-BE" dirty="0" smtClean="0"/>
          </a:p>
          <a:p>
            <a:pPr lvl="3">
              <a:lnSpc>
                <a:spcPct val="120000"/>
              </a:lnSpc>
            </a:pPr>
            <a:r>
              <a:rPr lang="nl-BE" dirty="0" err="1" smtClean="0">
                <a:solidFill>
                  <a:srgbClr val="002060"/>
                </a:solidFill>
              </a:rPr>
              <a:t>preg_replace</a:t>
            </a:r>
            <a:r>
              <a:rPr lang="nl-BE" dirty="0" smtClean="0">
                <a:solidFill>
                  <a:srgbClr val="002060"/>
                </a:solidFill>
              </a:rPr>
              <a:t>($</a:t>
            </a:r>
            <a:r>
              <a:rPr lang="nl-BE" dirty="0" err="1" smtClean="0">
                <a:solidFill>
                  <a:srgbClr val="002060"/>
                </a:solidFill>
              </a:rPr>
              <a:t>regEx</a:t>
            </a:r>
            <a:r>
              <a:rPr lang="nl-BE" dirty="0" smtClean="0">
                <a:solidFill>
                  <a:srgbClr val="002060"/>
                </a:solidFill>
              </a:rPr>
              <a:t>, $</a:t>
            </a:r>
            <a:r>
              <a:rPr lang="nl-BE" dirty="0" err="1" smtClean="0">
                <a:solidFill>
                  <a:srgbClr val="002060"/>
                </a:solidFill>
              </a:rPr>
              <a:t>replaceString</a:t>
            </a:r>
            <a:r>
              <a:rPr lang="nl-BE" dirty="0" smtClean="0">
                <a:solidFill>
                  <a:srgbClr val="002060"/>
                </a:solidFill>
              </a:rPr>
              <a:t>, $</a:t>
            </a:r>
            <a:r>
              <a:rPr lang="nl-BE" dirty="0" err="1" smtClean="0">
                <a:solidFill>
                  <a:srgbClr val="002060"/>
                </a:solidFill>
              </a:rPr>
              <a:t>searchString</a:t>
            </a:r>
            <a:r>
              <a:rPr lang="nl-BE" dirty="0" smtClean="0">
                <a:solidFill>
                  <a:srgbClr val="002060"/>
                </a:solidFill>
              </a:rPr>
              <a:t>);</a:t>
            </a:r>
            <a:endParaRPr lang="nl-BE" dirty="0" smtClean="0"/>
          </a:p>
          <a:p>
            <a:pPr lvl="4">
              <a:lnSpc>
                <a:spcPct val="120000"/>
              </a:lnSpc>
            </a:pPr>
            <a:r>
              <a:rPr lang="nl-BE" dirty="0" err="1" smtClean="0"/>
              <a:t>Returnt</a:t>
            </a:r>
            <a:r>
              <a:rPr lang="nl-BE" dirty="0" smtClean="0"/>
              <a:t>:</a:t>
            </a:r>
          </a:p>
          <a:p>
            <a:pPr lvl="5">
              <a:lnSpc>
                <a:spcPct val="120000"/>
              </a:lnSpc>
            </a:pPr>
            <a:r>
              <a:rPr lang="nl-BE" dirty="0" smtClean="0"/>
              <a:t>De $searchstring met de matches vervangen door de $</a:t>
            </a:r>
            <a:r>
              <a:rPr lang="nl-BE" dirty="0" err="1" smtClean="0"/>
              <a:t>replaceString</a:t>
            </a:r>
            <a:endParaRPr lang="nl-BE" dirty="0" smtClean="0"/>
          </a:p>
          <a:p>
            <a:pPr lvl="5">
              <a:lnSpc>
                <a:spcPct val="120000"/>
              </a:lnSpc>
            </a:pPr>
            <a:r>
              <a:rPr lang="nl-BE" dirty="0"/>
              <a:t>De $searchstring </a:t>
            </a:r>
            <a:r>
              <a:rPr lang="nl-BE" dirty="0" smtClean="0"/>
              <a:t>in originele staat</a:t>
            </a:r>
          </a:p>
          <a:p>
            <a:pPr lvl="5">
              <a:lnSpc>
                <a:spcPct val="120000"/>
              </a:lnSpc>
            </a:pPr>
            <a:r>
              <a:rPr lang="nl-BE" b="1" dirty="0" smtClean="0">
                <a:solidFill>
                  <a:srgbClr val="002060"/>
                </a:solidFill>
              </a:rPr>
              <a:t>NULL </a:t>
            </a:r>
            <a:r>
              <a:rPr lang="nl-BE" dirty="0" smtClean="0"/>
              <a:t>(of </a:t>
            </a:r>
            <a:r>
              <a:rPr lang="nl-BE" dirty="0"/>
              <a:t>error) </a:t>
            </a:r>
            <a:r>
              <a:rPr lang="nl-BE" dirty="0" smtClean="0"/>
              <a:t>bij een foutieve </a:t>
            </a:r>
            <a:r>
              <a:rPr lang="nl-BE" dirty="0" err="1" smtClean="0"/>
              <a:t>regular</a:t>
            </a:r>
            <a:r>
              <a:rPr lang="nl-BE" dirty="0" smtClean="0"/>
              <a:t> </a:t>
            </a:r>
            <a:r>
              <a:rPr lang="nl-BE" dirty="0" err="1" smtClean="0"/>
              <a:t>expression</a:t>
            </a:r>
            <a:r>
              <a:rPr lang="nl-BE" dirty="0" smtClean="0"/>
              <a:t/>
            </a:r>
            <a:br>
              <a:rPr lang="nl-BE" dirty="0" smtClean="0"/>
            </a:br>
            <a:endParaRPr lang="nl-BE" dirty="0" smtClean="0"/>
          </a:p>
          <a:p>
            <a:pPr lvl="1">
              <a:lnSpc>
                <a:spcPct val="120000"/>
              </a:lnSpc>
            </a:pPr>
            <a:r>
              <a:rPr lang="nl-BE" dirty="0"/>
              <a:t>(vb. </a:t>
            </a:r>
            <a:r>
              <a:rPr lang="nl-BE" dirty="0" smtClean="0">
                <a:solidFill>
                  <a:srgbClr val="00B050"/>
                </a:solidFill>
              </a:rPr>
              <a:t>voorbeeld-</a:t>
            </a:r>
            <a:r>
              <a:rPr lang="nl-BE" dirty="0" err="1" smtClean="0">
                <a:solidFill>
                  <a:srgbClr val="00B050"/>
                </a:solidFill>
              </a:rPr>
              <a:t>regular</a:t>
            </a:r>
            <a:r>
              <a:rPr lang="nl-BE" dirty="0" smtClean="0">
                <a:solidFill>
                  <a:srgbClr val="00B050"/>
                </a:solidFill>
              </a:rPr>
              <a:t>-</a:t>
            </a:r>
            <a:r>
              <a:rPr lang="nl-BE" dirty="0" err="1" smtClean="0">
                <a:solidFill>
                  <a:srgbClr val="00B050"/>
                </a:solidFill>
              </a:rPr>
              <a:t>expressions-functions</a:t>
            </a:r>
            <a:r>
              <a:rPr lang="nl-BE" dirty="0" smtClean="0"/>
              <a:t>)</a:t>
            </a:r>
            <a:endParaRPr lang="nl-BE" dirty="0"/>
          </a:p>
        </p:txBody>
      </p:sp>
    </p:spTree>
    <p:extLst>
      <p:ext uri="{BB962C8B-B14F-4D97-AF65-F5344CB8AC3E}">
        <p14:creationId xmlns:p14="http://schemas.microsoft.com/office/powerpoint/2010/main" val="29878453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10000"/>
          </a:bodyPr>
          <a:lstStyle/>
          <a:p>
            <a:pPr>
              <a:lnSpc>
                <a:spcPct val="120000"/>
              </a:lnSpc>
            </a:pPr>
            <a:r>
              <a:rPr lang="nl-BE" b="1" dirty="0" err="1" smtClean="0"/>
              <a:t>regular</a:t>
            </a:r>
            <a:r>
              <a:rPr lang="nl-BE" b="1" dirty="0" smtClean="0"/>
              <a:t> </a:t>
            </a:r>
            <a:r>
              <a:rPr lang="nl-BE" b="1" dirty="0" err="1" smtClean="0"/>
              <a:t>expressions</a:t>
            </a:r>
            <a:r>
              <a:rPr lang="nl-BE" b="1" dirty="0" smtClean="0"/>
              <a:t> </a:t>
            </a:r>
            <a:br>
              <a:rPr lang="nl-BE" b="1" dirty="0" smtClean="0"/>
            </a:br>
            <a:endParaRPr lang="nl-BE" dirty="0" smtClean="0"/>
          </a:p>
          <a:p>
            <a:pPr lvl="2">
              <a:lnSpc>
                <a:spcPct val="120000"/>
              </a:lnSpc>
            </a:pPr>
            <a:r>
              <a:rPr lang="nl-BE" b="1" dirty="0" smtClean="0"/>
              <a:t>OPM: </a:t>
            </a:r>
            <a:r>
              <a:rPr lang="nl-BE" dirty="0" smtClean="0"/>
              <a:t>in PHP moeten alle </a:t>
            </a:r>
            <a:r>
              <a:rPr lang="nl-BE" dirty="0" err="1" smtClean="0"/>
              <a:t>regular</a:t>
            </a:r>
            <a:r>
              <a:rPr lang="nl-BE" dirty="0" smtClean="0"/>
              <a:t> </a:t>
            </a:r>
            <a:r>
              <a:rPr lang="nl-BE" dirty="0" err="1" smtClean="0"/>
              <a:t>expressions</a:t>
            </a:r>
            <a:r>
              <a:rPr lang="nl-BE" dirty="0" smtClean="0"/>
              <a:t> tussen forward </a:t>
            </a:r>
            <a:r>
              <a:rPr lang="nl-BE" dirty="0" err="1" smtClean="0"/>
              <a:t>slashes</a:t>
            </a:r>
            <a:r>
              <a:rPr lang="nl-BE" dirty="0" smtClean="0"/>
              <a:t>.</a:t>
            </a:r>
            <a:br>
              <a:rPr lang="nl-BE" dirty="0" smtClean="0"/>
            </a:br>
            <a:r>
              <a:rPr lang="nl-BE" dirty="0" smtClean="0"/>
              <a:t>	</a:t>
            </a:r>
            <a:br>
              <a:rPr lang="nl-BE" dirty="0" smtClean="0"/>
            </a:br>
            <a:r>
              <a:rPr lang="nl-BE" dirty="0" err="1" smtClean="0">
                <a:solidFill>
                  <a:srgbClr val="002060"/>
                </a:solidFill>
              </a:rPr>
              <a:t>preg_match</a:t>
            </a:r>
            <a:r>
              <a:rPr lang="nl-BE" dirty="0">
                <a:solidFill>
                  <a:srgbClr val="002060"/>
                </a:solidFill>
              </a:rPr>
              <a:t>('</a:t>
            </a:r>
            <a:r>
              <a:rPr lang="nl-BE" b="1" dirty="0">
                <a:solidFill>
                  <a:srgbClr val="002060"/>
                </a:solidFill>
              </a:rPr>
              <a:t>/</a:t>
            </a:r>
            <a:r>
              <a:rPr lang="nl-BE" dirty="0">
                <a:solidFill>
                  <a:srgbClr val="002060"/>
                </a:solidFill>
              </a:rPr>
              <a:t>a</a:t>
            </a:r>
            <a:r>
              <a:rPr lang="nl-BE" b="1" dirty="0">
                <a:solidFill>
                  <a:srgbClr val="002060"/>
                </a:solidFill>
              </a:rPr>
              <a:t>/</a:t>
            </a:r>
            <a:r>
              <a:rPr lang="nl-BE" dirty="0">
                <a:solidFill>
                  <a:srgbClr val="002060"/>
                </a:solidFill>
              </a:rPr>
              <a:t>', 'banaan');</a:t>
            </a:r>
            <a:r>
              <a:rPr lang="nl-BE" dirty="0" smtClean="0"/>
              <a:t> </a:t>
            </a:r>
            <a:br>
              <a:rPr lang="nl-BE" dirty="0" smtClean="0"/>
            </a:br>
            <a:endParaRPr lang="nl-BE" dirty="0" smtClean="0"/>
          </a:p>
          <a:p>
            <a:pPr lvl="3">
              <a:lnSpc>
                <a:spcPct val="120000"/>
              </a:lnSpc>
            </a:pPr>
            <a:r>
              <a:rPr lang="nl-BE" dirty="0" smtClean="0"/>
              <a:t>Dit omdat de </a:t>
            </a:r>
            <a:r>
              <a:rPr lang="nl-BE" dirty="0" err="1" smtClean="0"/>
              <a:t>preg</a:t>
            </a:r>
            <a:r>
              <a:rPr lang="nl-BE" dirty="0" smtClean="0"/>
              <a:t>_...() functies gebruik maken van PERL en in PERL wordt een string aangeduid door de string tussen / te plaatsen.</a:t>
            </a:r>
            <a:br>
              <a:rPr lang="nl-BE" dirty="0" smtClean="0"/>
            </a:br>
            <a:endParaRPr lang="nl-BE" dirty="0" smtClean="0"/>
          </a:p>
          <a:p>
            <a:pPr lvl="3">
              <a:lnSpc>
                <a:spcPct val="120000"/>
              </a:lnSpc>
            </a:pPr>
            <a:r>
              <a:rPr lang="nl-BE" dirty="0" smtClean="0"/>
              <a:t>Specifiek voor PHP(PERL) -&gt; andere talen hebben mogelijk andere conventies.</a:t>
            </a:r>
          </a:p>
        </p:txBody>
      </p:sp>
    </p:spTree>
    <p:extLst>
      <p:ext uri="{BB962C8B-B14F-4D97-AF65-F5344CB8AC3E}">
        <p14:creationId xmlns:p14="http://schemas.microsoft.com/office/powerpoint/2010/main" val="327365047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70000" lnSpcReduction="20000"/>
          </a:bodyPr>
          <a:lstStyle/>
          <a:p>
            <a:pPr>
              <a:lnSpc>
                <a:spcPct val="120000"/>
              </a:lnSpc>
            </a:pPr>
            <a:r>
              <a:rPr lang="nl-BE" b="1" dirty="0" err="1" smtClean="0"/>
              <a:t>regular</a:t>
            </a:r>
            <a:r>
              <a:rPr lang="nl-BE" b="1" dirty="0" smtClean="0"/>
              <a:t> </a:t>
            </a:r>
            <a:r>
              <a:rPr lang="nl-BE" b="1" dirty="0" err="1" smtClean="0"/>
              <a:t>expressions</a:t>
            </a:r>
            <a:r>
              <a:rPr lang="nl-BE" b="1" dirty="0" smtClean="0"/>
              <a:t> operators</a:t>
            </a:r>
            <a:r>
              <a:rPr lang="nl-BE" dirty="0" smtClean="0"/>
              <a:t/>
            </a:r>
            <a:br>
              <a:rPr lang="nl-BE" dirty="0" smtClean="0"/>
            </a:br>
            <a:r>
              <a:rPr lang="nl-BE" sz="2400" dirty="0" smtClean="0"/>
              <a:t>(</a:t>
            </a:r>
            <a:r>
              <a:rPr lang="nl-BE" sz="2400" dirty="0"/>
              <a:t>vb. </a:t>
            </a:r>
            <a:r>
              <a:rPr lang="nl-BE" sz="2400" dirty="0" smtClean="0">
                <a:solidFill>
                  <a:srgbClr val="00B050"/>
                </a:solidFill>
              </a:rPr>
              <a:t>voorbeeld-</a:t>
            </a:r>
            <a:r>
              <a:rPr lang="nl-BE" sz="2400" dirty="0" err="1" smtClean="0">
                <a:solidFill>
                  <a:srgbClr val="00B050"/>
                </a:solidFill>
              </a:rPr>
              <a:t>regular</a:t>
            </a:r>
            <a:r>
              <a:rPr lang="nl-BE" sz="2400" dirty="0" smtClean="0">
                <a:solidFill>
                  <a:srgbClr val="00B050"/>
                </a:solidFill>
              </a:rPr>
              <a:t>-</a:t>
            </a:r>
            <a:r>
              <a:rPr lang="nl-BE" sz="2400" dirty="0" err="1" smtClean="0">
                <a:solidFill>
                  <a:srgbClr val="00B050"/>
                </a:solidFill>
              </a:rPr>
              <a:t>expressions</a:t>
            </a:r>
            <a:r>
              <a:rPr lang="nl-BE" sz="2400" dirty="0" smtClean="0">
                <a:solidFill>
                  <a:srgbClr val="00B050"/>
                </a:solidFill>
              </a:rPr>
              <a:t>-operators</a:t>
            </a:r>
            <a:r>
              <a:rPr lang="nl-BE" sz="2400" dirty="0" smtClean="0"/>
              <a:t>)</a:t>
            </a:r>
            <a:endParaRPr lang="nl-BE" sz="1600" dirty="0" smtClean="0"/>
          </a:p>
          <a:p>
            <a:pPr lvl="2">
              <a:lnSpc>
                <a:spcPct val="120000"/>
              </a:lnSpc>
            </a:pPr>
            <a:r>
              <a:rPr lang="nl-BE" b="1" dirty="0" smtClean="0"/>
              <a:t>^karakter </a:t>
            </a:r>
            <a:r>
              <a:rPr lang="nl-BE" dirty="0" smtClean="0"/>
              <a:t>: anchor, selecteert karakter/string aan begin van string</a:t>
            </a:r>
            <a:r>
              <a:rPr lang="nl-BE" dirty="0"/>
              <a:t/>
            </a:r>
            <a:br>
              <a:rPr lang="nl-BE" dirty="0"/>
            </a:br>
            <a:r>
              <a:rPr lang="nl-BE" dirty="0" smtClean="0"/>
              <a:t>	</a:t>
            </a:r>
            <a:r>
              <a:rPr lang="nl-BE" sz="1900" dirty="0" smtClean="0"/>
              <a:t>(</a:t>
            </a:r>
            <a:r>
              <a:rPr lang="nl-BE" sz="1900" b="1" dirty="0" smtClean="0"/>
              <a:t>OPM</a:t>
            </a:r>
            <a:r>
              <a:rPr lang="nl-BE" sz="1900" dirty="0" smtClean="0"/>
              <a:t>: is niet gelijk aan [^] binnen vierkante haakjes!)</a:t>
            </a:r>
          </a:p>
          <a:p>
            <a:pPr lvl="2">
              <a:lnSpc>
                <a:spcPct val="120000"/>
              </a:lnSpc>
            </a:pPr>
            <a:r>
              <a:rPr lang="nl-BE" b="1" dirty="0" smtClean="0"/>
              <a:t>karakter$ </a:t>
            </a:r>
            <a:r>
              <a:rPr lang="nl-BE" dirty="0" smtClean="0"/>
              <a:t>: anchor, </a:t>
            </a:r>
            <a:r>
              <a:rPr lang="nl-BE" dirty="0"/>
              <a:t>selecteert </a:t>
            </a:r>
            <a:r>
              <a:rPr lang="nl-BE" dirty="0" smtClean="0"/>
              <a:t>karakter/string </a:t>
            </a:r>
            <a:r>
              <a:rPr lang="nl-BE" dirty="0"/>
              <a:t>aan </a:t>
            </a:r>
            <a:r>
              <a:rPr lang="nl-BE" dirty="0" smtClean="0"/>
              <a:t>einde van string</a:t>
            </a:r>
            <a:endParaRPr lang="nl-BE" b="1" dirty="0" smtClean="0"/>
          </a:p>
          <a:p>
            <a:pPr lvl="2">
              <a:lnSpc>
                <a:spcPct val="120000"/>
              </a:lnSpc>
            </a:pPr>
            <a:r>
              <a:rPr lang="nl-BE" b="1" dirty="0" smtClean="0"/>
              <a:t>[]</a:t>
            </a:r>
            <a:r>
              <a:rPr lang="nl-BE" dirty="0" smtClean="0"/>
              <a:t> : matcht elk karakter binnen de vierkante haakjes</a:t>
            </a:r>
          </a:p>
          <a:p>
            <a:pPr lvl="2">
              <a:lnSpc>
                <a:spcPct val="120000"/>
              </a:lnSpc>
            </a:pPr>
            <a:r>
              <a:rPr lang="nl-BE" b="1" dirty="0" smtClean="0"/>
              <a:t>[^ ]</a:t>
            </a:r>
            <a:r>
              <a:rPr lang="nl-BE" dirty="0" smtClean="0"/>
              <a:t> : sluit karakter(s) of range </a:t>
            </a:r>
            <a:r>
              <a:rPr lang="nl-BE" dirty="0"/>
              <a:t>na </a:t>
            </a:r>
            <a:r>
              <a:rPr lang="nl-BE" dirty="0" smtClean="0"/>
              <a:t>negate uit </a:t>
            </a:r>
            <a:br>
              <a:rPr lang="nl-BE" dirty="0" smtClean="0"/>
            </a:br>
            <a:r>
              <a:rPr lang="nl-BE" dirty="0" smtClean="0"/>
              <a:t>	(OPM: voor strings moet je een iets complexere handeling uitvoeren)</a:t>
            </a:r>
          </a:p>
          <a:p>
            <a:pPr lvl="2">
              <a:lnSpc>
                <a:spcPct val="120000"/>
              </a:lnSpc>
            </a:pPr>
            <a:r>
              <a:rPr lang="nl-BE" b="1" dirty="0" smtClean="0"/>
              <a:t>[ - ]</a:t>
            </a:r>
            <a:r>
              <a:rPr lang="nl-BE" dirty="0" smtClean="0"/>
              <a:t> </a:t>
            </a:r>
            <a:r>
              <a:rPr lang="nl-BE" dirty="0"/>
              <a:t>: matcht een range van </a:t>
            </a:r>
            <a:r>
              <a:rPr lang="nl-BE" dirty="0" smtClean="0"/>
              <a:t>karakters. </a:t>
            </a:r>
          </a:p>
          <a:p>
            <a:pPr lvl="2">
              <a:lnSpc>
                <a:spcPct val="120000"/>
              </a:lnSpc>
            </a:pPr>
            <a:r>
              <a:rPr lang="nl-BE" b="1" dirty="0" smtClean="0"/>
              <a:t>|</a:t>
            </a:r>
            <a:r>
              <a:rPr lang="nl-BE" dirty="0" smtClean="0"/>
              <a:t> : OR-operator</a:t>
            </a:r>
          </a:p>
          <a:p>
            <a:pPr lvl="2">
              <a:lnSpc>
                <a:spcPct val="120000"/>
              </a:lnSpc>
            </a:pPr>
            <a:r>
              <a:rPr lang="nl-BE" b="1" dirty="0" smtClean="0"/>
              <a:t>\</a:t>
            </a:r>
            <a:r>
              <a:rPr lang="nl-BE" dirty="0" smtClean="0"/>
              <a:t> : escaped het volgende karakter en interpreteert het als een literal in plaats van een regular expression operator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380204546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b="1" dirty="0" smtClean="0"/>
              <a:t>regular expressions operators</a:t>
            </a:r>
            <a:r>
              <a:rPr lang="nl-BE" dirty="0" smtClean="0"/>
              <a:t/>
            </a:r>
            <a:br>
              <a:rPr lang="nl-BE" dirty="0" smtClean="0"/>
            </a:br>
            <a:r>
              <a:rPr lang="nl-BE" dirty="0" smtClean="0"/>
              <a:t>Literals &amp; Metakarakters</a:t>
            </a:r>
            <a:endParaRPr lang="nl-BE" dirty="0"/>
          </a:p>
          <a:p>
            <a:pPr lvl="2">
              <a:lnSpc>
                <a:spcPct val="120000"/>
              </a:lnSpc>
            </a:pPr>
            <a:r>
              <a:rPr lang="nl-BE" b="1" dirty="0"/>
              <a:t>Karakters of strings</a:t>
            </a:r>
            <a:r>
              <a:rPr lang="nl-BE" dirty="0"/>
              <a:t>: selecteert de karakters of strings</a:t>
            </a:r>
            <a:br>
              <a:rPr lang="nl-BE" dirty="0"/>
            </a:br>
            <a:r>
              <a:rPr lang="nl-BE" dirty="0"/>
              <a:t>	(</a:t>
            </a:r>
            <a:r>
              <a:rPr lang="nl-BE" sz="1900" b="1" dirty="0"/>
              <a:t>OPM</a:t>
            </a:r>
            <a:r>
              <a:rPr lang="nl-BE" sz="1900" dirty="0"/>
              <a:t>: case sensitive</a:t>
            </a:r>
            <a:r>
              <a:rPr lang="nl-BE" sz="1900" dirty="0" smtClean="0"/>
              <a:t>!)</a:t>
            </a:r>
            <a:endParaRPr lang="nl-BE" b="1" dirty="0" smtClean="0"/>
          </a:p>
          <a:p>
            <a:pPr lvl="2">
              <a:lnSpc>
                <a:spcPct val="120000"/>
              </a:lnSpc>
            </a:pPr>
            <a:r>
              <a:rPr lang="nl-BE" dirty="0" smtClean="0"/>
              <a:t>.</a:t>
            </a:r>
            <a:r>
              <a:rPr lang="nl-BE" b="1" dirty="0" smtClean="0"/>
              <a:t>  </a:t>
            </a:r>
            <a:r>
              <a:rPr lang="nl-BE" dirty="0"/>
              <a:t>: matcht elk </a:t>
            </a:r>
            <a:r>
              <a:rPr lang="nl-BE" dirty="0" smtClean="0"/>
              <a:t>karakter (cijfers, letters, symbolen, spaties)</a:t>
            </a:r>
          </a:p>
          <a:p>
            <a:pPr lvl="2">
              <a:lnSpc>
                <a:spcPct val="120000"/>
              </a:lnSpc>
            </a:pPr>
            <a:r>
              <a:rPr lang="nl-BE" b="1" dirty="0" smtClean="0"/>
              <a:t>?</a:t>
            </a:r>
            <a:r>
              <a:rPr lang="nl-BE" dirty="0" smtClean="0"/>
              <a:t> : matcht het voorgaande karakter 0 of 1 keer.</a:t>
            </a:r>
          </a:p>
          <a:p>
            <a:pPr lvl="2">
              <a:lnSpc>
                <a:spcPct val="120000"/>
              </a:lnSpc>
            </a:pPr>
            <a:r>
              <a:rPr lang="nl-BE" b="1" dirty="0" smtClean="0"/>
              <a:t>*</a:t>
            </a:r>
            <a:r>
              <a:rPr lang="nl-BE" dirty="0" smtClean="0"/>
              <a:t> : matcht het voorgaande karakter 0 of meer keer</a:t>
            </a:r>
          </a:p>
          <a:p>
            <a:pPr lvl="2">
              <a:lnSpc>
                <a:spcPct val="120000"/>
              </a:lnSpc>
            </a:pPr>
            <a:r>
              <a:rPr lang="nl-BE" b="1" dirty="0" smtClean="0"/>
              <a:t>+</a:t>
            </a:r>
            <a:r>
              <a:rPr lang="nl-BE" dirty="0" smtClean="0"/>
              <a:t> : matcht het voorgaande karakter 1 of meer keer</a:t>
            </a:r>
          </a:p>
          <a:p>
            <a:pPr lvl="2">
              <a:lnSpc>
                <a:spcPct val="120000"/>
              </a:lnSpc>
            </a:pPr>
            <a:r>
              <a:rPr lang="nl-BE" b="1" dirty="0" smtClean="0"/>
              <a:t>{n} </a:t>
            </a:r>
            <a:r>
              <a:rPr lang="nl-BE" dirty="0" smtClean="0"/>
              <a:t>: matcht het voorgaande karakter  n keer</a:t>
            </a:r>
          </a:p>
          <a:p>
            <a:pPr lvl="2">
              <a:lnSpc>
                <a:spcPct val="120000"/>
              </a:lnSpc>
            </a:pPr>
            <a:r>
              <a:rPr lang="nl-BE" b="1" dirty="0" smtClean="0"/>
              <a:t>{n,m}</a:t>
            </a:r>
            <a:r>
              <a:rPr lang="nl-BE" dirty="0" smtClean="0"/>
              <a:t> : matcht het voorgaande karakter minstens n keer en maximum m keer</a:t>
            </a:r>
            <a:br>
              <a:rPr lang="nl-BE" dirty="0" smtClean="0"/>
            </a:br>
            <a:endParaRPr lang="nl-BE" dirty="0" smtClean="0"/>
          </a:p>
          <a:p>
            <a:pPr lvl="2">
              <a:lnSpc>
                <a:spcPct val="120000"/>
              </a:lnSpc>
            </a:pPr>
            <a:endParaRPr lang="nl-BE" dirty="0" smtClean="0"/>
          </a:p>
          <a:p>
            <a:pPr lvl="2">
              <a:lnSpc>
                <a:spcPct val="120000"/>
              </a:lnSpc>
            </a:pPr>
            <a:endParaRPr lang="nl-BE" dirty="0" smtClean="0"/>
          </a:p>
        </p:txBody>
      </p:sp>
    </p:spTree>
    <p:extLst>
      <p:ext uri="{BB962C8B-B14F-4D97-AF65-F5344CB8AC3E}">
        <p14:creationId xmlns:p14="http://schemas.microsoft.com/office/powerpoint/2010/main" val="194945949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a:bodyPr>
          <a:lstStyle/>
          <a:p>
            <a:pPr>
              <a:lnSpc>
                <a:spcPct val="120000"/>
              </a:lnSpc>
            </a:pPr>
            <a:r>
              <a:rPr lang="nl-BE" b="1" dirty="0" smtClean="0"/>
              <a:t>regular expressions operators</a:t>
            </a:r>
            <a:r>
              <a:rPr lang="nl-BE" dirty="0" smtClean="0"/>
              <a:t/>
            </a:r>
            <a:br>
              <a:rPr lang="nl-BE" dirty="0" smtClean="0"/>
            </a:br>
            <a:r>
              <a:rPr lang="nl-BE" dirty="0" smtClean="0"/>
              <a:t>	Literals &amp; Metakarakters</a:t>
            </a:r>
            <a:endParaRPr lang="nl-BE" dirty="0"/>
          </a:p>
          <a:p>
            <a:pPr lvl="3">
              <a:lnSpc>
                <a:spcPct val="120000"/>
              </a:lnSpc>
            </a:pPr>
            <a:r>
              <a:rPr lang="nl-BE" b="1" dirty="0" smtClean="0"/>
              <a:t>\d </a:t>
            </a:r>
            <a:r>
              <a:rPr lang="nl-BE" dirty="0" smtClean="0"/>
              <a:t>: matcht alle cijfers tussen 0 en 9</a:t>
            </a:r>
          </a:p>
          <a:p>
            <a:pPr lvl="3">
              <a:lnSpc>
                <a:spcPct val="120000"/>
              </a:lnSpc>
            </a:pPr>
            <a:r>
              <a:rPr lang="nl-BE" b="1" dirty="0" smtClean="0"/>
              <a:t>\D</a:t>
            </a:r>
            <a:r>
              <a:rPr lang="nl-BE" dirty="0" smtClean="0"/>
              <a:t> : matcht alle karakters BEHALVE  0 – 9</a:t>
            </a:r>
          </a:p>
          <a:p>
            <a:pPr lvl="3">
              <a:lnSpc>
                <a:spcPct val="120000"/>
              </a:lnSpc>
            </a:pPr>
            <a:r>
              <a:rPr lang="nl-BE" b="1" dirty="0" smtClean="0"/>
              <a:t>\s</a:t>
            </a:r>
            <a:r>
              <a:rPr lang="nl-BE" dirty="0" smtClean="0"/>
              <a:t> : matcht een spatie</a:t>
            </a:r>
          </a:p>
          <a:p>
            <a:pPr lvl="3">
              <a:lnSpc>
                <a:spcPct val="120000"/>
              </a:lnSpc>
            </a:pPr>
            <a:r>
              <a:rPr lang="nl-BE" b="1" dirty="0" smtClean="0"/>
              <a:t>\S</a:t>
            </a:r>
            <a:r>
              <a:rPr lang="nl-BE" dirty="0" smtClean="0"/>
              <a:t> : matcht alles behalve een spatie</a:t>
            </a:r>
          </a:p>
          <a:p>
            <a:pPr lvl="3">
              <a:lnSpc>
                <a:spcPct val="120000"/>
              </a:lnSpc>
            </a:pPr>
            <a:r>
              <a:rPr lang="nl-BE" b="1" dirty="0" smtClean="0"/>
              <a:t>\w</a:t>
            </a:r>
            <a:r>
              <a:rPr lang="nl-BE" dirty="0" smtClean="0"/>
              <a:t> : matcht alle woord karakters. Equivalent van [a-zA-Z_0-9]</a:t>
            </a:r>
          </a:p>
          <a:p>
            <a:pPr lvl="3">
              <a:lnSpc>
                <a:spcPct val="120000"/>
              </a:lnSpc>
            </a:pPr>
            <a:r>
              <a:rPr lang="nl-BE" b="1" dirty="0" smtClean="0"/>
              <a:t>\W</a:t>
            </a:r>
            <a:r>
              <a:rPr lang="nl-BE" dirty="0" smtClean="0"/>
              <a:t> : </a:t>
            </a:r>
            <a:r>
              <a:rPr lang="nl-BE" dirty="0"/>
              <a:t>matcht alle </a:t>
            </a:r>
            <a:r>
              <a:rPr lang="nl-BE" dirty="0" smtClean="0"/>
              <a:t>niet-woord </a:t>
            </a:r>
            <a:r>
              <a:rPr lang="nl-BE" dirty="0"/>
              <a:t>karakters. Equivalent van </a:t>
            </a:r>
            <a:r>
              <a:rPr lang="nl-BE" dirty="0" smtClean="0"/>
              <a:t>[^a-zA-Z_0-9]</a:t>
            </a:r>
          </a:p>
        </p:txBody>
      </p:sp>
    </p:spTree>
    <p:extLst>
      <p:ext uri="{BB962C8B-B14F-4D97-AF65-F5344CB8AC3E}">
        <p14:creationId xmlns:p14="http://schemas.microsoft.com/office/powerpoint/2010/main" val="36920605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Regular expressions</a:t>
            </a:r>
          </a:p>
        </p:txBody>
      </p:sp>
      <p:sp>
        <p:nvSpPr>
          <p:cNvPr id="3" name="Content Placeholder 2"/>
          <p:cNvSpPr>
            <a:spLocks noGrp="1"/>
          </p:cNvSpPr>
          <p:nvPr>
            <p:ph idx="1"/>
          </p:nvPr>
        </p:nvSpPr>
        <p:spPr/>
        <p:txBody>
          <a:bodyPr>
            <a:normAutofit fontScale="92500" lnSpcReduction="20000"/>
          </a:bodyPr>
          <a:lstStyle/>
          <a:p>
            <a:pPr>
              <a:lnSpc>
                <a:spcPct val="120000"/>
              </a:lnSpc>
            </a:pPr>
            <a:r>
              <a:rPr lang="nl-BE" b="1" dirty="0" smtClean="0"/>
              <a:t>Testen?</a:t>
            </a:r>
            <a:r>
              <a:rPr lang="nl-BE" dirty="0" smtClean="0"/>
              <a:t> </a:t>
            </a:r>
          </a:p>
          <a:p>
            <a:pPr lvl="1">
              <a:lnSpc>
                <a:spcPct val="120000"/>
              </a:lnSpc>
            </a:pPr>
            <a:r>
              <a:rPr lang="nl-BE" dirty="0" smtClean="0"/>
              <a:t>Sublime Text / </a:t>
            </a:r>
            <a:r>
              <a:rPr lang="nl-BE" dirty="0" err="1" smtClean="0"/>
              <a:t>Notepad</a:t>
            </a:r>
            <a:r>
              <a:rPr lang="nl-BE" dirty="0" smtClean="0"/>
              <a:t>++</a:t>
            </a:r>
          </a:p>
          <a:p>
            <a:pPr lvl="1">
              <a:lnSpc>
                <a:spcPct val="120000"/>
              </a:lnSpc>
            </a:pPr>
            <a:r>
              <a:rPr lang="nl-BE" dirty="0">
                <a:hlinkClick r:id="rId2"/>
              </a:rPr>
              <a:t>http://regexpal.com</a:t>
            </a:r>
            <a:r>
              <a:rPr lang="nl-BE" dirty="0" smtClean="0">
                <a:hlinkClick r:id="rId2"/>
              </a:rPr>
              <a:t>/</a:t>
            </a:r>
            <a:endParaRPr lang="nl-BE" dirty="0" smtClean="0"/>
          </a:p>
          <a:p>
            <a:pPr lvl="1">
              <a:lnSpc>
                <a:spcPct val="120000"/>
              </a:lnSpc>
            </a:pPr>
            <a:r>
              <a:rPr lang="nl-BE" dirty="0" smtClean="0"/>
              <a:t>...</a:t>
            </a:r>
          </a:p>
          <a:p>
            <a:pPr lvl="1">
              <a:lnSpc>
                <a:spcPct val="120000"/>
              </a:lnSpc>
            </a:pPr>
            <a:r>
              <a:rPr lang="nl-BE" dirty="0" smtClean="0"/>
              <a:t>Opgelet, deze kunnen verschillende resultaten opleveren, ondanks gelijke </a:t>
            </a:r>
            <a:r>
              <a:rPr lang="nl-BE" dirty="0" err="1" smtClean="0"/>
              <a:t>regexen</a:t>
            </a:r>
            <a:r>
              <a:rPr lang="nl-BE" dirty="0" smtClean="0"/>
              <a:t>. Om zeker te zijn: testen in PHP!</a:t>
            </a:r>
          </a:p>
          <a:p>
            <a:pPr marL="514350" lvl="1" indent="0">
              <a:lnSpc>
                <a:spcPct val="120000"/>
              </a:lnSpc>
              <a:buNone/>
            </a:pPr>
            <a:endParaRPr lang="nl-BE" dirty="0" smtClean="0">
              <a:solidFill>
                <a:schemeClr val="tx1">
                  <a:lumMod val="95000"/>
                  <a:lumOff val="5000"/>
                </a:schemeClr>
              </a:solidFill>
            </a:endParaRPr>
          </a:p>
          <a:p>
            <a:pPr marL="514350" lvl="1" indent="0">
              <a:lnSpc>
                <a:spcPct val="120000"/>
              </a:lnSpc>
              <a:buNone/>
            </a:pPr>
            <a:r>
              <a:rPr lang="nl-BE" dirty="0" smtClean="0">
                <a:solidFill>
                  <a:schemeClr val="tx1">
                    <a:lumMod val="95000"/>
                    <a:lumOff val="5000"/>
                  </a:schemeClr>
                </a:solidFill>
              </a:rPr>
              <a:t>Opdrach</a:t>
            </a:r>
            <a:r>
              <a:rPr lang="nl-BE" dirty="0">
                <a:solidFill>
                  <a:schemeClr val="tx1">
                    <a:lumMod val="95000"/>
                    <a:lumOff val="5000"/>
                  </a:schemeClr>
                </a:solidFill>
              </a:rPr>
              <a:t>t: </a:t>
            </a:r>
            <a:r>
              <a:rPr lang="nl-BE" dirty="0" smtClean="0">
                <a:solidFill>
                  <a:srgbClr val="00B0F0"/>
                </a:solidFill>
              </a:rPr>
              <a:t>opdracht-</a:t>
            </a:r>
            <a:r>
              <a:rPr lang="nl-BE" dirty="0" err="1" smtClean="0">
                <a:solidFill>
                  <a:srgbClr val="00B0F0"/>
                </a:solidFill>
              </a:rPr>
              <a:t>regular</a:t>
            </a:r>
            <a:r>
              <a:rPr lang="nl-BE" dirty="0" smtClean="0">
                <a:solidFill>
                  <a:srgbClr val="00B0F0"/>
                </a:solidFill>
              </a:rPr>
              <a:t>-</a:t>
            </a:r>
            <a:r>
              <a:rPr lang="nl-BE" dirty="0" err="1" smtClean="0">
                <a:solidFill>
                  <a:srgbClr val="00B0F0"/>
                </a:solidFill>
              </a:rPr>
              <a:t>expressions</a:t>
            </a:r>
            <a:endParaRPr lang="nl-BE" dirty="0" smtClean="0"/>
          </a:p>
        </p:txBody>
      </p:sp>
    </p:spTree>
    <p:extLst>
      <p:ext uri="{BB962C8B-B14F-4D97-AF65-F5344CB8AC3E}">
        <p14:creationId xmlns:p14="http://schemas.microsoft.com/office/powerpoint/2010/main" val="184174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normAutofit fontScale="70000" lnSpcReduction="20000"/>
          </a:bodyPr>
          <a:lstStyle/>
          <a:p>
            <a:pPr marL="971550" lvl="1" indent="-457200">
              <a:lnSpc>
                <a:spcPct val="150000"/>
              </a:lnSpc>
            </a:pPr>
            <a:r>
              <a:rPr lang="nl-BE" dirty="0" smtClean="0"/>
              <a:t>Parameters</a:t>
            </a:r>
          </a:p>
          <a:p>
            <a:pPr marL="1371600" lvl="2" indent="-457200">
              <a:lnSpc>
                <a:spcPct val="150000"/>
              </a:lnSpc>
            </a:pPr>
            <a:r>
              <a:rPr lang="nl-BE" dirty="0" smtClean="0"/>
              <a:t>Wat moet meegegeven worden</a:t>
            </a:r>
          </a:p>
          <a:p>
            <a:pPr marL="971550" lvl="1" indent="-457200">
              <a:lnSpc>
                <a:spcPct val="150000"/>
              </a:lnSpc>
            </a:pPr>
            <a:r>
              <a:rPr lang="nl-BE" dirty="0" smtClean="0"/>
              <a:t>Return value</a:t>
            </a:r>
          </a:p>
          <a:p>
            <a:pPr marL="1371600" lvl="2" indent="-457200">
              <a:lnSpc>
                <a:spcPct val="150000"/>
              </a:lnSpc>
            </a:pPr>
            <a:r>
              <a:rPr lang="nl-BE" dirty="0" smtClean="0"/>
              <a:t>Wat de functie teruggeeft</a:t>
            </a:r>
          </a:p>
          <a:p>
            <a:pPr marL="971550" lvl="1" indent="-457200">
              <a:lnSpc>
                <a:spcPct val="150000"/>
              </a:lnSpc>
            </a:pPr>
            <a:r>
              <a:rPr lang="nl-BE" dirty="0" smtClean="0"/>
              <a:t>Examples</a:t>
            </a:r>
          </a:p>
          <a:p>
            <a:pPr marL="971550" lvl="1" indent="-457200">
              <a:lnSpc>
                <a:spcPct val="150000"/>
              </a:lnSpc>
            </a:pPr>
            <a:r>
              <a:rPr lang="nl-BE" dirty="0" smtClean="0"/>
              <a:t>Notes</a:t>
            </a:r>
          </a:p>
          <a:p>
            <a:pPr marL="971550" lvl="1" indent="-457200">
              <a:lnSpc>
                <a:spcPct val="150000"/>
              </a:lnSpc>
            </a:pPr>
            <a:r>
              <a:rPr lang="nl-BE" dirty="0" smtClean="0"/>
              <a:t>See Also</a:t>
            </a:r>
          </a:p>
          <a:p>
            <a:pPr marL="971550" lvl="1" indent="-457200">
              <a:lnSpc>
                <a:spcPct val="150000"/>
              </a:lnSpc>
            </a:pPr>
            <a:r>
              <a:rPr lang="nl-BE" dirty="0" smtClean="0"/>
              <a:t>Comments </a:t>
            </a:r>
          </a:p>
          <a:p>
            <a:pPr marL="1371600" lvl="2" indent="-457200">
              <a:lnSpc>
                <a:spcPct val="150000"/>
              </a:lnSpc>
            </a:pPr>
            <a:r>
              <a:rPr lang="nl-BE" dirty="0" smtClean="0"/>
              <a:t>staan veel kant en klare oplossingen voor veel voorkomende problemen</a:t>
            </a:r>
          </a:p>
        </p:txBody>
      </p:sp>
    </p:spTree>
    <p:extLst>
      <p:ext uri="{BB962C8B-B14F-4D97-AF65-F5344CB8AC3E}">
        <p14:creationId xmlns:p14="http://schemas.microsoft.com/office/powerpoint/2010/main" val="123332902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a:t>Mod_rewrite is een module van apache die toelaat URLS te herschrijven. </a:t>
            </a:r>
          </a:p>
          <a:p>
            <a:pPr lvl="1">
              <a:lnSpc>
                <a:spcPct val="120000"/>
              </a:lnSpc>
            </a:pPr>
            <a:r>
              <a:rPr lang="nl-BE" dirty="0"/>
              <a:t>Bv: </a:t>
            </a:r>
            <a:r>
              <a:rPr lang="nl-BE" dirty="0" smtClean="0"/>
              <a:t>http://www.dekrant.be/artikels.php?jaar=2012 </a:t>
            </a:r>
            <a:br>
              <a:rPr lang="nl-BE" dirty="0" smtClean="0"/>
            </a:br>
            <a:r>
              <a:rPr lang="nl-BE" dirty="0" smtClean="0"/>
              <a:t>omzetten naar:</a:t>
            </a:r>
          </a:p>
          <a:p>
            <a:pPr lvl="1">
              <a:lnSpc>
                <a:spcPct val="120000"/>
              </a:lnSpc>
            </a:pPr>
            <a:r>
              <a:rPr lang="nl-BE" dirty="0"/>
              <a:t> http://</a:t>
            </a:r>
            <a:r>
              <a:rPr lang="nl-BE" dirty="0" smtClean="0"/>
              <a:t>www.dekrant.be/artikels/2012/</a:t>
            </a:r>
            <a:r>
              <a:rPr lang="nl-BE" dirty="0"/>
              <a:t/>
            </a:r>
            <a:br>
              <a:rPr lang="nl-BE" dirty="0"/>
            </a:br>
            <a:endParaRPr lang="nl-BE" dirty="0"/>
          </a:p>
          <a:p>
            <a:pPr>
              <a:lnSpc>
                <a:spcPct val="120000"/>
              </a:lnSpc>
            </a:pPr>
            <a:r>
              <a:rPr lang="nl-BE" dirty="0">
                <a:solidFill>
                  <a:schemeClr val="tx1">
                    <a:lumMod val="95000"/>
                    <a:lumOff val="5000"/>
                  </a:schemeClr>
                </a:solidFill>
              </a:rPr>
              <a:t>Wordt gebruikt om gebruiksvriendelijke URLS te maken (+ ook goed voor SEO </a:t>
            </a:r>
            <a:r>
              <a:rPr lang="nl-BE" dirty="0" smtClean="0">
                <a:solidFill>
                  <a:schemeClr val="tx1">
                    <a:lumMod val="95000"/>
                    <a:lumOff val="5000"/>
                  </a:schemeClr>
                </a:solidFill>
              </a:rPr>
              <a:t>omdat GET-variabelen soms niet </a:t>
            </a:r>
            <a:r>
              <a:rPr lang="nl-BE" dirty="0">
                <a:solidFill>
                  <a:schemeClr val="tx1">
                    <a:lumMod val="95000"/>
                    <a:lumOff val="5000"/>
                  </a:schemeClr>
                </a:solidFill>
              </a:rPr>
              <a:t>in acht worden genomen)</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392549376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a:t>Enkel mogelijk als mod_rewrite is ingeschakeld op de server (niet altijd het geval!)</a:t>
            </a:r>
          </a:p>
          <a:p>
            <a:pPr lvl="1">
              <a:lnSpc>
                <a:spcPct val="120000"/>
              </a:lnSpc>
            </a:pPr>
            <a:r>
              <a:rPr lang="nl-BE" dirty="0"/>
              <a:t>Hoe </a:t>
            </a:r>
            <a:r>
              <a:rPr lang="nl-BE" dirty="0" smtClean="0"/>
              <a:t>controleren</a:t>
            </a:r>
            <a:r>
              <a:rPr lang="nl-BE" dirty="0"/>
              <a:t>? </a:t>
            </a:r>
          </a:p>
          <a:p>
            <a:pPr marL="914400" lvl="2" indent="0">
              <a:lnSpc>
                <a:spcPct val="120000"/>
              </a:lnSpc>
              <a:buNone/>
            </a:pPr>
            <a:r>
              <a:rPr lang="nl-BE" b="1" dirty="0" err="1">
                <a:solidFill>
                  <a:srgbClr val="002060"/>
                </a:solidFill>
              </a:rPr>
              <a:t>phpinfo</a:t>
            </a:r>
            <a:r>
              <a:rPr lang="nl-BE" b="1" dirty="0" smtClean="0">
                <a:solidFill>
                  <a:srgbClr val="002060"/>
                </a:solidFill>
              </a:rPr>
              <a:t>(); </a:t>
            </a:r>
            <a:r>
              <a:rPr lang="nl-BE" b="1" dirty="0">
                <a:solidFill>
                  <a:srgbClr val="002060"/>
                </a:solidFill>
              </a:rPr>
              <a:t/>
            </a:r>
            <a:br>
              <a:rPr lang="nl-BE" b="1" dirty="0">
                <a:solidFill>
                  <a:srgbClr val="002060"/>
                </a:solidFill>
              </a:rPr>
            </a:br>
            <a:endParaRPr lang="nl-BE" b="1" dirty="0">
              <a:solidFill>
                <a:srgbClr val="002060"/>
              </a:solidFill>
            </a:endParaRPr>
          </a:p>
          <a:p>
            <a:pPr marL="914400" lvl="2" indent="0">
              <a:lnSpc>
                <a:spcPct val="120000"/>
              </a:lnSpc>
              <a:buNone/>
            </a:pPr>
            <a:r>
              <a:rPr lang="nl-BE" dirty="0"/>
              <a:t>Kijken naar: </a:t>
            </a:r>
            <a:r>
              <a:rPr lang="nl-BE" b="1" dirty="0"/>
              <a:t>loaded modules</a:t>
            </a:r>
            <a:r>
              <a:rPr lang="nl-BE" dirty="0"/>
              <a:t>. </a:t>
            </a:r>
          </a:p>
          <a:p>
            <a:pPr marL="914400" lvl="2" indent="0">
              <a:lnSpc>
                <a:spcPct val="120000"/>
              </a:lnSpc>
              <a:buNone/>
            </a:pPr>
            <a:r>
              <a:rPr lang="nl-BE" dirty="0"/>
              <a:t>Staat mod_rewrite hier bij, dan is mod_rewrite ingeschakeld</a:t>
            </a: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a:lnSpc>
                <a:spcPct val="120000"/>
              </a:lnSpc>
            </a:pPr>
            <a:endParaRPr lang="nl-BE" dirty="0">
              <a:solidFill>
                <a:schemeClr val="tx1">
                  <a:lumMod val="95000"/>
                  <a:lumOff val="5000"/>
                </a:schemeClr>
              </a:solidFill>
            </a:endParaRPr>
          </a:p>
          <a:p>
            <a:pPr marL="0" indent="0">
              <a:lnSpc>
                <a:spcPct val="120000"/>
              </a:lnSpc>
              <a:buNone/>
            </a:pPr>
            <a:endParaRPr lang="nl-BE" dirty="0">
              <a:solidFill>
                <a:srgbClr val="00B050"/>
              </a:solidFill>
            </a:endParaRPr>
          </a:p>
          <a:p>
            <a:pPr>
              <a:lnSpc>
                <a:spcPct val="120000"/>
              </a:lnSpc>
            </a:pPr>
            <a:endParaRPr lang="nl-BE" dirty="0">
              <a:solidFill>
                <a:schemeClr val="tx1">
                  <a:lumMod val="95000"/>
                  <a:lumOff val="5000"/>
                </a:schemeClr>
              </a:solidFill>
            </a:endParaRPr>
          </a:p>
        </p:txBody>
      </p:sp>
    </p:spTree>
    <p:extLst>
      <p:ext uri="{BB962C8B-B14F-4D97-AF65-F5344CB8AC3E}">
        <p14:creationId xmlns:p14="http://schemas.microsoft.com/office/powerpoint/2010/main" val="10228451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3987" y="1767681"/>
            <a:ext cx="6296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8289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a:t>Hoe gebruik maken van URL-</a:t>
            </a:r>
            <a:r>
              <a:rPr lang="nl-BE" dirty="0" err="1"/>
              <a:t>rewriting</a:t>
            </a:r>
            <a:r>
              <a:rPr lang="nl-BE" dirty="0" smtClean="0"/>
              <a:t>?</a:t>
            </a:r>
            <a:br>
              <a:rPr lang="nl-BE" dirty="0" smtClean="0"/>
            </a:br>
            <a:endParaRPr lang="nl-BE" dirty="0" smtClean="0"/>
          </a:p>
          <a:p>
            <a:pPr>
              <a:lnSpc>
                <a:spcPct val="120000"/>
              </a:lnSpc>
            </a:pPr>
            <a:r>
              <a:rPr lang="nl-BE" dirty="0" smtClean="0"/>
              <a:t>Eerst en vooral: </a:t>
            </a:r>
            <a:r>
              <a:rPr lang="nl-BE" dirty="0" err="1" smtClean="0"/>
              <a:t>logging</a:t>
            </a:r>
            <a:r>
              <a:rPr lang="nl-BE" dirty="0" smtClean="0"/>
              <a:t> inschakelen:</a:t>
            </a:r>
            <a:br>
              <a:rPr lang="nl-BE" dirty="0" smtClean="0"/>
            </a:br>
            <a:endParaRPr lang="nl-BE" dirty="0" smtClean="0"/>
          </a:p>
          <a:p>
            <a:pPr lvl="1">
              <a:lnSpc>
                <a:spcPct val="120000"/>
              </a:lnSpc>
            </a:pPr>
            <a:r>
              <a:rPr lang="nl-BE" dirty="0" smtClean="0"/>
              <a:t>Inschakelen in het bestand </a:t>
            </a:r>
            <a:r>
              <a:rPr lang="nl-BE" b="1" dirty="0" err="1" smtClean="0"/>
              <a:t>xampp</a:t>
            </a:r>
            <a:r>
              <a:rPr lang="nl-BE" b="1" dirty="0" smtClean="0"/>
              <a:t>\apache\</a:t>
            </a:r>
            <a:r>
              <a:rPr lang="nl-BE" b="1" dirty="0" err="1" smtClean="0"/>
              <a:t>conf</a:t>
            </a:r>
            <a:r>
              <a:rPr lang="nl-BE" b="1" dirty="0" smtClean="0"/>
              <a:t>\</a:t>
            </a:r>
            <a:r>
              <a:rPr lang="nl-BE" b="1" dirty="0" err="1" smtClean="0"/>
              <a:t>httpd.conf</a:t>
            </a:r>
            <a:r>
              <a:rPr lang="nl-BE" dirty="0" smtClean="0"/>
              <a:t/>
            </a:r>
            <a:br>
              <a:rPr lang="nl-BE" dirty="0" smtClean="0"/>
            </a:br>
            <a:endParaRPr lang="nl-BE" dirty="0" smtClean="0"/>
          </a:p>
          <a:p>
            <a:pPr lvl="2">
              <a:lnSpc>
                <a:spcPct val="120000"/>
              </a:lnSpc>
            </a:pPr>
            <a:r>
              <a:rPr lang="nl-BE" dirty="0" smtClean="0"/>
              <a:t>Zoeken naar </a:t>
            </a:r>
            <a:r>
              <a:rPr lang="nl-BE" dirty="0" err="1" smtClean="0"/>
              <a:t>LogLevel</a:t>
            </a:r>
            <a:r>
              <a:rPr lang="nl-BE" dirty="0" smtClean="0"/>
              <a:t>, dit staat normaalgezien standaard op </a:t>
            </a:r>
            <a:r>
              <a:rPr lang="nl-BE" dirty="0" err="1" smtClean="0"/>
              <a:t>warn</a:t>
            </a:r>
            <a:r>
              <a:rPr lang="nl-BE" dirty="0" smtClean="0"/>
              <a:t/>
            </a:r>
            <a:br>
              <a:rPr lang="nl-BE" dirty="0" smtClean="0"/>
            </a:br>
            <a:r>
              <a:rPr lang="nl-BE" dirty="0"/>
              <a:t/>
            </a:r>
            <a:br>
              <a:rPr lang="nl-BE" dirty="0"/>
            </a:br>
            <a:endParaRPr lang="nl-BE" dirty="0" smtClean="0"/>
          </a:p>
          <a:p>
            <a:pPr lvl="2">
              <a:lnSpc>
                <a:spcPct val="120000"/>
              </a:lnSpc>
            </a:pPr>
            <a:endParaRPr lang="nl-BE" dirty="0"/>
          </a:p>
          <a:p>
            <a:pPr marL="914400" lvl="2" indent="0">
              <a:lnSpc>
                <a:spcPct val="120000"/>
              </a:lnSpc>
              <a:buNone/>
            </a:pPr>
            <a:r>
              <a:rPr lang="nl-BE" dirty="0" smtClean="0"/>
              <a:t/>
            </a:r>
            <a:br>
              <a:rPr lang="nl-BE" dirty="0" smtClean="0"/>
            </a:br>
            <a:r>
              <a:rPr lang="nl-BE" dirty="0" smtClean="0"/>
              <a:t/>
            </a:r>
            <a:br>
              <a:rPr lang="nl-BE" dirty="0" smtClean="0"/>
            </a:br>
            <a:r>
              <a:rPr lang="nl-BE" dirty="0"/>
              <a:t/>
            </a:r>
            <a:br>
              <a:rPr lang="nl-BE" dirty="0"/>
            </a:br>
            <a:endParaRPr lang="nl-BE" dirty="0" smtClean="0"/>
          </a:p>
          <a:p>
            <a:pPr lvl="2">
              <a:lnSpc>
                <a:spcPct val="120000"/>
              </a:lnSpc>
            </a:pPr>
            <a:r>
              <a:rPr lang="nl-BE" dirty="0" smtClean="0"/>
              <a:t>Wijzigen naar: </a:t>
            </a:r>
            <a:r>
              <a:rPr lang="nl-BE" b="1" dirty="0" err="1"/>
              <a:t>LogLevel</a:t>
            </a:r>
            <a:r>
              <a:rPr lang="nl-BE" b="1" dirty="0"/>
              <a:t> error </a:t>
            </a:r>
            <a:r>
              <a:rPr lang="nl-BE" b="1" dirty="0" smtClean="0"/>
              <a:t>rewrite:trace3</a:t>
            </a:r>
            <a:br>
              <a:rPr lang="nl-BE" b="1" dirty="0" smtClean="0"/>
            </a:br>
            <a:endParaRPr lang="nl-BE" dirty="0" smtClean="0"/>
          </a:p>
          <a:p>
            <a:pPr lvl="2">
              <a:lnSpc>
                <a:spcPct val="120000"/>
              </a:lnSpc>
            </a:pPr>
            <a:r>
              <a:rPr lang="nl-BE" dirty="0" smtClean="0"/>
              <a:t>Dit zorgt ervoor dat eventuele </a:t>
            </a:r>
            <a:r>
              <a:rPr lang="nl-BE" dirty="0"/>
              <a:t>fouten gelogd zullen worden in de </a:t>
            </a:r>
            <a:r>
              <a:rPr lang="nl-BE" dirty="0" err="1" smtClean="0"/>
              <a:t>xampp</a:t>
            </a:r>
            <a:r>
              <a:rPr lang="nl-BE" dirty="0" smtClean="0"/>
              <a:t>\apache\logs\error.log file</a:t>
            </a:r>
          </a:p>
          <a:p>
            <a:pPr lvl="3">
              <a:lnSpc>
                <a:spcPct val="120000"/>
              </a:lnSpc>
            </a:pPr>
            <a:r>
              <a:rPr lang="nl-BE" dirty="0" smtClean="0"/>
              <a:t>Vergemakkelijkt debuggen</a:t>
            </a:r>
            <a:br>
              <a:rPr lang="nl-BE" dirty="0" smtClean="0"/>
            </a:br>
            <a:endParaRPr lang="nl-BE" dirty="0" smtClean="0"/>
          </a:p>
          <a:p>
            <a:pPr>
              <a:lnSpc>
                <a:spcPct val="120000"/>
              </a:lnSpc>
            </a:pPr>
            <a:r>
              <a:rPr lang="nl-BE" dirty="0"/>
              <a:t>De mod_rewrite module maakt gebruik van de </a:t>
            </a:r>
            <a:r>
              <a:rPr lang="nl-BE" b="1" dirty="0"/>
              <a:t>regular expressions </a:t>
            </a:r>
            <a:r>
              <a:rPr lang="nl-BE" dirty="0" smtClean="0"/>
              <a:t>engine om URLs te herschrijven</a:t>
            </a: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82" y="3429000"/>
            <a:ext cx="49434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8827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85000" lnSpcReduction="20000"/>
          </a:bodyPr>
          <a:lstStyle/>
          <a:p>
            <a:pPr marL="342900" lvl="2" indent="-342900">
              <a:lnSpc>
                <a:spcPct val="120000"/>
              </a:lnSpc>
            </a:pPr>
            <a:r>
              <a:rPr lang="nl-BE" dirty="0" smtClean="0"/>
              <a:t>.</a:t>
            </a:r>
            <a:r>
              <a:rPr lang="nl-BE" dirty="0"/>
              <a:t>htaccess bestand </a:t>
            </a:r>
            <a:endParaRPr lang="nl-BE" dirty="0" smtClean="0"/>
          </a:p>
          <a:p>
            <a:pPr marL="800100" lvl="3" indent="-342900">
              <a:lnSpc>
                <a:spcPct val="120000"/>
              </a:lnSpc>
            </a:pPr>
            <a:r>
              <a:rPr lang="nl-BE" dirty="0" smtClean="0"/>
              <a:t>Dit bestand </a:t>
            </a:r>
            <a:r>
              <a:rPr lang="nl-BE" b="1" dirty="0" smtClean="0"/>
              <a:t>staat in voor het ‘herschrijven’</a:t>
            </a:r>
            <a:r>
              <a:rPr lang="nl-BE" dirty="0" smtClean="0"/>
              <a:t> van de url.</a:t>
            </a:r>
          </a:p>
          <a:p>
            <a:pPr lvl="1">
              <a:lnSpc>
                <a:spcPct val="120000"/>
              </a:lnSpc>
            </a:pPr>
            <a:r>
              <a:rPr lang="nl-BE" dirty="0" smtClean="0"/>
              <a:t>Dit bestand heeft </a:t>
            </a:r>
            <a:r>
              <a:rPr lang="nl-BE" b="1" dirty="0" smtClean="0"/>
              <a:t>géén bestandsnaam</a:t>
            </a:r>
            <a:r>
              <a:rPr lang="nl-BE" dirty="0" smtClean="0"/>
              <a:t>, enkel een extensie.</a:t>
            </a:r>
            <a:endParaRPr lang="nl-BE" dirty="0"/>
          </a:p>
          <a:p>
            <a:pPr lvl="1">
              <a:lnSpc>
                <a:spcPct val="120000"/>
              </a:lnSpc>
            </a:pPr>
            <a:r>
              <a:rPr lang="nl-BE" dirty="0" smtClean="0"/>
              <a:t>Komt </a:t>
            </a:r>
            <a:r>
              <a:rPr lang="nl-BE" b="1" dirty="0" smtClean="0"/>
              <a:t>in de map met bestanden </a:t>
            </a:r>
            <a:r>
              <a:rPr lang="nl-BE" dirty="0" smtClean="0"/>
              <a:t>waarop de </a:t>
            </a:r>
            <a:r>
              <a:rPr lang="nl-BE" dirty="0" err="1" smtClean="0"/>
              <a:t>RewriteRule</a:t>
            </a:r>
            <a:r>
              <a:rPr lang="nl-BE" dirty="0" smtClean="0"/>
              <a:t> op toegepast moet worden.</a:t>
            </a:r>
          </a:p>
          <a:p>
            <a:pPr lvl="1">
              <a:lnSpc>
                <a:spcPct val="120000"/>
              </a:lnSpc>
            </a:pPr>
            <a:r>
              <a:rPr lang="nl-BE" dirty="0" smtClean="0"/>
              <a:t>Inhoud </a:t>
            </a:r>
            <a:r>
              <a:rPr lang="nl-BE" dirty="0"/>
              <a:t>van bestand</a:t>
            </a:r>
            <a:r>
              <a:rPr lang="nl-BE" dirty="0" smtClean="0"/>
              <a:t>:</a:t>
            </a:r>
          </a:p>
          <a:p>
            <a:pPr lvl="2">
              <a:lnSpc>
                <a:spcPct val="120000"/>
              </a:lnSpc>
            </a:pPr>
            <a:r>
              <a:rPr lang="nl-BE" dirty="0" err="1" smtClean="0"/>
              <a:t>RewriteEngine</a:t>
            </a:r>
            <a:r>
              <a:rPr lang="nl-BE" dirty="0" smtClean="0"/>
              <a:t> </a:t>
            </a:r>
            <a:r>
              <a:rPr lang="nl-BE" dirty="0"/>
              <a:t>On</a:t>
            </a:r>
            <a:br>
              <a:rPr lang="nl-BE" dirty="0"/>
            </a:br>
            <a:r>
              <a:rPr lang="nl-BE" dirty="0"/>
              <a:t>RewriteRule ^redirect.php$ original.php</a:t>
            </a:r>
            <a:br>
              <a:rPr lang="nl-BE" dirty="0"/>
            </a:br>
            <a:endParaRPr lang="nl-BE" dirty="0"/>
          </a:p>
          <a:p>
            <a:pPr lvl="2">
              <a:lnSpc>
                <a:spcPct val="120000"/>
              </a:lnSpc>
            </a:pPr>
            <a:r>
              <a:rPr lang="nl-BE" dirty="0">
                <a:solidFill>
                  <a:schemeClr val="tx1">
                    <a:lumMod val="95000"/>
                    <a:lumOff val="5000"/>
                  </a:schemeClr>
                </a:solidFill>
              </a:rPr>
              <a:t>Linkse deel (tussen ^ $) is de ‘alias’, rechtse deel is de bron. </a:t>
            </a:r>
            <a:br>
              <a:rPr lang="nl-BE" dirty="0">
                <a:solidFill>
                  <a:schemeClr val="tx1">
                    <a:lumMod val="95000"/>
                    <a:lumOff val="5000"/>
                  </a:schemeClr>
                </a:solidFill>
              </a:rPr>
            </a:br>
            <a:endParaRPr lang="nl-BE" dirty="0" smtClean="0">
              <a:solidFill>
                <a:schemeClr val="tx1">
                  <a:lumMod val="95000"/>
                  <a:lumOff val="5000"/>
                </a:schemeClr>
              </a:solidFill>
            </a:endParaRPr>
          </a:p>
          <a:p>
            <a:pPr marL="514350" lvl="1"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rewrite-redirect</a:t>
            </a:r>
            <a:r>
              <a:rPr lang="nl-BE" dirty="0" smtClean="0">
                <a:solidFill>
                  <a:srgbClr val="00B050"/>
                </a:solidFill>
              </a:rPr>
              <a:t> </a:t>
            </a:r>
            <a:r>
              <a:rPr lang="nl-BE" dirty="0" smtClean="0"/>
              <a:t>)</a:t>
            </a:r>
            <a:endParaRPr lang="nl-BE" dirty="0"/>
          </a:p>
          <a:p>
            <a:pPr marL="914400" lvl="2" indent="0">
              <a:lnSpc>
                <a:spcPct val="120000"/>
              </a:lnSpc>
              <a:buNone/>
            </a:pP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18689153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mod_rewrite</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Get-variabele herschrijven via </a:t>
            </a:r>
            <a:r>
              <a:rPr lang="nl-BE" dirty="0" err="1" smtClean="0"/>
              <a:t>RewriteRule</a:t>
            </a:r>
            <a:r>
              <a:rPr lang="nl-BE" dirty="0" smtClean="0"/>
              <a:t> (.</a:t>
            </a:r>
            <a:r>
              <a:rPr lang="nl-BE" dirty="0" err="1" smtClean="0"/>
              <a:t>htaccess</a:t>
            </a:r>
            <a:r>
              <a:rPr lang="nl-BE" dirty="0" smtClean="0"/>
              <a:t>):</a:t>
            </a:r>
            <a:endParaRPr lang="nl-BE" dirty="0"/>
          </a:p>
          <a:p>
            <a:pPr lvl="2">
              <a:lnSpc>
                <a:spcPct val="120000"/>
              </a:lnSpc>
            </a:pPr>
            <a:r>
              <a:rPr lang="nl-BE" dirty="0"/>
              <a:t>RewriteEngine On</a:t>
            </a:r>
            <a:br>
              <a:rPr lang="nl-BE" dirty="0"/>
            </a:br>
            <a:r>
              <a:rPr lang="nl-BE" dirty="0"/>
              <a:t>RewriteRule ^artikels/([^/\.]+)/?$ artikels.php?jaar=$1</a:t>
            </a:r>
            <a:br>
              <a:rPr lang="nl-BE" dirty="0"/>
            </a:br>
            <a:endParaRPr lang="nl-BE" dirty="0"/>
          </a:p>
          <a:p>
            <a:pPr lvl="3">
              <a:lnSpc>
                <a:spcPct val="120000"/>
              </a:lnSpc>
            </a:pPr>
            <a:r>
              <a:rPr lang="nl-BE" b="1" dirty="0"/>
              <a:t>^artikels/</a:t>
            </a:r>
            <a:r>
              <a:rPr lang="nl-BE" dirty="0"/>
              <a:t> dient om te kijken of de pagina-url begint met de basisurl + de map</a:t>
            </a:r>
            <a:br>
              <a:rPr lang="nl-BE" dirty="0"/>
            </a:br>
            <a:endParaRPr lang="nl-BE" dirty="0"/>
          </a:p>
          <a:p>
            <a:pPr lvl="3">
              <a:lnSpc>
                <a:spcPct val="120000"/>
              </a:lnSpc>
            </a:pPr>
            <a:r>
              <a:rPr lang="nl-BE" b="1" dirty="0"/>
              <a:t>([^/\.]+) </a:t>
            </a:r>
            <a:r>
              <a:rPr lang="nl-BE" dirty="0" smtClean="0"/>
              <a:t>Dit is een group. Tussen de haakjes </a:t>
            </a:r>
            <a:r>
              <a:rPr lang="nl-BE" dirty="0"/>
              <a:t>alle tekens die niet mogen voorkomen in de naam (=pregmatch)</a:t>
            </a:r>
            <a:br>
              <a:rPr lang="nl-BE" dirty="0"/>
            </a:br>
            <a:endParaRPr lang="nl-BE" dirty="0"/>
          </a:p>
          <a:p>
            <a:pPr lvl="3">
              <a:lnSpc>
                <a:spcPct val="120000"/>
              </a:lnSpc>
            </a:pPr>
            <a:r>
              <a:rPr lang="nl-BE" b="1" dirty="0"/>
              <a:t>/?$</a:t>
            </a:r>
            <a:r>
              <a:rPr lang="nl-BE" dirty="0"/>
              <a:t> </a:t>
            </a:r>
            <a:r>
              <a:rPr lang="nl-BE" dirty="0" smtClean="0"/>
              <a:t>controleert </a:t>
            </a:r>
            <a:r>
              <a:rPr lang="nl-BE" dirty="0"/>
              <a:t>of er enkel een trailing slash op het einde staat. Zoniet wordt de rewriterule genegeerd. ($ duidt het einde van de alias aan)</a:t>
            </a:r>
            <a:br>
              <a:rPr lang="nl-BE" dirty="0"/>
            </a:br>
            <a:endParaRPr lang="nl-BE" dirty="0"/>
          </a:p>
          <a:p>
            <a:pPr lvl="3">
              <a:lnSpc>
                <a:spcPct val="120000"/>
              </a:lnSpc>
            </a:pPr>
            <a:r>
              <a:rPr lang="nl-BE" dirty="0"/>
              <a:t>$1 is een variabele die automatisch wordt ingevuld in het </a:t>
            </a:r>
            <a:r>
              <a:rPr lang="nl-BE" dirty="0" smtClean="0"/>
              <a:t>pregmatch groepgedeelte </a:t>
            </a:r>
            <a:r>
              <a:rPr lang="nl-BE" dirty="0"/>
              <a:t>van de alias</a:t>
            </a:r>
            <a:r>
              <a:rPr lang="nl-BE" dirty="0" smtClean="0"/>
              <a:t>. </a:t>
            </a:r>
          </a:p>
          <a:p>
            <a:pPr lvl="4">
              <a:lnSpc>
                <a:spcPct val="120000"/>
              </a:lnSpc>
            </a:pPr>
            <a:r>
              <a:rPr lang="nl-BE" dirty="0" smtClean="0"/>
              <a:t>Er zijn dus meerdere groepen en aliassen mogelijk.</a:t>
            </a:r>
          </a:p>
          <a:p>
            <a:pPr lvl="4">
              <a:lnSpc>
                <a:spcPct val="120000"/>
              </a:lnSpc>
            </a:pPr>
            <a:r>
              <a:rPr lang="nl-BE" dirty="0" smtClean="0"/>
              <a:t>De groepen worden chronologisch genummerd, ()/() =&gt; $1/$2</a:t>
            </a:r>
            <a:r>
              <a:rPr lang="nl-BE" dirty="0"/>
              <a:t/>
            </a:r>
            <a:br>
              <a:rPr lang="nl-BE" dirty="0"/>
            </a:br>
            <a:endParaRPr lang="nl-BE" dirty="0" smtClean="0"/>
          </a:p>
          <a:p>
            <a:pPr marL="914400" lvl="2" indent="0">
              <a:lnSpc>
                <a:spcPct val="120000"/>
              </a:lnSpc>
              <a:buNone/>
            </a:pPr>
            <a:r>
              <a:rPr lang="nl-BE" dirty="0" smtClean="0"/>
              <a:t>(</a:t>
            </a:r>
            <a:r>
              <a:rPr lang="nl-BE" dirty="0"/>
              <a:t>vb. </a:t>
            </a:r>
            <a:r>
              <a:rPr lang="nl-BE" dirty="0" smtClean="0">
                <a:solidFill>
                  <a:srgbClr val="00B050"/>
                </a:solidFill>
              </a:rPr>
              <a:t>voorbeeld-</a:t>
            </a:r>
            <a:r>
              <a:rPr lang="nl-BE" dirty="0" err="1" smtClean="0">
                <a:solidFill>
                  <a:srgbClr val="00B050"/>
                </a:solidFill>
              </a:rPr>
              <a:t>mod</a:t>
            </a:r>
            <a:r>
              <a:rPr lang="nl-BE" dirty="0" smtClean="0">
                <a:solidFill>
                  <a:srgbClr val="00B050"/>
                </a:solidFill>
              </a:rPr>
              <a:t>-</a:t>
            </a:r>
            <a:r>
              <a:rPr lang="nl-BE" dirty="0" err="1" smtClean="0">
                <a:solidFill>
                  <a:srgbClr val="00B050"/>
                </a:solidFill>
              </a:rPr>
              <a:t>rewrite</a:t>
            </a:r>
            <a:r>
              <a:rPr lang="nl-BE" dirty="0" smtClean="0">
                <a:solidFill>
                  <a:srgbClr val="00B050"/>
                </a:solidFill>
              </a:rPr>
              <a:t>-get </a:t>
            </a:r>
            <a:r>
              <a:rPr lang="nl-BE" dirty="0" smtClean="0"/>
              <a:t>)</a:t>
            </a:r>
            <a:endParaRPr lang="nl-BE" dirty="0"/>
          </a:p>
          <a:p>
            <a:pPr marL="1371600" lvl="3" indent="0">
              <a:lnSpc>
                <a:spcPct val="120000"/>
              </a:lnSpc>
              <a:buNone/>
            </a:pPr>
            <a:endParaRPr lang="nl-BE" dirty="0"/>
          </a:p>
          <a:p>
            <a:pPr lvl="2">
              <a:lnSpc>
                <a:spcPct val="120000"/>
              </a:lnSpc>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-basis</a:t>
            </a: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Opdracht</a:t>
            </a:r>
            <a:r>
              <a:rPr lang="nl-BE" dirty="0">
                <a:solidFill>
                  <a:srgbClr val="00B0F0"/>
                </a:solidFill>
              </a:rPr>
              <a:t>: </a:t>
            </a:r>
            <a:r>
              <a:rPr lang="nl-BE" dirty="0" smtClean="0">
                <a:solidFill>
                  <a:srgbClr val="00B0F0"/>
                </a:solidFill>
              </a:rPr>
              <a:t>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-blog</a:t>
            </a:r>
          </a:p>
          <a:p>
            <a:pPr lvl="2">
              <a:lnSpc>
                <a:spcPct val="120000"/>
              </a:lnSpc>
            </a:pPr>
            <a:r>
              <a:rPr lang="nl-BE" dirty="0" smtClean="0">
                <a:solidFill>
                  <a:schemeClr val="tx1">
                    <a:lumMod val="95000"/>
                    <a:lumOff val="5000"/>
                  </a:schemeClr>
                </a:solidFill>
              </a:rPr>
              <a:t>Opdracht</a:t>
            </a:r>
            <a:r>
              <a:rPr lang="nl-BE" dirty="0" smtClean="0">
                <a:solidFill>
                  <a:srgbClr val="00B0F0"/>
                </a:solidFill>
              </a:rPr>
              <a:t>: opdracht-</a:t>
            </a:r>
            <a:r>
              <a:rPr lang="nl-BE" dirty="0" err="1" smtClean="0">
                <a:solidFill>
                  <a:srgbClr val="00B0F0"/>
                </a:solidFill>
              </a:rPr>
              <a:t>mod</a:t>
            </a:r>
            <a:r>
              <a:rPr lang="nl-BE" dirty="0" smtClean="0">
                <a:solidFill>
                  <a:srgbClr val="00B0F0"/>
                </a:solidFill>
              </a:rPr>
              <a:t>-</a:t>
            </a:r>
            <a:r>
              <a:rPr lang="nl-BE" dirty="0" err="1" smtClean="0">
                <a:solidFill>
                  <a:srgbClr val="00B0F0"/>
                </a:solidFill>
              </a:rPr>
              <a:t>rewrite</a:t>
            </a:r>
            <a:r>
              <a:rPr lang="nl-BE" dirty="0" smtClean="0">
                <a:solidFill>
                  <a:srgbClr val="00B0F0"/>
                </a:solidFill>
              </a:rPr>
              <a:t>-single-point-of-entry</a:t>
            </a:r>
            <a:endParaRPr lang="nl-BE" dirty="0">
              <a:solidFill>
                <a:srgbClr val="00B0F0"/>
              </a:solidFill>
            </a:endParaRPr>
          </a:p>
        </p:txBody>
      </p:sp>
    </p:spTree>
    <p:extLst>
      <p:ext uri="{BB962C8B-B14F-4D97-AF65-F5344CB8AC3E}">
        <p14:creationId xmlns:p14="http://schemas.microsoft.com/office/powerpoint/2010/main" val="188754468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err="1" smtClean="0">
                <a:solidFill>
                  <a:schemeClr val="tx1">
                    <a:lumMod val="95000"/>
                    <a:lumOff val="5000"/>
                  </a:schemeClr>
                </a:solidFill>
              </a:rPr>
              <a:t>Cron</a:t>
            </a:r>
            <a:r>
              <a:rPr lang="nl-BE" dirty="0" smtClean="0">
                <a:solidFill>
                  <a:schemeClr val="tx1">
                    <a:lumMod val="95000"/>
                    <a:lumOff val="5000"/>
                  </a:schemeClr>
                </a:solidFill>
              </a:rPr>
              <a:t> jobs zijn bestanden die je periodiek laat uitvoeren</a:t>
            </a:r>
          </a:p>
          <a:p>
            <a:pPr lvl="1">
              <a:lnSpc>
                <a:spcPct val="120000"/>
              </a:lnSpc>
            </a:pPr>
            <a:r>
              <a:rPr lang="nl-BE" dirty="0" smtClean="0">
                <a:solidFill>
                  <a:schemeClr val="tx1">
                    <a:lumMod val="95000"/>
                    <a:lumOff val="5000"/>
                  </a:schemeClr>
                </a:solidFill>
              </a:rPr>
              <a:t>Bv. Het verwijderen van tijdelijke foto’s</a:t>
            </a:r>
          </a:p>
          <a:p>
            <a:pPr lvl="1">
              <a:lnSpc>
                <a:spcPct val="120000"/>
              </a:lnSpc>
            </a:pPr>
            <a:r>
              <a:rPr lang="nl-BE" dirty="0" smtClean="0">
                <a:solidFill>
                  <a:schemeClr val="tx1">
                    <a:lumMod val="95000"/>
                    <a:lumOff val="5000"/>
                  </a:schemeClr>
                </a:solidFill>
              </a:rPr>
              <a:t>Het </a:t>
            </a:r>
            <a:r>
              <a:rPr lang="nl-BE" dirty="0" err="1" smtClean="0">
                <a:solidFill>
                  <a:schemeClr val="tx1">
                    <a:lumMod val="95000"/>
                    <a:lumOff val="5000"/>
                  </a:schemeClr>
                </a:solidFill>
              </a:rPr>
              <a:t>scrapen</a:t>
            </a:r>
            <a:r>
              <a:rPr lang="nl-BE" dirty="0" smtClean="0">
                <a:solidFill>
                  <a:schemeClr val="tx1">
                    <a:lumMod val="95000"/>
                    <a:lumOff val="5000"/>
                  </a:schemeClr>
                </a:solidFill>
              </a:rPr>
              <a:t> van bepaalde websites</a:t>
            </a:r>
          </a:p>
          <a:p>
            <a:pPr>
              <a:lnSpc>
                <a:spcPct val="120000"/>
              </a:lnSpc>
            </a:pPr>
            <a:r>
              <a:rPr lang="nl-BE" dirty="0" smtClean="0">
                <a:solidFill>
                  <a:schemeClr val="tx1">
                    <a:lumMod val="95000"/>
                    <a:lumOff val="5000"/>
                  </a:schemeClr>
                </a:solidFill>
              </a:rPr>
              <a:t>Instellen in het C-panel van de hosting</a:t>
            </a:r>
            <a:endParaRPr lang="nl-BE" dirty="0">
              <a:solidFill>
                <a:schemeClr val="tx1">
                  <a:lumMod val="95000"/>
                  <a:lumOff val="5000"/>
                </a:schemeClr>
              </a:solidFill>
            </a:endParaRPr>
          </a:p>
        </p:txBody>
      </p:sp>
    </p:spTree>
    <p:extLst>
      <p:ext uri="{BB962C8B-B14F-4D97-AF65-F5344CB8AC3E}">
        <p14:creationId xmlns:p14="http://schemas.microsoft.com/office/powerpoint/2010/main" val="57265951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cron jobs</a:t>
            </a:r>
            <a:endParaRPr lang="nl-BE" dirty="0"/>
          </a:p>
        </p:txBody>
      </p:sp>
      <p:pic>
        <p:nvPicPr>
          <p:cNvPr id="4" name="Picture 2" descr="C:\_personal\_web-backend\public\img\cron-job-creator.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1340768"/>
            <a:ext cx="8168689" cy="541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5725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MVC-model</a:t>
            </a:r>
          </a:p>
          <a:p>
            <a:pPr lvl="1">
              <a:lnSpc>
                <a:spcPct val="120000"/>
              </a:lnSpc>
              <a:buFontTx/>
              <a:buChar char="-"/>
            </a:pPr>
            <a:r>
              <a:rPr lang="nl-BE" dirty="0"/>
              <a:t>Zorgt voor een onderverdeling tussen:</a:t>
            </a:r>
          </a:p>
          <a:p>
            <a:pPr lvl="2">
              <a:lnSpc>
                <a:spcPct val="120000"/>
              </a:lnSpc>
              <a:buFontTx/>
              <a:buChar char="-"/>
            </a:pPr>
            <a:r>
              <a:rPr lang="nl-BE" b="1" dirty="0"/>
              <a:t>Model</a:t>
            </a:r>
            <a:r>
              <a:rPr lang="nl-BE" dirty="0"/>
              <a:t>: Het uitvoeren van de bewerkingen op databaseniveau</a:t>
            </a:r>
          </a:p>
          <a:p>
            <a:pPr lvl="2">
              <a:lnSpc>
                <a:spcPct val="120000"/>
              </a:lnSpc>
              <a:buFontTx/>
              <a:buChar char="-"/>
            </a:pPr>
            <a:r>
              <a:rPr lang="nl-BE" b="1" dirty="0"/>
              <a:t>View</a:t>
            </a:r>
            <a:r>
              <a:rPr lang="nl-BE" dirty="0"/>
              <a:t>: Wat de gebruiker te zien krijgt</a:t>
            </a:r>
          </a:p>
          <a:p>
            <a:pPr lvl="2">
              <a:lnSpc>
                <a:spcPct val="120000"/>
              </a:lnSpc>
              <a:buFontTx/>
              <a:buChar char="-"/>
            </a:pPr>
            <a:r>
              <a:rPr lang="nl-BE" b="1" dirty="0"/>
              <a:t>Controller</a:t>
            </a:r>
            <a:r>
              <a:rPr lang="nl-BE" dirty="0"/>
              <a:t>: De command die de gebruiker uitvoert en wat (welke models) er moet aangesproken worden om een resultaat te genereren.</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73548799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pic>
        <p:nvPicPr>
          <p:cNvPr id="1026" name="Picture 2" descr="http://1.bp.blogspot.com/_R2pbFBgV4uk/TItwslMxZPI/AAAAAAAAA9s/vu80e5mAbEY/s1600/mvc-ra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46" y="2173560"/>
            <a:ext cx="4762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5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571500" indent="-457200">
              <a:lnSpc>
                <a:spcPct val="150000"/>
              </a:lnSpc>
            </a:pPr>
            <a:r>
              <a:rPr lang="nl-BE" b="1" dirty="0" smtClean="0"/>
              <a:t>Tip</a:t>
            </a:r>
            <a:r>
              <a:rPr lang="nl-BE" dirty="0" smtClean="0"/>
              <a:t>: handiger zoeken d.m.v. Google</a:t>
            </a:r>
          </a:p>
          <a:p>
            <a:pPr marL="971550" lvl="1" indent="-457200">
              <a:lnSpc>
                <a:spcPct val="150000"/>
              </a:lnSpc>
            </a:pPr>
            <a:r>
              <a:rPr lang="nl-BE" dirty="0" smtClean="0"/>
              <a:t>Je weet waar je naar op zoek bent</a:t>
            </a:r>
          </a:p>
          <a:p>
            <a:pPr marL="1371600" lvl="2" indent="-457200">
              <a:lnSpc>
                <a:spcPct val="150000"/>
              </a:lnSpc>
            </a:pPr>
            <a:r>
              <a:rPr lang="nl-BE" dirty="0" smtClean="0"/>
              <a:t>Zoekterm = functienaam + php.net</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933056"/>
            <a:ext cx="5976664" cy="18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721782"/>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Dient om grote applicaties overzichtelijk te houden</a:t>
            </a:r>
          </a:p>
          <a:p>
            <a:pPr lvl="1">
              <a:lnSpc>
                <a:spcPct val="120000"/>
              </a:lnSpc>
              <a:buFontTx/>
              <a:buChar char="-"/>
            </a:pPr>
            <a:r>
              <a:rPr lang="nl-BE" dirty="0"/>
              <a:t>Makkelijk aanpasbare/onderhoudbare code</a:t>
            </a:r>
          </a:p>
          <a:p>
            <a:pPr lvl="1">
              <a:lnSpc>
                <a:spcPct val="120000"/>
              </a:lnSpc>
              <a:buFontTx/>
              <a:buChar char="-"/>
            </a:pPr>
            <a:r>
              <a:rPr lang="nl-BE" dirty="0"/>
              <a:t>Maakt gebruik van de modulaire opzet van OOP waardoor meerdere mensen makkelijker aan verschillende projecten binnen het MVC-framework kunnen werken zonder dat deze met elkaar in conflict komen.</a:t>
            </a:r>
          </a:p>
          <a:p>
            <a:pPr>
              <a:lnSpc>
                <a:spcPct val="120000"/>
              </a:lnSpc>
              <a:buFontTx/>
              <a:buChar char="-"/>
            </a:pPr>
            <a:endParaRPr lang="nl-BE" dirty="0"/>
          </a:p>
          <a:p>
            <a:pPr>
              <a:lnSpc>
                <a:spcPct val="120000"/>
              </a:lnSpc>
              <a:buFontTx/>
              <a:buChar char="-"/>
            </a:pPr>
            <a:endParaRPr lang="nl-BE" dirty="0"/>
          </a:p>
          <a:p>
            <a:pPr marL="0" indent="0">
              <a:lnSpc>
                <a:spcPct val="120000"/>
              </a:lnSpc>
              <a:buNone/>
            </a:pPr>
            <a:endParaRPr lang="nl-BE" dirty="0"/>
          </a:p>
          <a:p>
            <a:pPr>
              <a:lnSpc>
                <a:spcPct val="120000"/>
              </a:lnSpc>
              <a:buFontTx/>
              <a:buChar char="-"/>
            </a:pPr>
            <a:endParaRPr lang="nl-BE" dirty="0"/>
          </a:p>
          <a:p>
            <a:pPr marL="0" indent="0">
              <a:lnSpc>
                <a:spcPct val="120000"/>
              </a:lnSpc>
              <a:buNone/>
            </a:pPr>
            <a:endParaRPr lang="nl-BE" dirty="0">
              <a:solidFill>
                <a:schemeClr val="bg1">
                  <a:lumMod val="85000"/>
                </a:schemeClr>
              </a:solidFill>
            </a:endParaRP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31549980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Enkele voorbeelden van veelgebruikte ‘frameworks</a:t>
            </a:r>
            <a:r>
              <a:rPr lang="nl-BE" dirty="0" smtClean="0"/>
              <a:t>’ die steunen op het MVC model</a:t>
            </a:r>
            <a:endParaRPr lang="nl-BE" dirty="0"/>
          </a:p>
          <a:p>
            <a:pPr lvl="2">
              <a:lnSpc>
                <a:spcPct val="120000"/>
              </a:lnSpc>
              <a:buFontTx/>
              <a:buChar char="-"/>
            </a:pPr>
            <a:r>
              <a:rPr lang="nl-BE" dirty="0">
                <a:hlinkClick r:id="rId2"/>
              </a:rPr>
              <a:t>Zend</a:t>
            </a:r>
            <a:endParaRPr lang="nl-BE" dirty="0"/>
          </a:p>
          <a:p>
            <a:pPr lvl="2">
              <a:lnSpc>
                <a:spcPct val="120000"/>
              </a:lnSpc>
              <a:buFontTx/>
              <a:buChar char="-"/>
            </a:pPr>
            <a:r>
              <a:rPr lang="nl-BE" dirty="0">
                <a:hlinkClick r:id="rId3"/>
              </a:rPr>
              <a:t>CakePHP</a:t>
            </a:r>
            <a:endParaRPr lang="nl-BE" dirty="0"/>
          </a:p>
          <a:p>
            <a:pPr lvl="2">
              <a:lnSpc>
                <a:spcPct val="120000"/>
              </a:lnSpc>
              <a:buFontTx/>
              <a:buChar char="-"/>
            </a:pPr>
            <a:r>
              <a:rPr lang="nl-BE" dirty="0">
                <a:hlinkClick r:id="rId4"/>
              </a:rPr>
              <a:t>CodeIgniter</a:t>
            </a:r>
            <a:endParaRPr lang="nl-BE" dirty="0"/>
          </a:p>
          <a:p>
            <a:pPr lvl="2">
              <a:lnSpc>
                <a:spcPct val="120000"/>
              </a:lnSpc>
              <a:buFontTx/>
              <a:buChar char="-"/>
            </a:pPr>
            <a:r>
              <a:rPr lang="nl-BE" dirty="0" smtClean="0">
                <a:hlinkClick r:id="rId5"/>
              </a:rPr>
              <a:t>Symphony</a:t>
            </a:r>
            <a:endParaRPr lang="nl-BE" dirty="0" smtClean="0"/>
          </a:p>
          <a:p>
            <a:pPr lvl="2">
              <a:lnSpc>
                <a:spcPct val="120000"/>
              </a:lnSpc>
              <a:buFontTx/>
              <a:buChar char="-"/>
            </a:pPr>
            <a:r>
              <a:rPr lang="nl-BE" dirty="0" err="1" smtClean="0">
                <a:hlinkClick r:id="rId6"/>
              </a:rPr>
              <a:t>Laravel</a:t>
            </a:r>
            <a:endParaRPr lang="nl-BE" dirty="0"/>
          </a:p>
          <a:p>
            <a:pPr lvl="2">
              <a:lnSpc>
                <a:spcPct val="120000"/>
              </a:lnSpc>
              <a:buFontTx/>
              <a:buChar char="-"/>
            </a:pPr>
            <a:r>
              <a:rPr lang="nl-BE" dirty="0"/>
              <a:t>(</a:t>
            </a:r>
            <a:r>
              <a:rPr lang="nl-BE" dirty="0">
                <a:hlinkClick r:id="rId7"/>
              </a:rPr>
              <a:t>Drupal</a:t>
            </a:r>
            <a:r>
              <a:rPr lang="nl-BE" dirty="0"/>
              <a:t>, </a:t>
            </a:r>
            <a:r>
              <a:rPr lang="nl-BE" dirty="0">
                <a:hlinkClick r:id="rId8"/>
              </a:rPr>
              <a:t>WordPress</a:t>
            </a:r>
            <a:r>
              <a:rPr lang="nl-BE" dirty="0"/>
              <a:t>, </a:t>
            </a:r>
            <a:r>
              <a:rPr lang="nl-BE" dirty="0">
                <a:hlinkClick r:id="rId9"/>
              </a:rPr>
              <a:t>Joomla</a:t>
            </a:r>
            <a:r>
              <a:rPr lang="nl-BE" dirty="0" smtClean="0"/>
              <a:t>, ...)</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01380536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1</a:t>
            </a:r>
          </a:p>
          <a:p>
            <a:pPr lvl="2">
              <a:lnSpc>
                <a:spcPct val="120000"/>
              </a:lnSpc>
              <a:buFontTx/>
              <a:buChar char="-"/>
            </a:pPr>
            <a:r>
              <a:rPr lang="nl-BE" dirty="0" smtClean="0"/>
              <a:t>.</a:t>
            </a:r>
            <a:r>
              <a:rPr lang="nl-BE" dirty="0" err="1" smtClean="0"/>
              <a:t>htaccess</a:t>
            </a:r>
            <a:r>
              <a:rPr lang="nl-BE" dirty="0" smtClean="0"/>
              <a:t> in </a:t>
            </a:r>
            <a:r>
              <a:rPr lang="nl-BE" dirty="0" err="1" smtClean="0"/>
              <a:t>rootmap</a:t>
            </a:r>
            <a:endParaRPr lang="nl-BE" dirty="0" smtClean="0"/>
          </a:p>
          <a:p>
            <a:pPr lvl="3">
              <a:lnSpc>
                <a:spcPct val="120000"/>
              </a:lnSpc>
              <a:buFontTx/>
              <a:buChar char="-"/>
            </a:pPr>
            <a:r>
              <a:rPr lang="nl-BE" dirty="0" smtClean="0"/>
              <a:t>Leidt alle verkeer om naar public map</a:t>
            </a:r>
          </a:p>
          <a:p>
            <a:pPr lvl="2">
              <a:lnSpc>
                <a:spcPct val="120000"/>
              </a:lnSpc>
              <a:buFontTx/>
              <a:buChar char="-"/>
            </a:pPr>
            <a:r>
              <a:rPr lang="nl-BE" dirty="0" smtClean="0"/>
              <a:t>In public map: </a:t>
            </a:r>
          </a:p>
          <a:p>
            <a:pPr lvl="3">
              <a:lnSpc>
                <a:spcPct val="120000"/>
              </a:lnSpc>
              <a:buFontTx/>
              <a:buChar char="-"/>
            </a:pPr>
            <a:r>
              <a:rPr lang="nl-BE" dirty="0" smtClean="0"/>
              <a:t>.</a:t>
            </a:r>
            <a:r>
              <a:rPr lang="nl-BE" dirty="0" err="1" smtClean="0"/>
              <a:t>htaccess</a:t>
            </a:r>
            <a:endParaRPr lang="nl-BE" dirty="0" smtClean="0"/>
          </a:p>
          <a:p>
            <a:pPr lvl="4">
              <a:lnSpc>
                <a:spcPct val="120000"/>
              </a:lnSpc>
              <a:buFontTx/>
              <a:buChar char="-"/>
            </a:pPr>
            <a:r>
              <a:rPr lang="nl-BE" dirty="0" smtClean="0"/>
              <a:t>Zet alle </a:t>
            </a:r>
            <a:r>
              <a:rPr lang="nl-BE" dirty="0" err="1" smtClean="0"/>
              <a:t>gerequeste</a:t>
            </a:r>
            <a:r>
              <a:rPr lang="nl-BE" dirty="0" smtClean="0"/>
              <a:t> </a:t>
            </a:r>
            <a:r>
              <a:rPr lang="nl-BE" dirty="0" err="1" smtClean="0"/>
              <a:t>url</a:t>
            </a:r>
            <a:r>
              <a:rPr lang="nl-BE" dirty="0" smtClean="0"/>
              <a:t> om naar get-variabele (= </a:t>
            </a:r>
            <a:r>
              <a:rPr lang="nl-BE" dirty="0" err="1" smtClean="0"/>
              <a:t>hook</a:t>
            </a:r>
            <a:r>
              <a:rPr lang="nl-BE" dirty="0" smtClean="0"/>
              <a:t>)</a:t>
            </a:r>
          </a:p>
          <a:p>
            <a:pPr lvl="3">
              <a:lnSpc>
                <a:spcPct val="120000"/>
              </a:lnSpc>
              <a:buFontTx/>
              <a:buChar char="-"/>
            </a:pPr>
            <a:r>
              <a:rPr lang="nl-BE" dirty="0" err="1" smtClean="0"/>
              <a:t>index.php</a:t>
            </a:r>
            <a:endParaRPr lang="nl-BE" dirty="0" smtClean="0"/>
          </a:p>
          <a:p>
            <a:pPr lvl="4">
              <a:lnSpc>
                <a:spcPct val="120000"/>
              </a:lnSpc>
              <a:buFontTx/>
              <a:buChar char="-"/>
            </a:pPr>
            <a:r>
              <a:rPr lang="nl-BE" dirty="0" smtClean="0"/>
              <a:t>Staat in voor het inladen van de applicatie</a:t>
            </a:r>
          </a:p>
          <a:p>
            <a:pPr lvl="4">
              <a:lnSpc>
                <a:spcPct val="120000"/>
              </a:lnSpc>
              <a:buFontTx/>
              <a:buChar char="-"/>
            </a:pPr>
            <a:r>
              <a:rPr lang="nl-BE" dirty="0" smtClean="0"/>
              <a:t>Interpreteert de </a:t>
            </a:r>
            <a:r>
              <a:rPr lang="nl-BE" dirty="0" err="1" smtClean="0"/>
              <a:t>hook</a:t>
            </a:r>
            <a:endParaRPr lang="nl-BE" dirty="0" smtClean="0"/>
          </a:p>
          <a:p>
            <a:pPr lvl="4">
              <a:lnSpc>
                <a:spcPct val="120000"/>
              </a:lnSpc>
              <a:buFontTx/>
              <a:buChar char="-"/>
            </a:pPr>
            <a:r>
              <a:rPr lang="nl-BE" dirty="0" smtClean="0"/>
              <a:t>Laadt de nodige system/applicatie-</a:t>
            </a:r>
            <a:r>
              <a:rPr lang="nl-BE" dirty="0" err="1" smtClean="0"/>
              <a:t>klasses</a:t>
            </a:r>
            <a:r>
              <a:rPr lang="nl-BE" dirty="0" smtClean="0"/>
              <a:t> in</a:t>
            </a:r>
          </a:p>
          <a:p>
            <a:pPr lvl="2">
              <a:lnSpc>
                <a:spcPct val="120000"/>
              </a:lnSpc>
              <a:buFontTx/>
              <a:buChar char="-"/>
            </a:pPr>
            <a:r>
              <a:rPr lang="nl-BE" dirty="0"/>
              <a:t>(vb. </a:t>
            </a:r>
            <a:r>
              <a:rPr lang="nl-BE" dirty="0" smtClean="0">
                <a:solidFill>
                  <a:srgbClr val="00B050"/>
                </a:solidFill>
              </a:rPr>
              <a:t>voorbeeld-mvc-step-by-step-01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7472924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buFontTx/>
              <a:buChar char="-"/>
            </a:pPr>
            <a:r>
              <a:rPr lang="nl-BE" dirty="0" smtClean="0"/>
              <a:t>Tiny MVC: stap per stap</a:t>
            </a:r>
          </a:p>
          <a:p>
            <a:pPr lvl="1">
              <a:lnSpc>
                <a:spcPct val="120000"/>
              </a:lnSpc>
              <a:buFontTx/>
              <a:buChar char="-"/>
            </a:pPr>
            <a:r>
              <a:rPr lang="nl-BE" dirty="0" smtClean="0"/>
              <a:t>Stap 2</a:t>
            </a:r>
          </a:p>
          <a:p>
            <a:pPr lvl="2">
              <a:lnSpc>
                <a:spcPct val="120000"/>
              </a:lnSpc>
              <a:buFontTx/>
              <a:buChar char="-"/>
            </a:pPr>
            <a:r>
              <a:rPr lang="nl-BE" dirty="0" smtClean="0"/>
              <a:t>System-map</a:t>
            </a:r>
          </a:p>
          <a:p>
            <a:pPr lvl="3">
              <a:lnSpc>
                <a:spcPct val="120000"/>
              </a:lnSpc>
              <a:buFontTx/>
              <a:buChar char="-"/>
            </a:pPr>
            <a:r>
              <a:rPr lang="nl-BE" dirty="0" smtClean="0"/>
              <a:t>Bevat alle </a:t>
            </a:r>
            <a:r>
              <a:rPr lang="nl-BE" dirty="0" err="1" smtClean="0"/>
              <a:t>internals</a:t>
            </a:r>
            <a:r>
              <a:rPr lang="nl-BE" dirty="0" smtClean="0"/>
              <a:t> van de applicatie</a:t>
            </a:r>
          </a:p>
          <a:p>
            <a:pPr lvl="3">
              <a:lnSpc>
                <a:spcPct val="120000"/>
              </a:lnSpc>
              <a:buFontTx/>
              <a:buChar char="-"/>
            </a:pPr>
            <a:r>
              <a:rPr lang="nl-BE" dirty="0" smtClean="0"/>
              <a:t>Application</a:t>
            </a:r>
          </a:p>
          <a:p>
            <a:pPr lvl="4">
              <a:lnSpc>
                <a:spcPct val="120000"/>
              </a:lnSpc>
              <a:buFontTx/>
              <a:buChar char="-"/>
            </a:pPr>
            <a:r>
              <a:rPr lang="nl-BE" dirty="0" smtClean="0"/>
              <a:t>Hier zit alle code specifiek aan de applicatie die gebouwd wordt (= eigen geschreven code!)</a:t>
            </a:r>
          </a:p>
          <a:p>
            <a:pPr lvl="4">
              <a:lnSpc>
                <a:spcPct val="120000"/>
              </a:lnSpc>
              <a:buFontTx/>
              <a:buChar char="-"/>
            </a:pPr>
            <a:r>
              <a:rPr lang="nl-BE" dirty="0" smtClean="0"/>
              <a:t>Code uit deze map </a:t>
            </a:r>
            <a:r>
              <a:rPr lang="nl-BE" dirty="0" err="1" smtClean="0"/>
              <a:t>extends</a:t>
            </a:r>
            <a:r>
              <a:rPr lang="nl-BE" dirty="0" smtClean="0"/>
              <a:t> meestal code uit de overige </a:t>
            </a:r>
            <a:r>
              <a:rPr lang="nl-BE" dirty="0" err="1" smtClean="0"/>
              <a:t>framework</a:t>
            </a:r>
            <a:r>
              <a:rPr lang="nl-BE" dirty="0" smtClean="0"/>
              <a:t>-mappen</a:t>
            </a:r>
          </a:p>
          <a:p>
            <a:pPr lvl="3">
              <a:lnSpc>
                <a:spcPct val="120000"/>
              </a:lnSpc>
              <a:buFontTx/>
              <a:buChar char="-"/>
            </a:pPr>
            <a:r>
              <a:rPr lang="nl-BE" dirty="0" smtClean="0"/>
              <a:t>Alle andere mappen: </a:t>
            </a:r>
            <a:r>
              <a:rPr lang="nl-BE" dirty="0" err="1" smtClean="0"/>
              <a:t>framework</a:t>
            </a:r>
            <a:r>
              <a:rPr lang="nl-BE" dirty="0" smtClean="0"/>
              <a:t>-specifieke code (M, V, C, </a:t>
            </a:r>
            <a:r>
              <a:rPr lang="nl-BE" dirty="0" err="1" smtClean="0"/>
              <a:t>libraries</a:t>
            </a:r>
            <a:r>
              <a:rPr lang="nl-BE" dirty="0" smtClean="0"/>
              <a:t>, helpers, modules, …)</a:t>
            </a:r>
          </a:p>
          <a:p>
            <a:pPr lvl="4">
              <a:lnSpc>
                <a:spcPct val="120000"/>
              </a:lnSpc>
              <a:buFontTx/>
              <a:buChar char="-"/>
            </a:pPr>
            <a:endParaRPr lang="nl-BE" dirty="0" smtClean="0"/>
          </a:p>
          <a:p>
            <a:pPr lvl="2">
              <a:lnSpc>
                <a:spcPct val="120000"/>
              </a:lnSpc>
              <a:buFontTx/>
              <a:buChar char="-"/>
            </a:pPr>
            <a:r>
              <a:rPr lang="nl-BE" dirty="0" smtClean="0"/>
              <a:t>(vb</a:t>
            </a:r>
            <a:r>
              <a:rPr lang="nl-BE" dirty="0"/>
              <a:t>. </a:t>
            </a:r>
            <a:r>
              <a:rPr lang="nl-BE" dirty="0" smtClean="0">
                <a:solidFill>
                  <a:srgbClr val="00B050"/>
                </a:solidFill>
              </a:rPr>
              <a:t>voorbeeld-mvc-step-by-step-02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295820442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Tiny MVC: stap per stap</a:t>
            </a:r>
          </a:p>
          <a:p>
            <a:pPr lvl="1">
              <a:lnSpc>
                <a:spcPct val="120000"/>
              </a:lnSpc>
              <a:buFontTx/>
              <a:buChar char="-"/>
            </a:pPr>
            <a:r>
              <a:rPr lang="nl-BE" dirty="0" smtClean="0"/>
              <a:t>Stap 3</a:t>
            </a:r>
          </a:p>
          <a:p>
            <a:pPr lvl="2">
              <a:lnSpc>
                <a:spcPct val="120000"/>
              </a:lnSpc>
              <a:buFontTx/>
              <a:buChar char="-"/>
            </a:pPr>
            <a:r>
              <a:rPr lang="nl-BE" dirty="0" smtClean="0"/>
              <a:t>Eigen applicatie in </a:t>
            </a:r>
            <a:r>
              <a:rPr lang="nl-BE" dirty="0" err="1" smtClean="0"/>
              <a:t>application</a:t>
            </a:r>
            <a:r>
              <a:rPr lang="nl-BE" dirty="0" smtClean="0"/>
              <a:t>-map</a:t>
            </a:r>
          </a:p>
          <a:p>
            <a:pPr lvl="3">
              <a:lnSpc>
                <a:spcPct val="120000"/>
              </a:lnSpc>
              <a:buFontTx/>
              <a:buChar char="-"/>
            </a:pPr>
            <a:r>
              <a:rPr lang="nl-BE" dirty="0" smtClean="0"/>
              <a:t>Basis: </a:t>
            </a:r>
            <a:r>
              <a:rPr lang="nl-BE" dirty="0" err="1" smtClean="0"/>
              <a:t>models</a:t>
            </a:r>
            <a:r>
              <a:rPr lang="nl-BE" dirty="0" smtClean="0"/>
              <a:t>, views en controllers</a:t>
            </a:r>
          </a:p>
          <a:p>
            <a:pPr lvl="3">
              <a:lnSpc>
                <a:spcPct val="120000"/>
              </a:lnSpc>
              <a:buFontTx/>
              <a:buChar char="-"/>
            </a:pPr>
            <a:r>
              <a:rPr lang="nl-BE" dirty="0" err="1" smtClean="0"/>
              <a:t>Extenden</a:t>
            </a:r>
            <a:r>
              <a:rPr lang="nl-BE" dirty="0" smtClean="0"/>
              <a:t> altijd de base-model/view/controller klasse</a:t>
            </a:r>
          </a:p>
          <a:p>
            <a:pPr lvl="3">
              <a:lnSpc>
                <a:spcPct val="120000"/>
              </a:lnSpc>
              <a:buFontTx/>
              <a:buChar char="-"/>
            </a:pPr>
            <a:r>
              <a:rPr lang="nl-BE" dirty="0" smtClean="0"/>
              <a:t>Hier staat alle code die specifiek is aan de applicatie</a:t>
            </a:r>
          </a:p>
          <a:p>
            <a:pPr lvl="2">
              <a:lnSpc>
                <a:spcPct val="120000"/>
              </a:lnSpc>
              <a:buFontTx/>
              <a:buChar char="-"/>
            </a:pPr>
            <a:r>
              <a:rPr lang="nl-BE" dirty="0" smtClean="0"/>
              <a:t>(vb</a:t>
            </a:r>
            <a:r>
              <a:rPr lang="nl-BE" dirty="0"/>
              <a:t>. </a:t>
            </a:r>
            <a:r>
              <a:rPr lang="nl-BE" dirty="0" smtClean="0">
                <a:solidFill>
                  <a:srgbClr val="00B050"/>
                </a:solidFill>
              </a:rPr>
              <a:t>voorbeeld-mvc-step-by-step-03 </a:t>
            </a:r>
            <a:r>
              <a:rPr lang="nl-BE" dirty="0" smtClean="0"/>
              <a:t>)</a:t>
            </a:r>
            <a:endParaRPr lang="nl-BE" dirty="0"/>
          </a:p>
          <a:p>
            <a:pPr>
              <a:lnSpc>
                <a:spcPct val="120000"/>
              </a:lnSpc>
              <a:buFontTx/>
              <a:buChar char="-"/>
            </a:pPr>
            <a:endParaRPr lang="nl-BE" dirty="0"/>
          </a:p>
          <a:p>
            <a:pPr>
              <a:lnSpc>
                <a:spcPct val="120000"/>
              </a:lnSpc>
              <a:buFontTx/>
              <a:buChar char="-"/>
            </a:pPr>
            <a:endParaRPr lang="nl-BE" dirty="0"/>
          </a:p>
        </p:txBody>
      </p:sp>
    </p:spTree>
    <p:extLst>
      <p:ext uri="{BB962C8B-B14F-4D97-AF65-F5344CB8AC3E}">
        <p14:creationId xmlns:p14="http://schemas.microsoft.com/office/powerpoint/2010/main" val="10894700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MVC-model uitdieping</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Mappenstructuur van een MCV-framework</a:t>
            </a:r>
            <a:br>
              <a:rPr lang="nl-BE" dirty="0"/>
            </a:br>
            <a:endParaRPr lang="nl-BE" b="1" dirty="0"/>
          </a:p>
          <a:p>
            <a:pPr lvl="2">
              <a:lnSpc>
                <a:spcPct val="120000"/>
              </a:lnSpc>
              <a:buFontTx/>
              <a:buChar char="-"/>
            </a:pPr>
            <a:r>
              <a:rPr lang="nl-BE" b="1" dirty="0"/>
              <a:t>application</a:t>
            </a:r>
            <a:r>
              <a:rPr lang="nl-BE" dirty="0"/>
              <a:t>: hier komen alle onderdelen van de website (bv. Registratie, bieren (overzicht, toevoegen, verwijderen, aanpassen, ...) </a:t>
            </a:r>
          </a:p>
          <a:p>
            <a:pPr lvl="3">
              <a:lnSpc>
                <a:spcPct val="120000"/>
              </a:lnSpc>
              <a:buFontTx/>
              <a:buChar char="-"/>
            </a:pPr>
            <a:r>
              <a:rPr lang="nl-BE" dirty="0"/>
              <a:t>controllers</a:t>
            </a:r>
          </a:p>
          <a:p>
            <a:pPr lvl="3">
              <a:lnSpc>
                <a:spcPct val="120000"/>
              </a:lnSpc>
              <a:buFontTx/>
              <a:buChar char="-"/>
            </a:pPr>
            <a:r>
              <a:rPr lang="nl-BE" dirty="0"/>
              <a:t>models</a:t>
            </a:r>
          </a:p>
          <a:p>
            <a:pPr lvl="3">
              <a:lnSpc>
                <a:spcPct val="120000"/>
              </a:lnSpc>
              <a:buFontTx/>
              <a:buChar char="-"/>
            </a:pPr>
            <a:r>
              <a:rPr lang="nl-BE" dirty="0"/>
              <a:t>views</a:t>
            </a:r>
          </a:p>
          <a:p>
            <a:pPr lvl="2">
              <a:lnSpc>
                <a:spcPct val="120000"/>
              </a:lnSpc>
              <a:buFontTx/>
              <a:buChar char="-"/>
            </a:pPr>
            <a:r>
              <a:rPr lang="nl-BE" b="1" dirty="0"/>
              <a:t>config</a:t>
            </a:r>
            <a:r>
              <a:rPr lang="nl-BE" dirty="0"/>
              <a:t>: allerlei configuratie (dbname, dbpassword,...)</a:t>
            </a:r>
          </a:p>
          <a:p>
            <a:pPr lvl="2">
              <a:lnSpc>
                <a:spcPct val="120000"/>
              </a:lnSpc>
              <a:buFontTx/>
              <a:buChar char="-"/>
            </a:pPr>
            <a:r>
              <a:rPr lang="nl-BE" b="1" dirty="0"/>
              <a:t>db</a:t>
            </a:r>
            <a:r>
              <a:rPr lang="nl-BE" dirty="0"/>
              <a:t>: database backup</a:t>
            </a:r>
          </a:p>
          <a:p>
            <a:pPr lvl="2">
              <a:lnSpc>
                <a:spcPct val="120000"/>
              </a:lnSpc>
              <a:buFontTx/>
              <a:buChar char="-"/>
            </a:pPr>
            <a:r>
              <a:rPr lang="nl-BE" b="1" dirty="0"/>
              <a:t>library</a:t>
            </a:r>
            <a:r>
              <a:rPr lang="nl-BE" dirty="0"/>
              <a:t>: bibliotheek met allerlei functies (bv genereer paswoord-functie, ...)</a:t>
            </a:r>
          </a:p>
          <a:p>
            <a:pPr lvl="2">
              <a:lnSpc>
                <a:spcPct val="120000"/>
              </a:lnSpc>
              <a:buFontTx/>
              <a:buChar char="-"/>
            </a:pPr>
            <a:r>
              <a:rPr lang="nl-BE" b="1" dirty="0"/>
              <a:t>public</a:t>
            </a:r>
            <a:r>
              <a:rPr lang="nl-BE" dirty="0"/>
              <a:t>: gemeenschappelijke bestanden die door alle pagina’s gebruikt worden (css, js, images, ...)</a:t>
            </a:r>
          </a:p>
          <a:p>
            <a:pPr lvl="2">
              <a:lnSpc>
                <a:spcPct val="120000"/>
              </a:lnSpc>
              <a:buFontTx/>
              <a:buChar char="-"/>
            </a:pPr>
            <a:r>
              <a:rPr lang="nl-BE" b="1" dirty="0"/>
              <a:t>scripts</a:t>
            </a:r>
            <a:r>
              <a:rPr lang="nl-BE" dirty="0"/>
              <a:t>: command-line scripts (bv. batch-processing voor het verkleinen van images, ...)</a:t>
            </a:r>
          </a:p>
          <a:p>
            <a:pPr lvl="2">
              <a:lnSpc>
                <a:spcPct val="120000"/>
              </a:lnSpc>
              <a:buFontTx/>
              <a:buChar char="-"/>
            </a:pPr>
            <a:r>
              <a:rPr lang="nl-BE" b="1" dirty="0"/>
              <a:t>tmp</a:t>
            </a:r>
            <a:r>
              <a:rPr lang="nl-BE" dirty="0"/>
              <a:t>: alle tijdelijke bestanden (errorlogs, versluisfolder voor het aanpassen van afbeeldingen,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64" y="1484784"/>
            <a:ext cx="1224136" cy="27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2057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 conventies</a:t>
            </a:r>
          </a:p>
          <a:p>
            <a:pPr lvl="2">
              <a:lnSpc>
                <a:spcPct val="120000"/>
              </a:lnSpc>
              <a:buFontTx/>
              <a:buChar char="-"/>
            </a:pPr>
            <a:r>
              <a:rPr lang="nl-BE" b="1" dirty="0"/>
              <a:t>Sql-tabel-namen</a:t>
            </a:r>
            <a:r>
              <a:rPr lang="nl-BE" dirty="0"/>
              <a:t> altijd </a:t>
            </a:r>
            <a:r>
              <a:rPr lang="nl-BE" b="1" dirty="0"/>
              <a:t>in het meervoud </a:t>
            </a:r>
            <a:r>
              <a:rPr lang="nl-BE" dirty="0"/>
              <a:t>en in </a:t>
            </a:r>
            <a:r>
              <a:rPr lang="nl-BE" b="1" dirty="0"/>
              <a:t>lowercase</a:t>
            </a:r>
            <a:r>
              <a:rPr lang="nl-BE" dirty="0"/>
              <a:t> (bv. users)</a:t>
            </a:r>
          </a:p>
          <a:p>
            <a:pPr lvl="2">
              <a:lnSpc>
                <a:spcPct val="120000"/>
              </a:lnSpc>
              <a:buFontTx/>
              <a:buChar char="-"/>
            </a:pPr>
            <a:r>
              <a:rPr lang="nl-BE" b="1" dirty="0"/>
              <a:t>Models</a:t>
            </a:r>
            <a:r>
              <a:rPr lang="nl-BE" dirty="0"/>
              <a:t> zijn </a:t>
            </a:r>
            <a:r>
              <a:rPr lang="nl-BE" b="1" dirty="0"/>
              <a:t>altijd enkelvoudig</a:t>
            </a:r>
            <a:r>
              <a:rPr lang="nl-BE" dirty="0"/>
              <a:t>, de eerste letter van het woord is een hoofdletter (bv. User)</a:t>
            </a:r>
          </a:p>
          <a:p>
            <a:pPr lvl="2">
              <a:lnSpc>
                <a:spcPct val="120000"/>
              </a:lnSpc>
              <a:buFontTx/>
              <a:buChar char="-"/>
            </a:pPr>
            <a:r>
              <a:rPr lang="nl-BE" dirty="0"/>
              <a:t>Controllers hebben altijd het woord </a:t>
            </a:r>
            <a:r>
              <a:rPr lang="nl-BE" b="1" dirty="0"/>
              <a:t>Controller achteraan</a:t>
            </a:r>
            <a:r>
              <a:rPr lang="nl-BE" dirty="0"/>
              <a:t> de naam staan (bv. UsersController)</a:t>
            </a:r>
          </a:p>
          <a:p>
            <a:pPr lvl="2">
              <a:lnSpc>
                <a:spcPct val="120000"/>
              </a:lnSpc>
              <a:buFontTx/>
              <a:buChar char="-"/>
            </a:pPr>
            <a:r>
              <a:rPr lang="nl-BE" b="1" dirty="0"/>
              <a:t>Views</a:t>
            </a:r>
            <a:r>
              <a:rPr lang="nl-BE" dirty="0"/>
              <a:t> staan altijd </a:t>
            </a:r>
            <a:r>
              <a:rPr lang="nl-BE" b="1" dirty="0"/>
              <a:t>in een map </a:t>
            </a:r>
            <a:r>
              <a:rPr lang="nl-BE" dirty="0"/>
              <a:t>die elke actie in een aparte pagina bevat (bv. users/viewall.php, users/delete.php)</a:t>
            </a:r>
          </a:p>
        </p:txBody>
      </p:sp>
    </p:spTree>
    <p:extLst>
      <p:ext uri="{BB962C8B-B14F-4D97-AF65-F5344CB8AC3E}">
        <p14:creationId xmlns:p14="http://schemas.microsoft.com/office/powerpoint/2010/main" val="163441790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t>MVC-verhaal:</a:t>
            </a:r>
          </a:p>
          <a:p>
            <a:pPr lvl="2">
              <a:lnSpc>
                <a:spcPct val="120000"/>
              </a:lnSpc>
              <a:buFontTx/>
              <a:buChar char="-"/>
            </a:pPr>
            <a:r>
              <a:rPr lang="nl-BE" dirty="0"/>
              <a:t>(vb. </a:t>
            </a:r>
            <a:r>
              <a:rPr lang="nl-BE" dirty="0" smtClean="0">
                <a:solidFill>
                  <a:srgbClr val="00B050"/>
                </a:solidFill>
              </a:rPr>
              <a:t>voorbeeld-</a:t>
            </a:r>
            <a:r>
              <a:rPr lang="nl-BE" dirty="0" err="1" smtClean="0">
                <a:solidFill>
                  <a:srgbClr val="00B050"/>
                </a:solidFill>
              </a:rPr>
              <a:t>mvc</a:t>
            </a:r>
            <a:r>
              <a:rPr lang="nl-BE" dirty="0" smtClean="0"/>
              <a:t> </a:t>
            </a:r>
            <a:r>
              <a:rPr lang="nl-BE" dirty="0"/>
              <a:t>-&gt; zet deze in xampp/htdocs om .htaccess nachtmerries te </a:t>
            </a:r>
            <a:r>
              <a:rPr lang="nl-BE" dirty="0" smtClean="0"/>
              <a:t>vermijden of maak aparte virtual host aan)</a:t>
            </a:r>
            <a:endParaRPr lang="nl-BE" dirty="0"/>
          </a:p>
          <a:p>
            <a:pPr lvl="2">
              <a:lnSpc>
                <a:spcPct val="120000"/>
              </a:lnSpc>
              <a:buFontTx/>
              <a:buChar char="-"/>
            </a:pPr>
            <a:r>
              <a:rPr lang="nl-BE" dirty="0"/>
              <a:t>htaccess</a:t>
            </a:r>
          </a:p>
          <a:p>
            <a:pPr lvl="3">
              <a:lnSpc>
                <a:spcPct val="120000"/>
              </a:lnSpc>
              <a:buFontTx/>
              <a:buChar char="-"/>
            </a:pPr>
            <a:r>
              <a:rPr lang="nl-BE" dirty="0"/>
              <a:t>/.htaccess (in de rootmap):</a:t>
            </a:r>
          </a:p>
          <a:p>
            <a:pPr lvl="4">
              <a:lnSpc>
                <a:spcPct val="120000"/>
              </a:lnSpc>
              <a:buFontTx/>
              <a:buChar char="-"/>
            </a:pPr>
            <a:r>
              <a:rPr lang="nl-BE" dirty="0"/>
              <a:t>Zorgt voor een automatische redirect naar de public folder</a:t>
            </a:r>
          </a:p>
          <a:p>
            <a:pPr lvl="3">
              <a:lnSpc>
                <a:spcPct val="120000"/>
              </a:lnSpc>
              <a:buFontTx/>
              <a:buChar char="-"/>
            </a:pPr>
            <a:r>
              <a:rPr lang="nl-BE" dirty="0"/>
              <a:t>public/.htaccess in de public map</a:t>
            </a:r>
          </a:p>
          <a:p>
            <a:pPr lvl="4">
              <a:lnSpc>
                <a:spcPct val="120000"/>
              </a:lnSpc>
              <a:buFontTx/>
              <a:buChar char="-"/>
            </a:pPr>
            <a:r>
              <a:rPr lang="nl-BE" dirty="0"/>
              <a:t>Zorgt voor een ‘single-point-of-entry’, alles moet via index.php passeren.</a:t>
            </a:r>
          </a:p>
          <a:p>
            <a:pPr lvl="4">
              <a:lnSpc>
                <a:spcPct val="120000"/>
              </a:lnSpc>
              <a:buFontTx/>
              <a:buChar char="-"/>
            </a:pPr>
            <a:r>
              <a:rPr lang="nl-BE" dirty="0"/>
              <a:t>Zet mappenstructuur om naar get-variabele die de index.php zal interpreteren</a:t>
            </a:r>
          </a:p>
        </p:txBody>
      </p:sp>
    </p:spTree>
    <p:extLst>
      <p:ext uri="{BB962C8B-B14F-4D97-AF65-F5344CB8AC3E}">
        <p14:creationId xmlns:p14="http://schemas.microsoft.com/office/powerpoint/2010/main" val="400027941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public/index.php</a:t>
            </a:r>
          </a:p>
          <a:p>
            <a:pPr lvl="3">
              <a:lnSpc>
                <a:spcPct val="120000"/>
              </a:lnSpc>
              <a:buFontTx/>
              <a:buChar char="-"/>
            </a:pPr>
            <a:r>
              <a:rPr lang="nl-BE" dirty="0"/>
              <a:t>Enkele constante bepalen (rootmap, folder-delimiter)</a:t>
            </a:r>
          </a:p>
          <a:p>
            <a:pPr lvl="3">
              <a:lnSpc>
                <a:spcPct val="120000"/>
              </a:lnSpc>
              <a:buFontTx/>
              <a:buChar char="-"/>
            </a:pPr>
            <a:r>
              <a:rPr lang="nl-BE" dirty="0"/>
              <a:t>De url interpreteren</a:t>
            </a:r>
          </a:p>
          <a:p>
            <a:pPr lvl="3">
              <a:lnSpc>
                <a:spcPct val="120000"/>
              </a:lnSpc>
              <a:buFontTx/>
              <a:buChar char="-"/>
            </a:pPr>
            <a:r>
              <a:rPr lang="nl-BE" dirty="0"/>
              <a:t>Bootstrap aanspreken</a:t>
            </a:r>
          </a:p>
          <a:p>
            <a:pPr marL="1371600" lvl="3" indent="0">
              <a:lnSpc>
                <a:spcPct val="120000"/>
              </a:lnSpc>
              <a:buNone/>
            </a:pPr>
            <a:endParaRPr lang="nl-BE" dirty="0"/>
          </a:p>
        </p:txBody>
      </p:sp>
    </p:spTree>
    <p:extLst>
      <p:ext uri="{BB962C8B-B14F-4D97-AF65-F5344CB8AC3E}">
        <p14:creationId xmlns:p14="http://schemas.microsoft.com/office/powerpoint/2010/main" val="235246103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library/bootstrap.php</a:t>
            </a:r>
          </a:p>
          <a:p>
            <a:pPr lvl="3">
              <a:lnSpc>
                <a:spcPct val="120000"/>
              </a:lnSpc>
              <a:buFontTx/>
              <a:buChar char="-"/>
            </a:pPr>
            <a:r>
              <a:rPr lang="nl-BE" dirty="0"/>
              <a:t>‘bootstrap’ = bundelaar.</a:t>
            </a:r>
          </a:p>
          <a:p>
            <a:pPr lvl="3">
              <a:lnSpc>
                <a:spcPct val="120000"/>
              </a:lnSpc>
              <a:buFontTx/>
              <a:buChar char="-"/>
            </a:pPr>
            <a:r>
              <a:rPr lang="nl-BE" dirty="0"/>
              <a:t>Bundelt alle bestanden die we nodig hebben automatisch samen zodat we deze kunnen aanspreken.</a:t>
            </a:r>
          </a:p>
          <a:p>
            <a:pPr lvl="3">
              <a:lnSpc>
                <a:spcPct val="120000"/>
              </a:lnSpc>
              <a:buFontTx/>
              <a:buChar char="-"/>
            </a:pPr>
            <a:r>
              <a:rPr lang="nl-BE" dirty="0"/>
              <a:t>Spreekt de config/config.php aan</a:t>
            </a:r>
          </a:p>
          <a:p>
            <a:pPr lvl="3">
              <a:lnSpc>
                <a:spcPct val="120000"/>
              </a:lnSpc>
              <a:buFontTx/>
              <a:buChar char="-"/>
            </a:pPr>
            <a:r>
              <a:rPr lang="nl-BE" dirty="0"/>
              <a:t>Spreekt library/shared.php aan</a:t>
            </a:r>
          </a:p>
          <a:p>
            <a:pPr marL="1371600" lvl="3" indent="0">
              <a:lnSpc>
                <a:spcPct val="120000"/>
              </a:lnSpc>
              <a:buNone/>
            </a:pPr>
            <a:endParaRPr lang="nl-BE" dirty="0"/>
          </a:p>
        </p:txBody>
      </p:sp>
    </p:spTree>
    <p:extLst>
      <p:ext uri="{BB962C8B-B14F-4D97-AF65-F5344CB8AC3E}">
        <p14:creationId xmlns:p14="http://schemas.microsoft.com/office/powerpoint/2010/main" val="3484214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Je weet niet naar wat je op zoek bent</a:t>
            </a:r>
          </a:p>
          <a:p>
            <a:pPr marL="1371600" lvl="2" indent="-457200">
              <a:lnSpc>
                <a:spcPct val="150000"/>
              </a:lnSpc>
            </a:pPr>
            <a:r>
              <a:rPr lang="nl-BE" dirty="0" smtClean="0"/>
              <a:t>Zoekterm = Engelse vraag + in php</a:t>
            </a:r>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endParaRPr lang="nl-BE" dirty="0" smtClean="0"/>
          </a:p>
          <a:p>
            <a:pPr marL="1371600" lvl="2" indent="-457200">
              <a:lnSpc>
                <a:spcPct val="150000"/>
              </a:lnSpc>
            </a:pPr>
            <a:r>
              <a:rPr lang="nl-BE" dirty="0" smtClean="0"/>
              <a:t>Betrouwbaar?</a:t>
            </a:r>
          </a:p>
          <a:p>
            <a:pPr marL="1371600" lvl="2" indent="-457200">
              <a:lnSpc>
                <a:spcPct val="150000"/>
              </a:lnSpc>
            </a:pPr>
            <a:endParaRPr lang="nl-BE" dirty="0" smtClean="0"/>
          </a:p>
          <a:p>
            <a:pPr marL="971550" lvl="1" indent="-457200">
              <a:lnSpc>
                <a:spcPct val="150000"/>
              </a:lnSpc>
            </a:pPr>
            <a:endParaRPr lang="nl-BE" dirty="0" smtClean="0"/>
          </a:p>
          <a:p>
            <a:endParaRPr lang="nl-BE" b="1"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556613"/>
            <a:ext cx="6351801" cy="11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15185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library/shared.php</a:t>
            </a:r>
          </a:p>
          <a:p>
            <a:pPr lvl="3">
              <a:lnSpc>
                <a:spcPct val="120000"/>
              </a:lnSpc>
              <a:buFontTx/>
              <a:buChar char="-"/>
            </a:pPr>
            <a:r>
              <a:rPr lang="nl-BE" dirty="0"/>
              <a:t>Bevat voor bepaalde methodes die automatisch moeten uitgevoerd worden bij elke request</a:t>
            </a:r>
          </a:p>
          <a:p>
            <a:pPr lvl="4">
              <a:lnSpc>
                <a:spcPct val="120000"/>
              </a:lnSpc>
              <a:buFontTx/>
              <a:buChar char="-"/>
            </a:pPr>
            <a:r>
              <a:rPr lang="nl-BE" b="1" dirty="0"/>
              <a:t>reporting</a:t>
            </a:r>
            <a:r>
              <a:rPr lang="nl-BE" dirty="0"/>
              <a:t> voor developmentmode/livemode</a:t>
            </a:r>
          </a:p>
          <a:p>
            <a:pPr lvl="4">
              <a:lnSpc>
                <a:spcPct val="120000"/>
              </a:lnSpc>
              <a:buFontTx/>
              <a:buChar char="-"/>
            </a:pPr>
            <a:r>
              <a:rPr lang="nl-BE" b="1" dirty="0"/>
              <a:t>hook</a:t>
            </a:r>
            <a:r>
              <a:rPr lang="nl-BE" dirty="0"/>
              <a:t> zorgt voor het omzetten van de url naar een bewerkbare versie die gebruik wordt voor het aanroepen van de juiste klasses</a:t>
            </a:r>
          </a:p>
          <a:p>
            <a:pPr lvl="4">
              <a:lnSpc>
                <a:spcPct val="120000"/>
              </a:lnSpc>
              <a:buFontTx/>
              <a:buChar char="-"/>
            </a:pPr>
            <a:r>
              <a:rPr lang="nl-BE" b="1" dirty="0"/>
              <a:t>Autoload</a:t>
            </a:r>
            <a:r>
              <a:rPr lang="nl-BE" dirty="0"/>
              <a:t> functie zorgt voor het automatisch implementeren van de juiste klasses in onze application map</a:t>
            </a:r>
          </a:p>
        </p:txBody>
      </p:sp>
    </p:spTree>
    <p:extLst>
      <p:ext uri="{BB962C8B-B14F-4D97-AF65-F5344CB8AC3E}">
        <p14:creationId xmlns:p14="http://schemas.microsoft.com/office/powerpoint/2010/main" val="120663074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solidFill>
                  <a:schemeClr val="bg1">
                    <a:lumMod val="85000"/>
                  </a:schemeClr>
                </a:solidFill>
              </a:rPr>
              <a:t>library/shared.php</a:t>
            </a:r>
          </a:p>
          <a:p>
            <a:pPr lvl="3">
              <a:lnSpc>
                <a:spcPct val="120000"/>
              </a:lnSpc>
              <a:buFontTx/>
              <a:buChar char="-"/>
            </a:pPr>
            <a:r>
              <a:rPr lang="nl-BE" dirty="0"/>
              <a:t>hook: users/view/1/username</a:t>
            </a:r>
          </a:p>
          <a:p>
            <a:pPr lvl="4">
              <a:lnSpc>
                <a:spcPct val="120000"/>
              </a:lnSpc>
              <a:buFontTx/>
              <a:buChar char="-"/>
            </a:pPr>
            <a:r>
              <a:rPr lang="nl-BE" dirty="0"/>
              <a:t>Controller: users</a:t>
            </a:r>
          </a:p>
          <a:p>
            <a:pPr lvl="4">
              <a:lnSpc>
                <a:spcPct val="120000"/>
              </a:lnSpc>
              <a:buFontTx/>
              <a:buChar char="-"/>
            </a:pPr>
            <a:r>
              <a:rPr lang="nl-BE" dirty="0"/>
              <a:t>Model: users</a:t>
            </a:r>
          </a:p>
          <a:p>
            <a:pPr lvl="4">
              <a:lnSpc>
                <a:spcPct val="120000"/>
              </a:lnSpc>
              <a:buFontTx/>
              <a:buChar char="-"/>
            </a:pPr>
            <a:r>
              <a:rPr lang="nl-BE" dirty="0"/>
              <a:t>View: view</a:t>
            </a:r>
          </a:p>
          <a:p>
            <a:pPr lvl="4">
              <a:lnSpc>
                <a:spcPct val="120000"/>
              </a:lnSpc>
              <a:buFontTx/>
              <a:buChar char="-"/>
            </a:pPr>
            <a:r>
              <a:rPr lang="nl-BE" dirty="0"/>
              <a:t>Action: view</a:t>
            </a:r>
          </a:p>
          <a:p>
            <a:pPr lvl="4">
              <a:lnSpc>
                <a:spcPct val="120000"/>
              </a:lnSpc>
              <a:buFontTx/>
              <a:buChar char="-"/>
            </a:pPr>
            <a:r>
              <a:rPr lang="nl-BE" dirty="0"/>
              <a:t>Query: array(1, username)</a:t>
            </a:r>
          </a:p>
          <a:p>
            <a:pPr lvl="4">
              <a:lnSpc>
                <a:spcPct val="120000"/>
              </a:lnSpc>
              <a:buFontTx/>
              <a:buChar char="-"/>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87904672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850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library/controller.class.php</a:t>
            </a:r>
          </a:p>
          <a:p>
            <a:pPr lvl="3">
              <a:lnSpc>
                <a:spcPct val="120000"/>
              </a:lnSpc>
              <a:buFontTx/>
              <a:buChar char="-"/>
            </a:pPr>
            <a:r>
              <a:rPr lang="nl-BE" dirty="0"/>
              <a:t>Zorgt voor het aanspreken van het juiste model, view en controller in onze library-map.</a:t>
            </a:r>
          </a:p>
          <a:p>
            <a:pPr lvl="2">
              <a:lnSpc>
                <a:spcPct val="120000"/>
              </a:lnSpc>
              <a:buFontTx/>
              <a:buChar char="-"/>
            </a:pPr>
            <a:r>
              <a:rPr lang="nl-BE" dirty="0"/>
              <a:t>library/model.class.php</a:t>
            </a:r>
          </a:p>
          <a:p>
            <a:pPr lvl="3">
              <a:lnSpc>
                <a:spcPct val="120000"/>
              </a:lnSpc>
              <a:buFontTx/>
              <a:buChar char="-"/>
            </a:pPr>
            <a:r>
              <a:rPr lang="nl-BE" dirty="0"/>
              <a:t>Zorgt voor het aanspreken van eventuele uitbreidingen op de algemene model-class (bv, sql query-library)</a:t>
            </a:r>
          </a:p>
          <a:p>
            <a:pPr lvl="2">
              <a:lnSpc>
                <a:spcPct val="120000"/>
              </a:lnSpc>
              <a:buFontTx/>
              <a:buChar char="-"/>
            </a:pPr>
            <a:r>
              <a:rPr lang="nl-BE" dirty="0"/>
              <a:t>library/sqlquery.class.php</a:t>
            </a:r>
          </a:p>
          <a:p>
            <a:pPr lvl="3">
              <a:lnSpc>
                <a:spcPct val="120000"/>
              </a:lnSpc>
              <a:buFontTx/>
              <a:buChar char="-"/>
            </a:pPr>
            <a:r>
              <a:rPr lang="nl-BE" dirty="0"/>
              <a:t>Een library die het makkelijk maakt om sql-queries uit te voeren</a:t>
            </a:r>
          </a:p>
          <a:p>
            <a:pPr lvl="2">
              <a:lnSpc>
                <a:spcPct val="120000"/>
              </a:lnSpc>
              <a:buFontTx/>
              <a:buChar char="-"/>
            </a:pPr>
            <a:r>
              <a:rPr lang="nl-BE" dirty="0"/>
              <a:t>library/template.class.php</a:t>
            </a:r>
          </a:p>
          <a:p>
            <a:pPr lvl="3">
              <a:lnSpc>
                <a:spcPct val="120000"/>
              </a:lnSpc>
              <a:buFontTx/>
              <a:buChar char="-"/>
            </a:pPr>
            <a:r>
              <a:rPr lang="nl-BE" dirty="0"/>
              <a:t>Importeert de ‘views’ van de aangesproken applicatie</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72346514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config/config.php</a:t>
            </a:r>
          </a:p>
          <a:p>
            <a:pPr lvl="3">
              <a:lnSpc>
                <a:spcPct val="120000"/>
              </a:lnSpc>
              <a:buFontTx/>
              <a:buChar char="-"/>
            </a:pPr>
            <a:r>
              <a:rPr lang="nl-BE" dirty="0"/>
              <a:t>Hier staan alle configuratie-settings (developmentmode, dbserver, dblogin, dbpassword, dbnaam, ...)</a:t>
            </a:r>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411248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application/model/user.php</a:t>
            </a:r>
          </a:p>
          <a:p>
            <a:pPr lvl="3">
              <a:lnSpc>
                <a:spcPct val="120000"/>
              </a:lnSpc>
              <a:buFontTx/>
              <a:buChar char="-"/>
            </a:pPr>
            <a:r>
              <a:rPr lang="nl-BE" dirty="0"/>
              <a:t>Deze klasse extend de basisklasse Model</a:t>
            </a:r>
          </a:p>
          <a:p>
            <a:pPr lvl="3">
              <a:lnSpc>
                <a:spcPct val="120000"/>
              </a:lnSpc>
              <a:buFontTx/>
              <a:buChar char="-"/>
            </a:pPr>
            <a:r>
              <a:rPr lang="nl-BE" dirty="0"/>
              <a:t>Hier komen alle extra bewerkingen die uitgevoerd moeten worden op databaseniveau (bv. linken an tracking details,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4279476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application/controller/usersController.php</a:t>
            </a:r>
          </a:p>
          <a:p>
            <a:pPr lvl="3">
              <a:lnSpc>
                <a:spcPct val="120000"/>
              </a:lnSpc>
              <a:buFontTx/>
              <a:buChar char="-"/>
            </a:pPr>
            <a:r>
              <a:rPr lang="nl-BE" dirty="0"/>
              <a:t>Deze klasse extend de basisklasse Controller</a:t>
            </a:r>
          </a:p>
          <a:p>
            <a:pPr lvl="3">
              <a:lnSpc>
                <a:spcPct val="120000"/>
              </a:lnSpc>
              <a:buFontTx/>
              <a:buChar char="-"/>
            </a:pPr>
            <a:r>
              <a:rPr lang="nl-BE" dirty="0"/>
              <a:t>Deze klasse achterhaalt welke actie er werd aangeroepen en spreekt de methodes aan die uitgevoerd moeten worden bij het aanroepen van deze actie (bv. </a:t>
            </a:r>
            <a:r>
              <a:rPr lang="nl-BE" b="1" dirty="0"/>
              <a:t>public</a:t>
            </a:r>
            <a:r>
              <a:rPr lang="nl-BE" dirty="0"/>
              <a:t> </a:t>
            </a:r>
            <a:r>
              <a:rPr lang="nl-BE" b="1" dirty="0"/>
              <a:t>function</a:t>
            </a:r>
            <a:r>
              <a:rPr lang="nl-BE" dirty="0"/>
              <a:t> add() {})</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3173270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application/views/users/</a:t>
            </a:r>
          </a:p>
          <a:p>
            <a:pPr lvl="3">
              <a:lnSpc>
                <a:spcPct val="120000"/>
              </a:lnSpc>
              <a:buFontTx/>
              <a:buChar char="-"/>
            </a:pPr>
            <a:r>
              <a:rPr lang="nl-BE" dirty="0"/>
              <a:t>De map heeft de naam van de applicatie</a:t>
            </a:r>
          </a:p>
          <a:p>
            <a:pPr lvl="3">
              <a:lnSpc>
                <a:spcPct val="120000"/>
              </a:lnSpc>
              <a:buFontTx/>
              <a:buChar char="-"/>
            </a:pPr>
            <a:r>
              <a:rPr lang="nl-BE" dirty="0"/>
              <a:t>header.php/footer.php</a:t>
            </a:r>
          </a:p>
          <a:p>
            <a:pPr lvl="4">
              <a:lnSpc>
                <a:spcPct val="120000"/>
              </a:lnSpc>
              <a:buFontTx/>
              <a:buChar char="-"/>
            </a:pPr>
            <a:r>
              <a:rPr lang="nl-BE" dirty="0"/>
              <a:t>Dit zijn de header en footer die gebruikt moeten worden bij het aanspreken van elke actie. Als er geen header of footer in deze map staat zal de wordt header en/of footer die in de map application/view/ staat, gebruikt</a:t>
            </a:r>
          </a:p>
          <a:p>
            <a:pPr lvl="3">
              <a:lnSpc>
                <a:spcPct val="120000"/>
              </a:lnSpc>
              <a:buFontTx/>
              <a:buChar char="-"/>
            </a:pPr>
            <a:r>
              <a:rPr lang="nl-BE" dirty="0"/>
              <a:t>view.php, viewall.php bevat de html de gebruikt moet worden wanneer deze acties worden aangesproken.</a:t>
            </a:r>
          </a:p>
          <a:p>
            <a:pPr marL="1371600" lvl="3" indent="0">
              <a:lnSpc>
                <a:spcPct val="120000"/>
              </a:lnSpc>
              <a:buNone/>
            </a:pPr>
            <a:endParaRPr lang="nl-BE" dirty="0"/>
          </a:p>
          <a:p>
            <a:pPr lvl="2">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73661578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MVC-model uitdieping</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MVC-model</a:t>
            </a:r>
          </a:p>
          <a:p>
            <a:pPr lvl="1">
              <a:lnSpc>
                <a:spcPct val="120000"/>
              </a:lnSpc>
              <a:buFontTx/>
              <a:buChar char="-"/>
            </a:pPr>
            <a:r>
              <a:rPr lang="nl-BE" dirty="0">
                <a:solidFill>
                  <a:schemeClr val="bg1">
                    <a:lumMod val="85000"/>
                  </a:schemeClr>
                </a:solidFill>
              </a:rPr>
              <a:t>MVC-verhaal:</a:t>
            </a:r>
          </a:p>
          <a:p>
            <a:pPr lvl="2">
              <a:lnSpc>
                <a:spcPct val="120000"/>
              </a:lnSpc>
              <a:buFontTx/>
              <a:buChar char="-"/>
            </a:pPr>
            <a:r>
              <a:rPr lang="nl-BE" dirty="0"/>
              <a:t>Afgewerkte applicatie:</a:t>
            </a:r>
          </a:p>
          <a:p>
            <a:pPr lvl="2">
              <a:lnSpc>
                <a:spcPct val="120000"/>
              </a:lnSpc>
              <a:buFontTx/>
              <a:buChar char="-"/>
            </a:pPr>
            <a:r>
              <a:rPr lang="nl-BE" dirty="0">
                <a:hlinkClick r:id="rId3"/>
              </a:rPr>
              <a:t>http://</a:t>
            </a:r>
            <a:r>
              <a:rPr lang="nl-BE" dirty="0" smtClean="0">
                <a:hlinkClick r:id="rId3"/>
              </a:rPr>
              <a:t>localhost/voorbeeld-mvc-tiny-mvc/users/viewall</a:t>
            </a:r>
            <a:r>
              <a:rPr lang="nl-BE" dirty="0">
                <a:hlinkClick r:id="rId3"/>
              </a:rPr>
              <a:t>/</a:t>
            </a:r>
            <a:endParaRPr lang="nl-BE" dirty="0"/>
          </a:p>
          <a:p>
            <a:pPr marL="914400" lvl="2" indent="0">
              <a:lnSpc>
                <a:spcPct val="120000"/>
              </a:lnSpc>
              <a:buNone/>
            </a:pPr>
            <a:endParaRPr lang="nl-BE" dirty="0"/>
          </a:p>
          <a:p>
            <a:pPr marL="914400" lvl="2" indent="0">
              <a:lnSpc>
                <a:spcPct val="120000"/>
              </a:lnSpc>
              <a:buNone/>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opdracht-MVC-tutorial</a:t>
            </a:r>
            <a:endParaRPr lang="nl-BE" sz="2800" dirty="0"/>
          </a:p>
          <a:p>
            <a:pPr marL="914400" lvl="2" indent="0">
              <a:lnSpc>
                <a:spcPct val="120000"/>
              </a:lnSpc>
              <a:buNone/>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2679112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MVC-framework: CodeIgniter</a:t>
            </a:r>
            <a:endParaRPr lang="nl-BE" dirty="0"/>
          </a:p>
        </p:txBody>
      </p:sp>
      <p:sp>
        <p:nvSpPr>
          <p:cNvPr id="3" name="Content Placeholder 2"/>
          <p:cNvSpPr>
            <a:spLocks noGrp="1"/>
          </p:cNvSpPr>
          <p:nvPr>
            <p:ph idx="1"/>
          </p:nvPr>
        </p:nvSpPr>
        <p:spPr/>
        <p:txBody>
          <a:bodyPr>
            <a:normAutofit fontScale="92500"/>
          </a:bodyPr>
          <a:lstStyle/>
          <a:p>
            <a:pPr>
              <a:lnSpc>
                <a:spcPct val="120000"/>
              </a:lnSpc>
              <a:buFontTx/>
              <a:buChar char="-"/>
            </a:pPr>
            <a:r>
              <a:rPr lang="nl-BE" dirty="0" smtClean="0"/>
              <a:t>CodeIgniter MVC-framework.</a:t>
            </a:r>
          </a:p>
          <a:p>
            <a:pPr lvl="1">
              <a:lnSpc>
                <a:spcPct val="120000"/>
              </a:lnSpc>
              <a:buFontTx/>
              <a:buChar char="-"/>
            </a:pPr>
            <a:r>
              <a:rPr lang="nl-BE" dirty="0" smtClean="0"/>
              <a:t>Een van de compactere frameworks (+/- 2Mb)</a:t>
            </a:r>
          </a:p>
          <a:p>
            <a:pPr lvl="2">
              <a:lnSpc>
                <a:spcPct val="120000"/>
              </a:lnSpc>
              <a:buFontTx/>
              <a:buChar char="-"/>
            </a:pPr>
            <a:r>
              <a:rPr lang="nl-BE" dirty="0" smtClean="0"/>
              <a:t>Nadeel: niet alles aanwezig/extra modules nodig.</a:t>
            </a:r>
          </a:p>
          <a:p>
            <a:pPr lvl="1">
              <a:lnSpc>
                <a:spcPct val="120000"/>
              </a:lnSpc>
              <a:buFontTx/>
              <a:buChar char="-"/>
            </a:pPr>
            <a:r>
              <a:rPr lang="nl-BE" dirty="0" smtClean="0"/>
              <a:t>Open source</a:t>
            </a:r>
          </a:p>
          <a:p>
            <a:pPr lvl="1">
              <a:lnSpc>
                <a:spcPct val="120000"/>
              </a:lnSpc>
              <a:buFontTx/>
              <a:buChar char="-"/>
            </a:pPr>
            <a:r>
              <a:rPr lang="nl-BE" dirty="0" smtClean="0"/>
              <a:t>Grote community</a:t>
            </a:r>
          </a:p>
          <a:p>
            <a:pPr lvl="1">
              <a:lnSpc>
                <a:spcPct val="120000"/>
              </a:lnSpc>
              <a:buFontTx/>
              <a:buChar char="-"/>
            </a:pPr>
            <a:r>
              <a:rPr lang="nl-BE" dirty="0" smtClean="0"/>
              <a:t>Goed gedocumenteerd</a:t>
            </a:r>
          </a:p>
          <a:p>
            <a:pPr lvl="1">
              <a:lnSpc>
                <a:spcPct val="120000"/>
              </a:lnSpc>
              <a:buFontTx/>
              <a:buChar char="-"/>
            </a:pPr>
            <a:r>
              <a:rPr lang="nl-BE" dirty="0" smtClean="0"/>
              <a:t>Basis voor ExpressionEngine CMS (ook van EllisLab)</a:t>
            </a:r>
          </a:p>
          <a:p>
            <a:pPr lvl="1">
              <a:lnSpc>
                <a:spcPct val="120000"/>
              </a:lnSpc>
              <a:buFontTx/>
              <a:buChar char="-"/>
            </a:pPr>
            <a:r>
              <a:rPr lang="nl-BE" dirty="0" smtClean="0"/>
              <a:t>URL: </a:t>
            </a:r>
            <a:r>
              <a:rPr lang="nl-BE" dirty="0" smtClean="0">
                <a:hlinkClick r:id="rId2"/>
              </a:rPr>
              <a:t>http</a:t>
            </a:r>
            <a:r>
              <a:rPr lang="nl-BE" dirty="0">
                <a:hlinkClick r:id="rId2"/>
              </a:rPr>
              <a:t>://ellislab.com/codeigniter</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180103655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t>CI-features</a:t>
            </a:r>
            <a:br>
              <a:rPr lang="nl-BE" dirty="0" smtClean="0"/>
            </a:br>
            <a:endParaRPr lang="nl-BE" dirty="0" smtClean="0"/>
          </a:p>
          <a:p>
            <a:pPr lvl="1"/>
            <a:r>
              <a:rPr lang="nl-BE" dirty="0" smtClean="0"/>
              <a:t>Full </a:t>
            </a:r>
            <a:r>
              <a:rPr lang="nl-BE" dirty="0"/>
              <a:t>Featured database classes with support for several platforms.</a:t>
            </a:r>
          </a:p>
          <a:p>
            <a:pPr lvl="1"/>
            <a:r>
              <a:rPr lang="nl-BE" dirty="0"/>
              <a:t>Active Record Database Support</a:t>
            </a:r>
          </a:p>
          <a:p>
            <a:pPr lvl="1"/>
            <a:r>
              <a:rPr lang="nl-BE" dirty="0"/>
              <a:t>Form and Data Validation</a:t>
            </a:r>
          </a:p>
          <a:p>
            <a:pPr lvl="1"/>
            <a:r>
              <a:rPr lang="nl-BE" dirty="0"/>
              <a:t>Security and XSS Filtering</a:t>
            </a:r>
          </a:p>
          <a:p>
            <a:pPr lvl="1"/>
            <a:r>
              <a:rPr lang="nl-BE" dirty="0"/>
              <a:t>Session Management</a:t>
            </a:r>
          </a:p>
          <a:p>
            <a:pPr lvl="1"/>
            <a:r>
              <a:rPr lang="nl-BE" dirty="0"/>
              <a:t>Email Sending Class. Supports Attachments, HTML/Text email, multiple protocols (sendmail, SMTP, and Mail) and more.</a:t>
            </a:r>
          </a:p>
          <a:p>
            <a:pPr lvl="1"/>
            <a:r>
              <a:rPr lang="nl-BE" dirty="0"/>
              <a:t>Image Manipulation Library (cropping, resizing, rotating, etc.). Supports GD, ImageMagick, and NetPBM</a:t>
            </a:r>
          </a:p>
          <a:p>
            <a:pPr lvl="1"/>
            <a:r>
              <a:rPr lang="nl-BE" dirty="0"/>
              <a:t>File Uploading Class</a:t>
            </a:r>
          </a:p>
          <a:p>
            <a:pPr lvl="1"/>
            <a:r>
              <a:rPr lang="nl-BE" dirty="0"/>
              <a:t>FTP Class</a:t>
            </a:r>
          </a:p>
          <a:p>
            <a:pPr lvl="1"/>
            <a:r>
              <a:rPr lang="nl-BE" dirty="0" smtClean="0"/>
              <a:t>Localization</a:t>
            </a:r>
          </a:p>
          <a:p>
            <a:pPr lvl="1"/>
            <a:r>
              <a:rPr lang="nl-BE" dirty="0"/>
              <a:t>Pagination</a:t>
            </a:r>
          </a:p>
          <a:p>
            <a:pPr lvl="1"/>
            <a:r>
              <a:rPr lang="nl-BE" dirty="0"/>
              <a:t>Data </a:t>
            </a:r>
            <a:r>
              <a:rPr lang="nl-BE" dirty="0" smtClean="0"/>
              <a:t>Encryption</a:t>
            </a:r>
            <a:endParaRPr lang="nl-BE" dirty="0"/>
          </a:p>
        </p:txBody>
      </p:sp>
    </p:spTree>
    <p:extLst>
      <p:ext uri="{BB962C8B-B14F-4D97-AF65-F5344CB8AC3E}">
        <p14:creationId xmlns:p14="http://schemas.microsoft.com/office/powerpoint/2010/main" val="1891883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Websites </a:t>
            </a:r>
            <a:r>
              <a:rPr lang="nl-BE" b="1" dirty="0" smtClean="0"/>
              <a:t>php.net</a:t>
            </a:r>
            <a:r>
              <a:rPr lang="nl-BE" dirty="0" smtClean="0"/>
              <a:t> &amp; </a:t>
            </a:r>
            <a:r>
              <a:rPr lang="nl-BE" b="1" dirty="0" smtClean="0"/>
              <a:t>stackoverflow.com </a:t>
            </a:r>
            <a:r>
              <a:rPr lang="nl-BE" dirty="0" smtClean="0"/>
              <a:t>= goed!</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37125"/>
            <a:ext cx="6677819" cy="349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244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pPr>
              <a:lnSpc>
                <a:spcPct val="120000"/>
              </a:lnSpc>
              <a:buFontTx/>
              <a:buChar char="-"/>
            </a:pPr>
            <a:r>
              <a:rPr lang="nl-BE" dirty="0" smtClean="0">
                <a:solidFill>
                  <a:schemeClr val="bg1">
                    <a:lumMod val="85000"/>
                  </a:schemeClr>
                </a:solidFill>
              </a:rPr>
              <a:t>CI-features</a:t>
            </a:r>
            <a:r>
              <a:rPr lang="nl-BE" dirty="0" smtClean="0"/>
              <a:t/>
            </a:r>
            <a:br>
              <a:rPr lang="nl-BE" dirty="0" smtClean="0"/>
            </a:br>
            <a:endParaRPr lang="nl-BE" dirty="0" smtClean="0"/>
          </a:p>
          <a:p>
            <a:pPr lvl="1"/>
            <a:r>
              <a:rPr lang="nl-BE" dirty="0" smtClean="0"/>
              <a:t>Benchmarking</a:t>
            </a:r>
            <a:endParaRPr lang="nl-BE" dirty="0"/>
          </a:p>
          <a:p>
            <a:pPr lvl="1"/>
            <a:r>
              <a:rPr lang="nl-BE" dirty="0"/>
              <a:t>Full Page Caching</a:t>
            </a:r>
          </a:p>
          <a:p>
            <a:pPr lvl="1"/>
            <a:r>
              <a:rPr lang="nl-BE" dirty="0"/>
              <a:t>Error Logging</a:t>
            </a:r>
          </a:p>
          <a:p>
            <a:pPr lvl="1"/>
            <a:r>
              <a:rPr lang="nl-BE" dirty="0"/>
              <a:t>Application Profiling</a:t>
            </a:r>
          </a:p>
          <a:p>
            <a:pPr lvl="1"/>
            <a:r>
              <a:rPr lang="nl-BE" dirty="0"/>
              <a:t>Calendaring Class</a:t>
            </a:r>
          </a:p>
          <a:p>
            <a:pPr lvl="1"/>
            <a:r>
              <a:rPr lang="nl-BE" dirty="0"/>
              <a:t>User Agent Class</a:t>
            </a:r>
          </a:p>
          <a:p>
            <a:pPr lvl="1"/>
            <a:r>
              <a:rPr lang="nl-BE" dirty="0"/>
              <a:t>Zip Encoding Class</a:t>
            </a:r>
          </a:p>
          <a:p>
            <a:pPr lvl="1"/>
            <a:r>
              <a:rPr lang="nl-BE" dirty="0"/>
              <a:t>Template Engine Class</a:t>
            </a:r>
          </a:p>
          <a:p>
            <a:pPr lvl="1"/>
            <a:r>
              <a:rPr lang="nl-BE" dirty="0"/>
              <a:t>Trackback Class</a:t>
            </a:r>
          </a:p>
          <a:p>
            <a:pPr lvl="1"/>
            <a:r>
              <a:rPr lang="nl-BE" dirty="0"/>
              <a:t>XML-RPC Library</a:t>
            </a:r>
          </a:p>
          <a:p>
            <a:pPr lvl="1"/>
            <a:r>
              <a:rPr lang="nl-BE" dirty="0"/>
              <a:t>Unit Testing Class</a:t>
            </a:r>
          </a:p>
          <a:p>
            <a:pPr lvl="1"/>
            <a:r>
              <a:rPr lang="nl-BE" dirty="0"/>
              <a:t>Search-engine Friendly URLs</a:t>
            </a:r>
          </a:p>
          <a:p>
            <a:pPr lvl="1"/>
            <a:r>
              <a:rPr lang="nl-BE" dirty="0"/>
              <a:t>Flexible URI Routing</a:t>
            </a:r>
          </a:p>
          <a:p>
            <a:pPr lvl="1"/>
            <a:r>
              <a:rPr lang="nl-BE" dirty="0"/>
              <a:t>Support for Hooks and Class Extensions</a:t>
            </a:r>
          </a:p>
          <a:p>
            <a:pPr lvl="1"/>
            <a:r>
              <a:rPr lang="nl-BE" dirty="0"/>
              <a:t>Large library of "helper" functions</a:t>
            </a:r>
          </a:p>
        </p:txBody>
      </p:sp>
    </p:spTree>
    <p:extLst>
      <p:ext uri="{BB962C8B-B14F-4D97-AF65-F5344CB8AC3E}">
        <p14:creationId xmlns:p14="http://schemas.microsoft.com/office/powerpoint/2010/main" val="18094766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Getting started</a:t>
            </a:r>
          </a:p>
          <a:p>
            <a:pPr lvl="1">
              <a:lnSpc>
                <a:spcPct val="120000"/>
              </a:lnSpc>
              <a:buFontTx/>
              <a:buChar char="-"/>
            </a:pPr>
            <a:r>
              <a:rPr lang="nl-BE" dirty="0" smtClean="0"/>
              <a:t>Download CodeIgniter op </a:t>
            </a:r>
            <a:r>
              <a:rPr lang="nl-BE" dirty="0">
                <a:hlinkClick r:id="rId2"/>
              </a:rPr>
              <a:t>http://</a:t>
            </a:r>
            <a:r>
              <a:rPr lang="nl-BE" dirty="0" smtClean="0">
                <a:hlinkClick r:id="rId2"/>
              </a:rPr>
              <a:t>ellislab.com/codeigniter</a:t>
            </a:r>
            <a:r>
              <a:rPr lang="nl-BE" dirty="0" smtClean="0"/>
              <a:t/>
            </a:r>
            <a:br>
              <a:rPr lang="nl-BE" dirty="0" smtClean="0"/>
            </a:br>
            <a:endParaRPr lang="nl-BE" dirty="0" smtClean="0"/>
          </a:p>
          <a:p>
            <a:pPr lvl="1">
              <a:lnSpc>
                <a:spcPct val="120000"/>
              </a:lnSpc>
              <a:buFontTx/>
              <a:buChar char="-"/>
            </a:pPr>
            <a:r>
              <a:rPr lang="nl-BE" dirty="0" smtClean="0"/>
              <a:t>Plaats alle files in een map (htdocs, ...) toegankelijk voor je Virtual Server (MAMP, XAMP, ...)</a:t>
            </a: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988123802"/>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a:t>Surf naar </a:t>
            </a:r>
            <a:r>
              <a:rPr lang="nl-BE" dirty="0" smtClean="0"/>
              <a:t>deze lokale </a:t>
            </a:r>
            <a:r>
              <a:rPr lang="nl-BE" dirty="0"/>
              <a:t>map</a:t>
            </a:r>
          </a:p>
          <a:p>
            <a:pPr>
              <a:lnSpc>
                <a:spcPct val="120000"/>
              </a:lnSpc>
              <a:buFontTx/>
              <a:buChar char="-"/>
            </a:pPr>
            <a:endParaRPr lang="nl-BE" dirty="0" smtClean="0">
              <a:solidFill>
                <a:schemeClr val="bg1">
                  <a:lumMod val="85000"/>
                </a:schemeClr>
              </a:solidFill>
            </a:endParaRPr>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67818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112094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62500" lnSpcReduction="20000"/>
          </a:bodyPr>
          <a:lstStyle/>
          <a:p>
            <a:pPr>
              <a:lnSpc>
                <a:spcPct val="120000"/>
              </a:lnSpc>
              <a:buFontTx/>
              <a:buChar char="-"/>
            </a:pPr>
            <a:r>
              <a:rPr lang="nl-BE" dirty="0" smtClean="0">
                <a:solidFill>
                  <a:schemeClr val="bg1">
                    <a:lumMod val="85000"/>
                  </a:schemeClr>
                </a:solidFill>
              </a:rPr>
              <a:t>Getting started</a:t>
            </a:r>
          </a:p>
          <a:p>
            <a:pPr marL="742950" lvl="2" indent="-342900">
              <a:lnSpc>
                <a:spcPct val="120000"/>
              </a:lnSpc>
              <a:buFontTx/>
              <a:buChar char="-"/>
            </a:pPr>
            <a:r>
              <a:rPr lang="nl-BE" dirty="0" smtClean="0"/>
              <a:t>Als de bovenstaande pagina verschijnt is de installatie gelukt.</a:t>
            </a:r>
            <a:br>
              <a:rPr lang="nl-BE" dirty="0" smtClean="0"/>
            </a:br>
            <a:endParaRPr lang="nl-BE" dirty="0" smtClean="0"/>
          </a:p>
          <a:p>
            <a:pPr marL="742950" lvl="2" indent="-342900">
              <a:lnSpc>
                <a:spcPct val="120000"/>
              </a:lnSpc>
              <a:buFontTx/>
              <a:buChar char="-"/>
            </a:pPr>
            <a:r>
              <a:rPr lang="nl-BE" dirty="0"/>
              <a:t>Maak een verschil tussen development-omgeving </a:t>
            </a:r>
            <a:r>
              <a:rPr lang="nl-BE" dirty="0" smtClean="0"/>
              <a:t>en </a:t>
            </a:r>
            <a:r>
              <a:rPr lang="nl-BE" dirty="0"/>
              <a:t>productie-omgeving </a:t>
            </a:r>
            <a:endParaRPr lang="nl-BE" dirty="0" smtClean="0"/>
          </a:p>
          <a:p>
            <a:pPr marL="1200150" lvl="3" indent="-342900">
              <a:lnSpc>
                <a:spcPct val="120000"/>
              </a:lnSpc>
              <a:buFontTx/>
              <a:buChar char="-"/>
            </a:pPr>
            <a:r>
              <a:rPr lang="nl-BE" dirty="0" smtClean="0"/>
              <a:t>Development omgeving: </a:t>
            </a:r>
          </a:p>
          <a:p>
            <a:pPr marL="1657350" lvl="4" indent="-342900">
              <a:lnSpc>
                <a:spcPct val="120000"/>
              </a:lnSpc>
              <a:buFontTx/>
              <a:buChar char="-"/>
            </a:pPr>
            <a:r>
              <a:rPr lang="nl-BE" dirty="0" smtClean="0"/>
              <a:t>Meestal lokaal</a:t>
            </a:r>
          </a:p>
          <a:p>
            <a:pPr marL="1657350" lvl="4" indent="-342900">
              <a:lnSpc>
                <a:spcPct val="120000"/>
              </a:lnSpc>
              <a:buFontTx/>
              <a:buChar char="-"/>
            </a:pPr>
            <a:r>
              <a:rPr lang="nl-BE" dirty="0" smtClean="0"/>
              <a:t>Toont specifieke foutboodschappen (“PHP error on line ...”)</a:t>
            </a:r>
          </a:p>
          <a:p>
            <a:pPr marL="1657350" lvl="4" indent="-342900">
              <a:lnSpc>
                <a:spcPct val="120000"/>
              </a:lnSpc>
              <a:buFontTx/>
              <a:buChar char="-"/>
            </a:pPr>
            <a:r>
              <a:rPr lang="nl-BE" dirty="0" smtClean="0"/>
              <a:t>Lokale base paths</a:t>
            </a:r>
          </a:p>
          <a:p>
            <a:pPr marL="1657350" lvl="4" indent="-342900">
              <a:lnSpc>
                <a:spcPct val="120000"/>
              </a:lnSpc>
              <a:buFontTx/>
              <a:buChar char="-"/>
            </a:pPr>
            <a:r>
              <a:rPr lang="nl-BE" dirty="0" smtClean="0"/>
              <a:t>Lokale database</a:t>
            </a:r>
            <a:br>
              <a:rPr lang="nl-BE" dirty="0" smtClean="0"/>
            </a:br>
            <a:endParaRPr lang="nl-BE" dirty="0" smtClean="0"/>
          </a:p>
          <a:p>
            <a:pPr marL="1200150" lvl="3" indent="-342900">
              <a:lnSpc>
                <a:spcPct val="120000"/>
              </a:lnSpc>
              <a:buFontTx/>
              <a:buChar char="-"/>
            </a:pPr>
            <a:r>
              <a:rPr lang="nl-BE" dirty="0" smtClean="0"/>
              <a:t>Productie omgeving</a:t>
            </a:r>
          </a:p>
          <a:p>
            <a:pPr marL="1657350" lvl="4" indent="-342900">
              <a:lnSpc>
                <a:spcPct val="120000"/>
              </a:lnSpc>
              <a:buFontTx/>
              <a:buChar char="-"/>
            </a:pPr>
            <a:r>
              <a:rPr lang="nl-BE" dirty="0" smtClean="0"/>
              <a:t>Op de ftp (live website)</a:t>
            </a:r>
          </a:p>
          <a:p>
            <a:pPr marL="1657350" lvl="4" indent="-342900">
              <a:lnSpc>
                <a:spcPct val="120000"/>
              </a:lnSpc>
              <a:buFontTx/>
              <a:buChar char="-"/>
            </a:pPr>
            <a:r>
              <a:rPr lang="nl-BE" dirty="0" smtClean="0"/>
              <a:t>Toont algemene foutboodschappen (“Er ging iets mis”)</a:t>
            </a:r>
          </a:p>
          <a:p>
            <a:pPr marL="1657350" lvl="4" indent="-342900">
              <a:lnSpc>
                <a:spcPct val="120000"/>
              </a:lnSpc>
              <a:buFontTx/>
              <a:buChar char="-"/>
            </a:pPr>
            <a:r>
              <a:rPr lang="nl-BE" dirty="0" smtClean="0"/>
              <a:t>Absolute base paths (eigenlijke url van website) </a:t>
            </a:r>
          </a:p>
          <a:p>
            <a:pPr marL="1657350" lvl="4" indent="-342900">
              <a:lnSpc>
                <a:spcPct val="120000"/>
              </a:lnSpc>
              <a:buFontTx/>
              <a:buChar char="-"/>
            </a:pPr>
            <a:r>
              <a:rPr lang="nl-BE" dirty="0" smtClean="0"/>
              <a:t>Live database (password protected)</a:t>
            </a:r>
            <a:br>
              <a:rPr lang="nl-BE" dirty="0" smtClean="0"/>
            </a:br>
            <a:endParaRPr lang="nl-BE" dirty="0" smtClean="0"/>
          </a:p>
          <a:p>
            <a:pPr marL="1200150" lvl="3" indent="-342900">
              <a:lnSpc>
                <a:spcPct val="120000"/>
              </a:lnSpc>
              <a:buFontTx/>
              <a:buChar char="-"/>
            </a:pPr>
            <a:r>
              <a:rPr lang="nl-BE" dirty="0" smtClean="0"/>
              <a:t>Vooralleer de applicatie te uploaden, moet je deze bepaalde development-eigenschappen wijzigen naar productie-eigenschappen.</a:t>
            </a: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56670549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Doorneem de User Guide</a:t>
            </a:r>
          </a:p>
          <a:p>
            <a:pPr lvl="2">
              <a:lnSpc>
                <a:spcPct val="120000"/>
              </a:lnSpc>
              <a:buFontTx/>
              <a:buChar char="-"/>
            </a:pPr>
            <a:r>
              <a:rPr lang="nl-BE" dirty="0"/>
              <a:t>Te vinden in de map </a:t>
            </a:r>
            <a:r>
              <a:rPr lang="nl-BE" dirty="0" smtClean="0"/>
              <a:t>user_guide</a:t>
            </a:r>
          </a:p>
          <a:p>
            <a:pPr lvl="3">
              <a:lnSpc>
                <a:spcPct val="120000"/>
              </a:lnSpc>
              <a:buFontTx/>
              <a:buChar char="-"/>
            </a:pPr>
            <a:r>
              <a:rPr lang="nl-BE" sz="1400" b="1" dirty="0" smtClean="0"/>
              <a:t>Opmerking</a:t>
            </a:r>
            <a:r>
              <a:rPr lang="nl-BE" sz="1400" dirty="0" smtClean="0"/>
              <a:t>: deze map (en license.txt) verwijder je best wanneer je website in productie gaat.  Deze dienen enkel als uitleg over het CI-framework en hebben geen applicatie-functie.</a:t>
            </a:r>
            <a:endParaRPr lang="nl-BE" sz="1400" dirty="0"/>
          </a:p>
          <a:p>
            <a:pPr lvl="2">
              <a:lnSpc>
                <a:spcPct val="120000"/>
              </a:lnSpc>
              <a:buFontTx/>
              <a:buChar char="-"/>
            </a:pPr>
            <a:endParaRPr lang="nl-BE" dirty="0" smtClean="0"/>
          </a:p>
          <a:p>
            <a:pPr lvl="2">
              <a:lnSpc>
                <a:spcPct val="120000"/>
              </a:lnSpc>
              <a:buFontTx/>
              <a:buChar char="-"/>
            </a:pPr>
            <a:r>
              <a:rPr lang="nl-BE" dirty="0" smtClean="0"/>
              <a:t>Of, te </a:t>
            </a:r>
            <a:r>
              <a:rPr lang="nl-BE" dirty="0"/>
              <a:t>vinden </a:t>
            </a:r>
            <a:r>
              <a:rPr lang="nl-BE" dirty="0" smtClean="0"/>
              <a:t>op: </a:t>
            </a:r>
          </a:p>
          <a:p>
            <a:pPr lvl="3">
              <a:lnSpc>
                <a:spcPct val="120000"/>
              </a:lnSpc>
              <a:buFontTx/>
              <a:buChar char="-"/>
            </a:pPr>
            <a:r>
              <a:rPr lang="nl-BE" dirty="0" smtClean="0">
                <a:hlinkClick r:id="rId2"/>
              </a:rPr>
              <a:t>http</a:t>
            </a:r>
            <a:r>
              <a:rPr lang="nl-BE" dirty="0">
                <a:hlinkClick r:id="rId2"/>
              </a:rPr>
              <a:t>://</a:t>
            </a:r>
            <a:r>
              <a:rPr lang="nl-BE" dirty="0" smtClean="0">
                <a:hlinkClick r:id="rId2"/>
              </a:rPr>
              <a:t>ellislab.com/codeigniter/user-guide/</a:t>
            </a:r>
            <a:endParaRPr lang="nl-BE" dirty="0"/>
          </a:p>
          <a:p>
            <a:pPr lvl="3">
              <a:lnSpc>
                <a:spcPct val="120000"/>
              </a:lnSpc>
              <a:buFontTx/>
              <a:buChar char="-"/>
            </a:pP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spTree>
    <p:extLst>
      <p:ext uri="{BB962C8B-B14F-4D97-AF65-F5344CB8AC3E}">
        <p14:creationId xmlns:p14="http://schemas.microsoft.com/office/powerpoint/2010/main" val="365279164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a:t>Table of </a:t>
            </a:r>
            <a:r>
              <a:rPr lang="nl-BE" dirty="0" smtClean="0"/>
              <a:t>contents: </a:t>
            </a:r>
            <a:r>
              <a:rPr lang="nl-BE" dirty="0"/>
              <a:t>overzicht van alle </a:t>
            </a:r>
            <a:r>
              <a:rPr lang="nl-BE" dirty="0" smtClean="0"/>
              <a:t>CI-functies</a:t>
            </a:r>
            <a:endParaRPr lang="nl-BE" dirty="0"/>
          </a:p>
          <a:p>
            <a:pPr lvl="1">
              <a:lnSpc>
                <a:spcPct val="120000"/>
              </a:lnSpc>
              <a:buFontTx/>
              <a:buChar char="-"/>
            </a:pP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20" y="3068960"/>
            <a:ext cx="677227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28014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endParaRPr lang="nl-BE" dirty="0"/>
          </a:p>
          <a:p>
            <a:pPr marL="914400" lvl="2" indent="0">
              <a:lnSpc>
                <a:spcPct val="120000"/>
              </a:lnSpc>
              <a:buNone/>
            </a:pPr>
            <a:endParaRPr lang="nl-BE" dirty="0"/>
          </a:p>
          <a:p>
            <a:pPr lvl="4">
              <a:lnSpc>
                <a:spcPct val="120000"/>
              </a:lnSpc>
              <a:buFontTx/>
              <a:buChar char="-"/>
            </a:pPr>
            <a:endParaRPr lang="nl-B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414" y="2492896"/>
            <a:ext cx="6781800"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83277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Begin bij Installation</a:t>
            </a:r>
            <a:br>
              <a:rPr lang="nl-BE" dirty="0" smtClean="0"/>
            </a:br>
            <a:r>
              <a:rPr lang="nl-BE" dirty="0" smtClean="0"/>
              <a:t/>
            </a:r>
            <a:br>
              <a:rPr lang="nl-BE" dirty="0" smtClean="0"/>
            </a:br>
            <a:r>
              <a:rPr lang="nl-BE" sz="1600" dirty="0" smtClean="0">
                <a:hlinkClick r:id="rId2"/>
              </a:rPr>
              <a:t>http</a:t>
            </a:r>
            <a:r>
              <a:rPr lang="nl-BE" sz="1600" dirty="0">
                <a:hlinkClick r:id="rId2"/>
              </a:rPr>
              <a:t>://</a:t>
            </a:r>
            <a:r>
              <a:rPr lang="nl-BE" sz="1600" dirty="0" smtClean="0">
                <a:hlinkClick r:id="rId2"/>
              </a:rPr>
              <a:t>ellislab.com/codeigniter/user-guide/installation/index.html</a:t>
            </a:r>
            <a:r>
              <a:rPr lang="nl-BE" sz="1600" dirty="0" smtClean="0"/>
              <a:t/>
            </a:r>
            <a:br>
              <a:rPr lang="nl-BE" sz="1600" dirty="0" smtClean="0"/>
            </a:br>
            <a:endParaRPr lang="nl-BE" sz="1600" dirty="0" smtClean="0"/>
          </a:p>
          <a:p>
            <a:pPr lvl="2">
              <a:lnSpc>
                <a:spcPct val="120000"/>
              </a:lnSpc>
              <a:buFontTx/>
              <a:buChar char="-"/>
            </a:pPr>
            <a:r>
              <a:rPr lang="nl-BE" b="1" dirty="0" smtClean="0"/>
              <a:t>application/config/config.php</a:t>
            </a:r>
            <a:endParaRPr lang="nl-BE" b="1" dirty="0"/>
          </a:p>
          <a:p>
            <a:pPr lvl="3">
              <a:lnSpc>
                <a:spcPct val="120000"/>
              </a:lnSpc>
              <a:buFontTx/>
              <a:buChar char="-"/>
            </a:pPr>
            <a:r>
              <a:rPr lang="nl-BE" dirty="0" smtClean="0"/>
              <a:t>$config[‘base_url’] aanpassen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a:t>OPM</a:t>
            </a:r>
            <a:r>
              <a:rPr lang="nl-BE" dirty="0"/>
              <a:t>: </a:t>
            </a:r>
            <a:r>
              <a:rPr lang="nl-BE" dirty="0" smtClean="0"/>
              <a:t>deze URL hangt af van de map waar jij de CI-bestanden  hebt geplaatst.</a:t>
            </a:r>
          </a:p>
          <a:p>
            <a:pPr lvl="4">
              <a:lnSpc>
                <a:spcPct val="120000"/>
              </a:lnSpc>
              <a:buFontTx/>
              <a:buChar char="-"/>
            </a:pPr>
            <a:endParaRPr lang="nl-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653136"/>
            <a:ext cx="61055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092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application/config/database.php</a:t>
            </a:r>
          </a:p>
          <a:p>
            <a:pPr lvl="3">
              <a:lnSpc>
                <a:spcPct val="120000"/>
              </a:lnSpc>
              <a:buFontTx/>
              <a:buChar char="-"/>
            </a:pPr>
            <a:r>
              <a:rPr lang="nl-BE" dirty="0" smtClean="0"/>
              <a:t>$db variabelen aanpassen naar databasegegevens van eigen sql-server.</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b="1" dirty="0" smtClean="0"/>
              <a:t>OPM</a:t>
            </a:r>
            <a:r>
              <a:rPr lang="nl-BE" dirty="0" smtClean="0"/>
              <a:t>: hostname, username, password en database values zijn voor iedereen anders.</a:t>
            </a:r>
            <a:endParaRPr lang="nl-BE" dirty="0"/>
          </a:p>
          <a:p>
            <a:pPr lvl="3">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293095"/>
            <a:ext cx="43053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240685"/>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solidFill>
                  <a:schemeClr val="bg1">
                    <a:lumMod val="85000"/>
                  </a:schemeClr>
                </a:solidFill>
              </a:rPr>
              <a:t>Begin bij Installation</a:t>
            </a:r>
            <a:endParaRPr lang="nl-BE" dirty="0" smtClean="0"/>
          </a:p>
          <a:p>
            <a:pPr lvl="2">
              <a:lnSpc>
                <a:spcPct val="120000"/>
              </a:lnSpc>
              <a:buFontTx/>
              <a:buChar char="-"/>
            </a:pPr>
            <a:r>
              <a:rPr lang="nl-BE" b="1" dirty="0" smtClean="0"/>
              <a:t>index.php</a:t>
            </a:r>
          </a:p>
          <a:p>
            <a:pPr lvl="3">
              <a:lnSpc>
                <a:spcPct val="120000"/>
              </a:lnSpc>
              <a:buFontTx/>
              <a:buChar char="-"/>
            </a:pPr>
            <a:r>
              <a:rPr lang="nl-BE" dirty="0" smtClean="0"/>
              <a:t>Om te kunnen debuggen moet de constante ENVIRONMENT de value development hebben.</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
            </a:r>
            <a:br>
              <a:rPr lang="nl-BE" dirty="0" smtClean="0"/>
            </a:br>
            <a:r>
              <a:rPr lang="nl-BE" dirty="0" smtClean="0"/>
              <a:t>OPM: dit is enkel voor ontwikkelingsomgevingen. Zou een groot security-lek opleveren wanneer dit in productie wordt gebruikt.</a:t>
            </a:r>
          </a:p>
          <a:p>
            <a:pPr marL="914400" lvl="2" indent="0">
              <a:lnSpc>
                <a:spcPct val="120000"/>
              </a:lnSpc>
              <a:buNone/>
            </a:pPr>
            <a:endParaRPr lang="nl-BE" dirty="0" smtClean="0"/>
          </a:p>
          <a:p>
            <a:pPr lvl="4">
              <a:lnSpc>
                <a:spcPct val="120000"/>
              </a:lnSpc>
              <a:buFontTx/>
              <a:buChar char="-"/>
            </a:pP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870" y="4221088"/>
            <a:ext cx="5695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6755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Anatomie php.net</a:t>
            </a:r>
            <a:endParaRPr lang="nl-BE" dirty="0"/>
          </a:p>
        </p:txBody>
      </p:sp>
      <p:sp>
        <p:nvSpPr>
          <p:cNvPr id="3" name="Content Placeholder 2"/>
          <p:cNvSpPr>
            <a:spLocks noGrp="1"/>
          </p:cNvSpPr>
          <p:nvPr>
            <p:ph idx="1"/>
          </p:nvPr>
        </p:nvSpPr>
        <p:spPr/>
        <p:txBody>
          <a:bodyPr/>
          <a:lstStyle/>
          <a:p>
            <a:pPr marL="1828800" lvl="3" indent="-457200">
              <a:lnSpc>
                <a:spcPct val="150000"/>
              </a:lnSpc>
            </a:pPr>
            <a:r>
              <a:rPr lang="nl-BE" dirty="0" smtClean="0"/>
              <a:t>Wees kritisch/analyseer website</a:t>
            </a:r>
          </a:p>
          <a:p>
            <a:pPr marL="2286000" lvl="4" indent="-457200">
              <a:lnSpc>
                <a:spcPct val="150000"/>
              </a:lnSpc>
            </a:pPr>
            <a:r>
              <a:rPr lang="nl-BE" dirty="0" smtClean="0"/>
              <a:t>Datum?</a:t>
            </a:r>
          </a:p>
          <a:p>
            <a:pPr marL="2286000" lvl="4" indent="-457200">
              <a:lnSpc>
                <a:spcPct val="150000"/>
              </a:lnSpc>
            </a:pPr>
            <a:r>
              <a:rPr lang="nl-BE" dirty="0" smtClean="0"/>
              <a:t>Commentaren?</a:t>
            </a:r>
          </a:p>
          <a:p>
            <a:pPr marL="2286000" lvl="4" indent="-457200">
              <a:lnSpc>
                <a:spcPct val="150000"/>
              </a:lnSpc>
            </a:pPr>
            <a:r>
              <a:rPr lang="nl-BE" dirty="0" smtClean="0"/>
              <a:t>Reclame?</a:t>
            </a:r>
          </a:p>
          <a:p>
            <a:pPr marL="1828800" lvl="3" indent="-457200">
              <a:lnSpc>
                <a:spcPct val="150000"/>
              </a:lnSpc>
            </a:pPr>
            <a:r>
              <a:rPr lang="nl-BE" dirty="0" smtClean="0"/>
              <a:t>Het eerste zoekresultaat is niet altijd wat je zoekt</a:t>
            </a:r>
          </a:p>
          <a:p>
            <a:pPr marL="1828800" lvl="3" indent="-457200">
              <a:lnSpc>
                <a:spcPct val="150000"/>
              </a:lnSpc>
            </a:pPr>
            <a:r>
              <a:rPr lang="nl-BE" dirty="0" smtClean="0"/>
              <a:t>Neem de tijd om de eerste paar zinnen van elk zoekresultaat te lezen =&gt; antwoord zit hier vaak al in vervat</a:t>
            </a:r>
          </a:p>
          <a:p>
            <a:pPr marL="1371600" lvl="2" indent="-457200">
              <a:lnSpc>
                <a:spcPct val="150000"/>
              </a:lnSpc>
            </a:pPr>
            <a:endParaRPr lang="nl-BE" dirty="0" smtClean="0"/>
          </a:p>
          <a:p>
            <a:pPr marL="1371600" lvl="2" indent="-457200">
              <a:lnSpc>
                <a:spcPct val="150000"/>
              </a:lnSpc>
            </a:pPr>
            <a:endParaRPr lang="nl-BE" dirty="0" smtClean="0"/>
          </a:p>
          <a:p>
            <a:pPr marL="971550" lvl="1" indent="-457200">
              <a:lnSpc>
                <a:spcPct val="150000"/>
              </a:lnSpc>
            </a:pPr>
            <a:endParaRPr lang="nl-BE" dirty="0" smtClean="0"/>
          </a:p>
          <a:p>
            <a:endParaRPr lang="nl-BE" dirty="0"/>
          </a:p>
        </p:txBody>
      </p:sp>
    </p:spTree>
    <p:extLst>
      <p:ext uri="{BB962C8B-B14F-4D97-AF65-F5344CB8AC3E}">
        <p14:creationId xmlns:p14="http://schemas.microsoft.com/office/powerpoint/2010/main" val="393846700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Tutorial</a:t>
            </a:r>
          </a:p>
          <a:p>
            <a:pPr marL="914400" lvl="2" indent="0">
              <a:lnSpc>
                <a:spcPct val="120000"/>
              </a:lnSpc>
              <a:buNone/>
            </a:pPr>
            <a:endParaRPr lang="nl-BE" dirty="0" smtClean="0"/>
          </a:p>
          <a:p>
            <a:pPr lvl="4">
              <a:lnSpc>
                <a:spcPct val="120000"/>
              </a:lnSpc>
              <a:buFontTx/>
              <a:buChar char="-"/>
            </a:pP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91" y="3140968"/>
            <a:ext cx="6791325"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11905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CodeIgniter</a:t>
            </a:r>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rPr>
              <a:t>Getting started</a:t>
            </a:r>
          </a:p>
          <a:p>
            <a:pPr lvl="1">
              <a:lnSpc>
                <a:spcPct val="120000"/>
              </a:lnSpc>
              <a:buFontTx/>
              <a:buChar char="-"/>
            </a:pPr>
            <a:r>
              <a:rPr lang="nl-BE" dirty="0" smtClean="0"/>
              <a:t>Opdracht </a:t>
            </a:r>
            <a:r>
              <a:rPr lang="nl-BE" dirty="0" smtClean="0">
                <a:solidFill>
                  <a:srgbClr val="00B0F0"/>
                </a:solidFill>
              </a:rPr>
              <a:t>opdracht-</a:t>
            </a:r>
            <a:r>
              <a:rPr lang="nl-BE" smtClean="0">
                <a:solidFill>
                  <a:srgbClr val="00B0F0"/>
                </a:solidFill>
              </a:rPr>
              <a:t>CodeIgniter</a:t>
            </a: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7348196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a:t>
            </a:r>
            <a:r>
              <a:rPr lang="nl-BE" dirty="0" err="1" smtClean="0"/>
              <a:t>Laravel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solidFill>
                  <a:schemeClr val="bg1">
                    <a:lumMod val="85000"/>
                  </a:schemeClr>
                </a:solidFill>
                <a:hlinkClick r:id="rId2"/>
              </a:rPr>
              <a:t>http://www.laravel.com</a:t>
            </a:r>
            <a:endParaRPr lang="nl-BE" dirty="0" smtClean="0">
              <a:solidFill>
                <a:schemeClr val="bg1">
                  <a:lumMod val="85000"/>
                </a:schemeClr>
              </a:solidFill>
            </a:endParaRPr>
          </a:p>
          <a:p>
            <a:pPr>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4" y="2492896"/>
            <a:ext cx="9127305" cy="6247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099076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MVC-framework: </a:t>
            </a:r>
            <a:r>
              <a:rPr lang="nl-BE" dirty="0" err="1" smtClean="0"/>
              <a:t>Laravel</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smtClean="0"/>
              <a:t>Voor mensen die problemen ondervinden bij de installatie van een </a:t>
            </a:r>
            <a:r>
              <a:rPr lang="nl-BE" dirty="0" err="1" smtClean="0"/>
              <a:t>Laravel</a:t>
            </a:r>
            <a:r>
              <a:rPr lang="nl-BE" dirty="0" smtClean="0"/>
              <a:t>-project</a:t>
            </a:r>
          </a:p>
          <a:p>
            <a:pPr lvl="1">
              <a:lnSpc>
                <a:spcPct val="120000"/>
              </a:lnSpc>
              <a:buFontTx/>
              <a:buChar char="-"/>
            </a:pPr>
            <a:r>
              <a:rPr lang="nl-BE" dirty="0" smtClean="0"/>
              <a:t>“</a:t>
            </a:r>
            <a:r>
              <a:rPr lang="nl-BE" dirty="0" err="1" smtClean="0"/>
              <a:t>Mcrypt</a:t>
            </a:r>
            <a:r>
              <a:rPr lang="nl-BE" dirty="0" smtClean="0"/>
              <a:t> PHP extension </a:t>
            </a:r>
            <a:r>
              <a:rPr lang="nl-BE" dirty="0" err="1" smtClean="0"/>
              <a:t>required</a:t>
            </a:r>
            <a:r>
              <a:rPr lang="nl-BE" dirty="0" smtClean="0"/>
              <a:t>”</a:t>
            </a:r>
          </a:p>
          <a:p>
            <a:pPr lvl="2">
              <a:lnSpc>
                <a:spcPct val="120000"/>
              </a:lnSpc>
              <a:buFontTx/>
              <a:buChar char="-"/>
            </a:pPr>
            <a:r>
              <a:rPr lang="nl-BE" dirty="0"/>
              <a:t>http://andyy.me/mcrypt-php-extension-for-laravel-in-xampp-mac/</a:t>
            </a:r>
            <a:endParaRPr lang="nl-BE" dirty="0" smtClean="0"/>
          </a:p>
          <a:p>
            <a:pPr>
              <a:lnSpc>
                <a:spcPct val="120000"/>
              </a:lnSpc>
              <a:buFontTx/>
              <a:buChar char="-"/>
            </a:pPr>
            <a:endParaRPr lang="nl-BE" dirty="0" smtClean="0"/>
          </a:p>
          <a:p>
            <a:pPr marL="914400" lvl="2" indent="0">
              <a:lnSpc>
                <a:spcPct val="120000"/>
              </a:lnSpc>
              <a:buNone/>
            </a:pPr>
            <a:endParaRPr lang="nl-BE" dirty="0" smtClean="0"/>
          </a:p>
          <a:p>
            <a:pPr lvl="4">
              <a:lnSpc>
                <a:spcPct val="120000"/>
              </a:lnSpc>
              <a:buFontTx/>
              <a:buChar char="-"/>
            </a:pPr>
            <a:endParaRPr lang="nl-BE" dirty="0"/>
          </a:p>
        </p:txBody>
      </p:sp>
    </p:spTree>
    <p:extLst>
      <p:ext uri="{BB962C8B-B14F-4D97-AF65-F5344CB8AC3E}">
        <p14:creationId xmlns:p14="http://schemas.microsoft.com/office/powerpoint/2010/main" val="1466448200"/>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patterns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t>Design Patterns</a:t>
            </a:r>
          </a:p>
          <a:p>
            <a:pPr lvl="1">
              <a:lnSpc>
                <a:spcPct val="120000"/>
              </a:lnSpc>
              <a:buFontTx/>
              <a:buChar char="-"/>
            </a:pPr>
            <a:r>
              <a:rPr lang="en-US" dirty="0"/>
              <a:t>In het </a:t>
            </a:r>
            <a:r>
              <a:rPr lang="en-US" dirty="0" err="1"/>
              <a:t>leven</a:t>
            </a:r>
            <a:r>
              <a:rPr lang="en-US" dirty="0"/>
              <a:t> </a:t>
            </a:r>
            <a:r>
              <a:rPr lang="en-US" dirty="0" err="1"/>
              <a:t>geroepen</a:t>
            </a:r>
            <a:r>
              <a:rPr lang="en-US" dirty="0"/>
              <a:t>/</a:t>
            </a:r>
            <a:r>
              <a:rPr lang="en-US" dirty="0" err="1"/>
              <a:t>voor</a:t>
            </a:r>
            <a:r>
              <a:rPr lang="en-US" dirty="0"/>
              <a:t> het </a:t>
            </a:r>
            <a:r>
              <a:rPr lang="en-US" dirty="0" err="1"/>
              <a:t>eerst</a:t>
            </a:r>
            <a:r>
              <a:rPr lang="en-US" dirty="0"/>
              <a:t> </a:t>
            </a:r>
            <a:r>
              <a:rPr lang="en-US" dirty="0" err="1"/>
              <a:t>beschreven</a:t>
            </a:r>
            <a:r>
              <a:rPr lang="en-US" dirty="0"/>
              <a:t> door the Gang of Four: Erich Gamma, Richard Helm, Ralph Johnson and John </a:t>
            </a:r>
            <a:r>
              <a:rPr lang="en-US" dirty="0" err="1"/>
              <a:t>Vlissides</a:t>
            </a:r>
            <a:r>
              <a:rPr lang="en-US" dirty="0"/>
              <a:t> in het </a:t>
            </a:r>
            <a:r>
              <a:rPr lang="en-US" dirty="0" err="1"/>
              <a:t>boek</a:t>
            </a:r>
            <a:r>
              <a:rPr lang="en-US" dirty="0"/>
              <a:t> </a:t>
            </a:r>
            <a:r>
              <a:rPr lang="en-US" b="1" i="1" dirty="0"/>
              <a:t>Design Patterns: Elements of Reusable Object-Oriented Software</a:t>
            </a:r>
            <a:endParaRPr lang="nl-BE" dirty="0"/>
          </a:p>
          <a:p>
            <a:pPr lvl="1">
              <a:lnSpc>
                <a:spcPct val="120000"/>
              </a:lnSpc>
              <a:buFontTx/>
              <a:buChar char="-"/>
            </a:pPr>
            <a:r>
              <a:rPr lang="nl-BE" dirty="0"/>
              <a:t>Design patterns zijn bepaalde codeblokken om bepaalde problemen die vaak voorkomen bij OOP op te lossen of om performantie te vehogen.</a:t>
            </a:r>
          </a:p>
          <a:p>
            <a:pPr>
              <a:lnSpc>
                <a:spcPct val="120000"/>
              </a:lnSpc>
            </a:pPr>
            <a:endParaRPr lang="nl-BE" dirty="0" smtClean="0"/>
          </a:p>
        </p:txBody>
      </p:sp>
    </p:spTree>
    <p:extLst>
      <p:ext uri="{BB962C8B-B14F-4D97-AF65-F5344CB8AC3E}">
        <p14:creationId xmlns:p14="http://schemas.microsoft.com/office/powerpoint/2010/main" val="232841846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design </a:t>
            </a:r>
            <a:r>
              <a:rPr lang="nl-BE" dirty="0" err="1" smtClean="0"/>
              <a:t>pattern</a:t>
            </a:r>
            <a:r>
              <a:rPr lang="nl-BE" dirty="0" smtClean="0"/>
              <a:t>: singleton</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Probleem bij databaseconnectie binnen Class</a:t>
            </a:r>
            <a:br>
              <a:rPr lang="nl-BE" dirty="0"/>
            </a:br>
            <a:r>
              <a:rPr lang="nl-BE" sz="1800" dirty="0" smtClean="0"/>
              <a:t>( vb</a:t>
            </a:r>
            <a:r>
              <a:rPr lang="nl-BE" sz="1800" dirty="0"/>
              <a:t>. </a:t>
            </a:r>
            <a:r>
              <a:rPr lang="nl-BE" sz="1800" dirty="0" smtClean="0">
                <a:solidFill>
                  <a:srgbClr val="00B050"/>
                </a:solidFill>
              </a:rPr>
              <a:t>voorbeeld-design-</a:t>
            </a:r>
            <a:r>
              <a:rPr lang="nl-BE" sz="1800" dirty="0" err="1" smtClean="0">
                <a:solidFill>
                  <a:srgbClr val="00B050"/>
                </a:solidFill>
              </a:rPr>
              <a:t>patterns</a:t>
            </a:r>
            <a:r>
              <a:rPr lang="nl-BE" sz="1800" dirty="0" smtClean="0">
                <a:solidFill>
                  <a:srgbClr val="00B050"/>
                </a:solidFill>
              </a:rPr>
              <a:t>-singleton </a:t>
            </a:r>
            <a:r>
              <a:rPr lang="nl-BE" sz="1800" dirty="0" smtClean="0"/>
              <a:t>)</a:t>
            </a:r>
            <a:r>
              <a:rPr lang="nl-BE" dirty="0"/>
              <a:t/>
            </a:r>
            <a:br>
              <a:rPr lang="nl-BE" dirty="0"/>
            </a:br>
            <a:r>
              <a:rPr lang="nl-BE" dirty="0"/>
              <a:t/>
            </a:r>
            <a:br>
              <a:rPr lang="nl-BE" dirty="0"/>
            </a:br>
            <a:r>
              <a:rPr lang="nl-BE" dirty="0"/>
              <a:t>OPLOSSING: Singleton</a:t>
            </a:r>
          </a:p>
          <a:p>
            <a:pPr lvl="2">
              <a:lnSpc>
                <a:spcPct val="120000"/>
              </a:lnSpc>
              <a:buFontTx/>
              <a:buChar char="-"/>
            </a:pPr>
            <a:r>
              <a:rPr lang="nl-BE" dirty="0"/>
              <a:t>Limiteert het aanmaken van een object. </a:t>
            </a:r>
          </a:p>
          <a:p>
            <a:pPr lvl="2">
              <a:lnSpc>
                <a:spcPct val="120000"/>
              </a:lnSpc>
              <a:buFontTx/>
              <a:buChar char="-"/>
            </a:pPr>
            <a:r>
              <a:rPr lang="nl-BE" dirty="0"/>
              <a:t>Van zodra het object is aangemaakt, wordt de instantie (aangemaakte versie) gebruikt.</a:t>
            </a:r>
          </a:p>
          <a:p>
            <a:pPr marL="1371600" lvl="3" indent="0">
              <a:lnSpc>
                <a:spcPct val="120000"/>
              </a:lnSpc>
              <a:buNone/>
            </a:pPr>
            <a:endParaRPr lang="nl-BE" sz="1700" dirty="0"/>
          </a:p>
          <a:p>
            <a:pPr>
              <a:lnSpc>
                <a:spcPct val="120000"/>
              </a:lnSpc>
            </a:pPr>
            <a:endParaRPr lang="nl-BE" dirty="0" smtClean="0"/>
          </a:p>
        </p:txBody>
      </p:sp>
    </p:spTree>
    <p:extLst>
      <p:ext uri="{BB962C8B-B14F-4D97-AF65-F5344CB8AC3E}">
        <p14:creationId xmlns:p14="http://schemas.microsoft.com/office/powerpoint/2010/main" val="144910414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fontScale="40000" lnSpcReduction="20000"/>
          </a:bodyPr>
          <a:lstStyle/>
          <a:p>
            <a:pPr>
              <a:lnSpc>
                <a:spcPct val="120000"/>
              </a:lnSpc>
              <a:buFontTx/>
              <a:buChar char="-"/>
            </a:pPr>
            <a:r>
              <a:rPr lang="nl-BE" dirty="0"/>
              <a:t>Design Patterns: Singleton</a:t>
            </a:r>
          </a:p>
          <a:p>
            <a:pPr lvl="1">
              <a:lnSpc>
                <a:spcPct val="120000"/>
              </a:lnSpc>
              <a:buFontTx/>
              <a:buChar char="-"/>
            </a:pPr>
            <a:r>
              <a:rPr lang="nl-BE" dirty="0">
                <a:solidFill>
                  <a:srgbClr val="002060"/>
                </a:solidFill>
              </a:rPr>
              <a:t>class </a:t>
            </a:r>
            <a:r>
              <a:rPr lang="nl-BE" i="1" dirty="0">
                <a:solidFill>
                  <a:srgbClr val="002060"/>
                </a:solidFill>
              </a:rPr>
              <a:t>Database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private</a:t>
            </a:r>
            <a:r>
              <a:rPr lang="nl-BE" dirty="0">
                <a:solidFill>
                  <a:srgbClr val="002060"/>
                </a:solidFill>
              </a:rPr>
              <a:t> </a:t>
            </a:r>
            <a:r>
              <a:rPr lang="nl-BE" b="1" dirty="0">
                <a:solidFill>
                  <a:srgbClr val="002060"/>
                </a:solidFill>
              </a:rPr>
              <a:t>static</a:t>
            </a:r>
            <a:r>
              <a:rPr lang="nl-BE" dirty="0">
                <a:solidFill>
                  <a:srgbClr val="002060"/>
                </a:solidFill>
              </a:rPr>
              <a:t> $connectionInstance;</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b="1" dirty="0">
                <a:solidFill>
                  <a:schemeClr val="tx1">
                    <a:lumMod val="95000"/>
                    <a:lumOff val="5000"/>
                  </a:schemeClr>
                </a:solidFill>
              </a:rPr>
              <a:t>private</a:t>
            </a:r>
            <a:r>
              <a:rPr lang="nl-BE" dirty="0">
                <a:solidFill>
                  <a:schemeClr val="tx1">
                    <a:lumMod val="95000"/>
                    <a:lumOff val="5000"/>
                  </a:schemeClr>
                </a:solidFill>
              </a:rPr>
              <a:t> </a:t>
            </a:r>
            <a:r>
              <a:rPr lang="nl-BE" b="1" dirty="0">
                <a:solidFill>
                  <a:schemeClr val="tx1">
                    <a:lumMod val="95000"/>
                    <a:lumOff val="5000"/>
                  </a:schemeClr>
                </a:solidFill>
              </a:rPr>
              <a:t>function</a:t>
            </a:r>
            <a:r>
              <a:rPr lang="nl-BE" dirty="0">
                <a:solidFill>
                  <a:schemeClr val="tx1">
                    <a:lumMod val="95000"/>
                    <a:lumOff val="5000"/>
                  </a:schemeClr>
                </a:solidFill>
              </a:rPr>
              <a:t> __construct()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connectie met database</a:t>
            </a:r>
          </a:p>
          <a:p>
            <a:pPr marL="457200" lvl="1" indent="0">
              <a:lnSpc>
                <a:spcPct val="120000"/>
              </a:lnSpc>
              <a:buNone/>
            </a:pPr>
            <a:r>
              <a:rPr lang="nl-BE" dirty="0">
                <a:solidFill>
                  <a:schemeClr val="tx1">
                    <a:lumMod val="95000"/>
                    <a:lumOff val="5000"/>
                  </a:schemeClr>
                </a:solidFill>
              </a:rPr>
              <a:t>			self::$connectionInstance = connectie met database</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a:t>
            </a:r>
            <a:r>
              <a:rPr lang="nl-BE" dirty="0">
                <a:solidFill>
                  <a:schemeClr val="tx1">
                    <a:lumMod val="95000"/>
                    <a:lumOff val="5000"/>
                  </a:schemeClr>
                </a:solidFill>
              </a:rPr>
              <a:t>getConnection() {</a:t>
            </a:r>
            <a:br>
              <a:rPr lang="nl-BE" dirty="0">
                <a:solidFill>
                  <a:schemeClr val="tx1">
                    <a:lumMod val="95000"/>
                    <a:lumOff val="5000"/>
                  </a:schemeClr>
                </a:solidFill>
              </a:rPr>
            </a:br>
            <a:r>
              <a:rPr lang="nl-BE" dirty="0">
                <a:solidFill>
                  <a:schemeClr val="tx1">
                    <a:lumMod val="95000"/>
                    <a:lumOff val="5000"/>
                  </a:schemeClr>
                </a:solidFill>
              </a:rPr>
              <a:t>			if (!isset(self:: $connectionInstance)) {</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new Database;</a:t>
            </a:r>
          </a:p>
          <a:p>
            <a:pPr marL="457200" lvl="1" indent="0">
              <a:lnSpc>
                <a:spcPct val="120000"/>
              </a:lnSpc>
              <a:buNone/>
            </a:pPr>
            <a:r>
              <a:rPr lang="nl-BE" dirty="0">
                <a:solidFill>
                  <a:schemeClr val="tx1">
                    <a:lumMod val="95000"/>
                    <a:lumOff val="5000"/>
                  </a:schemeClr>
                </a:solidFill>
              </a:rPr>
              <a:t>			}</a:t>
            </a:r>
            <a:br>
              <a:rPr lang="nl-BE" dirty="0">
                <a:solidFill>
                  <a:schemeClr val="tx1">
                    <a:lumMod val="95000"/>
                    <a:lumOff val="5000"/>
                  </a:schemeClr>
                </a:solidFill>
              </a:rPr>
            </a:br>
            <a:r>
              <a:rPr lang="nl-BE" dirty="0">
                <a:solidFill>
                  <a:schemeClr val="tx1">
                    <a:lumMod val="95000"/>
                    <a:lumOff val="5000"/>
                  </a:schemeClr>
                </a:solidFill>
              </a:rPr>
              <a:t>			return self::$connectionInstance;</a:t>
            </a:r>
            <a:br>
              <a:rPr lang="nl-BE" dirty="0">
                <a:solidFill>
                  <a:schemeClr val="tx1">
                    <a:lumMod val="95000"/>
                    <a:lumOff val="5000"/>
                  </a:schemeClr>
                </a:solidFill>
              </a:rPr>
            </a:b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endParaRPr lang="nl-BE" dirty="0">
              <a:solidFill>
                <a:schemeClr val="tx1">
                  <a:lumMod val="95000"/>
                  <a:lumOff val="5000"/>
                </a:schemeClr>
              </a:solidFill>
            </a:endParaRPr>
          </a:p>
          <a:p>
            <a:pPr marL="457200" lvl="1" indent="0">
              <a:lnSpc>
                <a:spcPct val="120000"/>
              </a:lnSpc>
              <a:buNone/>
            </a:pPr>
            <a:r>
              <a:rPr lang="nl-BE" dirty="0">
                <a:solidFill>
                  <a:schemeClr val="tx1">
                    <a:lumMod val="95000"/>
                    <a:lumOff val="5000"/>
                  </a:schemeClr>
                </a:solidFill>
              </a:rPr>
              <a:t>		</a:t>
            </a:r>
            <a:r>
              <a:rPr lang="nl-BE" b="1" dirty="0">
                <a:solidFill>
                  <a:schemeClr val="tx1">
                    <a:lumMod val="95000"/>
                    <a:lumOff val="5000"/>
                  </a:schemeClr>
                </a:solidFill>
              </a:rPr>
              <a:t>public function d</a:t>
            </a:r>
            <a:r>
              <a:rPr lang="nl-BE" dirty="0">
                <a:solidFill>
                  <a:schemeClr val="tx1">
                    <a:lumMod val="95000"/>
                    <a:lumOff val="5000"/>
                  </a:schemeClr>
                </a:solidFill>
              </a:rPr>
              <a:t>atabaseQuery($query) {</a:t>
            </a:r>
            <a:br>
              <a:rPr lang="nl-BE" dirty="0">
                <a:solidFill>
                  <a:schemeClr val="tx1">
                    <a:lumMod val="95000"/>
                    <a:lumOff val="5000"/>
                  </a:schemeClr>
                </a:solidFill>
              </a:rPr>
            </a:br>
            <a:r>
              <a:rPr lang="nl-BE" dirty="0">
                <a:solidFill>
                  <a:schemeClr val="tx1">
                    <a:lumMod val="95000"/>
                    <a:lumOff val="5000"/>
                  </a:schemeClr>
                </a:solidFill>
              </a:rPr>
              <a:t>			uitvoeren van de query</a:t>
            </a:r>
            <a:br>
              <a:rPr lang="nl-BE" dirty="0">
                <a:solidFill>
                  <a:schemeClr val="tx1">
                    <a:lumMod val="95000"/>
                    <a:lumOff val="5000"/>
                  </a:schemeClr>
                </a:solidFill>
              </a:rPr>
            </a:br>
            <a:r>
              <a:rPr lang="nl-BE" dirty="0">
                <a:solidFill>
                  <a:schemeClr val="tx1">
                    <a:lumMod val="95000"/>
                    <a:lumOff val="5000"/>
                  </a:schemeClr>
                </a:solidFill>
              </a:rPr>
              <a:t>		}</a:t>
            </a:r>
            <a:br>
              <a:rPr lang="nl-BE" dirty="0">
                <a:solidFill>
                  <a:schemeClr val="tx1">
                    <a:lumMod val="95000"/>
                    <a:lumOff val="5000"/>
                  </a:schemeClr>
                </a:solidFill>
              </a:rPr>
            </a:br>
            <a:r>
              <a:rPr lang="nl-BE" i="1" dirty="0">
                <a:solidFill>
                  <a:schemeClr val="tx1">
                    <a:lumMod val="95000"/>
                    <a:lumOff val="5000"/>
                  </a:schemeClr>
                </a:solidFill>
              </a:rPr>
              <a:t/>
            </a:r>
            <a:br>
              <a:rPr lang="nl-BE" i="1" dirty="0">
                <a:solidFill>
                  <a:schemeClr val="tx1">
                    <a:lumMod val="95000"/>
                    <a:lumOff val="5000"/>
                  </a:schemeClr>
                </a:solidFill>
              </a:rPr>
            </a:br>
            <a:r>
              <a:rPr lang="nl-BE" i="1" dirty="0">
                <a:solidFill>
                  <a:schemeClr val="tx1">
                    <a:lumMod val="95000"/>
                    <a:lumOff val="5000"/>
                  </a:schemeClr>
                </a:solidFill>
              </a:rPr>
              <a:t>	</a:t>
            </a:r>
            <a:r>
              <a:rPr lang="nl-BE" i="1" dirty="0">
                <a:solidFill>
                  <a:srgbClr val="002060"/>
                </a:solidFill>
              </a:rPr>
              <a:t>}</a:t>
            </a:r>
            <a:endParaRPr lang="nl-BE" sz="500" dirty="0"/>
          </a:p>
          <a:p>
            <a:pPr>
              <a:lnSpc>
                <a:spcPct val="120000"/>
              </a:lnSpc>
            </a:pPr>
            <a:endParaRPr lang="nl-BE" dirty="0" smtClean="0"/>
          </a:p>
        </p:txBody>
      </p:sp>
    </p:spTree>
    <p:extLst>
      <p:ext uri="{BB962C8B-B14F-4D97-AF65-F5344CB8AC3E}">
        <p14:creationId xmlns:p14="http://schemas.microsoft.com/office/powerpoint/2010/main" val="35317695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singleton</a:t>
            </a:r>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Singleton</a:t>
            </a:r>
          </a:p>
          <a:p>
            <a:pPr lvl="1">
              <a:lnSpc>
                <a:spcPct val="120000"/>
              </a:lnSpc>
              <a:buFontTx/>
              <a:buChar char="-"/>
            </a:pPr>
            <a:r>
              <a:rPr lang="nl-BE" dirty="0"/>
              <a:t>Gebruik:</a:t>
            </a:r>
          </a:p>
          <a:p>
            <a:pPr marL="457200" lvl="1" indent="0">
              <a:lnSpc>
                <a:spcPct val="120000"/>
              </a:lnSpc>
              <a:buNone/>
            </a:pPr>
            <a:r>
              <a:rPr lang="nl-BE" dirty="0">
                <a:solidFill>
                  <a:srgbClr val="002060"/>
                </a:solidFill>
              </a:rPr>
              <a:t>		require_once ‘Database.class.php’;</a:t>
            </a:r>
            <a:br>
              <a:rPr lang="nl-BE" dirty="0">
                <a:solidFill>
                  <a:srgbClr val="002060"/>
                </a:solidFill>
              </a:rPr>
            </a:br>
            <a:r>
              <a:rPr lang="nl-BE" dirty="0">
                <a:solidFill>
                  <a:srgbClr val="002060"/>
                </a:solidFill>
              </a:rPr>
              <a:t>		Database::getConnection();</a:t>
            </a:r>
            <a:br>
              <a:rPr lang="nl-BE" dirty="0">
                <a:solidFill>
                  <a:srgbClr val="002060"/>
                </a:solidFill>
              </a:rPr>
            </a:br>
            <a:r>
              <a:rPr lang="nl-BE" dirty="0">
                <a:solidFill>
                  <a:srgbClr val="002060"/>
                </a:solidFill>
              </a:rPr>
              <a:t>		Database::databaseQuery(‘SELECT * ...’);</a:t>
            </a:r>
            <a:br>
              <a:rPr lang="nl-BE" dirty="0">
                <a:solidFill>
                  <a:srgbClr val="002060"/>
                </a:solidFill>
              </a:rPr>
            </a:br>
            <a:r>
              <a:rPr lang="nl-BE" dirty="0">
                <a:solidFill>
                  <a:srgbClr val="002060"/>
                </a:solidFill>
              </a:rPr>
              <a:t/>
            </a:r>
            <a:br>
              <a:rPr lang="nl-BE" dirty="0">
                <a:solidFill>
                  <a:srgbClr val="002060"/>
                </a:solidFill>
              </a:rPr>
            </a:b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signleton</a:t>
            </a:r>
            <a:r>
              <a:rPr lang="nl-BE" dirty="0" smtClean="0"/>
              <a:t>)</a:t>
            </a:r>
            <a:endParaRPr lang="nl-BE" dirty="0">
              <a:solidFill>
                <a:srgbClr val="002060"/>
              </a:solidFill>
            </a:endParaRP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p---</a:t>
            </a:r>
            <a:endParaRPr lang="nl-BE" sz="3200" dirty="0"/>
          </a:p>
          <a:p>
            <a:pPr>
              <a:lnSpc>
                <a:spcPct val="120000"/>
              </a:lnSpc>
            </a:pPr>
            <a:endParaRPr lang="nl-BE" dirty="0" smtClean="0"/>
          </a:p>
        </p:txBody>
      </p:sp>
    </p:spTree>
    <p:extLst>
      <p:ext uri="{BB962C8B-B14F-4D97-AF65-F5344CB8AC3E}">
        <p14:creationId xmlns:p14="http://schemas.microsoft.com/office/powerpoint/2010/main" val="106950193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a:t>
            </a:r>
            <a:r>
              <a:rPr lang="nl-BE" dirty="0" smtClean="0"/>
              <a:t>factory</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Factory</a:t>
            </a:r>
          </a:p>
          <a:p>
            <a:pPr lvl="1">
              <a:lnSpc>
                <a:spcPct val="120000"/>
              </a:lnSpc>
              <a:buFontTx/>
              <a:buChar char="-"/>
            </a:pPr>
            <a:r>
              <a:rPr lang="nl-BE" dirty="0"/>
              <a:t>Een factory is een klasse die het resultaat uit een andere klasse gaat halen.</a:t>
            </a:r>
          </a:p>
          <a:p>
            <a:pPr lvl="2">
              <a:lnSpc>
                <a:spcPct val="120000"/>
              </a:lnSpc>
              <a:buFontTx/>
              <a:buChar char="-"/>
            </a:pPr>
            <a:r>
              <a:rPr lang="nl-BE" dirty="0"/>
              <a:t>Dit gebeurt op basis van een argument dat aan de factory klasse wordt opgeworpen.</a:t>
            </a:r>
          </a:p>
          <a:p>
            <a:pPr lvl="3">
              <a:lnSpc>
                <a:spcPct val="120000"/>
              </a:lnSpc>
              <a:buFontTx/>
              <a:buChar char="-"/>
            </a:pPr>
            <a:r>
              <a:rPr lang="nl-BE" dirty="0"/>
              <a:t>Door middel van een switch wordt aan de hand van het argument bepaald welke klasse de Factory op zijn beurt moet oproepen. </a:t>
            </a:r>
          </a:p>
        </p:txBody>
      </p:sp>
    </p:spTree>
    <p:extLst>
      <p:ext uri="{BB962C8B-B14F-4D97-AF65-F5344CB8AC3E}">
        <p14:creationId xmlns:p14="http://schemas.microsoft.com/office/powerpoint/2010/main" val="421072015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92500" lnSpcReduction="10000"/>
          </a:bodyPr>
          <a:lstStyle/>
          <a:p>
            <a:pPr>
              <a:lnSpc>
                <a:spcPct val="120000"/>
              </a:lnSpc>
              <a:buFontTx/>
              <a:buChar char="-"/>
            </a:pPr>
            <a:r>
              <a:rPr lang="nl-BE" dirty="0">
                <a:solidFill>
                  <a:schemeClr val="bg1">
                    <a:lumMod val="85000"/>
                  </a:schemeClr>
                </a:solidFill>
              </a:rPr>
              <a:t>Design Patterns: Factory</a:t>
            </a:r>
          </a:p>
          <a:p>
            <a:pPr lvl="2">
              <a:lnSpc>
                <a:spcPct val="120000"/>
              </a:lnSpc>
              <a:buFontTx/>
              <a:buChar char="-"/>
            </a:pPr>
            <a:r>
              <a:rPr lang="nl-BE" dirty="0"/>
              <a:t>De werking heeft drie luiken:</a:t>
            </a:r>
          </a:p>
          <a:p>
            <a:pPr lvl="3">
              <a:lnSpc>
                <a:spcPct val="120000"/>
              </a:lnSpc>
              <a:buFontTx/>
              <a:buChar char="-"/>
            </a:pPr>
            <a:r>
              <a:rPr lang="nl-BE" dirty="0"/>
              <a:t>De pagina waar het resultaat wordt getoond</a:t>
            </a:r>
          </a:p>
          <a:p>
            <a:pPr lvl="3">
              <a:lnSpc>
                <a:spcPct val="120000"/>
              </a:lnSpc>
              <a:buFontTx/>
              <a:buChar char="-"/>
            </a:pPr>
            <a:r>
              <a:rPr lang="nl-BE" dirty="0"/>
              <a:t>De factory klassepagina</a:t>
            </a:r>
          </a:p>
          <a:p>
            <a:pPr lvl="3">
              <a:lnSpc>
                <a:spcPct val="120000"/>
              </a:lnSpc>
              <a:buFontTx/>
              <a:buChar char="-"/>
            </a:pPr>
            <a:r>
              <a:rPr lang="nl-BE" dirty="0"/>
              <a:t>De klassepagina’s die door de factory klassepagina worden aangesproken om een bepaald resultaat te reproduceren.</a:t>
            </a:r>
          </a:p>
          <a:p>
            <a:pPr lvl="1">
              <a:lnSpc>
                <a:spcPct val="120000"/>
              </a:lnSpc>
              <a:buFontTx/>
              <a:buChar char="-"/>
            </a:pPr>
            <a:r>
              <a:rPr lang="nl-BE" dirty="0"/>
              <a:t>Wordt gebruikt voor elementen die erg op elkaar lijken en slechts minieme verschillen vertonen.</a:t>
            </a:r>
          </a:p>
          <a:p>
            <a:pPr lvl="2">
              <a:lnSpc>
                <a:spcPct val="120000"/>
              </a:lnSpc>
              <a:buFontTx/>
              <a:buChar char="-"/>
            </a:pPr>
            <a:r>
              <a:rPr lang="nl-BE" dirty="0"/>
              <a:t>Bv. inputvelden </a:t>
            </a:r>
          </a:p>
          <a:p>
            <a:pPr lvl="1">
              <a:lnSpc>
                <a:spcPct val="120000"/>
              </a:lnSpc>
              <a:buFontTx/>
              <a:buChar char="-"/>
            </a:pPr>
            <a:r>
              <a:rPr lang="nl-BE" dirty="0"/>
              <a:t>(vb. </a:t>
            </a:r>
            <a:r>
              <a:rPr lang="nl-BE" dirty="0" smtClean="0">
                <a:solidFill>
                  <a:srgbClr val="00B050"/>
                </a:solidFill>
              </a:rPr>
              <a:t>voorbeeld-design-</a:t>
            </a:r>
            <a:r>
              <a:rPr lang="nl-BE" dirty="0" err="1" smtClean="0">
                <a:solidFill>
                  <a:srgbClr val="00B050"/>
                </a:solidFill>
              </a:rPr>
              <a:t>patterns</a:t>
            </a:r>
            <a:r>
              <a:rPr lang="nl-BE" dirty="0" smtClean="0">
                <a:solidFill>
                  <a:srgbClr val="00B050"/>
                </a:solidFill>
              </a:rPr>
              <a:t>-</a:t>
            </a:r>
            <a:r>
              <a:rPr lang="nl-BE" dirty="0" err="1" smtClean="0">
                <a:solidFill>
                  <a:srgbClr val="00B050"/>
                </a:solidFill>
              </a:rPr>
              <a:t>factory.php</a:t>
            </a:r>
            <a:r>
              <a:rPr lang="nl-BE" dirty="0"/>
              <a:t>)</a:t>
            </a:r>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1737727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971550" lvl="1" indent="-457200">
              <a:lnSpc>
                <a:spcPct val="150000"/>
              </a:lnSpc>
            </a:pPr>
            <a:r>
              <a:rPr lang="nl-BE" b="1" dirty="0" smtClean="0"/>
              <a:t>echo</a:t>
            </a:r>
          </a:p>
          <a:p>
            <a:pPr marL="1371600" lvl="2" indent="-457200">
              <a:lnSpc>
                <a:spcPct val="150000"/>
              </a:lnSpc>
            </a:pPr>
            <a:r>
              <a:rPr lang="nl-BE" dirty="0" smtClean="0"/>
              <a:t>Enkel voor strings!</a:t>
            </a:r>
          </a:p>
          <a:p>
            <a:pPr marL="1371600" lvl="2" indent="-457200">
              <a:lnSpc>
                <a:spcPct val="150000"/>
              </a:lnSpc>
            </a:pPr>
            <a:r>
              <a:rPr lang="nl-BE" dirty="0" smtClean="0"/>
              <a:t>Gebruik </a:t>
            </a:r>
            <a:r>
              <a:rPr lang="nl-BE" sz="1700" dirty="0" smtClean="0">
                <a:solidFill>
                  <a:schemeClr val="accent1"/>
                </a:solidFill>
                <a:latin typeface="Lucida Console" panose="020B0609040504020204" pitchFamily="49" charset="0"/>
              </a:rPr>
              <a:t>&lt;?= $var ?&gt; </a:t>
            </a:r>
            <a:r>
              <a:rPr lang="nl-BE" dirty="0" smtClean="0"/>
              <a:t>om dingen in html af te drukken</a:t>
            </a:r>
          </a:p>
          <a:p>
            <a:pPr marL="1828800" lvl="3" indent="-457200">
              <a:lnSpc>
                <a:spcPct val="150000"/>
              </a:lnSpc>
            </a:pPr>
            <a:r>
              <a:rPr lang="nl-BE" dirty="0" smtClean="0"/>
              <a:t>Bv </a:t>
            </a:r>
            <a:r>
              <a:rPr lang="nl-BE" sz="1700" dirty="0">
                <a:solidFill>
                  <a:schemeClr val="accent1"/>
                </a:solidFill>
                <a:latin typeface="Lucida Console" panose="020B0609040504020204" pitchFamily="49" charset="0"/>
              </a:rPr>
              <a:t>&lt;p&gt;Hallo, ik heet &lt;?= $naam ?&gt;&lt;/p&gt;</a:t>
            </a:r>
          </a:p>
          <a:p>
            <a:pPr marL="1828800" lvl="3" indent="-457200">
              <a:lnSpc>
                <a:spcPct val="150000"/>
              </a:lnSpc>
            </a:pPr>
            <a:r>
              <a:rPr lang="nl-BE" dirty="0" smtClean="0"/>
              <a:t>Gebruik deze notatie </a:t>
            </a:r>
            <a:r>
              <a:rPr lang="nl-BE" dirty="0" err="1" smtClean="0"/>
              <a:t>énkel</a:t>
            </a:r>
            <a:r>
              <a:rPr lang="nl-BE" dirty="0" smtClean="0"/>
              <a:t> om variabelen af te drukken. Laat tekst die niet veranderd moet worden in de HTML staan</a:t>
            </a:r>
          </a:p>
          <a:p>
            <a:pPr marL="1828800" lvl="3" indent="-457200">
              <a:lnSpc>
                <a:spcPct val="150000"/>
              </a:lnSpc>
            </a:pPr>
            <a:r>
              <a:rPr lang="nl-BE" dirty="0" smtClean="0"/>
              <a:t>Dus zeker niet: </a:t>
            </a:r>
            <a:br>
              <a:rPr lang="nl-BE" dirty="0" smtClean="0"/>
            </a:br>
            <a:r>
              <a:rPr lang="nl-BE" sz="2100" strike="sngStrike" dirty="0" smtClean="0">
                <a:solidFill>
                  <a:schemeClr val="accent1"/>
                </a:solidFill>
                <a:latin typeface="Lucida Console" panose="020B0609040504020204" pitchFamily="49" charset="0"/>
              </a:rPr>
              <a:t>&lt;</a:t>
            </a:r>
            <a:r>
              <a:rPr lang="nl-BE" sz="2100" strike="sngStrike" dirty="0">
                <a:solidFill>
                  <a:schemeClr val="accent1"/>
                </a:solidFill>
                <a:latin typeface="Lucida Console" panose="020B0609040504020204" pitchFamily="49" charset="0"/>
              </a:rPr>
              <a:t>p&gt;&lt;?= </a:t>
            </a:r>
            <a:r>
              <a:rPr lang="nl-BE" sz="2100" strike="sngStrike" dirty="0" smtClean="0">
                <a:solidFill>
                  <a:schemeClr val="accent1"/>
                </a:solidFill>
                <a:latin typeface="Lucida Console" panose="020B0609040504020204" pitchFamily="49" charset="0"/>
              </a:rPr>
              <a:t>‘</a:t>
            </a:r>
            <a:r>
              <a:rPr lang="nl-BE" sz="2100" strike="sngStrike" dirty="0">
                <a:solidFill>
                  <a:schemeClr val="accent1"/>
                </a:solidFill>
                <a:latin typeface="Lucida Console" panose="020B0609040504020204" pitchFamily="49" charset="0"/>
              </a:rPr>
              <a:t>Hallo, ik heet’ . $naam ?&gt;&lt;/p</a:t>
            </a:r>
            <a:r>
              <a:rPr lang="nl-BE" sz="2100" strike="sngStrike" dirty="0" smtClean="0">
                <a:solidFill>
                  <a:schemeClr val="accent1"/>
                </a:solidFill>
                <a:latin typeface="Lucida Console" panose="020B0609040504020204" pitchFamily="49" charset="0"/>
              </a:rPr>
              <a:t>&gt;</a:t>
            </a:r>
          </a:p>
          <a:p>
            <a:pPr marL="1828800" lvl="3" indent="-457200">
              <a:lnSpc>
                <a:spcPct val="150000"/>
              </a:lnSpc>
            </a:pPr>
            <a:r>
              <a:rPr lang="nl-BE" sz="2400" dirty="0"/>
              <a:t>Let op: niet elke server heeft deze shorthand echo standaard </a:t>
            </a:r>
            <a:r>
              <a:rPr lang="nl-BE" sz="2400" dirty="0" smtClean="0"/>
              <a:t>ingeschakeld </a:t>
            </a:r>
            <a:r>
              <a:rPr lang="nl-BE" sz="2400" dirty="0"/>
              <a:t>(php.ini: </a:t>
            </a:r>
            <a:r>
              <a:rPr lang="nl-BE" sz="2400" dirty="0" err="1"/>
              <a:t>short_open_tag</a:t>
            </a:r>
            <a:r>
              <a:rPr lang="nl-BE" sz="2400" dirty="0"/>
              <a:t> = </a:t>
            </a:r>
            <a:r>
              <a:rPr lang="nl-BE" sz="2400" dirty="0" smtClean="0"/>
              <a:t>on)</a:t>
            </a:r>
          </a:p>
          <a:p>
            <a:pPr marL="1828800" lvl="3" indent="-457200">
              <a:lnSpc>
                <a:spcPct val="150000"/>
              </a:lnSpc>
            </a:pPr>
            <a:r>
              <a:rPr lang="nl-BE" dirty="0"/>
              <a:t>(vb. </a:t>
            </a:r>
            <a:r>
              <a:rPr lang="nl-BE" dirty="0" smtClean="0">
                <a:solidFill>
                  <a:srgbClr val="00B050"/>
                </a:solidFill>
              </a:rPr>
              <a:t>voorbeeld-afdrukken-echo </a:t>
            </a:r>
            <a:r>
              <a:rPr lang="nl-BE" dirty="0" smtClean="0"/>
              <a:t>) </a:t>
            </a:r>
            <a:endParaRPr lang="nl-BE" dirty="0"/>
          </a:p>
          <a:p>
            <a:pPr marL="1828800" lvl="3" indent="-457200">
              <a:lnSpc>
                <a:spcPct val="150000"/>
              </a:lnSpc>
            </a:pPr>
            <a:endParaRPr lang="nl-BE" sz="2400" dirty="0"/>
          </a:p>
        </p:txBody>
      </p:sp>
    </p:spTree>
    <p:extLst>
      <p:ext uri="{BB962C8B-B14F-4D97-AF65-F5344CB8AC3E}">
        <p14:creationId xmlns:p14="http://schemas.microsoft.com/office/powerpoint/2010/main" val="1130627355"/>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fontScale="55000" lnSpcReduction="20000"/>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TextFactory.class.php)</a:t>
            </a:r>
          </a:p>
          <a:p>
            <a:pPr lvl="1">
              <a:lnSpc>
                <a:spcPct val="120000"/>
              </a:lnSpc>
              <a:buNone/>
            </a:pPr>
            <a:r>
              <a:rPr lang="nl-BE" dirty="0">
                <a:solidFill>
                  <a:srgbClr val="002060"/>
                </a:solidFill>
              </a:rPr>
              <a:t>	class </a:t>
            </a:r>
            <a:r>
              <a:rPr lang="nl-BE" i="1" dirty="0">
                <a:solidFill>
                  <a:srgbClr val="002060"/>
                </a:solidFill>
              </a:rPr>
              <a:t>TextFactory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getResultForType</a:t>
            </a:r>
            <a:r>
              <a:rPr lang="nl-BE" dirty="0">
                <a:solidFill>
                  <a:schemeClr val="tx1">
                    <a:lumMod val="95000"/>
                    <a:lumOff val="5000"/>
                  </a:schemeClr>
                </a:solidFill>
              </a:rPr>
              <a:t>($type, $text) {</a:t>
            </a:r>
          </a:p>
          <a:p>
            <a:pPr lvl="1">
              <a:lnSpc>
                <a:spcPct val="120000"/>
              </a:lnSpc>
              <a:buNone/>
            </a:pPr>
            <a:r>
              <a:rPr lang="nl-BE" dirty="0">
                <a:solidFill>
                  <a:schemeClr val="tx1">
                    <a:lumMod val="95000"/>
                    <a:lumOff val="5000"/>
                  </a:schemeClr>
                </a:solidFill>
              </a:rPr>
              <a:t>				</a:t>
            </a:r>
            <a:r>
              <a:rPr lang="nl-BE" dirty="0">
                <a:solidFill>
                  <a:srgbClr val="002060"/>
                </a:solidFill>
              </a:rPr>
              <a:t>switch</a:t>
            </a: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$type</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dirty="0">
                <a:solidFill>
                  <a:srgbClr val="002060"/>
                </a:solidFill>
              </a:rPr>
              <a:t>case ‘</a:t>
            </a:r>
            <a:r>
              <a:rPr lang="nl-BE" dirty="0">
                <a:solidFill>
                  <a:schemeClr val="tx1">
                    <a:lumMod val="95000"/>
                    <a:lumOff val="5000"/>
                  </a:schemeClr>
                </a:solidFill>
              </a:rPr>
              <a:t>Type01</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Type01::getResult($text);					 </a:t>
            </a:r>
            <a:r>
              <a:rPr lang="nl-BE" dirty="0">
                <a:solidFill>
                  <a:srgbClr val="002060"/>
                </a:solidFill>
              </a:rPr>
              <a:t>case ‘</a:t>
            </a:r>
            <a:r>
              <a:rPr lang="nl-BE" dirty="0">
                <a:solidFill>
                  <a:schemeClr val="tx1">
                    <a:lumMod val="95000"/>
                    <a:lumOff val="5000"/>
                  </a:schemeClr>
                </a:solidFill>
              </a:rPr>
              <a:t>Type02</a:t>
            </a:r>
            <a:r>
              <a:rPr lang="nl-BE" dirty="0">
                <a:solidFill>
                  <a:srgbClr val="002060"/>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require_once ‘</a:t>
            </a:r>
            <a:r>
              <a:rPr lang="nl-BE" dirty="0">
                <a:solidFill>
                  <a:schemeClr val="tx1">
                    <a:lumMod val="95000"/>
                    <a:lumOff val="5000"/>
                  </a:schemeClr>
                </a:solidFill>
              </a:rPr>
              <a:t>Type01.class.php’;</a:t>
            </a:r>
          </a:p>
          <a:p>
            <a:pPr lvl="1">
              <a:lnSpc>
                <a:spcPct val="120000"/>
              </a:lnSpc>
              <a:buNone/>
            </a:pPr>
            <a:r>
              <a:rPr lang="nl-BE" dirty="0">
                <a:solidFill>
                  <a:schemeClr val="tx1">
                    <a:lumMod val="95000"/>
                    <a:lumOff val="5000"/>
                  </a:schemeClr>
                </a:solidFill>
              </a:rPr>
              <a:t>						</a:t>
            </a:r>
            <a:r>
              <a:rPr lang="nl-BE" dirty="0">
                <a:solidFill>
                  <a:srgbClr val="002060"/>
                </a:solidFill>
              </a:rPr>
              <a:t>$result </a:t>
            </a:r>
            <a:r>
              <a:rPr lang="nl-BE" dirty="0">
                <a:solidFill>
                  <a:srgbClr val="7030A0"/>
                </a:solidFill>
              </a:rPr>
              <a:t>=</a:t>
            </a:r>
            <a:r>
              <a:rPr lang="nl-BE" dirty="0">
                <a:solidFill>
                  <a:schemeClr val="tx1">
                    <a:lumMod val="95000"/>
                    <a:lumOff val="5000"/>
                  </a:schemeClr>
                </a:solidFill>
              </a:rPr>
              <a:t> Type01</a:t>
            </a:r>
            <a:r>
              <a:rPr lang="nl-BE" dirty="0">
                <a:solidFill>
                  <a:srgbClr val="7030A0"/>
                </a:solidFill>
              </a:rPr>
              <a:t>::</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a:t>
            </a:r>
            <a:r>
              <a:rPr lang="nl-BE" dirty="0">
                <a:solidFill>
                  <a:schemeClr val="tx1">
                    <a:lumMod val="95000"/>
                    <a:lumOff val="5000"/>
                  </a:schemeClr>
                </a:solidFill>
              </a:rPr>
              <a:t>;</a:t>
            </a:r>
          </a:p>
          <a:p>
            <a:pPr lvl="1">
              <a:lnSpc>
                <a:spcPct val="120000"/>
              </a:lnSpc>
              <a:buNone/>
            </a:pPr>
            <a:r>
              <a:rPr lang="nl-BE" dirty="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a:solidFill>
                  <a:srgbClr val="002060"/>
                </a:solidFill>
              </a:rPr>
              <a:t>return</a:t>
            </a:r>
            <a:r>
              <a:rPr lang="nl-BE" dirty="0">
                <a:solidFill>
                  <a:schemeClr val="tx1">
                    <a:lumMod val="95000"/>
                    <a:lumOff val="5000"/>
                  </a:schemeClr>
                </a:solidFill>
              </a:rPr>
              <a:t> $result</a:t>
            </a:r>
            <a:r>
              <a:rPr lang="nl-BE" dirty="0">
                <a:solidFill>
                  <a:srgbClr val="002060"/>
                </a:solidFill>
              </a:rPr>
              <a:t>;</a:t>
            </a:r>
          </a:p>
          <a:p>
            <a:pPr lvl="1">
              <a:lnSpc>
                <a:spcPct val="120000"/>
              </a:lnSpc>
              <a:buNone/>
            </a:pPr>
            <a:r>
              <a:rPr lang="nl-BE" dirty="0">
                <a:solidFill>
                  <a:srgbClr val="002060"/>
                </a:solidFill>
              </a:rPr>
              <a:t>				}</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2553777327"/>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Type01.class.php)</a:t>
            </a:r>
          </a:p>
          <a:p>
            <a:pPr lvl="1">
              <a:lnSpc>
                <a:spcPct val="120000"/>
              </a:lnSpc>
              <a:buNone/>
            </a:pPr>
            <a:r>
              <a:rPr lang="nl-BE" dirty="0">
                <a:solidFill>
                  <a:srgbClr val="002060"/>
                </a:solidFill>
              </a:rPr>
              <a:t>	class </a:t>
            </a:r>
            <a:r>
              <a:rPr lang="nl-BE" i="1" dirty="0">
                <a:solidFill>
                  <a:srgbClr val="002060"/>
                </a:solidFill>
              </a:rPr>
              <a:t>Type01 {</a:t>
            </a:r>
            <a:r>
              <a:rPr lang="nl-BE" dirty="0">
                <a:solidFill>
                  <a:srgbClr val="002060"/>
                </a:solidFill>
              </a:rPr>
              <a:t/>
            </a:r>
            <a:br>
              <a:rPr lang="nl-BE" dirty="0">
                <a:solidFill>
                  <a:srgbClr val="002060"/>
                </a:solidFill>
              </a:rPr>
            </a:br>
            <a:r>
              <a:rPr lang="nl-BE" dirty="0">
                <a:solidFill>
                  <a:schemeClr val="tx1">
                    <a:lumMod val="95000"/>
                    <a:lumOff val="5000"/>
                  </a:schemeClr>
                </a:solidFill>
              </a:rPr>
              <a:t>		</a:t>
            </a:r>
            <a:r>
              <a:rPr lang="nl-BE" b="1" dirty="0">
                <a:solidFill>
                  <a:srgbClr val="002060"/>
                </a:solidFill>
              </a:rPr>
              <a:t>public static function </a:t>
            </a:r>
            <a:r>
              <a:rPr lang="nl-BE" dirty="0">
                <a:solidFill>
                  <a:srgbClr val="002060"/>
                </a:solidFill>
              </a:rPr>
              <a:t>getResult(</a:t>
            </a:r>
            <a:r>
              <a:rPr lang="nl-BE" dirty="0">
                <a:solidFill>
                  <a:schemeClr val="tx1">
                    <a:lumMod val="95000"/>
                    <a:lumOff val="5000"/>
                  </a:schemeClr>
                </a:solidFill>
              </a:rPr>
              <a:t>$text</a:t>
            </a:r>
            <a:r>
              <a:rPr lang="nl-BE" dirty="0">
                <a:solidFill>
                  <a:srgbClr val="002060"/>
                </a:solidFill>
              </a:rPr>
              <a:t>) {</a:t>
            </a:r>
          </a:p>
          <a:p>
            <a:pPr lvl="1">
              <a:lnSpc>
                <a:spcPct val="120000"/>
              </a:lnSpc>
              <a:buNone/>
            </a:pPr>
            <a:r>
              <a:rPr lang="nl-BE" dirty="0">
                <a:solidFill>
                  <a:schemeClr val="tx1">
                    <a:lumMod val="95000"/>
                    <a:lumOff val="5000"/>
                  </a:schemeClr>
                </a:solidFill>
              </a:rPr>
              <a:t>				</a:t>
            </a:r>
            <a:r>
              <a:rPr lang="nl-BE" b="1" dirty="0">
                <a:solidFill>
                  <a:srgbClr val="002060"/>
                </a:solidFill>
              </a:rPr>
              <a:t>return</a:t>
            </a:r>
            <a:r>
              <a:rPr lang="nl-BE" dirty="0">
                <a:solidFill>
                  <a:srgbClr val="002060"/>
                </a:solidFill>
              </a:rPr>
              <a:t> strtoupper(</a:t>
            </a:r>
            <a:r>
              <a:rPr lang="nl-BE" dirty="0"/>
              <a:t>$text</a:t>
            </a:r>
            <a:r>
              <a:rPr lang="nl-BE" dirty="0">
                <a:solidFill>
                  <a:srgbClr val="002060"/>
                </a:solidFill>
              </a:rPr>
              <a:t>);</a:t>
            </a:r>
            <a:br>
              <a:rPr lang="nl-BE" dirty="0">
                <a:solidFill>
                  <a:srgbClr val="002060"/>
                </a:solidFill>
              </a:rPr>
            </a:br>
            <a:r>
              <a:rPr lang="nl-BE" dirty="0">
                <a:solidFill>
                  <a:srgbClr val="002060"/>
                </a:solidFill>
              </a:rPr>
              <a:t>		}</a:t>
            </a:r>
            <a:r>
              <a:rPr lang="nl-BE" i="1" dirty="0">
                <a:solidFill>
                  <a:srgbClr val="002060"/>
                </a:solidFill>
              </a:rPr>
              <a:t/>
            </a:r>
            <a:br>
              <a:rPr lang="nl-BE" i="1" dirty="0">
                <a:solidFill>
                  <a:srgbClr val="002060"/>
                </a:solidFill>
              </a:rPr>
            </a:br>
            <a:r>
              <a:rPr lang="nl-BE" i="1" dirty="0">
                <a:solidFill>
                  <a:srgbClr val="002060"/>
                </a:solidFill>
              </a:rPr>
              <a:t>	}</a:t>
            </a:r>
            <a:endParaRPr lang="nl-BE" sz="500" dirty="0">
              <a:solidFill>
                <a:srgbClr val="002060"/>
              </a:solidFill>
            </a:endParaRPr>
          </a:p>
          <a:p>
            <a:pPr lvl="2">
              <a:lnSpc>
                <a:spcPct val="120000"/>
              </a:lnSpc>
              <a:buFontTx/>
              <a:buChar char="-"/>
            </a:pPr>
            <a:endParaRPr lang="nl-BE"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60511014"/>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a:t>patterns: factory</a:t>
            </a:r>
          </a:p>
        </p:txBody>
      </p:sp>
      <p:sp>
        <p:nvSpPr>
          <p:cNvPr id="3" name="Content Placeholder 2"/>
          <p:cNvSpPr>
            <a:spLocks noGrp="1"/>
          </p:cNvSpPr>
          <p:nvPr>
            <p:ph idx="1"/>
          </p:nvPr>
        </p:nvSpPr>
        <p:spPr/>
        <p:txBody>
          <a:bodyPr>
            <a:normAutofit/>
          </a:bodyPr>
          <a:lstStyle/>
          <a:p>
            <a:pPr>
              <a:lnSpc>
                <a:spcPct val="120000"/>
              </a:lnSpc>
              <a:buFontTx/>
              <a:buChar char="-"/>
            </a:pPr>
            <a:r>
              <a:rPr lang="nl-BE" dirty="0">
                <a:solidFill>
                  <a:schemeClr val="bg1">
                    <a:lumMod val="85000"/>
                  </a:schemeClr>
                </a:solidFill>
              </a:rPr>
              <a:t>Design Patterns: Factory</a:t>
            </a:r>
          </a:p>
          <a:p>
            <a:pPr lvl="1">
              <a:lnSpc>
                <a:spcPct val="120000"/>
              </a:lnSpc>
              <a:buFontTx/>
              <a:buChar char="-"/>
            </a:pPr>
            <a:r>
              <a:rPr lang="nl-BE" dirty="0"/>
              <a:t>Syntax: (bv. index.php)</a:t>
            </a:r>
          </a:p>
          <a:p>
            <a:pPr lvl="1">
              <a:lnSpc>
                <a:spcPct val="120000"/>
              </a:lnSpc>
              <a:buNone/>
            </a:pPr>
            <a:r>
              <a:rPr lang="nl-BE" dirty="0">
                <a:solidFill>
                  <a:srgbClr val="002060"/>
                </a:solidFill>
              </a:rPr>
              <a:t>		</a:t>
            </a:r>
            <a:r>
              <a:rPr lang="nl-BE" sz="2400" dirty="0">
                <a:solidFill>
                  <a:srgbClr val="002060"/>
                </a:solidFill>
              </a:rPr>
              <a:t>require_once ‘TextFactory.class.php’;</a:t>
            </a:r>
            <a:br>
              <a:rPr lang="nl-BE" sz="2400" dirty="0">
                <a:solidFill>
                  <a:srgbClr val="002060"/>
                </a:solidFill>
              </a:rPr>
            </a:br>
            <a:endParaRPr lang="nl-BE" sz="2400" dirty="0">
              <a:solidFill>
                <a:srgbClr val="002060"/>
              </a:solidFill>
            </a:endParaRPr>
          </a:p>
          <a:p>
            <a:pPr lvl="1">
              <a:lnSpc>
                <a:spcPct val="120000"/>
              </a:lnSpc>
              <a:buNone/>
            </a:pPr>
            <a:r>
              <a:rPr lang="nl-BE" sz="2400" dirty="0">
                <a:solidFill>
                  <a:srgbClr val="002060"/>
                </a:solidFill>
              </a:rPr>
              <a:t>		echo TextFactory::$getResultForType(‘Type01’, ‘dit is 	een string in lowercase’ );</a:t>
            </a:r>
            <a:br>
              <a:rPr lang="nl-BE" sz="2400" dirty="0">
                <a:solidFill>
                  <a:srgbClr val="002060"/>
                </a:solidFill>
              </a:rPr>
            </a:br>
            <a:endParaRPr lang="nl-BE" sz="2400" dirty="0">
              <a:solidFill>
                <a:srgbClr val="002060"/>
              </a:solidFill>
            </a:endParaRPr>
          </a:p>
          <a:p>
            <a:pPr lvl="1">
              <a:lnSpc>
                <a:spcPct val="120000"/>
              </a:lnSpc>
            </a:pPr>
            <a:r>
              <a:rPr lang="nl-BE" sz="2400" dirty="0">
                <a:solidFill>
                  <a:schemeClr val="tx1">
                    <a:lumMod val="95000"/>
                    <a:lumOff val="5000"/>
                  </a:schemeClr>
                </a:solidFill>
              </a:rPr>
              <a:t>Opdracht</a:t>
            </a:r>
            <a:r>
              <a:rPr lang="nl-BE" sz="2400" dirty="0"/>
              <a:t>:</a:t>
            </a:r>
            <a:r>
              <a:rPr lang="nl-BE" sz="2400" dirty="0">
                <a:solidFill>
                  <a:srgbClr val="00B0F0"/>
                </a:solidFill>
              </a:rPr>
              <a:t> </a:t>
            </a:r>
            <a:r>
              <a:rPr lang="nl-BE" sz="2400" dirty="0" smtClean="0">
                <a:solidFill>
                  <a:srgbClr val="00B0F0"/>
                </a:solidFill>
              </a:rPr>
              <a:t>---</a:t>
            </a:r>
            <a:endParaRPr lang="nl-BE" sz="2400" dirty="0"/>
          </a:p>
          <a:p>
            <a:pPr lvl="3">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6275546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design </a:t>
            </a:r>
            <a:r>
              <a:rPr lang="nl-BE" dirty="0" err="1" smtClean="0"/>
              <a:t>patterns</a:t>
            </a:r>
            <a:r>
              <a:rPr lang="nl-BE" dirty="0" smtClean="0"/>
              <a:t>: varia</a:t>
            </a:r>
            <a:endParaRPr lang="nl-BE" dirty="0"/>
          </a:p>
        </p:txBody>
      </p:sp>
      <p:sp>
        <p:nvSpPr>
          <p:cNvPr id="3" name="Content Placeholder 2"/>
          <p:cNvSpPr>
            <a:spLocks noGrp="1"/>
          </p:cNvSpPr>
          <p:nvPr>
            <p:ph idx="1"/>
          </p:nvPr>
        </p:nvSpPr>
        <p:spPr/>
        <p:txBody>
          <a:bodyPr>
            <a:normAutofit/>
          </a:bodyPr>
          <a:lstStyle/>
          <a:p>
            <a:pPr>
              <a:lnSpc>
                <a:spcPct val="120000"/>
              </a:lnSpc>
              <a:buFontTx/>
              <a:buChar char="-"/>
            </a:pPr>
            <a:r>
              <a:rPr lang="nl-BE" dirty="0"/>
              <a:t>Design Patterns: Observer</a:t>
            </a:r>
          </a:p>
          <a:p>
            <a:pPr>
              <a:lnSpc>
                <a:spcPct val="120000"/>
              </a:lnSpc>
              <a:buFontTx/>
              <a:buChar char="-"/>
            </a:pPr>
            <a:r>
              <a:rPr lang="nl-BE" dirty="0"/>
              <a:t>Design Patterns: Chain-of-command</a:t>
            </a:r>
          </a:p>
          <a:p>
            <a:pPr>
              <a:lnSpc>
                <a:spcPct val="120000"/>
              </a:lnSpc>
              <a:buFontTx/>
              <a:buChar char="-"/>
            </a:pPr>
            <a:r>
              <a:rPr lang="nl-BE" dirty="0"/>
              <a:t>Design Patterns: Strategy</a:t>
            </a:r>
          </a:p>
          <a:p>
            <a:pPr>
              <a:lnSpc>
                <a:spcPct val="120000"/>
              </a:lnSpc>
              <a:buFontTx/>
              <a:buChar char="-"/>
            </a:pPr>
            <a:endParaRPr lang="nl-BE" dirty="0"/>
          </a:p>
          <a:p>
            <a:pPr>
              <a:lnSpc>
                <a:spcPct val="120000"/>
              </a:lnSpc>
              <a:buFontTx/>
              <a:buChar char="-"/>
            </a:pPr>
            <a:endParaRPr lang="nl-BE" dirty="0"/>
          </a:p>
          <a:p>
            <a:pPr>
              <a:lnSpc>
                <a:spcPct val="120000"/>
              </a:lnSpc>
            </a:pPr>
            <a:endParaRPr lang="nl-BE" dirty="0" smtClean="0"/>
          </a:p>
        </p:txBody>
      </p:sp>
    </p:spTree>
    <p:extLst>
      <p:ext uri="{BB962C8B-B14F-4D97-AF65-F5344CB8AC3E}">
        <p14:creationId xmlns:p14="http://schemas.microsoft.com/office/powerpoint/2010/main" val="939011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85000" lnSpcReduction="10000"/>
          </a:bodyPr>
          <a:lstStyle/>
          <a:p>
            <a:pPr marL="971550" lvl="1" indent="-457200">
              <a:lnSpc>
                <a:spcPct val="150000"/>
              </a:lnSpc>
            </a:pPr>
            <a:r>
              <a:rPr lang="nl-BE" b="1" dirty="0" err="1" smtClean="0"/>
              <a:t>var_dump</a:t>
            </a:r>
            <a:r>
              <a:rPr lang="nl-BE" b="1" dirty="0" smtClean="0"/>
              <a:t>()</a:t>
            </a:r>
          </a:p>
          <a:p>
            <a:pPr marL="1371600" lvl="2" indent="-457200">
              <a:lnSpc>
                <a:spcPct val="150000"/>
              </a:lnSpc>
            </a:pPr>
            <a:r>
              <a:rPr lang="nl-BE" dirty="0" smtClean="0"/>
              <a:t>Dient enkel om te debuggen -&gt; nooit in productieomgeving</a:t>
            </a:r>
          </a:p>
          <a:p>
            <a:pPr marL="1371600" lvl="2" indent="-457200">
              <a:lnSpc>
                <a:spcPct val="150000"/>
              </a:lnSpc>
            </a:pPr>
            <a:r>
              <a:rPr lang="nl-BE" dirty="0" smtClean="0"/>
              <a:t>Geeft extra informatie over variabele (string/</a:t>
            </a:r>
            <a:r>
              <a:rPr lang="nl-BE" dirty="0" err="1" smtClean="0"/>
              <a:t>boolean</a:t>
            </a:r>
            <a:r>
              <a:rPr lang="nl-BE" dirty="0" smtClean="0"/>
              <a:t>/array/…) -&gt; vergemakkelijkt debuggen</a:t>
            </a:r>
          </a:p>
          <a:p>
            <a:pPr marL="1371600" lvl="2" indent="-457200">
              <a:lnSpc>
                <a:spcPct val="150000"/>
              </a:lnSpc>
            </a:pPr>
            <a:r>
              <a:rPr lang="nl-BE" dirty="0" smtClean="0"/>
              <a:t>Standaard onoverzichtelijke opmaak</a:t>
            </a:r>
          </a:p>
          <a:p>
            <a:pPr marL="1828800" lvl="3" indent="-457200">
              <a:lnSpc>
                <a:spcPct val="150000"/>
              </a:lnSpc>
            </a:pPr>
            <a:r>
              <a:rPr lang="nl-BE" dirty="0" smtClean="0"/>
              <a:t>Oplossen door </a:t>
            </a:r>
            <a:r>
              <a:rPr lang="nl-BE" b="1" dirty="0" err="1" smtClean="0"/>
              <a:t>print_r</a:t>
            </a:r>
            <a:r>
              <a:rPr lang="nl-BE" b="1" dirty="0" smtClean="0"/>
              <a:t>()</a:t>
            </a:r>
            <a:r>
              <a:rPr lang="nl-BE" dirty="0" smtClean="0"/>
              <a:t> in samenwerking met &lt;pre&gt;-element</a:t>
            </a:r>
          </a:p>
          <a:p>
            <a:pPr marL="2286000" lvl="4" indent="-457200">
              <a:lnSpc>
                <a:spcPct val="150000"/>
              </a:lnSpc>
            </a:pPr>
            <a:r>
              <a:rPr lang="nl-BE" dirty="0" smtClean="0"/>
              <a:t>Omslachtig!</a:t>
            </a:r>
          </a:p>
          <a:p>
            <a:pPr marL="1828800" lvl="3" indent="-457200">
              <a:lnSpc>
                <a:spcPct val="150000"/>
              </a:lnSpc>
            </a:pPr>
            <a:r>
              <a:rPr lang="nl-BE" dirty="0" smtClean="0"/>
              <a:t>XDEBUG kan helpen!</a:t>
            </a:r>
          </a:p>
          <a:p>
            <a:pPr marL="1371600" lvl="2" indent="-457200">
              <a:lnSpc>
                <a:spcPct val="150000"/>
              </a:lnSpc>
            </a:pPr>
            <a:r>
              <a:rPr lang="nl-BE" dirty="0"/>
              <a:t>(vb. </a:t>
            </a:r>
            <a:r>
              <a:rPr lang="nl-BE" dirty="0" smtClean="0">
                <a:solidFill>
                  <a:srgbClr val="00B050"/>
                </a:solidFill>
              </a:rPr>
              <a:t>voorbeeld-afdrukken-var-dump</a:t>
            </a:r>
            <a:r>
              <a:rPr lang="nl-BE" dirty="0">
                <a:solidFill>
                  <a:srgbClr val="00B050"/>
                </a:solidFill>
              </a:rPr>
              <a:t> </a:t>
            </a:r>
            <a:r>
              <a:rPr lang="nl-BE" dirty="0" smtClean="0"/>
              <a:t>) </a:t>
            </a:r>
          </a:p>
          <a:p>
            <a:endParaRPr lang="nl-BE" b="1" dirty="0"/>
          </a:p>
        </p:txBody>
      </p:sp>
    </p:spTree>
    <p:extLst>
      <p:ext uri="{BB962C8B-B14F-4D97-AF65-F5344CB8AC3E}">
        <p14:creationId xmlns:p14="http://schemas.microsoft.com/office/powerpoint/2010/main" val="4203091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fontScale="77500" lnSpcReduction="20000"/>
          </a:bodyPr>
          <a:lstStyle/>
          <a:p>
            <a:pPr marL="1371600" lvl="2" indent="-457200">
              <a:lnSpc>
                <a:spcPct val="150000"/>
              </a:lnSpc>
            </a:pPr>
            <a:r>
              <a:rPr lang="nl-BE" dirty="0" smtClean="0"/>
              <a:t>XDEBUG</a:t>
            </a:r>
          </a:p>
          <a:p>
            <a:pPr marL="1828800" lvl="3" indent="-457200">
              <a:lnSpc>
                <a:spcPct val="150000"/>
              </a:lnSpc>
            </a:pPr>
            <a:r>
              <a:rPr lang="nl-BE" dirty="0" smtClean="0"/>
              <a:t>Module die debuggen in PHP aangenamer kan maken</a:t>
            </a:r>
          </a:p>
          <a:p>
            <a:pPr marL="2286000" lvl="4" indent="-457200">
              <a:lnSpc>
                <a:spcPct val="150000"/>
              </a:lnSpc>
            </a:pPr>
            <a:r>
              <a:rPr lang="nl-BE" dirty="0" smtClean="0"/>
              <a:t>Enorm uitgebreid en krachtig -&gt; best is samenwerking met uitgebreidere IDE (</a:t>
            </a:r>
            <a:r>
              <a:rPr lang="nl-BE" dirty="0" err="1" smtClean="0"/>
              <a:t>Eclipse</a:t>
            </a:r>
            <a:r>
              <a:rPr lang="nl-BE" dirty="0" smtClean="0"/>
              <a:t>, </a:t>
            </a:r>
            <a:r>
              <a:rPr lang="nl-BE" dirty="0" err="1" smtClean="0"/>
              <a:t>Netbeans</a:t>
            </a:r>
            <a:r>
              <a:rPr lang="nl-BE" dirty="0" smtClean="0"/>
              <a:t>, …)</a:t>
            </a:r>
          </a:p>
          <a:p>
            <a:pPr marL="1828800" lvl="3" indent="-457200">
              <a:lnSpc>
                <a:spcPct val="150000"/>
              </a:lnSpc>
            </a:pPr>
            <a:r>
              <a:rPr lang="nl-BE" dirty="0" smtClean="0"/>
              <a:t>Inschakelen in XAMPP:</a:t>
            </a:r>
          </a:p>
          <a:p>
            <a:pPr marL="2286000" lvl="4" indent="-457200">
              <a:lnSpc>
                <a:spcPct val="150000"/>
              </a:lnSpc>
            </a:pPr>
            <a:r>
              <a:rPr lang="nl-BE" dirty="0" smtClean="0"/>
              <a:t>C:\xampp\php\php.ini</a:t>
            </a:r>
          </a:p>
          <a:p>
            <a:pPr marL="2743200" lvl="5" indent="-457200">
              <a:lnSpc>
                <a:spcPct val="150000"/>
              </a:lnSpc>
            </a:pPr>
            <a:r>
              <a:rPr lang="nl-BE" dirty="0" smtClean="0"/>
              <a:t>Zoeken naar XDEBUG</a:t>
            </a:r>
          </a:p>
          <a:p>
            <a:pPr marL="2743200" lvl="5" indent="-457200">
              <a:lnSpc>
                <a:spcPct val="150000"/>
              </a:lnSpc>
            </a:pPr>
            <a:r>
              <a:rPr lang="nl-BE" dirty="0" smtClean="0"/>
              <a:t>Alle </a:t>
            </a:r>
            <a:r>
              <a:rPr lang="nl-BE" b="1" dirty="0" smtClean="0"/>
              <a:t>; </a:t>
            </a:r>
            <a:r>
              <a:rPr lang="nl-BE" dirty="0" smtClean="0"/>
              <a:t>verwijderen onder deze XDEBUG-codeblock</a:t>
            </a:r>
          </a:p>
          <a:p>
            <a:pPr marL="3200400" lvl="6" indent="-457200">
              <a:lnSpc>
                <a:spcPct val="150000"/>
              </a:lnSpc>
            </a:pPr>
            <a:r>
              <a:rPr lang="nl-BE" dirty="0" smtClean="0"/>
              <a:t>Een ; in de php.ini file betekent een lijn in commentaar</a:t>
            </a:r>
          </a:p>
          <a:p>
            <a:pPr marL="2286000" lvl="4" indent="-457200">
              <a:lnSpc>
                <a:spcPct val="150000"/>
              </a:lnSpc>
            </a:pPr>
            <a:r>
              <a:rPr lang="nl-BE" dirty="0" smtClean="0"/>
              <a:t>XAMPP/Apache heropstarten</a:t>
            </a:r>
          </a:p>
          <a:p>
            <a:pPr marL="2286000" lvl="4" indent="-457200">
              <a:lnSpc>
                <a:spcPct val="150000"/>
              </a:lnSpc>
            </a:pPr>
            <a:r>
              <a:rPr lang="nl-BE" b="1" dirty="0" smtClean="0"/>
              <a:t>(voor </a:t>
            </a:r>
            <a:r>
              <a:rPr lang="nl-BE" b="1" dirty="0" err="1" smtClean="0"/>
              <a:t>mac</a:t>
            </a:r>
            <a:r>
              <a:rPr lang="nl-BE" b="1" dirty="0" smtClean="0"/>
              <a:t>-gebruikers</a:t>
            </a:r>
            <a:r>
              <a:rPr lang="nl-BE" b="1" dirty="0"/>
              <a:t>: </a:t>
            </a:r>
            <a:r>
              <a:rPr lang="nl-BE" b="1" dirty="0">
                <a:hlinkClick r:id="rId2"/>
              </a:rPr>
              <a:t>http://</a:t>
            </a:r>
            <a:r>
              <a:rPr lang="nl-BE" b="1" dirty="0" smtClean="0">
                <a:hlinkClick r:id="rId2"/>
              </a:rPr>
              <a:t>docs.joomla.org/Edit_PHP.INI_File_for_XDebug</a:t>
            </a:r>
            <a:r>
              <a:rPr lang="nl-BE" b="1" dirty="0" smtClean="0"/>
              <a:t> )</a:t>
            </a:r>
          </a:p>
        </p:txBody>
      </p:sp>
    </p:spTree>
    <p:extLst>
      <p:ext uri="{BB962C8B-B14F-4D97-AF65-F5344CB8AC3E}">
        <p14:creationId xmlns:p14="http://schemas.microsoft.com/office/powerpoint/2010/main" val="6223712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Afdrukken naar het scherm</a:t>
            </a:r>
            <a:endParaRPr lang="nl-BE" dirty="0"/>
          </a:p>
        </p:txBody>
      </p:sp>
      <p:sp>
        <p:nvSpPr>
          <p:cNvPr id="3" name="Content Placeholder 2"/>
          <p:cNvSpPr>
            <a:spLocks noGrp="1"/>
          </p:cNvSpPr>
          <p:nvPr>
            <p:ph idx="1"/>
          </p:nvPr>
        </p:nvSpPr>
        <p:spPr/>
        <p:txBody>
          <a:bodyPr>
            <a:normAutofit/>
          </a:bodyPr>
          <a:lstStyle/>
          <a:p>
            <a:pPr marL="971550" lvl="1" indent="-457200">
              <a:lnSpc>
                <a:spcPct val="150000"/>
              </a:lnSpc>
            </a:pPr>
            <a:r>
              <a:rPr lang="nl-BE" dirty="0" smtClean="0"/>
              <a:t>Opdracht</a:t>
            </a:r>
          </a:p>
          <a:p>
            <a:pPr marL="1371600" lvl="2" indent="-457200">
              <a:lnSpc>
                <a:spcPct val="150000"/>
              </a:lnSpc>
            </a:pPr>
            <a:r>
              <a:rPr lang="nl-BE" dirty="0" smtClean="0">
                <a:solidFill>
                  <a:srgbClr val="0070C0"/>
                </a:solidFill>
              </a:rPr>
              <a:t>opdracht-</a:t>
            </a:r>
            <a:r>
              <a:rPr lang="nl-BE" dirty="0" err="1" smtClean="0">
                <a:solidFill>
                  <a:srgbClr val="0070C0"/>
                </a:solidFill>
              </a:rPr>
              <a:t>comments</a:t>
            </a:r>
            <a:endParaRPr lang="nl-BE" dirty="0" smtClean="0">
              <a:solidFill>
                <a:srgbClr val="0070C0"/>
              </a:solidFill>
            </a:endParaRPr>
          </a:p>
          <a:p>
            <a:endParaRPr lang="nl-BE" b="1" dirty="0"/>
          </a:p>
        </p:txBody>
      </p:sp>
    </p:spTree>
    <p:extLst>
      <p:ext uri="{BB962C8B-B14F-4D97-AF65-F5344CB8AC3E}">
        <p14:creationId xmlns:p14="http://schemas.microsoft.com/office/powerpoint/2010/main" val="242211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lstStyle/>
          <a:p>
            <a:r>
              <a:rPr lang="nl-NL" dirty="0" smtClean="0"/>
              <a:t>Array functions</a:t>
            </a:r>
          </a:p>
          <a:p>
            <a:r>
              <a:rPr lang="nl-NL" dirty="0" smtClean="0"/>
              <a:t>Looping statements</a:t>
            </a:r>
          </a:p>
          <a:p>
            <a:r>
              <a:rPr lang="nl-NL" dirty="0" smtClean="0"/>
              <a:t>Functions</a:t>
            </a:r>
          </a:p>
          <a:p>
            <a:r>
              <a:rPr lang="nl-NL" dirty="0" smtClean="0"/>
              <a:t>$_GET</a:t>
            </a:r>
          </a:p>
          <a:p>
            <a:r>
              <a:rPr lang="nl-NL" dirty="0" smtClean="0"/>
              <a:t>$_POST</a:t>
            </a:r>
          </a:p>
          <a:p>
            <a:r>
              <a:rPr lang="nl-NL" dirty="0" smtClean="0"/>
              <a:t>Controle $_GET/$_POST</a:t>
            </a:r>
          </a:p>
          <a:p>
            <a:r>
              <a:rPr lang="nl-NL" dirty="0" smtClean="0"/>
              <a:t>Herhalingsopdracht</a:t>
            </a:r>
          </a:p>
        </p:txBody>
      </p:sp>
    </p:spTree>
    <p:extLst>
      <p:ext uri="{BB962C8B-B14F-4D97-AF65-F5344CB8AC3E}">
        <p14:creationId xmlns:p14="http://schemas.microsoft.com/office/powerpoint/2010/main" val="2818791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a:lnSpc>
                <a:spcPct val="150000"/>
              </a:lnSpc>
            </a:pPr>
            <a:r>
              <a:rPr lang="nl-BE" dirty="0" smtClean="0"/>
              <a:t>Wat zijn variables?</a:t>
            </a:r>
            <a:r>
              <a:rPr lang="nl-NL" dirty="0" smtClean="0"/>
              <a:t> </a:t>
            </a:r>
          </a:p>
          <a:p>
            <a:pPr marL="971550" lvl="1" indent="-457200">
              <a:lnSpc>
                <a:spcPct val="150000"/>
              </a:lnSpc>
            </a:pPr>
            <a:r>
              <a:rPr lang="nl-BE" dirty="0" smtClean="0"/>
              <a:t>Vergelijkbaar met algebra:</a:t>
            </a: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34072"/>
            <a:ext cx="5905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66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19" y="2491753"/>
            <a:ext cx="5904762" cy="27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882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507" y="2313975"/>
            <a:ext cx="8126985" cy="309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537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Variable in php</a:t>
            </a:r>
          </a:p>
          <a:p>
            <a:pPr marL="1371600" lvl="2" indent="-457200">
              <a:lnSpc>
                <a:spcPct val="150000"/>
              </a:lnSpc>
              <a:buFontTx/>
              <a:buChar char="-"/>
            </a:pPr>
            <a:r>
              <a:rPr lang="nl-BE" dirty="0" smtClean="0"/>
              <a:t>Start altijd met een </a:t>
            </a:r>
            <a:r>
              <a:rPr lang="nl-BE" b="1" dirty="0" smtClean="0"/>
              <a:t>$</a:t>
            </a:r>
            <a:r>
              <a:rPr lang="nl-BE" dirty="0" smtClean="0"/>
              <a:t>-teken gevolgd door de </a:t>
            </a:r>
            <a:r>
              <a:rPr lang="nl-BE" b="1" dirty="0" smtClean="0"/>
              <a:t>naam van de variable</a:t>
            </a:r>
            <a:endParaRPr lang="nl-BE" dirty="0" smtClean="0"/>
          </a:p>
          <a:p>
            <a:pPr marL="1371600" lvl="2" indent="-457200">
              <a:lnSpc>
                <a:spcPct val="150000"/>
              </a:lnSpc>
              <a:buFontTx/>
              <a:buChar char="-"/>
            </a:pPr>
            <a:r>
              <a:rPr lang="nl-BE" dirty="0" smtClean="0"/>
              <a:t>De variable name moet </a:t>
            </a:r>
            <a:r>
              <a:rPr lang="nl-BE" b="1" dirty="0" smtClean="0"/>
              <a:t>beginnen met een letter </a:t>
            </a:r>
            <a:r>
              <a:rPr lang="nl-BE" dirty="0" smtClean="0"/>
              <a:t>OF een </a:t>
            </a:r>
            <a:r>
              <a:rPr lang="nl-BE" b="1" dirty="0" smtClean="0"/>
              <a:t>underscore</a:t>
            </a:r>
            <a:r>
              <a:rPr lang="nl-BE" dirty="0" smtClean="0"/>
              <a:t> (cijfers zijn NIET toegestaan)</a:t>
            </a:r>
          </a:p>
          <a:p>
            <a:pPr marL="1371600" lvl="2" indent="-457200">
              <a:lnSpc>
                <a:spcPct val="150000"/>
              </a:lnSpc>
              <a:buFontTx/>
              <a:buChar char="-"/>
            </a:pPr>
            <a:r>
              <a:rPr lang="nl-BE" dirty="0" smtClean="0"/>
              <a:t>De variable name kan </a:t>
            </a:r>
            <a:r>
              <a:rPr lang="nl-BE" b="1" dirty="0" smtClean="0"/>
              <a:t>enkel letters, cijfers of een underscore</a:t>
            </a:r>
            <a:r>
              <a:rPr lang="nl-BE" dirty="0" smtClean="0"/>
              <a:t> (_) bevatten</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b="1" dirty="0"/>
          </a:p>
        </p:txBody>
      </p:sp>
    </p:spTree>
    <p:extLst>
      <p:ext uri="{BB962C8B-B14F-4D97-AF65-F5344CB8AC3E}">
        <p14:creationId xmlns:p14="http://schemas.microsoft.com/office/powerpoint/2010/main" val="6337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solidFill>
                  <a:schemeClr val="bg1">
                    <a:lumMod val="85000"/>
                  </a:schemeClr>
                </a:solidFill>
              </a:rPr>
              <a:t>Variable in php</a:t>
            </a:r>
          </a:p>
          <a:p>
            <a:pPr marL="1371600" lvl="2" indent="-457200">
              <a:lnSpc>
                <a:spcPct val="150000"/>
              </a:lnSpc>
              <a:buFontTx/>
              <a:buChar char="-"/>
            </a:pPr>
            <a:r>
              <a:rPr lang="nl-BE" dirty="0" smtClean="0"/>
              <a:t>De variable name mag geen spaties bevatten</a:t>
            </a:r>
          </a:p>
          <a:p>
            <a:pPr marL="1371600" lvl="2" indent="-457200">
              <a:lnSpc>
                <a:spcPct val="150000"/>
              </a:lnSpc>
              <a:buFontTx/>
              <a:buChar char="-"/>
            </a:pPr>
            <a:r>
              <a:rPr lang="nl-BE" dirty="0" smtClean="0"/>
              <a:t>De variable name is case sensitive (A ≠ a)</a:t>
            </a:r>
          </a:p>
          <a:p>
            <a:pPr marL="1371600" lvl="2" indent="-457200">
              <a:lnSpc>
                <a:spcPct val="150000"/>
              </a:lnSpc>
              <a:buFontTx/>
              <a:buChar char="-"/>
            </a:pPr>
            <a:r>
              <a:rPr lang="nl-BE" dirty="0" smtClean="0"/>
              <a:t>Een type declaration is niet noodzakelijk (= loosely typed)</a:t>
            </a:r>
          </a:p>
          <a:p>
            <a:pPr marL="1371600" lvl="2" indent="-457200">
              <a:lnSpc>
                <a:spcPct val="150000"/>
              </a:lnSpc>
              <a:buFontTx/>
              <a:buChar char="-"/>
            </a:pPr>
            <a:r>
              <a:rPr lang="nl-BE" dirty="0" smtClean="0"/>
              <a:t>De variable wordt gecreëerd wanneer er een value aan toegekend wordt</a:t>
            </a:r>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1529994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971550" lvl="1" indent="-457200">
              <a:lnSpc>
                <a:spcPct val="150000"/>
              </a:lnSpc>
              <a:buFontTx/>
              <a:buChar char="-"/>
            </a:pPr>
            <a:r>
              <a:rPr lang="nl-BE" dirty="0" smtClean="0"/>
              <a:t>Schrijfwijze</a:t>
            </a:r>
          </a:p>
          <a:p>
            <a:pPr marL="1371600" lvl="2" indent="-457200">
              <a:lnSpc>
                <a:spcPct val="150000"/>
              </a:lnSpc>
              <a:buFontTx/>
              <a:buChar char="-"/>
            </a:pPr>
            <a:r>
              <a:rPr lang="nl-BE" dirty="0" smtClean="0"/>
              <a:t>Voor een variable die een string (= stuk tekst) bevat</a:t>
            </a:r>
            <a:r>
              <a:rPr lang="nl-BE" sz="4000" dirty="0" smtClean="0"/>
              <a:t/>
            </a:r>
            <a:br>
              <a:rPr lang="nl-BE" sz="4000" dirty="0" smtClean="0"/>
            </a:br>
            <a:r>
              <a:rPr lang="nl-BE" sz="2800" dirty="0" smtClean="0"/>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br>
              <a:rPr lang="nl-BE" sz="2000" b="1" dirty="0" smtClean="0">
                <a:solidFill>
                  <a:schemeClr val="tx1">
                    <a:lumMod val="95000"/>
                    <a:lumOff val="5000"/>
                  </a:schemeClr>
                </a:solidFill>
                <a:latin typeface="Lucida Console" panose="020B0609040504020204" pitchFamily="49" charset="0"/>
              </a:rPr>
            </a:br>
            <a:r>
              <a:rPr lang="nl-BE" sz="2000" b="1" dirty="0" smtClean="0">
                <a:solidFill>
                  <a:schemeClr val="tx1">
                    <a:lumMod val="95000"/>
                    <a:lumOff val="5000"/>
                  </a:schemeClr>
                </a:solidFill>
                <a:latin typeface="Lucida Console" panose="020B0609040504020204" pitchFamily="49" charset="0"/>
              </a:rPr>
              <a:t>	</a:t>
            </a:r>
            <a:r>
              <a:rPr lang="nl-BE" sz="2000" b="1" dirty="0" smtClean="0">
                <a:solidFill>
                  <a:srgbClr val="0070C0"/>
                </a:solidFill>
                <a:latin typeface="Lucida Console" panose="020B0609040504020204" pitchFamily="49" charset="0"/>
              </a:rPr>
              <a:t>$myDrink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'Cuba Libre';</a:t>
            </a:r>
          </a:p>
          <a:p>
            <a:pPr marL="1371600" lvl="2" indent="-457200">
              <a:lnSpc>
                <a:spcPct val="150000"/>
              </a:lnSpc>
              <a:buFontTx/>
              <a:buChar char="-"/>
            </a:pPr>
            <a:r>
              <a:rPr lang="nl-BE" dirty="0" smtClean="0"/>
              <a:t>Voor een variable die énkel een cijfer bevat</a:t>
            </a:r>
            <a:br>
              <a:rPr lang="nl-BE" dirty="0" smtClean="0"/>
            </a:br>
            <a:r>
              <a:rPr lang="nl-BE" sz="2800" dirty="0" smtClean="0"/>
              <a:t>	</a:t>
            </a:r>
            <a:r>
              <a:rPr lang="nl-BE" sz="2000" b="1" dirty="0" smtClean="0">
                <a:solidFill>
                  <a:srgbClr val="0070C0"/>
                </a:solidFill>
                <a:latin typeface="Lucida Console" panose="020B0609040504020204" pitchFamily="49" charset="0"/>
              </a:rPr>
              <a:t>$myGrade </a:t>
            </a:r>
            <a:r>
              <a:rPr lang="nl-BE" sz="2000" b="1" dirty="0" smtClean="0">
                <a:solidFill>
                  <a:srgbClr val="7030A0"/>
                </a:solidFill>
                <a:latin typeface="Lucida Console" panose="020B0609040504020204" pitchFamily="49" charset="0"/>
              </a:rPr>
              <a:t>=</a:t>
            </a:r>
            <a:r>
              <a:rPr lang="nl-BE" sz="2000" b="1" dirty="0" smtClean="0">
                <a:solidFill>
                  <a:srgbClr val="002060"/>
                </a:solidFill>
                <a:latin typeface="Lucida Console" panose="020B0609040504020204" pitchFamily="49" charset="0"/>
              </a:rPr>
              <a:t> </a:t>
            </a:r>
            <a:r>
              <a:rPr lang="nl-BE" sz="2000" b="1" dirty="0" smtClean="0">
                <a:latin typeface="Lucida Console" panose="020B0609040504020204" pitchFamily="49" charset="0"/>
              </a:rPr>
              <a:t>20;</a:t>
            </a:r>
          </a:p>
          <a:p>
            <a:pPr marL="1371600" lvl="2" indent="-457200">
              <a:lnSpc>
                <a:spcPct val="150000"/>
              </a:lnSpc>
              <a:buFontTx/>
              <a:buChar char="-"/>
            </a:pPr>
            <a:endParaRPr lang="nl-BE" dirty="0" smtClean="0"/>
          </a:p>
          <a:p>
            <a:endParaRPr lang="nl-BE" dirty="0"/>
          </a:p>
        </p:txBody>
      </p:sp>
    </p:spTree>
    <p:extLst>
      <p:ext uri="{BB962C8B-B14F-4D97-AF65-F5344CB8AC3E}">
        <p14:creationId xmlns:p14="http://schemas.microsoft.com/office/powerpoint/2010/main" val="304781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600200"/>
            <a:ext cx="8229600" cy="4257691"/>
          </a:xfrm>
        </p:spPr>
        <p:txBody>
          <a:bodyPr>
            <a:normAutofit fontScale="77500" lnSpcReduction="20000"/>
          </a:bodyPr>
          <a:lstStyle/>
          <a:p>
            <a:pPr marL="971550" lvl="1" indent="-457200">
              <a:lnSpc>
                <a:spcPct val="170000"/>
              </a:lnSpc>
              <a:buFontTx/>
              <a:buChar char="-"/>
            </a:pPr>
            <a:r>
              <a:rPr lang="nl-BE" dirty="0" smtClean="0">
                <a:solidFill>
                  <a:schemeClr val="bg1">
                    <a:lumMod val="85000"/>
                  </a:schemeClr>
                </a:solidFill>
              </a:rPr>
              <a:t>Schrijfwijze</a:t>
            </a:r>
          </a:p>
          <a:p>
            <a:pPr marL="1371600" lvl="2" indent="-457200">
              <a:lnSpc>
                <a:spcPct val="170000"/>
              </a:lnSpc>
              <a:buFontTx/>
              <a:buChar char="-"/>
            </a:pPr>
            <a:r>
              <a:rPr lang="nl-BE" dirty="0" smtClean="0"/>
              <a:t>Voor een </a:t>
            </a:r>
            <a:r>
              <a:rPr lang="nl-BE" dirty="0" err="1" smtClean="0"/>
              <a:t>variable</a:t>
            </a:r>
            <a:r>
              <a:rPr lang="nl-BE" dirty="0" smtClean="0"/>
              <a:t> die niets bevat</a:t>
            </a:r>
            <a:r>
              <a:rPr lang="nl-BE" sz="4000" dirty="0" smtClean="0"/>
              <a:t/>
            </a:r>
            <a:br>
              <a:rPr lang="nl-BE" sz="4000" dirty="0" smtClean="0"/>
            </a:br>
            <a:r>
              <a:rPr lang="nl-BE" sz="2800"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err="1" smtClean="0">
                <a:latin typeface="Lucida Console" panose="020B0609040504020204" pitchFamily="49" charset="0"/>
              </a:rPr>
              <a:t>null</a:t>
            </a:r>
            <a:r>
              <a:rPr lang="nl-BE" sz="2600" b="1" dirty="0" smtClean="0">
                <a:latin typeface="Lucida Console" panose="020B0609040504020204" pitchFamily="49" charset="0"/>
              </a:rPr>
              <a:t>;</a:t>
            </a:r>
            <a:br>
              <a:rPr lang="nl-BE" sz="2600" b="1" dirty="0" smtClean="0">
                <a:latin typeface="Lucida Console" panose="020B0609040504020204" pitchFamily="49" charset="0"/>
              </a:rPr>
            </a:br>
            <a:r>
              <a:rPr lang="nl-BE" sz="2800" b="1" dirty="0" smtClean="0"/>
              <a:t>		</a:t>
            </a:r>
            <a:r>
              <a:rPr lang="nl-BE" sz="2200" dirty="0" smtClean="0"/>
              <a:t>-&gt; kan zowel een string, integer of … zijn</a:t>
            </a:r>
            <a:r>
              <a:rPr lang="nl-BE" sz="2800" b="1" dirty="0" smtClean="0"/>
              <a:t/>
            </a:r>
            <a:br>
              <a:rPr lang="nl-BE" sz="2800" b="1" dirty="0" smtClean="0"/>
            </a:br>
            <a:r>
              <a:rPr lang="nl-BE" sz="2800" b="1" dirty="0" smtClean="0"/>
              <a:t>	</a:t>
            </a:r>
            <a:r>
              <a:rPr lang="nl-BE" sz="2600" b="1" dirty="0" smtClean="0">
                <a:solidFill>
                  <a:srgbClr val="0070C0"/>
                </a:solidFill>
                <a:latin typeface="Lucida Console" panose="020B0609040504020204" pitchFamily="49" charset="0"/>
              </a:rPr>
              <a:t>$</a:t>
            </a:r>
            <a:r>
              <a:rPr lang="nl-BE" sz="2600" b="1" dirty="0" err="1" smtClean="0">
                <a:solidFill>
                  <a:srgbClr val="0070C0"/>
                </a:solidFill>
                <a:latin typeface="Lucida Console" panose="020B0609040504020204" pitchFamily="49" charset="0"/>
              </a:rPr>
              <a:t>containerVariable</a:t>
            </a:r>
            <a:r>
              <a:rPr lang="nl-BE" sz="2600" b="1" dirty="0" smtClean="0">
                <a:solidFill>
                  <a:srgbClr val="0070C0"/>
                </a:solidFill>
                <a:latin typeface="Lucida Console" panose="020B0609040504020204" pitchFamily="49" charset="0"/>
              </a:rPr>
              <a:t> </a:t>
            </a:r>
            <a:r>
              <a:rPr lang="nl-BE" sz="2600" b="1" dirty="0" smtClean="0">
                <a:solidFill>
                  <a:srgbClr val="7030A0"/>
                </a:solidFill>
                <a:latin typeface="Lucida Console" panose="020B0609040504020204" pitchFamily="49" charset="0"/>
              </a:rPr>
              <a:t>=</a:t>
            </a:r>
            <a:r>
              <a:rPr lang="nl-BE" sz="2600" b="1" dirty="0" smtClean="0">
                <a:solidFill>
                  <a:srgbClr val="002060"/>
                </a:solidFill>
                <a:latin typeface="Lucida Console" panose="020B0609040504020204" pitchFamily="49" charset="0"/>
              </a:rPr>
              <a:t> </a:t>
            </a:r>
            <a:r>
              <a:rPr lang="nl-BE" sz="2600" b="1" dirty="0" smtClean="0">
                <a:solidFill>
                  <a:schemeClr val="tx1">
                    <a:lumMod val="95000"/>
                    <a:lumOff val="5000"/>
                  </a:schemeClr>
                </a:solidFill>
                <a:latin typeface="Lucida Console" panose="020B0609040504020204" pitchFamily="49" charset="0"/>
              </a:rPr>
              <a:t>""</a:t>
            </a:r>
            <a:r>
              <a:rPr lang="nl-BE" sz="2600" b="1" dirty="0" smtClean="0">
                <a:latin typeface="Lucida Console" panose="020B0609040504020204" pitchFamily="49" charset="0"/>
              </a:rPr>
              <a:t>;</a:t>
            </a:r>
            <a:r>
              <a:rPr lang="nl-BE" sz="2800" b="1" dirty="0" smtClean="0"/>
              <a:t/>
            </a:r>
            <a:br>
              <a:rPr lang="nl-BE" sz="2800" b="1" dirty="0" smtClean="0"/>
            </a:br>
            <a:r>
              <a:rPr lang="nl-BE" sz="2800" b="1" dirty="0" smtClean="0"/>
              <a:t>		</a:t>
            </a:r>
            <a:r>
              <a:rPr lang="nl-BE" sz="2200" dirty="0" smtClean="0"/>
              <a:t>-&gt; kan enkel een string zijn</a:t>
            </a:r>
          </a:p>
          <a:p>
            <a:pPr marL="1371600" lvl="2" indent="-457200">
              <a:lnSpc>
                <a:spcPct val="170000"/>
              </a:lnSpc>
              <a:buFontTx/>
              <a:buChar char="-"/>
            </a:pPr>
            <a:r>
              <a:rPr lang="nl-BE" sz="2500" dirty="0"/>
              <a:t>Variables kunnen ook </a:t>
            </a:r>
            <a:r>
              <a:rPr lang="nl-BE" sz="2500" dirty="0" err="1"/>
              <a:t>boolean</a:t>
            </a:r>
            <a:r>
              <a:rPr lang="nl-BE" sz="2500" dirty="0"/>
              <a:t>, array,  double, object, resource, </a:t>
            </a:r>
            <a:r>
              <a:rPr lang="nl-BE" sz="2500" dirty="0" smtClean="0"/>
              <a:t>of "</a:t>
            </a:r>
            <a:r>
              <a:rPr lang="nl-BE" sz="2500" dirty="0" err="1" smtClean="0"/>
              <a:t>unknown</a:t>
            </a:r>
            <a:r>
              <a:rPr lang="nl-BE" sz="2500" dirty="0" smtClean="0"/>
              <a:t> type" zijn (later meer)</a:t>
            </a:r>
            <a:endParaRPr lang="nl-BE" sz="2500" dirty="0"/>
          </a:p>
          <a:p>
            <a:pPr marL="1371600" lvl="2" indent="-457200">
              <a:lnSpc>
                <a:spcPct val="170000"/>
              </a:lnSpc>
              <a:buFontTx/>
              <a:buChar char="-"/>
            </a:pPr>
            <a:endParaRPr lang="nl-BE" sz="3600" b="1" dirty="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a:p>
            <a:pPr marL="1371600" lvl="2" indent="-457200">
              <a:lnSpc>
                <a:spcPct val="170000"/>
              </a:lnSpc>
              <a:buFontTx/>
              <a:buChar char="-"/>
            </a:pPr>
            <a:endParaRPr lang="nl-BE" dirty="0" smtClean="0"/>
          </a:p>
        </p:txBody>
      </p:sp>
      <p:sp>
        <p:nvSpPr>
          <p:cNvPr id="2" name="Titel 1"/>
          <p:cNvSpPr>
            <a:spLocks noGrp="1"/>
          </p:cNvSpPr>
          <p:nvPr>
            <p:ph type="title"/>
          </p:nvPr>
        </p:nvSpPr>
        <p:spPr/>
        <p:txBody>
          <a:bodyPr/>
          <a:lstStyle/>
          <a:p>
            <a:pPr algn="r"/>
            <a:r>
              <a:rPr lang="nl-BE" dirty="0"/>
              <a:t>Variables</a:t>
            </a:r>
          </a:p>
        </p:txBody>
      </p:sp>
    </p:spTree>
    <p:extLst>
      <p:ext uri="{BB962C8B-B14F-4D97-AF65-F5344CB8AC3E}">
        <p14:creationId xmlns:p14="http://schemas.microsoft.com/office/powerpoint/2010/main" val="1014463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NL" dirty="0" smtClean="0"/>
              <a:t>Strings</a:t>
            </a:r>
          </a:p>
          <a:p>
            <a:pPr lvl="2">
              <a:lnSpc>
                <a:spcPct val="150000"/>
              </a:lnSpc>
            </a:pPr>
            <a:r>
              <a:rPr lang="nl-NL" dirty="0" smtClean="0"/>
              <a:t>Een string is een stuk tekst</a:t>
            </a:r>
            <a:br>
              <a:rPr lang="nl-NL" dirty="0" smtClean="0"/>
            </a:br>
            <a:r>
              <a:rPr lang="nl-NL" dirty="0" smtClean="0"/>
              <a:t>	</a:t>
            </a:r>
            <a:r>
              <a:rPr lang="nl-BE" sz="2000" b="1" dirty="0" smtClean="0">
                <a:solidFill>
                  <a:srgbClr val="0070C0"/>
                </a:solidFill>
                <a:latin typeface="Lucida Console" panose="020B0609040504020204" pitchFamily="49" charset="0"/>
              </a:rPr>
              <a:t>$albumTitle </a:t>
            </a:r>
            <a:r>
              <a:rPr lang="nl-BE" sz="2000" b="1" dirty="0" smtClean="0">
                <a:solidFill>
                  <a:srgbClr val="7030A0"/>
                </a:solidFill>
                <a:latin typeface="Lucida Console" panose="020B0609040504020204" pitchFamily="49" charset="0"/>
              </a:rPr>
              <a:t>= </a:t>
            </a:r>
            <a:r>
              <a:rPr lang="nl-BE" sz="2000" b="1" dirty="0" smtClean="0">
                <a:solidFill>
                  <a:schemeClr val="tx1">
                    <a:lumMod val="95000"/>
                    <a:lumOff val="5000"/>
                  </a:schemeClr>
                </a:solidFill>
                <a:latin typeface="Lucida Console" panose="020B0609040504020204" pitchFamily="49" charset="0"/>
              </a:rPr>
              <a:t>"</a:t>
            </a:r>
            <a:r>
              <a:rPr lang="nl-BE" sz="2000" b="1" dirty="0" err="1" smtClean="0">
                <a:solidFill>
                  <a:schemeClr val="tx1">
                    <a:lumMod val="95000"/>
                    <a:lumOff val="5000"/>
                  </a:schemeClr>
                </a:solidFill>
                <a:latin typeface="Lucida Console" panose="020B0609040504020204" pitchFamily="49" charset="0"/>
              </a:rPr>
              <a:t>Lullabies</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to</a:t>
            </a:r>
            <a:r>
              <a:rPr lang="nl-BE" sz="2000" b="1" dirty="0" smtClean="0">
                <a:solidFill>
                  <a:schemeClr val="tx1">
                    <a:lumMod val="95000"/>
                    <a:lumOff val="5000"/>
                  </a:schemeClr>
                </a:solidFill>
                <a:latin typeface="Lucida Console" panose="020B0609040504020204" pitchFamily="49" charset="0"/>
              </a:rPr>
              <a:t> </a:t>
            </a:r>
            <a:r>
              <a:rPr lang="nl-BE" sz="2000" b="1" dirty="0" err="1" smtClean="0">
                <a:solidFill>
                  <a:schemeClr val="tx1">
                    <a:lumMod val="95000"/>
                    <a:lumOff val="5000"/>
                  </a:schemeClr>
                </a:solidFill>
                <a:latin typeface="Lucida Console" panose="020B0609040504020204" pitchFamily="49" charset="0"/>
              </a:rPr>
              <a:t>paralyze</a:t>
            </a:r>
            <a:r>
              <a:rPr lang="nl-BE" sz="2000" b="1" dirty="0" smtClean="0">
                <a:solidFill>
                  <a:schemeClr val="tx1">
                    <a:lumMod val="95000"/>
                    <a:lumOff val="5000"/>
                  </a:schemeClr>
                </a:solidFill>
                <a:latin typeface="Lucida Console" panose="020B0609040504020204" pitchFamily="49" charset="0"/>
              </a:rPr>
              <a:t>";</a:t>
            </a:r>
            <a:br>
              <a:rPr lang="nl-BE" sz="2000"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	</a:t>
            </a:r>
            <a:r>
              <a:rPr lang="nl-BE" sz="2000" dirty="0" smtClean="0"/>
              <a:t>(vb. </a:t>
            </a:r>
            <a:r>
              <a:rPr lang="nl-BE" sz="2000" dirty="0" smtClean="0">
                <a:solidFill>
                  <a:srgbClr val="00B050"/>
                </a:solidFill>
              </a:rPr>
              <a:t>voorbeeld-variables-string </a:t>
            </a:r>
            <a:r>
              <a:rPr lang="nl-BE" sz="2000" dirty="0" smtClean="0"/>
              <a:t>) </a:t>
            </a:r>
            <a:endParaRPr lang="nl-BE" sz="2000" b="1" dirty="0" smtClean="0">
              <a:solidFill>
                <a:schemeClr val="tx1">
                  <a:lumMod val="95000"/>
                  <a:lumOff val="5000"/>
                </a:schemeClr>
              </a:solidFill>
            </a:endParaRPr>
          </a:p>
          <a:p>
            <a:pPr lvl="2">
              <a:lnSpc>
                <a:spcPct val="150000"/>
              </a:lnSpc>
            </a:pPr>
            <a:r>
              <a:rPr lang="nl-NL" dirty="0" smtClean="0"/>
              <a:t>Verschillende strings kan men samenvoegen = </a:t>
            </a:r>
            <a:r>
              <a:rPr lang="nl-NL" b="1" dirty="0" smtClean="0"/>
              <a:t>CONCATENATION</a:t>
            </a:r>
          </a:p>
          <a:p>
            <a:pPr lvl="3">
              <a:lnSpc>
                <a:spcPct val="150000"/>
              </a:lnSpc>
            </a:pPr>
            <a:r>
              <a:rPr lang="nl-NL" dirty="0" smtClean="0"/>
              <a:t>Gebeurt door middel van een </a:t>
            </a:r>
            <a:r>
              <a:rPr lang="nl-NL" b="1" dirty="0" smtClean="0"/>
              <a:t>. </a:t>
            </a:r>
            <a:r>
              <a:rPr lang="nl-BE" dirty="0" smtClean="0"/>
              <a:t>(vb. </a:t>
            </a:r>
            <a:r>
              <a:rPr lang="nl-BE" dirty="0" smtClean="0">
                <a:solidFill>
                  <a:srgbClr val="00B050"/>
                </a:solidFill>
              </a:rPr>
              <a:t>voorbeeld-variables-</a:t>
            </a:r>
            <a:r>
              <a:rPr lang="nl-BE" dirty="0" err="1" smtClean="0">
                <a:solidFill>
                  <a:srgbClr val="00B050"/>
                </a:solidFill>
              </a:rPr>
              <a:t>concatenation</a:t>
            </a:r>
            <a:r>
              <a:rPr lang="nl-BE" dirty="0" smtClean="0">
                <a:solidFill>
                  <a:srgbClr val="00B050"/>
                </a:solidFill>
              </a:rPr>
              <a:t> </a:t>
            </a:r>
            <a:r>
              <a:rPr lang="nl-BE" dirty="0" smtClean="0"/>
              <a:t>)</a:t>
            </a:r>
            <a:endParaRPr lang="nl-NL" dirty="0" smtClean="0"/>
          </a:p>
          <a:p>
            <a:endParaRPr lang="nl-BE" dirty="0"/>
          </a:p>
        </p:txBody>
      </p:sp>
    </p:spTree>
    <p:extLst>
      <p:ext uri="{BB962C8B-B14F-4D97-AF65-F5344CB8AC3E}">
        <p14:creationId xmlns:p14="http://schemas.microsoft.com/office/powerpoint/2010/main" val="38360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85000"/>
                  </a:schemeClr>
                </a:solidFill>
              </a:rPr>
              <a:t>Strings</a:t>
            </a:r>
          </a:p>
          <a:p>
            <a:pPr lvl="2">
              <a:lnSpc>
                <a:spcPct val="150000"/>
              </a:lnSpc>
            </a:pPr>
            <a:r>
              <a:rPr lang="nl-BE" dirty="0" smtClean="0"/>
              <a:t>Probleem met quotes (vb. </a:t>
            </a:r>
            <a:r>
              <a:rPr lang="nl-BE" dirty="0" smtClean="0">
                <a:solidFill>
                  <a:srgbClr val="00B050"/>
                </a:solidFill>
              </a:rPr>
              <a:t>voorbeeld-variables-quote-</a:t>
            </a:r>
            <a:r>
              <a:rPr lang="nl-BE" dirty="0" err="1" smtClean="0">
                <a:solidFill>
                  <a:srgbClr val="00B050"/>
                </a:solidFill>
              </a:rPr>
              <a:t>problem</a:t>
            </a:r>
            <a:r>
              <a:rPr lang="nl-BE" dirty="0" smtClean="0">
                <a:solidFill>
                  <a:srgbClr val="00B050"/>
                </a:solidFill>
              </a:rPr>
              <a:t> </a:t>
            </a:r>
            <a:r>
              <a:rPr lang="nl-BE" dirty="0" smtClean="0"/>
              <a:t>)</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a:t>
            </a:r>
            <a:r>
              <a:rPr lang="nl-BE" b="1" dirty="0" err="1" smtClean="0">
                <a:solidFill>
                  <a:srgbClr val="FF0000"/>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m</a:t>
            </a:r>
            <a:r>
              <a:rPr lang="nl-BE" b="1" dirty="0" smtClean="0">
                <a:solidFill>
                  <a:schemeClr val="tx1">
                    <a:lumMod val="95000"/>
                    <a:lumOff val="5000"/>
                  </a:schemeClr>
                </a:solidFill>
                <a:latin typeface="Lucida Console" panose="020B0609040504020204" pitchFamily="49" charset="0"/>
              </a:rPr>
              <a:t> fine';</a:t>
            </a:r>
          </a:p>
          <a:p>
            <a:pPr lvl="2">
              <a:lnSpc>
                <a:spcPct val="150000"/>
              </a:lnSpc>
            </a:pPr>
            <a:r>
              <a:rPr lang="nl-BE" dirty="0" smtClean="0"/>
              <a:t>Oplossing</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'I\'m fine';</a:t>
            </a:r>
          </a:p>
          <a:p>
            <a:pPr lvl="3">
              <a:lnSpc>
                <a:spcPct val="150000"/>
              </a:lnSpc>
            </a:pPr>
            <a:r>
              <a:rPr lang="nl-BE" b="1" dirty="0" smtClean="0">
                <a:solidFill>
                  <a:srgbClr val="0070C0"/>
                </a:solidFill>
                <a:latin typeface="Lucida Console" panose="020B0609040504020204" pitchFamily="49" charset="0"/>
              </a:rPr>
              <a:t>$feeling </a:t>
            </a:r>
            <a:r>
              <a:rPr lang="nl-BE" b="1" dirty="0" smtClean="0">
                <a:solidFill>
                  <a:srgbClr val="7030A0"/>
                </a:solidFill>
                <a:latin typeface="Lucida Console" panose="020B0609040504020204" pitchFamily="49" charset="0"/>
              </a:rPr>
              <a:t>=</a:t>
            </a:r>
            <a:r>
              <a:rPr lang="nl-BE" b="1" dirty="0" smtClean="0">
                <a:solidFill>
                  <a:srgbClr val="00206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a:t>
            </a:r>
            <a:r>
              <a:rPr lang="nl-BE" b="1" dirty="0" err="1" smtClean="0">
                <a:solidFill>
                  <a:schemeClr val="tx1">
                    <a:lumMod val="95000"/>
                    <a:lumOff val="5000"/>
                  </a:schemeClr>
                </a:solidFill>
                <a:latin typeface="Lucida Console" panose="020B0609040504020204" pitchFamily="49" charset="0"/>
              </a:rPr>
              <a:t>I'm</a:t>
            </a:r>
            <a:r>
              <a:rPr lang="nl-BE" b="1" dirty="0" smtClean="0">
                <a:solidFill>
                  <a:schemeClr val="tx1">
                    <a:lumMod val="95000"/>
                    <a:lumOff val="5000"/>
                  </a:schemeClr>
                </a:solidFill>
                <a:latin typeface="Lucida Console" panose="020B0609040504020204" pitchFamily="49" charset="0"/>
              </a:rPr>
              <a:t> fine";</a:t>
            </a:r>
          </a:p>
          <a:p>
            <a:pPr marL="1371600" lvl="3" indent="0">
              <a:lnSpc>
                <a:spcPct val="150000"/>
              </a:lnSpc>
              <a:buNone/>
            </a:pPr>
            <a:endParaRPr lang="nl-BE" dirty="0" smtClean="0"/>
          </a:p>
          <a:p>
            <a:pPr lvl="3">
              <a:lnSpc>
                <a:spcPct val="150000"/>
              </a:lnSpc>
            </a:pPr>
            <a:endParaRPr lang="nl-NL" dirty="0" smtClean="0"/>
          </a:p>
          <a:p>
            <a:endParaRPr lang="nl-BE" dirty="0"/>
          </a:p>
        </p:txBody>
      </p:sp>
    </p:spTree>
    <p:extLst>
      <p:ext uri="{BB962C8B-B14F-4D97-AF65-F5344CB8AC3E}">
        <p14:creationId xmlns:p14="http://schemas.microsoft.com/office/powerpoint/2010/main" val="1935241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a:bodyPr>
          <a:lstStyle/>
          <a:p>
            <a:pPr lvl="1">
              <a:lnSpc>
                <a:spcPct val="150000"/>
              </a:lnSpc>
            </a:pPr>
            <a:r>
              <a:rPr lang="nl-NL" dirty="0" smtClean="0"/>
              <a:t>Stringfuncties</a:t>
            </a:r>
          </a:p>
          <a:p>
            <a:pPr lvl="2">
              <a:lnSpc>
                <a:spcPct val="150000"/>
              </a:lnSpc>
            </a:pPr>
            <a:r>
              <a:rPr lang="nl-BE" b="1" dirty="0" smtClean="0">
                <a:latin typeface="Lucida Console" panose="020B0609040504020204" pitchFamily="49" charset="0"/>
              </a:rPr>
              <a:t>strlen() </a:t>
            </a:r>
            <a:r>
              <a:rPr lang="nl-BE" dirty="0" smtClean="0"/>
              <a:t>(vb. </a:t>
            </a:r>
            <a:r>
              <a:rPr lang="nl-BE" dirty="0" smtClean="0">
                <a:solidFill>
                  <a:srgbClr val="00B050"/>
                </a:solidFill>
              </a:rPr>
              <a:t>voorbeeld-variables-string-</a:t>
            </a:r>
            <a:r>
              <a:rPr lang="nl-BE" dirty="0" err="1" smtClean="0">
                <a:solidFill>
                  <a:srgbClr val="00B050"/>
                </a:solidFill>
              </a:rPr>
              <a:t>strlen</a:t>
            </a:r>
            <a:r>
              <a:rPr lang="nl-BE" dirty="0" smtClean="0">
                <a:solidFill>
                  <a:srgbClr val="00B050"/>
                </a:solidFill>
              </a:rPr>
              <a:t>-</a:t>
            </a:r>
            <a:r>
              <a:rPr lang="nl-BE" dirty="0" err="1" smtClean="0">
                <a:solidFill>
                  <a:srgbClr val="00B050"/>
                </a:solidFill>
              </a:rPr>
              <a:t>fn</a:t>
            </a:r>
            <a:r>
              <a:rPr lang="nl-BE" dirty="0">
                <a:solidFill>
                  <a:srgbClr val="00B050"/>
                </a:solidFill>
              </a:rPr>
              <a:t> </a:t>
            </a:r>
            <a:r>
              <a:rPr lang="nl-BE" dirty="0" smtClean="0"/>
              <a:t>)</a:t>
            </a:r>
          </a:p>
          <a:p>
            <a:pPr lvl="3">
              <a:lnSpc>
                <a:spcPct val="150000"/>
              </a:lnSpc>
            </a:pPr>
            <a:r>
              <a:rPr lang="nl-BE" dirty="0" smtClean="0"/>
              <a:t>Retourneert de lengte van een string </a:t>
            </a:r>
          </a:p>
          <a:p>
            <a:pPr lvl="2">
              <a:lnSpc>
                <a:spcPct val="150000"/>
              </a:lnSpc>
            </a:pPr>
            <a:r>
              <a:rPr lang="nl-BE" b="1" dirty="0" smtClean="0">
                <a:latin typeface="Lucida Console" panose="020B0609040504020204" pitchFamily="49" charset="0"/>
              </a:rPr>
              <a:t>strpos() </a:t>
            </a:r>
            <a:r>
              <a:rPr lang="nl-BE" dirty="0" smtClean="0"/>
              <a:t>(vb. </a:t>
            </a:r>
            <a:r>
              <a:rPr lang="nl-BE" dirty="0" smtClean="0">
                <a:solidFill>
                  <a:srgbClr val="00B050"/>
                </a:solidFill>
              </a:rPr>
              <a:t>voorbeeld-variables-string-</a:t>
            </a:r>
            <a:r>
              <a:rPr lang="nl-BE" dirty="0" err="1" smtClean="0">
                <a:solidFill>
                  <a:srgbClr val="00B050"/>
                </a:solidFill>
              </a:rPr>
              <a:t>strpos</a:t>
            </a:r>
            <a:r>
              <a:rPr lang="nl-BE" dirty="0" smtClean="0">
                <a:solidFill>
                  <a:srgbClr val="00B050"/>
                </a:solidFill>
              </a:rPr>
              <a:t>-</a:t>
            </a:r>
            <a:r>
              <a:rPr lang="nl-BE" dirty="0" err="1" smtClean="0">
                <a:solidFill>
                  <a:srgbClr val="00B050"/>
                </a:solidFill>
              </a:rPr>
              <a:t>fn</a:t>
            </a:r>
            <a:r>
              <a:rPr lang="nl-BE" dirty="0" smtClean="0">
                <a:solidFill>
                  <a:srgbClr val="00B050"/>
                </a:solidFill>
              </a:rPr>
              <a:t> </a:t>
            </a:r>
            <a:r>
              <a:rPr lang="nl-BE" dirty="0" smtClean="0"/>
              <a:t>)</a:t>
            </a:r>
          </a:p>
          <a:p>
            <a:pPr lvl="3">
              <a:lnSpc>
                <a:spcPct val="150000"/>
              </a:lnSpc>
            </a:pPr>
            <a:r>
              <a:rPr lang="nl-BE" dirty="0" smtClean="0"/>
              <a:t>Kijkt of een string voorkomt in een andere string</a:t>
            </a:r>
          </a:p>
          <a:p>
            <a:pPr lvl="3">
              <a:lnSpc>
                <a:spcPct val="150000"/>
              </a:lnSpc>
            </a:pPr>
            <a:r>
              <a:rPr lang="nl-BE" dirty="0" smtClean="0"/>
              <a:t>Indien deze string teruggevonden wordt =&gt; retourneert positie van string</a:t>
            </a:r>
          </a:p>
          <a:p>
            <a:pPr lvl="3">
              <a:lnSpc>
                <a:spcPct val="150000"/>
              </a:lnSpc>
            </a:pPr>
            <a:r>
              <a:rPr lang="nl-BE" dirty="0" smtClean="0"/>
              <a:t>Zoniet: returnt </a:t>
            </a:r>
            <a:r>
              <a:rPr lang="nl-BE" b="1" i="1" dirty="0" smtClean="0">
                <a:solidFill>
                  <a:srgbClr val="FF0000"/>
                </a:solidFill>
              </a:rPr>
              <a:t>false</a:t>
            </a:r>
            <a:endParaRPr lang="nl-BE" b="1" dirty="0" smtClean="0">
              <a:solidFill>
                <a:srgbClr val="FF0000"/>
              </a:solidFill>
            </a:endParaRPr>
          </a:p>
          <a:p>
            <a:pPr marL="1371600" lvl="3" indent="0">
              <a:lnSpc>
                <a:spcPct val="150000"/>
              </a:lnSpc>
              <a:buNone/>
            </a:pPr>
            <a:endParaRPr lang="nl-BE" b="1" dirty="0" smtClean="0"/>
          </a:p>
          <a:p>
            <a:pPr marL="1371600" lvl="3" indent="0">
              <a:lnSpc>
                <a:spcPct val="150000"/>
              </a:lnSpc>
              <a:buNone/>
            </a:pPr>
            <a:endParaRPr lang="nl-BE" dirty="0" smtClean="0"/>
          </a:p>
          <a:p>
            <a:pPr lvl="3">
              <a:lnSpc>
                <a:spcPct val="150000"/>
              </a:lnSpc>
            </a:pPr>
            <a:endParaRPr lang="nl-NL" dirty="0" smtClean="0"/>
          </a:p>
          <a:p>
            <a:endParaRPr lang="nl-BE" b="1" dirty="0"/>
          </a:p>
        </p:txBody>
      </p:sp>
    </p:spTree>
    <p:extLst>
      <p:ext uri="{BB962C8B-B14F-4D97-AF65-F5344CB8AC3E}">
        <p14:creationId xmlns:p14="http://schemas.microsoft.com/office/powerpoint/2010/main" val="153828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fontScale="62500" lnSpcReduction="20000"/>
          </a:bodyPr>
          <a:lstStyle/>
          <a:p>
            <a:r>
              <a:rPr lang="nl-NL" dirty="0" smtClean="0"/>
              <a:t>time functies</a:t>
            </a:r>
          </a:p>
          <a:p>
            <a:pPr lvl="1"/>
            <a:r>
              <a:rPr lang="nl-NL" dirty="0" smtClean="0"/>
              <a:t>time()</a:t>
            </a:r>
          </a:p>
          <a:p>
            <a:pPr lvl="1"/>
            <a:r>
              <a:rPr lang="nl-NL" dirty="0" smtClean="0"/>
              <a:t>microtime()</a:t>
            </a:r>
          </a:p>
          <a:p>
            <a:pPr lvl="1"/>
            <a:r>
              <a:rPr lang="nl-NL" dirty="0" smtClean="0"/>
              <a:t>date()</a:t>
            </a:r>
          </a:p>
          <a:p>
            <a:r>
              <a:rPr lang="nl-NL" dirty="0" smtClean="0"/>
              <a:t>sessions</a:t>
            </a:r>
          </a:p>
          <a:p>
            <a:r>
              <a:rPr lang="nl-NL" dirty="0" smtClean="0"/>
              <a:t>Cookies</a:t>
            </a:r>
          </a:p>
          <a:p>
            <a:r>
              <a:rPr lang="nl-NL" dirty="0" err="1"/>
              <a:t>include</a:t>
            </a:r>
            <a:r>
              <a:rPr lang="nl-NL" dirty="0"/>
              <a:t>/</a:t>
            </a:r>
            <a:r>
              <a:rPr lang="nl-NL" dirty="0" err="1"/>
              <a:t>require</a:t>
            </a:r>
            <a:endParaRPr lang="nl-NL" dirty="0"/>
          </a:p>
          <a:p>
            <a:r>
              <a:rPr lang="nl-NL" dirty="0" smtClean="0"/>
              <a:t>Classes</a:t>
            </a:r>
          </a:p>
          <a:p>
            <a:r>
              <a:rPr lang="nl-NL" dirty="0" err="1" smtClean="0"/>
              <a:t>namespace</a:t>
            </a:r>
            <a:endParaRPr lang="nl-NL" dirty="0" smtClean="0"/>
          </a:p>
          <a:p>
            <a:r>
              <a:rPr lang="nl-NL" dirty="0" smtClean="0"/>
              <a:t>__</a:t>
            </a:r>
            <a:r>
              <a:rPr lang="nl-NL" dirty="0" err="1"/>
              <a:t>autoload</a:t>
            </a:r>
            <a:r>
              <a:rPr lang="nl-NL" dirty="0"/>
              <a:t>() </a:t>
            </a:r>
            <a:r>
              <a:rPr lang="nl-NL" dirty="0" smtClean="0"/>
              <a:t>{}</a:t>
            </a:r>
          </a:p>
          <a:p>
            <a:r>
              <a:rPr lang="nl-NL" dirty="0"/>
              <a:t>Error </a:t>
            </a:r>
            <a:r>
              <a:rPr lang="nl-NL" dirty="0" smtClean="0"/>
              <a:t>handling</a:t>
            </a:r>
          </a:p>
          <a:p>
            <a:r>
              <a:rPr lang="nl-NL" dirty="0" smtClean="0"/>
              <a:t>MySQL</a:t>
            </a:r>
          </a:p>
          <a:p>
            <a:r>
              <a:rPr lang="nl-NL" dirty="0" smtClean="0"/>
              <a:t>security</a:t>
            </a:r>
          </a:p>
          <a:p>
            <a:r>
              <a:rPr lang="nl-NL" dirty="0" smtClean="0"/>
              <a:t>file </a:t>
            </a:r>
            <a:r>
              <a:rPr lang="nl-NL" dirty="0"/>
              <a:t>upload</a:t>
            </a:r>
          </a:p>
          <a:p>
            <a:r>
              <a:rPr lang="nl-NL" dirty="0" smtClean="0"/>
              <a:t>mail</a:t>
            </a:r>
            <a:endParaRPr lang="nl-NL" dirty="0"/>
          </a:p>
        </p:txBody>
      </p:sp>
    </p:spTree>
    <p:extLst>
      <p:ext uri="{BB962C8B-B14F-4D97-AF65-F5344CB8AC3E}">
        <p14:creationId xmlns:p14="http://schemas.microsoft.com/office/powerpoint/2010/main" val="3504838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normAutofit fontScale="77500" lnSpcReduction="20000"/>
          </a:bodyPr>
          <a:lstStyle/>
          <a:p>
            <a:pPr lvl="1">
              <a:lnSpc>
                <a:spcPct val="150000"/>
              </a:lnSpc>
            </a:pPr>
            <a:r>
              <a:rPr lang="nl-NL" dirty="0" smtClean="0"/>
              <a:t>Data types</a:t>
            </a:r>
          </a:p>
          <a:p>
            <a:pPr lvl="2">
              <a:lnSpc>
                <a:spcPct val="150000"/>
              </a:lnSpc>
            </a:pPr>
            <a:r>
              <a:rPr lang="nl-BE" sz="2000" dirty="0" smtClean="0"/>
              <a:t>boolean: TRUE of </a:t>
            </a:r>
            <a:r>
              <a:rPr lang="nl-BE" sz="2000" i="1" dirty="0" smtClean="0"/>
              <a:t>FALSE</a:t>
            </a:r>
            <a:r>
              <a:rPr lang="nl-BE" sz="2000" dirty="0" smtClean="0"/>
              <a:t> (best altijd in hoofdletters)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FALSE;</a:t>
            </a:r>
            <a:r>
              <a:rPr lang="nl-BE" sz="1600" dirty="0" smtClean="0"/>
              <a:t> (geeft als waarde 0 of niets)</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TRUE;</a:t>
            </a:r>
            <a:r>
              <a:rPr lang="nl-BE" sz="1600" dirty="0" smtClean="0"/>
              <a:t>  (geeft als waarde 1)</a:t>
            </a:r>
          </a:p>
          <a:p>
            <a:pPr lvl="2">
              <a:lnSpc>
                <a:spcPct val="150000"/>
              </a:lnSpc>
            </a:pPr>
            <a:r>
              <a:rPr lang="nl-BE" sz="2000" dirty="0" smtClean="0"/>
              <a:t>integer: geheel getal (wordt niet tussen quotes gezet)</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r>
              <a:rPr lang="nl-BE" sz="1600" dirty="0" smtClean="0"/>
              <a:t/>
            </a:r>
            <a:br>
              <a:rPr lang="nl-BE" sz="1600" dirty="0" smtClean="0"/>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 // negatief decimaal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0123; // octaal</a:t>
            </a:r>
            <a:br>
              <a:rPr lang="nl-BE" sz="1600" dirty="0" smtClean="0">
                <a:latin typeface="Lucida Console" panose="020B0609040504020204" pitchFamily="49" charset="0"/>
              </a:rPr>
            </a:b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0x1A; // hexadecimaal</a:t>
            </a:r>
          </a:p>
          <a:p>
            <a:pPr lvl="2">
              <a:lnSpc>
                <a:spcPct val="150000"/>
              </a:lnSpc>
            </a:pPr>
            <a:r>
              <a:rPr lang="nl-BE" sz="2000" dirty="0" err="1" smtClean="0"/>
              <a:t>float</a:t>
            </a:r>
            <a:r>
              <a:rPr lang="nl-BE" sz="2000" dirty="0" smtClean="0"/>
              <a:t>: getal met cijfers na het punt (GEEN komma!)</a:t>
            </a:r>
          </a:p>
          <a:p>
            <a:pPr marL="1371600" lvl="3" indent="0">
              <a:lnSpc>
                <a:spcPct val="150000"/>
              </a:lnSpc>
              <a:buNone/>
            </a:pPr>
            <a:r>
              <a:rPr lang="nl-BE" sz="1600" dirty="0" smtClean="0">
                <a:solidFill>
                  <a:srgbClr val="0070C0"/>
                </a:solidFill>
                <a:latin typeface="Lucida Console" panose="020B0609040504020204" pitchFamily="49" charset="0"/>
              </a:rPr>
              <a:t>$a</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1.234; // decimaal </a:t>
            </a:r>
          </a:p>
          <a:p>
            <a:pPr lvl="2">
              <a:lnSpc>
                <a:spcPct val="150000"/>
              </a:lnSpc>
            </a:pPr>
            <a:r>
              <a:rPr lang="nl-BE" sz="2000" dirty="0" smtClean="0"/>
              <a:t>string</a:t>
            </a:r>
          </a:p>
          <a:p>
            <a:pPr marL="1371600" lvl="3" indent="0">
              <a:lnSpc>
                <a:spcPct val="150000"/>
              </a:lnSpc>
              <a:buNone/>
            </a:pP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 </a:t>
            </a:r>
            <a:r>
              <a:rPr lang="nl-BE" sz="1600" dirty="0" smtClean="0"/>
              <a:t>of </a:t>
            </a:r>
            <a:r>
              <a:rPr lang="nl-BE" sz="1600" dirty="0" smtClean="0">
                <a:solidFill>
                  <a:srgbClr val="0070C0"/>
                </a:solidFill>
                <a:latin typeface="Lucida Console" panose="020B0609040504020204" pitchFamily="49" charset="0"/>
              </a:rPr>
              <a:t>$animal</a:t>
            </a:r>
            <a:r>
              <a:rPr lang="nl-BE" sz="1600" dirty="0" smtClean="0">
                <a:latin typeface="Lucida Console" panose="020B0609040504020204" pitchFamily="49" charset="0"/>
              </a:rPr>
              <a:t> </a:t>
            </a:r>
            <a:r>
              <a:rPr lang="nl-BE" sz="1600" dirty="0" smtClean="0">
                <a:solidFill>
                  <a:srgbClr val="7030A0"/>
                </a:solidFill>
                <a:latin typeface="Lucida Console" panose="020B0609040504020204" pitchFamily="49" charset="0"/>
              </a:rPr>
              <a:t>=</a:t>
            </a:r>
            <a:r>
              <a:rPr lang="nl-BE" sz="1600" dirty="0" smtClean="0">
                <a:latin typeface="Lucida Console" panose="020B0609040504020204" pitchFamily="49" charset="0"/>
              </a:rPr>
              <a:t> "paard";</a:t>
            </a:r>
          </a:p>
        </p:txBody>
      </p:sp>
    </p:spTree>
    <p:extLst>
      <p:ext uri="{BB962C8B-B14F-4D97-AF65-F5344CB8AC3E}">
        <p14:creationId xmlns:p14="http://schemas.microsoft.com/office/powerpoint/2010/main" val="1455723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lvl="1">
              <a:lnSpc>
                <a:spcPct val="150000"/>
              </a:lnSpc>
            </a:pPr>
            <a:r>
              <a:rPr lang="nl-NL" dirty="0" smtClean="0">
                <a:solidFill>
                  <a:schemeClr val="bg1">
                    <a:lumMod val="75000"/>
                  </a:schemeClr>
                </a:solidFill>
              </a:rPr>
              <a:t>Data types</a:t>
            </a:r>
          </a:p>
          <a:p>
            <a:pPr marL="914400" lvl="2" indent="0">
              <a:lnSpc>
                <a:spcPct val="150000"/>
              </a:lnSpc>
              <a:buNone/>
            </a:pPr>
            <a:r>
              <a:rPr lang="nl-BE" sz="2000" dirty="0" smtClean="0"/>
              <a:t>(later)</a:t>
            </a:r>
          </a:p>
          <a:p>
            <a:pPr lvl="2">
              <a:lnSpc>
                <a:spcPct val="150000"/>
              </a:lnSpc>
            </a:pPr>
            <a:r>
              <a:rPr lang="nl-BE" sz="2000" dirty="0" smtClean="0"/>
              <a:t>array</a:t>
            </a:r>
          </a:p>
          <a:p>
            <a:pPr lvl="2">
              <a:lnSpc>
                <a:spcPct val="150000"/>
              </a:lnSpc>
            </a:pPr>
            <a:r>
              <a:rPr lang="nl-BE" sz="2000" dirty="0" smtClean="0"/>
              <a:t>object</a:t>
            </a:r>
          </a:p>
          <a:p>
            <a:pPr lvl="2">
              <a:lnSpc>
                <a:spcPct val="150000"/>
              </a:lnSpc>
            </a:pPr>
            <a:r>
              <a:rPr lang="nl-BE" sz="2000" dirty="0" smtClean="0"/>
              <a:t>resource</a:t>
            </a:r>
          </a:p>
          <a:p>
            <a:pPr lvl="2">
              <a:lnSpc>
                <a:spcPct val="150000"/>
              </a:lnSpc>
            </a:pPr>
            <a:r>
              <a:rPr lang="nl-BE" sz="2000" dirty="0" smtClean="0"/>
              <a:t>null</a:t>
            </a:r>
          </a:p>
          <a:p>
            <a:pPr lvl="2">
              <a:lnSpc>
                <a:spcPct val="150000"/>
              </a:lnSpc>
            </a:pPr>
            <a:r>
              <a:rPr lang="nl-BE" sz="2000" dirty="0" smtClean="0"/>
              <a:t>unknown type</a:t>
            </a:r>
          </a:p>
        </p:txBody>
      </p:sp>
    </p:spTree>
    <p:extLst>
      <p:ext uri="{BB962C8B-B14F-4D97-AF65-F5344CB8AC3E}">
        <p14:creationId xmlns:p14="http://schemas.microsoft.com/office/powerpoint/2010/main" val="1999738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Variables</a:t>
            </a:r>
            <a:endParaRPr lang="nl-BE" dirty="0"/>
          </a:p>
        </p:txBody>
      </p:sp>
      <p:sp>
        <p:nvSpPr>
          <p:cNvPr id="3" name="Content Placeholder 2"/>
          <p:cNvSpPr>
            <a:spLocks noGrp="1"/>
          </p:cNvSpPr>
          <p:nvPr>
            <p:ph idx="1"/>
          </p:nvPr>
        </p:nvSpPr>
        <p:spPr/>
        <p:txBody>
          <a:bodyPr/>
          <a:lstStyle/>
          <a:p>
            <a:pPr marL="971550" lvl="1" indent="-457200">
              <a:lnSpc>
                <a:spcPct val="150000"/>
              </a:lnSpc>
            </a:pPr>
            <a:r>
              <a:rPr lang="nl-BE" dirty="0" smtClean="0"/>
              <a:t>Strings (corrigeren)</a:t>
            </a:r>
          </a:p>
          <a:p>
            <a:pPr marL="1371600" lvl="2" indent="-457200">
              <a:lnSpc>
                <a:spcPct val="150000"/>
              </a:lnSpc>
            </a:pPr>
            <a:r>
              <a:rPr lang="nl-BE" dirty="0" smtClean="0">
                <a:solidFill>
                  <a:srgbClr val="0070C0"/>
                </a:solidFill>
              </a:rPr>
              <a:t>opdracht-verbeter</a:t>
            </a:r>
          </a:p>
          <a:p>
            <a:pPr marL="971550" lvl="1" indent="-457200">
              <a:lnSpc>
                <a:spcPct val="150000"/>
              </a:lnSpc>
            </a:pPr>
            <a:r>
              <a:rPr lang="nl-BE" dirty="0" smtClean="0"/>
              <a:t>Strings (concatenate)</a:t>
            </a:r>
            <a:endParaRPr lang="nl-BE" dirty="0" smtClean="0">
              <a:solidFill>
                <a:srgbClr val="0070C0"/>
              </a:solidFill>
            </a:endParaRPr>
          </a:p>
          <a:p>
            <a:pPr marL="1371600" lvl="2" indent="-457200">
              <a:lnSpc>
                <a:spcPct val="150000"/>
              </a:lnSpc>
            </a:pPr>
            <a:r>
              <a:rPr lang="nl-BE" dirty="0" smtClean="0">
                <a:solidFill>
                  <a:srgbClr val="0070C0"/>
                </a:solidFill>
              </a:rPr>
              <a:t>opdracht-string-</a:t>
            </a:r>
            <a:r>
              <a:rPr lang="nl-BE" dirty="0" err="1" smtClean="0">
                <a:solidFill>
                  <a:srgbClr val="0070C0"/>
                </a:solidFill>
              </a:rPr>
              <a:t>concatenate</a:t>
            </a:r>
            <a:endParaRPr lang="nl-BE" dirty="0" smtClean="0">
              <a:solidFill>
                <a:srgbClr val="0070C0"/>
              </a:solidFill>
            </a:endParaRPr>
          </a:p>
          <a:p>
            <a:pPr marL="971550" lvl="1" indent="-457200">
              <a:lnSpc>
                <a:spcPct val="150000"/>
              </a:lnSpc>
            </a:pPr>
            <a:r>
              <a:rPr lang="nl-BE" dirty="0" smtClean="0"/>
              <a:t>Strings (string </a:t>
            </a:r>
            <a:r>
              <a:rPr lang="nl-BE" dirty="0" err="1" smtClean="0"/>
              <a:t>functions</a:t>
            </a:r>
            <a:r>
              <a:rPr lang="nl-BE" dirty="0" smtClean="0"/>
              <a:t>)</a:t>
            </a:r>
            <a:endParaRPr lang="nl-BE" dirty="0" smtClean="0">
              <a:solidFill>
                <a:srgbClr val="0070C0"/>
              </a:solidFill>
            </a:endParaRPr>
          </a:p>
          <a:p>
            <a:pPr marL="1371600" lvl="2" indent="-457200">
              <a:lnSpc>
                <a:spcPct val="150000"/>
              </a:lnSpc>
            </a:pPr>
            <a:r>
              <a:rPr lang="nl-BE" dirty="0" smtClean="0">
                <a:solidFill>
                  <a:srgbClr val="0070C0"/>
                </a:solidFill>
              </a:rPr>
              <a:t>opdracht-string-extra-</a:t>
            </a:r>
            <a:r>
              <a:rPr lang="nl-BE" dirty="0" err="1" smtClean="0">
                <a:solidFill>
                  <a:srgbClr val="0070C0"/>
                </a:solidFill>
              </a:rPr>
              <a:t>functions</a:t>
            </a:r>
            <a:endParaRPr lang="nl-BE" dirty="0" smtClean="0">
              <a:solidFill>
                <a:srgbClr val="0070C0"/>
              </a:solidFill>
            </a:endParaRPr>
          </a:p>
        </p:txBody>
      </p:sp>
    </p:spTree>
    <p:extLst>
      <p:ext uri="{BB962C8B-B14F-4D97-AF65-F5344CB8AC3E}">
        <p14:creationId xmlns:p14="http://schemas.microsoft.com/office/powerpoint/2010/main" val="110617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016482096"/>
              </p:ext>
            </p:extLst>
          </p:nvPr>
        </p:nvGraphicFramePr>
        <p:xfrm>
          <a:off x="457200" y="1600200"/>
          <a:ext cx="8280152" cy="4358640"/>
        </p:xfrm>
        <a:graphic>
          <a:graphicData uri="http://schemas.openxmlformats.org/drawingml/2006/table">
            <a:tbl>
              <a:tblPr firstRow="1" bandRow="1">
                <a:tableStyleId>{5C22544A-7EE6-4342-B048-85BDC9FD1C3A}</a:tableStyleId>
              </a:tblPr>
              <a:tblGrid>
                <a:gridCol w="2070038"/>
                <a:gridCol w="2070038"/>
                <a:gridCol w="2070038"/>
                <a:gridCol w="2070038"/>
              </a:tblGrid>
              <a:tr h="294060">
                <a:tc>
                  <a:txBody>
                    <a:bodyPr/>
                    <a:lstStyle/>
                    <a:p>
                      <a:r>
                        <a:rPr lang="nl-BE" sz="1400" dirty="0" err="1" smtClean="0">
                          <a:solidFill>
                            <a:schemeClr val="tx1">
                              <a:lumMod val="95000"/>
                              <a:lumOff val="5000"/>
                            </a:schemeClr>
                          </a:solidFill>
                        </a:rPr>
                        <a:t>Arithmetic</a:t>
                      </a:r>
                      <a:r>
                        <a:rPr lang="nl-BE" sz="1400" baseline="0" dirty="0" smtClean="0">
                          <a:solidFill>
                            <a:schemeClr val="tx1">
                              <a:lumMod val="95000"/>
                              <a:lumOff val="5000"/>
                            </a:schemeClr>
                          </a:solidFill>
                        </a:rPr>
                        <a:t> Operators</a:t>
                      </a:r>
                      <a:endParaRPr lang="nl-BE" sz="1400"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add</a:t>
                      </a:r>
                      <a:endParaRPr lang="nl-BE" sz="1400" dirty="0"/>
                    </a:p>
                  </a:txBody>
                  <a:tcPr/>
                </a:tc>
                <a:tc>
                  <a:txBody>
                    <a:bodyPr/>
                    <a:lstStyle/>
                    <a:p>
                      <a:r>
                        <a:rPr lang="nl-BE" sz="1400" dirty="0" smtClean="0"/>
                        <a:t>$x = 3;</a:t>
                      </a:r>
                    </a:p>
                    <a:p>
                      <a:r>
                        <a:rPr lang="nl-BE" sz="1400" dirty="0" smtClean="0"/>
                        <a:t>$x = $x</a:t>
                      </a:r>
                      <a:r>
                        <a:rPr lang="nl-BE" sz="1400" baseline="0" dirty="0" smtClean="0"/>
                        <a:t> + 4;</a:t>
                      </a:r>
                      <a:endParaRPr lang="nl-BE" sz="1400" dirty="0"/>
                    </a:p>
                  </a:txBody>
                  <a:tcPr/>
                </a:tc>
                <a:tc>
                  <a:txBody>
                    <a:bodyPr/>
                    <a:lstStyle/>
                    <a:p>
                      <a:endParaRPr lang="nl-BE" sz="1400" dirty="0" smtClean="0"/>
                    </a:p>
                    <a:p>
                      <a:r>
                        <a:rPr lang="nl-BE" sz="1400" dirty="0" smtClean="0"/>
                        <a:t>7</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subtract</a:t>
                      </a:r>
                      <a:endParaRPr lang="nl-BE" sz="1400" dirty="0"/>
                    </a:p>
                  </a:txBody>
                  <a:tcPr/>
                </a:tc>
                <a:tc>
                  <a:txBody>
                    <a:bodyPr/>
                    <a:lstStyle/>
                    <a:p>
                      <a:r>
                        <a:rPr lang="nl-BE" sz="1400" dirty="0" smtClean="0"/>
                        <a:t>$x = 5;</a:t>
                      </a:r>
                    </a:p>
                    <a:p>
                      <a:r>
                        <a:rPr lang="nl-BE" sz="1400" dirty="0" smtClean="0"/>
                        <a:t>$x = 8 - $x</a:t>
                      </a:r>
                      <a:r>
                        <a:rPr lang="nl-BE" sz="1400" baseline="0" dirty="0" smtClean="0"/>
                        <a:t>;</a:t>
                      </a:r>
                      <a:endParaRPr lang="nl-BE" sz="1400" dirty="0" smtClean="0"/>
                    </a:p>
                  </a:txBody>
                  <a:tcPr/>
                </a:tc>
                <a:tc>
                  <a:txBody>
                    <a:bodyPr/>
                    <a:lstStyle/>
                    <a:p>
                      <a:endParaRPr lang="nl-BE" sz="1400" dirty="0" smtClean="0"/>
                    </a:p>
                    <a:p>
                      <a:r>
                        <a:rPr lang="nl-BE" sz="1400" dirty="0" smtClean="0"/>
                        <a:t>3</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multiply</a:t>
                      </a:r>
                      <a:endParaRPr lang="nl-BE" sz="1400" dirty="0"/>
                    </a:p>
                  </a:txBody>
                  <a:tcPr/>
                </a:tc>
                <a:tc>
                  <a:txBody>
                    <a:bodyPr/>
                    <a:lstStyle/>
                    <a:p>
                      <a:r>
                        <a:rPr lang="nl-BE" sz="1400" dirty="0" smtClean="0"/>
                        <a:t>$x = 3;</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endParaRPr lang="nl-BE" sz="1400" dirty="0" smtClean="0"/>
                    </a:p>
                    <a:p>
                      <a:r>
                        <a:rPr lang="nl-BE" sz="1400" dirty="0" smtClean="0"/>
                        <a:t>6</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divide</a:t>
                      </a:r>
                      <a:endParaRPr lang="nl-BE" sz="1400" dirty="0"/>
                    </a:p>
                  </a:txBody>
                  <a:tcPr/>
                </a:tc>
                <a:tc>
                  <a:txBody>
                    <a:bodyPr/>
                    <a:lstStyle/>
                    <a:p>
                      <a:r>
                        <a:rPr lang="nl-BE" sz="1400" dirty="0" smtClean="0"/>
                        <a:t>$x = 6;</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2;</a:t>
                      </a:r>
                    </a:p>
                  </a:txBody>
                  <a:tcPr/>
                </a:tc>
                <a:tc>
                  <a:txBody>
                    <a:bodyPr/>
                    <a:lstStyle/>
                    <a:p>
                      <a:r>
                        <a:rPr lang="nl-BE" sz="1400" dirty="0" smtClean="0"/>
                        <a:t/>
                      </a:r>
                      <a:br>
                        <a:rPr lang="nl-BE" sz="1400" dirty="0" smtClean="0"/>
                      </a:br>
                      <a:r>
                        <a:rPr lang="nl-BE" sz="1400" dirty="0" smtClean="0"/>
                        <a:t>3</a:t>
                      </a:r>
                      <a:endParaRPr lang="nl-BE" sz="1400" dirty="0"/>
                    </a:p>
                  </a:txBody>
                  <a:tcPr/>
                </a:tc>
              </a:tr>
              <a:tr h="911587">
                <a:tc>
                  <a:txBody>
                    <a:bodyPr/>
                    <a:lstStyle/>
                    <a:p>
                      <a:r>
                        <a:rPr lang="nl-BE" sz="1400" dirty="0" smtClean="0"/>
                        <a:t>%</a:t>
                      </a:r>
                      <a:endParaRPr lang="nl-BE" sz="1400" dirty="0"/>
                    </a:p>
                  </a:txBody>
                  <a:tcPr/>
                </a:tc>
                <a:tc>
                  <a:txBody>
                    <a:bodyPr/>
                    <a:lstStyle/>
                    <a:p>
                      <a:r>
                        <a:rPr lang="nl-BE" sz="1400" dirty="0" smtClean="0"/>
                        <a:t>modulo</a:t>
                      </a:r>
                      <a:endParaRPr lang="nl-BE" sz="1400" dirty="0"/>
                    </a:p>
                  </a:txBody>
                  <a:tcPr/>
                </a:tc>
                <a:tc>
                  <a:txBody>
                    <a:bodyPr/>
                    <a:lstStyle/>
                    <a:p>
                      <a:r>
                        <a:rPr lang="nl-BE" sz="1400" dirty="0" smtClean="0"/>
                        <a:t>$x = 10;</a:t>
                      </a:r>
                    </a:p>
                    <a:p>
                      <a:r>
                        <a:rPr lang="nl-BE" sz="1400" dirty="0" smtClean="0"/>
                        <a:t>$x = $x % 4;</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 5;</a:t>
                      </a:r>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$x </a:t>
                      </a:r>
                      <a:r>
                        <a:rPr lang="nl-BE" sz="1400" smtClean="0"/>
                        <a:t>% 3;</a:t>
                      </a:r>
                      <a:endParaRPr lang="nl-BE" sz="1400" dirty="0" smtClean="0"/>
                    </a:p>
                  </a:txBody>
                  <a:tcPr/>
                </a:tc>
                <a:tc>
                  <a:txBody>
                    <a:bodyPr/>
                    <a:lstStyle/>
                    <a:p>
                      <a:endParaRPr lang="nl-BE" sz="1400" dirty="0" smtClean="0"/>
                    </a:p>
                    <a:p>
                      <a:r>
                        <a:rPr lang="nl-BE" sz="1400" dirty="0" smtClean="0"/>
                        <a:t>2 (rest)</a:t>
                      </a:r>
                    </a:p>
                    <a:p>
                      <a:r>
                        <a:rPr lang="nl-BE" sz="1400" dirty="0" smtClean="0"/>
                        <a:t>0</a:t>
                      </a:r>
                    </a:p>
                    <a:p>
                      <a:r>
                        <a:rPr lang="nl-BE" sz="1400" dirty="0" smtClean="0"/>
                        <a:t>1 (rest)</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smtClean="0"/>
                        <a:t>increment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endParaRPr lang="nl-BE" sz="1400" dirty="0"/>
                    </a:p>
                  </a:txBody>
                  <a:tcPr/>
                </a:tc>
                <a:tc>
                  <a:txBody>
                    <a:bodyPr/>
                    <a:lstStyle/>
                    <a:p>
                      <a:r>
                        <a:rPr lang="nl-BE" sz="1400" dirty="0" smtClean="0"/>
                        <a:t/>
                      </a:r>
                      <a:br>
                        <a:rPr lang="nl-BE" sz="1400" dirty="0" smtClean="0"/>
                      </a:br>
                      <a:r>
                        <a:rPr lang="nl-BE" sz="1400" dirty="0" smtClean="0"/>
                        <a:t>4</a:t>
                      </a:r>
                      <a:endParaRPr lang="nl-BE" sz="1400" dirty="0"/>
                    </a:p>
                  </a:txBody>
                  <a:tcPr/>
                </a:tc>
              </a:tr>
              <a:tr h="499903">
                <a:tc>
                  <a:txBody>
                    <a:bodyPr/>
                    <a:lstStyle/>
                    <a:p>
                      <a:r>
                        <a:rPr lang="nl-BE" sz="1400" dirty="0" smtClean="0"/>
                        <a:t>--</a:t>
                      </a:r>
                      <a:endParaRPr lang="nl-BE" sz="1400" dirty="0"/>
                    </a:p>
                  </a:txBody>
                  <a:tcPr/>
                </a:tc>
                <a:tc>
                  <a:txBody>
                    <a:bodyPr/>
                    <a:lstStyle/>
                    <a:p>
                      <a:r>
                        <a:rPr lang="nl-BE" sz="1400" dirty="0" err="1" smtClean="0"/>
                        <a:t>decrement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 = 3;</a:t>
                      </a:r>
                    </a:p>
                    <a:p>
                      <a:r>
                        <a:rPr lang="nl-BE" sz="1400" dirty="0" smtClean="0"/>
                        <a:t>$x--;</a:t>
                      </a:r>
                    </a:p>
                  </a:txBody>
                  <a:tcPr/>
                </a:tc>
                <a:tc>
                  <a:txBody>
                    <a:bodyPr/>
                    <a:lstStyle/>
                    <a:p>
                      <a:endParaRPr lang="nl-BE" sz="1400" dirty="0" smtClean="0"/>
                    </a:p>
                    <a:p>
                      <a:r>
                        <a:rPr lang="nl-BE" sz="1400" dirty="0" smtClean="0"/>
                        <a:t>2</a:t>
                      </a:r>
                      <a:endParaRPr lang="nl-BE" sz="1400" dirty="0"/>
                    </a:p>
                  </a:txBody>
                  <a:tcPr/>
                </a:tc>
              </a:tr>
            </a:tbl>
          </a:graphicData>
        </a:graphic>
      </p:graphicFrame>
      <p:sp>
        <p:nvSpPr>
          <p:cNvPr id="5" name="Rechthoek 5"/>
          <p:cNvSpPr/>
          <p:nvPr/>
        </p:nvSpPr>
        <p:spPr>
          <a:xfrm>
            <a:off x="467544" y="6021288"/>
            <a:ext cx="3683637" cy="369332"/>
          </a:xfrm>
          <a:prstGeom prst="rect">
            <a:avLst/>
          </a:prstGeom>
        </p:spPr>
        <p:txBody>
          <a:bodyPr wrap="none">
            <a:spAutoFit/>
          </a:bodyPr>
          <a:lstStyle/>
          <a:p>
            <a:r>
              <a:rPr lang="nl-BE" dirty="0" smtClean="0"/>
              <a:t>(vb. </a:t>
            </a:r>
            <a:r>
              <a:rPr lang="nl-BE" dirty="0" smtClean="0">
                <a:solidFill>
                  <a:srgbClr val="00B050"/>
                </a:solidFill>
              </a:rPr>
              <a:t>voorbeeld-operators-</a:t>
            </a:r>
            <a:r>
              <a:rPr lang="nl-BE" dirty="0" err="1" smtClean="0">
                <a:solidFill>
                  <a:srgbClr val="00B050"/>
                </a:solidFill>
              </a:rPr>
              <a:t>arithmetic</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1320438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508560744"/>
              </p:ext>
            </p:extLst>
          </p:nvPr>
        </p:nvGraphicFramePr>
        <p:xfrm>
          <a:off x="457200" y="1600200"/>
          <a:ext cx="7848105" cy="3918781"/>
        </p:xfrm>
        <a:graphic>
          <a:graphicData uri="http://schemas.openxmlformats.org/drawingml/2006/table">
            <a:tbl>
              <a:tblPr firstRow="1" bandRow="1">
                <a:tableStyleId>{5C22544A-7EE6-4342-B048-85BDC9FD1C3A}</a:tableStyleId>
              </a:tblPr>
              <a:tblGrid>
                <a:gridCol w="2616035"/>
                <a:gridCol w="2616035"/>
                <a:gridCol w="2616035"/>
              </a:tblGrid>
              <a:tr h="288584">
                <a:tc>
                  <a:txBody>
                    <a:bodyPr/>
                    <a:lstStyle/>
                    <a:p>
                      <a:r>
                        <a:rPr lang="nl-BE" sz="1400" b="1" dirty="0" err="1" smtClean="0">
                          <a:solidFill>
                            <a:schemeClr val="tx1">
                              <a:lumMod val="95000"/>
                              <a:lumOff val="5000"/>
                            </a:schemeClr>
                          </a:solidFill>
                        </a:rPr>
                        <a:t>Assignment</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$x</a:t>
                      </a:r>
                      <a:r>
                        <a:rPr lang="nl-BE" sz="1400" baseline="0" dirty="0" smtClean="0"/>
                        <a:t> = 3;</a:t>
                      </a:r>
                      <a:endParaRPr lang="nl-BE" sz="1400" dirty="0"/>
                    </a:p>
                  </a:txBody>
                  <a:tcPr/>
                </a:tc>
                <a:tc>
                  <a:txBody>
                    <a:bodyPr/>
                    <a:lstStyle/>
                    <a:p>
                      <a:r>
                        <a:rPr lang="nl-BE" sz="1400" dirty="0" smtClean="0"/>
                        <a:t>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5;</a:t>
                      </a:r>
                      <a:endParaRPr lang="nl-BE" sz="1400" dirty="0"/>
                    </a:p>
                  </a:txBody>
                  <a:tcPr/>
                </a:tc>
                <a:tc>
                  <a:txBody>
                    <a:bodyPr/>
                    <a:lstStyle/>
                    <a:p>
                      <a:endParaRPr lang="nl-BE" sz="1400" dirty="0" smtClean="0"/>
                    </a:p>
                    <a:p>
                      <a:r>
                        <a:rPr lang="nl-BE" sz="1400" dirty="0" smtClean="0"/>
                        <a:t>(3</a:t>
                      </a:r>
                      <a:r>
                        <a:rPr lang="nl-BE" sz="1400" baseline="0" dirty="0" smtClean="0"/>
                        <a:t> + 5) = 8</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1;</a:t>
                      </a:r>
                      <a:endParaRPr lang="nl-BE" sz="1400" dirty="0"/>
                    </a:p>
                  </a:txBody>
                  <a:tcPr/>
                </a:tc>
                <a:tc>
                  <a:txBody>
                    <a:bodyPr/>
                    <a:lstStyle/>
                    <a:p>
                      <a:endParaRPr lang="nl-BE" sz="1400" dirty="0" smtClean="0"/>
                    </a:p>
                    <a:p>
                      <a:r>
                        <a:rPr lang="nl-BE" sz="1400" dirty="0" smtClean="0"/>
                        <a:t>(3</a:t>
                      </a:r>
                      <a:r>
                        <a:rPr lang="nl-BE" sz="1400" baseline="0" dirty="0" smtClean="0"/>
                        <a:t> -1) = 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 * 2) = 6</a:t>
                      </a:r>
                      <a:endParaRPr lang="nl-BE" sz="1400" dirty="0"/>
                    </a:p>
                  </a:txBody>
                  <a:tcPr/>
                </a:tc>
              </a:tr>
              <a:tr h="288584">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6;</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endParaRPr lang="nl-BE" sz="1400" dirty="0" smtClean="0"/>
                    </a:p>
                    <a:p>
                      <a:r>
                        <a:rPr lang="nl-BE" sz="1400" dirty="0" smtClean="0"/>
                        <a:t>(6 / 2) = 3</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3;</a:t>
                      </a:r>
                      <a:r>
                        <a:rPr lang="nl-BE" sz="1400" dirty="0" smtClean="0"/>
                        <a:t/>
                      </a:r>
                      <a:br>
                        <a:rPr lang="nl-BE" sz="1400" dirty="0" smtClean="0"/>
                      </a:br>
                      <a:r>
                        <a:rPr lang="nl-BE" sz="1400" dirty="0" smtClean="0"/>
                        <a:t>$x .=</a:t>
                      </a:r>
                      <a:r>
                        <a:rPr lang="nl-BE" sz="1400" baseline="0" dirty="0" smtClean="0"/>
                        <a:t> 2;</a:t>
                      </a:r>
                      <a:endParaRPr lang="nl-BE" sz="1400" dirty="0" smtClean="0"/>
                    </a:p>
                  </a:txBody>
                  <a:tcPr/>
                </a:tc>
                <a:tc>
                  <a:txBody>
                    <a:bodyPr/>
                    <a:lstStyle/>
                    <a:p>
                      <a:r>
                        <a:rPr lang="nl-BE" sz="1400" dirty="0" smtClean="0"/>
                        <a:t/>
                      </a:r>
                      <a:br>
                        <a:rPr lang="nl-BE" sz="1400" dirty="0" smtClean="0"/>
                      </a:br>
                      <a:r>
                        <a:rPr lang="nl-BE" sz="1400" dirty="0" smtClean="0"/>
                        <a:t>(3</a:t>
                      </a:r>
                      <a:r>
                        <a:rPr lang="nl-BE" sz="1400" baseline="0" dirty="0" smtClean="0"/>
                        <a:t> . 2) = 32</a:t>
                      </a:r>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$x</a:t>
                      </a:r>
                      <a:r>
                        <a:rPr lang="nl-BE" sz="1400" baseline="0" dirty="0" smtClean="0"/>
                        <a:t> = 8;</a:t>
                      </a:r>
                      <a:r>
                        <a:rPr lang="nl-BE" sz="1400" dirty="0" smtClean="0"/>
                        <a:t/>
                      </a:r>
                      <a:br>
                        <a:rPr lang="nl-BE" sz="1400" dirty="0" smtClean="0"/>
                      </a:br>
                      <a:r>
                        <a:rPr lang="nl-BE" sz="1400" dirty="0" smtClean="0"/>
                        <a:t>$x %=</a:t>
                      </a:r>
                      <a:r>
                        <a:rPr lang="nl-BE" sz="1400" baseline="0" dirty="0" smtClean="0"/>
                        <a:t> 4;</a:t>
                      </a:r>
                      <a:endParaRPr lang="nl-BE" sz="1400" dirty="0" smtClean="0"/>
                    </a:p>
                  </a:txBody>
                  <a:tcPr/>
                </a:tc>
                <a:tc>
                  <a:txBody>
                    <a:bodyPr/>
                    <a:lstStyle/>
                    <a:p>
                      <a:endParaRPr lang="nl-BE" sz="1400" dirty="0" smtClean="0"/>
                    </a:p>
                    <a:p>
                      <a:r>
                        <a:rPr lang="nl-BE" sz="1400" dirty="0" smtClean="0"/>
                        <a:t>(8</a:t>
                      </a:r>
                      <a:r>
                        <a:rPr lang="nl-BE" sz="1400" baseline="0" dirty="0" smtClean="0"/>
                        <a:t> </a:t>
                      </a:r>
                      <a:r>
                        <a:rPr lang="nl-BE" sz="1400" baseline="0" smtClean="0"/>
                        <a:t>% 4) </a:t>
                      </a:r>
                      <a:r>
                        <a:rPr lang="nl-BE" sz="1400" baseline="0" dirty="0" smtClean="0"/>
                        <a:t>= 0</a:t>
                      </a:r>
                      <a:endParaRPr lang="nl-BE" sz="1400" dirty="0"/>
                    </a:p>
                  </a:txBody>
                  <a:tcPr/>
                </a:tc>
              </a:tr>
            </a:tbl>
          </a:graphicData>
        </a:graphic>
      </p:graphicFrame>
      <p:sp>
        <p:nvSpPr>
          <p:cNvPr id="7" name="Rechthoek 6"/>
          <p:cNvSpPr/>
          <p:nvPr/>
        </p:nvSpPr>
        <p:spPr>
          <a:xfrm>
            <a:off x="341654" y="5819992"/>
            <a:ext cx="8802346" cy="369332"/>
          </a:xfrm>
          <a:prstGeom prst="rect">
            <a:avLst/>
          </a:prstGeom>
        </p:spPr>
        <p:txBody>
          <a:bodyPr wrap="none">
            <a:spAutoFit/>
          </a:bodyPr>
          <a:lstStyle/>
          <a:p>
            <a:r>
              <a:rPr lang="nl-BE" b="1" dirty="0" smtClean="0"/>
              <a:t>OPM</a:t>
            </a:r>
            <a:r>
              <a:rPr lang="nl-BE" dirty="0" smtClean="0"/>
              <a:t>: waar mogelijk, verkies </a:t>
            </a:r>
            <a:r>
              <a:rPr lang="nl-BE" dirty="0" err="1" smtClean="0"/>
              <a:t>assignment</a:t>
            </a:r>
            <a:r>
              <a:rPr lang="nl-BE" dirty="0" smtClean="0"/>
              <a:t> boven de </a:t>
            </a:r>
            <a:r>
              <a:rPr lang="nl-BE" dirty="0" err="1" smtClean="0"/>
              <a:t>artihmetic</a:t>
            </a:r>
            <a:r>
              <a:rPr lang="nl-BE" dirty="0" smtClean="0"/>
              <a:t> operators ( = overzichtelijker!)</a:t>
            </a:r>
            <a:endParaRPr lang="nl-BE" dirty="0"/>
          </a:p>
        </p:txBody>
      </p:sp>
    </p:spTree>
    <p:extLst>
      <p:ext uri="{BB962C8B-B14F-4D97-AF65-F5344CB8AC3E}">
        <p14:creationId xmlns:p14="http://schemas.microsoft.com/office/powerpoint/2010/main" val="15633170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1310395486"/>
              </p:ext>
            </p:extLst>
          </p:nvPr>
        </p:nvGraphicFramePr>
        <p:xfrm>
          <a:off x="457200" y="1600200"/>
          <a:ext cx="7848104" cy="3692282"/>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Comparison</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 aan</a:t>
                      </a:r>
                      <a:endParaRPr lang="nl-BE" sz="1400" dirty="0"/>
                    </a:p>
                  </a:txBody>
                  <a:tcPr/>
                </a:tc>
                <a:tc>
                  <a:txBody>
                    <a:bodyPr/>
                    <a:lstStyle/>
                    <a:p>
                      <a:r>
                        <a:rPr lang="nl-BE" sz="1400" dirty="0" smtClean="0"/>
                        <a:t>"test" ==</a:t>
                      </a:r>
                      <a:r>
                        <a:rPr lang="nl-BE" sz="1400" baseline="0" dirty="0" smtClean="0"/>
                        <a:t> "test"</a:t>
                      </a:r>
                    </a:p>
                    <a:p>
                      <a:r>
                        <a:rPr lang="nl-BE" sz="1400" baseline="0" dirty="0" smtClean="0"/>
                        <a:t>"4" == 4</a:t>
                      </a:r>
                      <a:endParaRPr lang="nl-BE" sz="1400" dirty="0"/>
                    </a:p>
                  </a:txBody>
                  <a:tcPr/>
                </a:tc>
                <a:tc>
                  <a:txBody>
                    <a:bodyPr/>
                    <a:lstStyle/>
                    <a:p>
                      <a:r>
                        <a:rPr lang="nl-BE" sz="1400" dirty="0" smtClean="0"/>
                        <a:t>TRUE</a:t>
                      </a:r>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Is gelijk</a:t>
                      </a:r>
                      <a:r>
                        <a:rPr lang="nl-BE" sz="1400" baseline="0" dirty="0" smtClean="0"/>
                        <a:t> aan (incl. data type)</a:t>
                      </a:r>
                      <a:endParaRPr lang="nl-BE" sz="1400" dirty="0"/>
                    </a:p>
                  </a:txBody>
                  <a:tcPr/>
                </a:tc>
                <a:tc>
                  <a:txBody>
                    <a:bodyPr/>
                    <a:lstStyle/>
                    <a:p>
                      <a:r>
                        <a:rPr lang="nl-BE" sz="1400" dirty="0" smtClean="0"/>
                        <a:t>"4" === 4</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p>
                      <a:endParaRPr lang="nl-BE" sz="1400" dirty="0"/>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niet gelijk</a:t>
                      </a:r>
                      <a:r>
                        <a:rPr lang="nl-BE" sz="1400" baseline="0" dirty="0" smtClean="0"/>
                        <a:t> aan</a:t>
                      </a:r>
                      <a:endParaRPr lang="nl-BE" sz="1400" dirty="0"/>
                    </a:p>
                  </a:txBody>
                  <a:tcPr/>
                </a:tc>
                <a:tc>
                  <a:txBody>
                    <a:bodyPr/>
                    <a:lstStyle/>
                    <a:p>
                      <a:r>
                        <a:rPr lang="nl-BE" sz="1400" dirty="0" smtClean="0"/>
                        <a:t>4 != 3</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a:t>
                      </a:r>
                    </a:p>
                  </a:txBody>
                  <a:tcPr/>
                </a:tc>
                <a:tc>
                  <a:txBody>
                    <a:bodyPr/>
                    <a:lstStyle/>
                    <a:p>
                      <a:r>
                        <a:rPr lang="nl-BE" sz="1400" dirty="0" smtClean="0"/>
                        <a:t>5 &gt; 9</a:t>
                      </a:r>
                      <a:endParaRPr lang="nl-BE" sz="1400" dirty="0"/>
                    </a:p>
                  </a:txBody>
                  <a:tcPr/>
                </a:tc>
                <a:tc>
                  <a:txBody>
                    <a:bodyPr/>
                    <a:lstStyle/>
                    <a:p>
                      <a:r>
                        <a:rPr lang="nl-BE" sz="1400" dirty="0" smtClean="0"/>
                        <a:t>FALSE</a:t>
                      </a:r>
                      <a:endParaRPr lang="nl-BE" sz="1400" dirty="0"/>
                    </a:p>
                  </a:txBody>
                  <a:tcPr/>
                </a:tc>
              </a:tr>
              <a:tr h="288584">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p>
                  </a:txBody>
                  <a:tcPr/>
                </a:tc>
                <a:tc>
                  <a:txBody>
                    <a:bodyPr/>
                    <a:lstStyle/>
                    <a:p>
                      <a:r>
                        <a:rPr lang="nl-BE" sz="1400" dirty="0" smtClean="0"/>
                        <a:t>3 &lt; 9</a:t>
                      </a:r>
                      <a:endParaRPr lang="nl-BE" sz="1400" dirty="0"/>
                    </a:p>
                  </a:txBody>
                  <a:tcPr/>
                </a:tc>
                <a:tc>
                  <a:txBody>
                    <a:bodyPr/>
                    <a:lstStyle/>
                    <a:p>
                      <a:r>
                        <a:rPr lang="nl-BE" sz="1400" dirty="0" smtClean="0"/>
                        <a:t>TRUE</a:t>
                      </a:r>
                      <a:endParaRPr lang="nl-BE" sz="1400" dirty="0"/>
                    </a:p>
                  </a:txBody>
                  <a:tcPr/>
                </a:tc>
              </a:tr>
              <a:tr h="505021">
                <a:tc>
                  <a:txBody>
                    <a:bodyPr/>
                    <a:lstStyle/>
                    <a:p>
                      <a:r>
                        <a:rPr lang="nl-BE" sz="1400" dirty="0" smtClean="0"/>
                        <a:t>&gt;=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groter dan of</a:t>
                      </a:r>
                      <a:r>
                        <a:rPr lang="nl-BE" sz="1400" baseline="0" dirty="0" smtClean="0"/>
                        <a:t> gelijk aan</a:t>
                      </a:r>
                      <a:endParaRPr lang="nl-BE" sz="1400" dirty="0" smtClean="0"/>
                    </a:p>
                  </a:txBody>
                  <a:tcPr/>
                </a:tc>
                <a:tc>
                  <a:txBody>
                    <a:bodyPr/>
                    <a:lstStyle/>
                    <a:p>
                      <a:r>
                        <a:rPr lang="nl-BE" sz="1400" dirty="0" smtClean="0"/>
                        <a:t>8 &gt;= 9</a:t>
                      </a:r>
                      <a:endParaRPr lang="nl-BE" sz="1400" dirty="0"/>
                    </a:p>
                  </a:txBody>
                  <a:tcPr/>
                </a:tc>
                <a:tc>
                  <a:txBody>
                    <a:bodyPr/>
                    <a:lstStyle/>
                    <a:p>
                      <a:r>
                        <a:rPr lang="nl-BE" sz="1400" dirty="0" smtClean="0"/>
                        <a:t>FALSE</a:t>
                      </a:r>
                      <a:endParaRPr lang="nl-BE" sz="1400" dirty="0"/>
                    </a:p>
                  </a:txBody>
                  <a:tcPr/>
                </a:tc>
              </a:tr>
              <a:tr h="505021">
                <a:tc>
                  <a:txBody>
                    <a:bodyPr/>
                    <a:lstStyle/>
                    <a:p>
                      <a:r>
                        <a:rPr lang="nl-BE" sz="1400" dirty="0" smtClean="0"/>
                        <a:t>&lt;=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kleiner dan</a:t>
                      </a:r>
                      <a:r>
                        <a:rPr lang="nl-BE" sz="1400" baseline="0" dirty="0" smtClean="0"/>
                        <a:t> of gelijk aan</a:t>
                      </a:r>
                      <a:endParaRPr lang="nl-BE" sz="1400" dirty="0" smtClean="0"/>
                    </a:p>
                  </a:txBody>
                  <a:tcPr/>
                </a:tc>
                <a:tc>
                  <a:txBody>
                    <a:bodyPr/>
                    <a:lstStyle/>
                    <a:p>
                      <a:r>
                        <a:rPr lang="nl-BE" sz="1400" dirty="0" smtClean="0"/>
                        <a:t>8 &lt;= 8</a:t>
                      </a:r>
                      <a:endParaRPr lang="nl-BE" sz="1400" dirty="0"/>
                    </a:p>
                  </a:txBody>
                  <a:tcPr/>
                </a:tc>
                <a:tc>
                  <a:txBody>
                    <a:bodyPr/>
                    <a:lstStyle/>
                    <a:p>
                      <a:r>
                        <a:rPr lang="nl-BE" sz="1400" dirty="0" smtClean="0"/>
                        <a:t>TRUE</a:t>
                      </a:r>
                      <a:endParaRPr lang="nl-BE" sz="1400" dirty="0"/>
                    </a:p>
                  </a:txBody>
                  <a:tcPr/>
                </a:tc>
              </a:tr>
            </a:tbl>
          </a:graphicData>
        </a:graphic>
      </p:graphicFrame>
      <p:sp>
        <p:nvSpPr>
          <p:cNvPr id="5" name="Rechthoek 4"/>
          <p:cNvSpPr/>
          <p:nvPr/>
        </p:nvSpPr>
        <p:spPr>
          <a:xfrm>
            <a:off x="467544" y="5435932"/>
            <a:ext cx="3815981" cy="369332"/>
          </a:xfrm>
          <a:prstGeom prst="rect">
            <a:avLst/>
          </a:prstGeom>
        </p:spPr>
        <p:txBody>
          <a:bodyPr wrap="none">
            <a:spAutoFit/>
          </a:bodyPr>
          <a:lstStyle/>
          <a:p>
            <a:r>
              <a:rPr lang="nl-BE" dirty="0"/>
              <a:t>(vb. </a:t>
            </a:r>
            <a:r>
              <a:rPr lang="nl-BE" dirty="0" smtClean="0">
                <a:solidFill>
                  <a:srgbClr val="00B050"/>
                </a:solidFill>
              </a:rPr>
              <a:t>voorbeeld-operators-</a:t>
            </a:r>
            <a:r>
              <a:rPr lang="nl-BE" dirty="0" err="1" smtClean="0">
                <a:solidFill>
                  <a:srgbClr val="00B050"/>
                </a:solidFill>
              </a:rPr>
              <a:t>comparison</a:t>
            </a:r>
            <a:r>
              <a:rPr lang="nl-BE" dirty="0" smtClean="0">
                <a:solidFill>
                  <a:srgbClr val="00B050"/>
                </a:solidFill>
              </a:rPr>
              <a:t> </a:t>
            </a:r>
            <a:r>
              <a:rPr lang="nl-BE" dirty="0" smtClean="0"/>
              <a:t>)</a:t>
            </a:r>
            <a:endParaRPr lang="nl-BE" dirty="0"/>
          </a:p>
        </p:txBody>
      </p:sp>
    </p:spTree>
    <p:extLst>
      <p:ext uri="{BB962C8B-B14F-4D97-AF65-F5344CB8AC3E}">
        <p14:creationId xmlns:p14="http://schemas.microsoft.com/office/powerpoint/2010/main" val="22577474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Operators</a:t>
            </a:r>
            <a:endParaRPr lang="nl-BE" dirty="0"/>
          </a:p>
        </p:txBody>
      </p:sp>
      <p:graphicFrame>
        <p:nvGraphicFramePr>
          <p:cNvPr id="4" name="Tijdelijke aanduiding voor inhoud 3"/>
          <p:cNvGraphicFramePr>
            <a:graphicFrameLocks noGrp="1"/>
          </p:cNvGraphicFramePr>
          <p:nvPr>
            <p:ph idx="1"/>
            <p:extLst>
              <p:ext uri="{D42A27DB-BD31-4B8C-83A1-F6EECF244321}">
                <p14:modId xmlns:p14="http://schemas.microsoft.com/office/powerpoint/2010/main" val="2241235456"/>
              </p:ext>
            </p:extLst>
          </p:nvPr>
        </p:nvGraphicFramePr>
        <p:xfrm>
          <a:off x="457200" y="1600200"/>
          <a:ext cx="7848104" cy="2499360"/>
        </p:xfrm>
        <a:graphic>
          <a:graphicData uri="http://schemas.openxmlformats.org/drawingml/2006/table">
            <a:tbl>
              <a:tblPr firstRow="1" bandRow="1">
                <a:tableStyleId>{5C22544A-7EE6-4342-B048-85BDC9FD1C3A}</a:tableStyleId>
              </a:tblPr>
              <a:tblGrid>
                <a:gridCol w="1962026"/>
                <a:gridCol w="1962026"/>
                <a:gridCol w="1962026"/>
                <a:gridCol w="1962026"/>
              </a:tblGrid>
              <a:tr h="288584">
                <a:tc>
                  <a:txBody>
                    <a:bodyPr/>
                    <a:lstStyle/>
                    <a:p>
                      <a:r>
                        <a:rPr lang="nl-BE" sz="1400" b="1" dirty="0" err="1" smtClean="0">
                          <a:solidFill>
                            <a:schemeClr val="tx1">
                              <a:lumMod val="95000"/>
                              <a:lumOff val="5000"/>
                            </a:schemeClr>
                          </a:solidFill>
                        </a:rPr>
                        <a:t>Logical</a:t>
                      </a:r>
                      <a:r>
                        <a:rPr lang="nl-BE" sz="1400" b="1" dirty="0" smtClean="0">
                          <a:solidFill>
                            <a:schemeClr val="tx1">
                              <a:lumMod val="95000"/>
                              <a:lumOff val="5000"/>
                            </a:schemeClr>
                          </a:solidFill>
                        </a:rPr>
                        <a:t> operators</a:t>
                      </a:r>
                      <a:endParaRPr lang="nl-BE" sz="1400" b="1" dirty="0">
                        <a:solidFill>
                          <a:schemeClr val="tx1">
                            <a:lumMod val="95000"/>
                            <a:lumOff val="5000"/>
                          </a:schemeClr>
                        </a:solidFill>
                      </a:endParaRPr>
                    </a:p>
                  </a:txBody>
                  <a:tcPr/>
                </a:tc>
                <a:tc>
                  <a:txBody>
                    <a:bodyPr/>
                    <a:lstStyle/>
                    <a:p>
                      <a:r>
                        <a:rPr lang="nl-BE" sz="1400" dirty="0" smtClean="0"/>
                        <a:t>beschrijving</a:t>
                      </a:r>
                      <a:endParaRPr lang="nl-BE" sz="1400" dirty="0"/>
                    </a:p>
                  </a:txBody>
                  <a:tcPr/>
                </a:tc>
                <a:tc>
                  <a:txBody>
                    <a:bodyPr/>
                    <a:lstStyle/>
                    <a:p>
                      <a:r>
                        <a:rPr lang="nl-BE" sz="1400" dirty="0" smtClean="0"/>
                        <a:t>voorbeeld</a:t>
                      </a:r>
                      <a:endParaRPr lang="nl-BE" sz="1400" dirty="0"/>
                    </a:p>
                  </a:txBody>
                  <a:tcPr/>
                </a:tc>
                <a:tc>
                  <a:txBody>
                    <a:bodyPr/>
                    <a:lstStyle/>
                    <a:p>
                      <a:r>
                        <a:rPr lang="nl-BE" sz="1400" dirty="0" smtClean="0"/>
                        <a:t>resultaat</a:t>
                      </a:r>
                      <a:endParaRPr lang="nl-BE" sz="1400" dirty="0"/>
                    </a:p>
                  </a:txBody>
                  <a:tcPr/>
                </a:tc>
              </a:tr>
              <a:tr h="505021">
                <a:tc>
                  <a:txBody>
                    <a:bodyPr/>
                    <a:lstStyle/>
                    <a:p>
                      <a:r>
                        <a:rPr lang="nl-BE" sz="1400" dirty="0" smtClean="0"/>
                        <a:t>&amp;&amp;</a:t>
                      </a:r>
                      <a:endParaRPr lang="nl-BE" sz="1400" dirty="0"/>
                    </a:p>
                  </a:txBody>
                  <a:tcPr/>
                </a:tc>
                <a:tc>
                  <a:txBody>
                    <a:bodyPr/>
                    <a:lstStyle/>
                    <a:p>
                      <a:r>
                        <a:rPr lang="nl-BE" sz="1400" dirty="0" err="1" smtClean="0"/>
                        <a:t>and</a:t>
                      </a:r>
                      <a:endParaRPr lang="nl-BE" sz="1400" dirty="0"/>
                    </a:p>
                  </a:txBody>
                  <a:tcPr/>
                </a:tc>
                <a:tc>
                  <a:txBody>
                    <a:bodyPr/>
                    <a:lstStyle/>
                    <a:p>
                      <a:r>
                        <a:rPr lang="nl-BE" sz="1400" dirty="0" smtClean="0"/>
                        <a:t>$x = 4;</a:t>
                      </a:r>
                    </a:p>
                    <a:p>
                      <a:r>
                        <a:rPr lang="nl-BE" sz="1400" dirty="0" smtClean="0"/>
                        <a:t>$y = 8;</a:t>
                      </a:r>
                    </a:p>
                    <a:p>
                      <a:r>
                        <a:rPr lang="nl-BE" sz="1400" dirty="0" smtClean="0"/>
                        <a:t>($x &lt; 10 &amp;&amp; $y &gt; 1)</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r h="505021">
                <a:tc>
                  <a:txBody>
                    <a:bodyPr/>
                    <a:lstStyle/>
                    <a:p>
                      <a:r>
                        <a:rPr lang="nl-BE" sz="1400" dirty="0" smtClean="0"/>
                        <a:t>||</a:t>
                      </a:r>
                      <a:endParaRPr lang="nl-BE" sz="1400" dirty="0"/>
                    </a:p>
                  </a:txBody>
                  <a:tcPr/>
                </a:tc>
                <a:tc>
                  <a:txBody>
                    <a:bodyPr/>
                    <a:lstStyle/>
                    <a:p>
                      <a:r>
                        <a:rPr lang="nl-BE" sz="1400" dirty="0" smtClean="0"/>
                        <a:t>or</a:t>
                      </a:r>
                      <a:endParaRPr lang="nl-BE" sz="1400" dirty="0"/>
                    </a:p>
                  </a:txBody>
                  <a:tcPr/>
                </a:tc>
                <a:tc>
                  <a:txBody>
                    <a:bodyPr/>
                    <a:lstStyle/>
                    <a:p>
                      <a:r>
                        <a:rPr lang="nl-BE" sz="1400" dirty="0" smtClean="0"/>
                        <a:t>$x = 4;</a:t>
                      </a:r>
                    </a:p>
                    <a:p>
                      <a:r>
                        <a:rPr lang="nl-BE" sz="1400" dirty="0" smtClean="0"/>
                        <a:t>$y = 8;</a:t>
                      </a:r>
                    </a:p>
                    <a:p>
                      <a:r>
                        <a:rPr lang="nl-BE" sz="1400" dirty="0" smtClean="0"/>
                        <a:t>($x == 2 || $y == 3)</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BE"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FALSE</a:t>
                      </a:r>
                    </a:p>
                  </a:txBody>
                  <a:tcPr/>
                </a:tc>
              </a:tr>
              <a:tr h="505021">
                <a:tc>
                  <a:txBody>
                    <a:bodyPr/>
                    <a:lstStyle/>
                    <a:p>
                      <a:r>
                        <a:rPr lang="nl-BE" sz="1400" dirty="0" smtClean="0"/>
                        <a:t>!</a:t>
                      </a:r>
                      <a:endParaRPr lang="nl-BE"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400" dirty="0" smtClean="0"/>
                        <a:t>is </a:t>
                      </a:r>
                      <a:r>
                        <a:rPr lang="nl-BE" sz="1400" dirty="0" err="1" smtClean="0"/>
                        <a:t>not</a:t>
                      </a:r>
                      <a:endParaRPr lang="nl-BE" sz="1400" dirty="0"/>
                    </a:p>
                  </a:txBody>
                  <a:tcPr/>
                </a:tc>
                <a:tc>
                  <a:txBody>
                    <a:bodyPr/>
                    <a:lstStyle/>
                    <a:p>
                      <a:r>
                        <a:rPr lang="nl-BE" sz="1400" dirty="0" smtClean="0"/>
                        <a:t>$x = 4;</a:t>
                      </a:r>
                    </a:p>
                    <a:p>
                      <a:r>
                        <a:rPr lang="nl-BE" sz="1400" dirty="0" smtClean="0"/>
                        <a:t>$y = 8;</a:t>
                      </a:r>
                    </a:p>
                    <a:p>
                      <a:r>
                        <a:rPr lang="nl-BE" sz="1400" dirty="0" smtClean="0"/>
                        <a:t>!($x == $y)</a:t>
                      </a:r>
                      <a:endParaRPr lang="nl-BE" sz="1400" dirty="0"/>
                    </a:p>
                  </a:txBody>
                  <a:tcPr/>
                </a:tc>
                <a:tc>
                  <a:txBody>
                    <a:bodyPr/>
                    <a:lstStyle/>
                    <a:p>
                      <a:endParaRPr lang="nl-BE" sz="1400" dirty="0" smtClean="0"/>
                    </a:p>
                    <a:p>
                      <a:endParaRPr lang="nl-BE" sz="1400" dirty="0" smtClean="0"/>
                    </a:p>
                    <a:p>
                      <a:r>
                        <a:rPr lang="nl-BE" sz="1400" dirty="0" smtClean="0"/>
                        <a:t>TRUE</a:t>
                      </a:r>
                      <a:endParaRPr lang="nl-BE" sz="1400" dirty="0"/>
                    </a:p>
                  </a:txBody>
                  <a:tcPr/>
                </a:tc>
              </a:tr>
            </a:tbl>
          </a:graphicData>
        </a:graphic>
      </p:graphicFrame>
      <p:sp>
        <p:nvSpPr>
          <p:cNvPr id="5" name="Content Placeholder 2"/>
          <p:cNvSpPr txBox="1">
            <a:spLocks/>
          </p:cNvSpPr>
          <p:nvPr/>
        </p:nvSpPr>
        <p:spPr>
          <a:xfrm>
            <a:off x="457200" y="4365104"/>
            <a:ext cx="8229600" cy="1905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nl-BE" dirty="0" smtClean="0"/>
              <a:t>OPGELET:</a:t>
            </a:r>
          </a:p>
          <a:p>
            <a:pPr lvl="1"/>
            <a:r>
              <a:rPr lang="nl-BE" sz="2000" b="1" strike="sngStrike" dirty="0">
                <a:solidFill>
                  <a:srgbClr val="0070C0"/>
                </a:solidFill>
                <a:latin typeface="Lucida Console" panose="020B0609040504020204" pitchFamily="49" charset="0"/>
              </a:rPr>
              <a:t>i</a:t>
            </a:r>
            <a:r>
              <a:rPr lang="nl-BE" sz="2000" b="1" strike="sngStrike" dirty="0" smtClean="0">
                <a:solidFill>
                  <a:srgbClr val="0070C0"/>
                </a:solidFill>
                <a:latin typeface="Lucida Console" panose="020B0609040504020204" pitchFamily="49" charset="0"/>
              </a:rPr>
              <a:t>f ( </a:t>
            </a:r>
            <a:r>
              <a:rPr lang="nl-BE" sz="2000" strike="sngStrike" dirty="0" smtClean="0">
                <a:latin typeface="Lucida Console" panose="020B0609040504020204" pitchFamily="49" charset="0"/>
              </a:rPr>
              <a:t>$x &gt; 5 &amp;&amp; &lt; 10 </a:t>
            </a:r>
            <a:r>
              <a:rPr lang="nl-BE" sz="2000" b="1" strike="sngStrike" dirty="0" smtClean="0">
                <a:solidFill>
                  <a:srgbClr val="0070C0"/>
                </a:solidFill>
                <a:latin typeface="Lucida Console" panose="020B0609040504020204" pitchFamily="49" charset="0"/>
              </a:rPr>
              <a:t>)</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sz="2000" b="1" strike="sngStrike" dirty="0" smtClean="0">
                <a:latin typeface="Lucida Console" panose="020B0609040504020204" pitchFamily="49" charset="0"/>
              </a:rPr>
              <a:t>... </a:t>
            </a:r>
            <a:r>
              <a:rPr lang="nl-BE" sz="2000" b="1" strike="sngStrike" dirty="0" smtClean="0">
                <a:solidFill>
                  <a:srgbClr val="7030A0"/>
                </a:solidFill>
                <a:latin typeface="Lucida Console" panose="020B0609040504020204" pitchFamily="49" charset="0"/>
              </a:rPr>
              <a:t>} </a:t>
            </a:r>
            <a:r>
              <a:rPr lang="nl-BE" dirty="0" smtClean="0"/>
              <a:t>=&gt; </a:t>
            </a:r>
            <a:r>
              <a:rPr lang="nl-BE" b="1" dirty="0" smtClean="0">
                <a:solidFill>
                  <a:srgbClr val="FF0000"/>
                </a:solidFill>
              </a:rPr>
              <a:t>FOUT</a:t>
            </a:r>
          </a:p>
          <a:p>
            <a:pPr lvl="1"/>
            <a:r>
              <a:rPr lang="nl-BE" sz="2000" b="1" dirty="0" smtClean="0">
                <a:solidFill>
                  <a:srgbClr val="0070C0"/>
                </a:solidFill>
                <a:latin typeface="Lucida Console" panose="020B0609040504020204" pitchFamily="49" charset="0"/>
              </a:rPr>
              <a:t>if ( </a:t>
            </a:r>
            <a:r>
              <a:rPr lang="nl-BE" sz="2000" dirty="0" smtClean="0">
                <a:latin typeface="Lucida Console" panose="020B0609040504020204" pitchFamily="49" charset="0"/>
              </a:rPr>
              <a:t>$x &gt; 5 &amp;&amp; $x &lt; 10 </a:t>
            </a:r>
            <a:r>
              <a:rPr lang="nl-BE" sz="2000" b="1" dirty="0" smtClean="0">
                <a:solidFill>
                  <a:srgbClr val="0070C0"/>
                </a:solidFill>
                <a:latin typeface="Lucida Console" panose="020B0609040504020204" pitchFamily="49" charset="0"/>
              </a:rPr>
              <a:t>)</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sz="2000" b="1" dirty="0" smtClean="0">
                <a:latin typeface="Lucida Console" panose="020B0609040504020204" pitchFamily="49" charset="0"/>
              </a:rPr>
              <a:t>... </a:t>
            </a:r>
            <a:r>
              <a:rPr lang="nl-BE" sz="2000" b="1" dirty="0" smtClean="0">
                <a:solidFill>
                  <a:srgbClr val="7030A0"/>
                </a:solidFill>
                <a:latin typeface="Lucida Console" panose="020B0609040504020204" pitchFamily="49" charset="0"/>
              </a:rPr>
              <a:t>} </a:t>
            </a:r>
            <a:r>
              <a:rPr lang="nl-BE" dirty="0" smtClean="0"/>
              <a:t>=&gt; </a:t>
            </a:r>
            <a:r>
              <a:rPr lang="nl-BE" b="1" dirty="0" smtClean="0">
                <a:solidFill>
                  <a:srgbClr val="92D050"/>
                </a:solidFill>
              </a:rPr>
              <a:t>CORRECT</a:t>
            </a:r>
            <a:endParaRPr lang="nl-BE" b="1" dirty="0">
              <a:solidFill>
                <a:srgbClr val="92D050"/>
              </a:solidFill>
            </a:endParaRPr>
          </a:p>
        </p:txBody>
      </p:sp>
    </p:spTree>
    <p:extLst>
      <p:ext uri="{BB962C8B-B14F-4D97-AF65-F5344CB8AC3E}">
        <p14:creationId xmlns:p14="http://schemas.microsoft.com/office/powerpoint/2010/main" val="3819192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50000"/>
              </a:lnSpc>
            </a:pPr>
            <a:r>
              <a:rPr lang="nl-BE" sz="5100" dirty="0" smtClean="0"/>
              <a:t>vier verschillende conditional statements:</a:t>
            </a:r>
          </a:p>
          <a:p>
            <a:pPr lvl="2">
              <a:lnSpc>
                <a:spcPct val="150000"/>
              </a:lnSpc>
            </a:pPr>
            <a:r>
              <a:rPr lang="nl-BE" sz="5100" dirty="0" smtClean="0"/>
              <a:t>if statement</a:t>
            </a:r>
          </a:p>
          <a:p>
            <a:pPr lvl="2">
              <a:lnSpc>
                <a:spcPct val="150000"/>
              </a:lnSpc>
            </a:pPr>
            <a:r>
              <a:rPr lang="nl-BE" sz="5100" dirty="0" smtClean="0"/>
              <a:t>if … else statement</a:t>
            </a:r>
          </a:p>
          <a:p>
            <a:pPr lvl="2">
              <a:lnSpc>
                <a:spcPct val="150000"/>
              </a:lnSpc>
            </a:pPr>
            <a:r>
              <a:rPr lang="nl-BE" sz="5100" dirty="0" smtClean="0"/>
              <a:t>if … elseif… else statement</a:t>
            </a:r>
          </a:p>
          <a:p>
            <a:pPr lvl="2">
              <a:lnSpc>
                <a:spcPct val="150000"/>
              </a:lnSpc>
            </a:pPr>
            <a:r>
              <a:rPr lang="nl-BE" sz="5100" dirty="0" smtClean="0"/>
              <a:t>switch statement</a:t>
            </a:r>
            <a:br>
              <a:rPr lang="nl-BE" sz="5100" dirty="0" smtClean="0"/>
            </a:br>
            <a:endParaRPr lang="nl-BE" sz="5100" dirty="0" smtClean="0"/>
          </a:p>
          <a:p>
            <a:pPr>
              <a:lnSpc>
                <a:spcPct val="120000"/>
              </a:lnSpc>
            </a:pPr>
            <a:r>
              <a:rPr lang="nl-BE" sz="5100" dirty="0" smtClean="0"/>
              <a:t>Functie: code uitvoeren wanneer er voldaan wordt aan een of meerdere voorwaarden</a:t>
            </a:r>
          </a:p>
          <a:p>
            <a:endParaRPr lang="nl-BE" dirty="0"/>
          </a:p>
        </p:txBody>
      </p:sp>
    </p:spTree>
    <p:extLst>
      <p:ext uri="{BB962C8B-B14F-4D97-AF65-F5344CB8AC3E}">
        <p14:creationId xmlns:p14="http://schemas.microsoft.com/office/powerpoint/2010/main" val="939296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if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 </a:t>
            </a:r>
            <a:r>
              <a:rPr lang="nl-BE" b="1" dirty="0" smtClean="0">
                <a:latin typeface="Lucida Console" panose="020B0609040504020204" pitchFamily="49" charset="0"/>
              </a:rPr>
              <a:t>condition </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937013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t>shorthand if statement</a:t>
            </a:r>
          </a:p>
          <a:p>
            <a:pPr lvl="1">
              <a:lnSpc>
                <a:spcPct val="120000"/>
              </a:lnSpc>
            </a:pPr>
            <a:r>
              <a:rPr lang="nl-BE" dirty="0" smtClean="0"/>
              <a:t>Syntax: </a:t>
            </a:r>
            <a:br>
              <a:rPr lang="nl-BE" dirty="0" smtClean="0"/>
            </a:br>
            <a:r>
              <a:rPr lang="nl-BE" dirty="0" smtClean="0"/>
              <a:t/>
            </a:r>
            <a:br>
              <a:rPr lang="nl-BE" dirty="0" smtClean="0"/>
            </a:br>
            <a:r>
              <a:rPr lang="nl-BE" sz="2300" b="1" dirty="0" smtClean="0">
                <a:solidFill>
                  <a:srgbClr val="0070C0"/>
                </a:solidFill>
                <a:latin typeface="Lucida Console" panose="020B0609040504020204" pitchFamily="49" charset="0"/>
              </a:rPr>
              <a:t>( </a:t>
            </a:r>
            <a:r>
              <a:rPr lang="nl-BE" sz="2300" b="1" dirty="0" smtClean="0">
                <a:latin typeface="Lucida Console" panose="020B0609040504020204" pitchFamily="49" charset="0"/>
              </a:rPr>
              <a:t>condition </a:t>
            </a:r>
            <a:r>
              <a:rPr lang="nl-BE" sz="2300" b="1" dirty="0" smtClean="0">
                <a:solidFill>
                  <a:srgbClr val="0070C0"/>
                </a:solidFill>
                <a:latin typeface="Lucida Console" panose="020B0609040504020204" pitchFamily="49" charset="0"/>
              </a:rPr>
              <a:t>)</a:t>
            </a:r>
            <a:r>
              <a:rPr lang="nl-BE" sz="2300" b="1" dirty="0" smtClean="0">
                <a:latin typeface="Lucida Console" panose="020B0609040504020204" pitchFamily="49" charset="0"/>
              </a:rPr>
              <a:t> </a:t>
            </a:r>
            <a:r>
              <a:rPr lang="nl-BE" sz="2300" b="1" dirty="0" smtClean="0">
                <a:solidFill>
                  <a:srgbClr val="7030A0"/>
                </a:solidFill>
                <a:latin typeface="Lucida Console" panose="020B0609040504020204" pitchFamily="49" charset="0"/>
              </a:rPr>
              <a:t>? </a:t>
            </a:r>
            <a:r>
              <a:rPr lang="nl-BE" sz="2300" b="1" dirty="0" smtClean="0">
                <a:latin typeface="Lucida Console" panose="020B0609040504020204" pitchFamily="49" charset="0"/>
              </a:rPr>
              <a:t>code bij true </a:t>
            </a:r>
            <a:r>
              <a:rPr lang="nl-BE" sz="2300" b="1" dirty="0" smtClean="0">
                <a:solidFill>
                  <a:srgbClr val="7030A0"/>
                </a:solidFill>
                <a:latin typeface="Lucida Console" panose="020B0609040504020204" pitchFamily="49" charset="0"/>
              </a:rPr>
              <a:t>: </a:t>
            </a:r>
            <a:r>
              <a:rPr lang="nl-BE" sz="2300" b="1" dirty="0">
                <a:latin typeface="Lucida Console" panose="020B0609040504020204" pitchFamily="49" charset="0"/>
              </a:rPr>
              <a:t>code bij </a:t>
            </a:r>
            <a:r>
              <a:rPr lang="nl-BE" sz="2300" b="1" dirty="0" smtClean="0">
                <a:latin typeface="Lucida Console" panose="020B0609040504020204" pitchFamily="49" charset="0"/>
              </a:rPr>
              <a:t>false;</a:t>
            </a:r>
          </a:p>
          <a:p>
            <a:pPr marL="457200" lvl="1" indent="0">
              <a:lnSpc>
                <a:spcPct val="120000"/>
              </a:lnSpc>
              <a:buNone/>
            </a:pPr>
            <a:endParaRPr lang="nl-BE" b="1" dirty="0" smtClean="0"/>
          </a:p>
          <a:p>
            <a:pPr lvl="1">
              <a:lnSpc>
                <a:spcPct val="120000"/>
              </a:lnSpc>
            </a:pPr>
            <a:r>
              <a:rPr lang="nl-BE" dirty="0" smtClean="0"/>
              <a:t>Wordt vooral gebruikt om op basis van een bepaalde condition een string of int aan een variabele toe te kennen.</a:t>
            </a:r>
          </a:p>
          <a:p>
            <a:pPr lvl="2">
              <a:lnSpc>
                <a:spcPct val="120000"/>
              </a:lnSpc>
            </a:pPr>
            <a:r>
              <a:rPr lang="nl-BE" dirty="0" smtClean="0"/>
              <a:t>niet voor het uitvoeren van grote stukken code</a:t>
            </a:r>
            <a:endParaRPr lang="nl-BE" dirty="0"/>
          </a:p>
          <a:p>
            <a:pPr marL="457200" lvl="1" indent="0">
              <a:lnSpc>
                <a:spcPct val="120000"/>
              </a:lnSpc>
              <a:buNone/>
            </a:pPr>
            <a:endParaRPr lang="nl-BE" dirty="0" smtClean="0"/>
          </a:p>
          <a:p>
            <a:pPr marL="457200" lvl="1" indent="0">
              <a:lnSpc>
                <a:spcPct val="120000"/>
              </a:lnSpc>
              <a:buNone/>
            </a:pPr>
            <a:r>
              <a:rPr lang="nl-BE" dirty="0" smtClean="0"/>
              <a:t>( vb.</a:t>
            </a:r>
            <a:r>
              <a:rPr lang="nl-BE" dirty="0">
                <a:solidFill>
                  <a:srgbClr val="00B050"/>
                </a:solidFill>
              </a:rPr>
              <a:t>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endParaRPr lang="nl-BE" dirty="0" smtClean="0">
              <a:solidFill>
                <a:srgbClr val="00B0F0"/>
              </a:solidFill>
            </a:endParaRP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62736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Inhoud</a:t>
            </a:r>
            <a:endParaRPr lang="nl-BE"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nl-NL" sz="3100" dirty="0" smtClean="0"/>
              <a:t>constants</a:t>
            </a:r>
            <a:endParaRPr lang="nl-NL" sz="3100" dirty="0"/>
          </a:p>
          <a:p>
            <a:r>
              <a:rPr lang="nl-NL" dirty="0" err="1" smtClean="0"/>
              <a:t>regular</a:t>
            </a:r>
            <a:r>
              <a:rPr lang="nl-NL" dirty="0" smtClean="0"/>
              <a:t> </a:t>
            </a:r>
            <a:r>
              <a:rPr lang="nl-NL" dirty="0"/>
              <a:t>expressions</a:t>
            </a:r>
          </a:p>
          <a:p>
            <a:r>
              <a:rPr lang="nl-NL" dirty="0" smtClean="0"/>
              <a:t>mod_rewrite</a:t>
            </a:r>
          </a:p>
          <a:p>
            <a:r>
              <a:rPr lang="nl-NL" dirty="0" smtClean="0"/>
              <a:t>MVC-model</a:t>
            </a:r>
          </a:p>
          <a:p>
            <a:pPr lvl="1"/>
            <a:r>
              <a:rPr lang="nl-NL" dirty="0" err="1" smtClean="0"/>
              <a:t>CodeIgniter</a:t>
            </a:r>
            <a:endParaRPr lang="nl-NL" dirty="0" smtClean="0"/>
          </a:p>
          <a:p>
            <a:pPr lvl="1"/>
            <a:r>
              <a:rPr lang="nl-NL" dirty="0" err="1" smtClean="0"/>
              <a:t>Laravel</a:t>
            </a:r>
            <a:endParaRPr lang="nl-NL" dirty="0" smtClean="0"/>
          </a:p>
          <a:p>
            <a:r>
              <a:rPr lang="nl-NL" dirty="0"/>
              <a:t>Design </a:t>
            </a:r>
            <a:r>
              <a:rPr lang="nl-NL" dirty="0" err="1" smtClean="0"/>
              <a:t>patterns</a:t>
            </a:r>
            <a:endParaRPr lang="nl-NL" dirty="0"/>
          </a:p>
        </p:txBody>
      </p:sp>
    </p:spTree>
    <p:extLst>
      <p:ext uri="{BB962C8B-B14F-4D97-AF65-F5344CB8AC3E}">
        <p14:creationId xmlns:p14="http://schemas.microsoft.com/office/powerpoint/2010/main" val="28013491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nl-BE" dirty="0" smtClean="0"/>
              <a:t>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condition</a:t>
            </a:r>
            <a:r>
              <a:rPr lang="nl-BE" b="1" dirty="0" smtClean="0">
                <a:solidFill>
                  <a:srgbClr val="7030A0"/>
                </a:solidFill>
                <a:latin typeface="Lucida Console" panose="020B0609040504020204" pitchFamily="49" charset="0"/>
              </a:rPr>
              <a:t>)</a:t>
            </a:r>
            <a:r>
              <a:rPr lang="nl-BE" b="1" dirty="0" smtClean="0">
                <a:latin typeface="Lucida Console" panose="020B0609040504020204" pitchFamily="49" charset="0"/>
              </a:rPr>
              <a:t> </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latin typeface="Lucida Console" panose="020B0609040504020204" pitchFamily="49" charset="0"/>
              </a:rPr>
              <a:t/>
            </a:r>
            <a:br>
              <a:rPr lang="nl-BE" dirty="0" smtClean="0">
                <a:latin typeface="Lucida Console" panose="020B0609040504020204" pitchFamily="49" charset="0"/>
              </a:rPr>
            </a:br>
            <a:r>
              <a:rPr lang="nl-BE" dirty="0" smtClean="0">
                <a:latin typeface="Lucida Console" panose="020B0609040504020204" pitchFamily="49" charset="0"/>
              </a:rPr>
              <a:t>	</a:t>
            </a: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a:t>
            </a:r>
            <a:r>
              <a:rPr lang="nl-BE" dirty="0" smtClean="0">
                <a:solidFill>
                  <a:srgbClr val="00B050"/>
                </a:solidFill>
              </a:rPr>
              <a:t> </a:t>
            </a:r>
            <a:r>
              <a:rPr lang="nl-BE" dirty="0" smtClean="0"/>
              <a:t>)</a:t>
            </a:r>
            <a:br>
              <a:rPr lang="nl-BE" dirty="0" smtClean="0"/>
            </a:br>
            <a:endParaRPr lang="nl-BE" dirty="0" smtClean="0"/>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a:t>
            </a:r>
            <a:endParaRPr lang="nl-BE" dirty="0" smtClean="0">
              <a:solidFill>
                <a:srgbClr val="00B0F0"/>
              </a:solidFill>
            </a:endParaRP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7409278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47500" lnSpcReduction="20000"/>
          </a:bodyPr>
          <a:lstStyle/>
          <a:p>
            <a:pPr>
              <a:lnSpc>
                <a:spcPct val="120000"/>
              </a:lnSpc>
            </a:pPr>
            <a:r>
              <a:rPr lang="nl-BE" dirty="0" smtClean="0"/>
              <a:t>if … elseif … else statement</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b="1" dirty="0" smtClean="0">
                <a:solidFill>
                  <a:srgbClr val="0070C0"/>
                </a:solidFill>
                <a:latin typeface="Lucida Console" panose="020B0609040504020204" pitchFamily="49" charset="0"/>
              </a:rPr>
              <a:t>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elseif (</a:t>
            </a:r>
            <a:r>
              <a:rPr lang="nl-BE" b="1" dirty="0" smtClean="0">
                <a:latin typeface="Lucida Console" panose="020B0609040504020204" pitchFamily="49" charset="0"/>
              </a:rPr>
              <a:t>condition</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solidFill>
                  <a:srgbClr val="7030A0"/>
                </a:solidFill>
                <a:latin typeface="Lucida Console" panose="020B0609040504020204" pitchFamily="49" charset="0"/>
              </a:rPr>
              <a:t>		</a:t>
            </a:r>
            <a:r>
              <a:rPr lang="nl-BE" b="1" dirty="0" smtClean="0">
                <a:solidFill>
                  <a:srgbClr val="0070C0"/>
                </a:solidFill>
                <a:latin typeface="Lucida Console" panose="020B0609040504020204" pitchFamily="49" charset="0"/>
              </a:rPr>
              <a:t>else </a:t>
            </a:r>
          </a:p>
          <a:p>
            <a:pPr marL="457200" lvl="1" indent="0">
              <a:lnSpc>
                <a:spcPct val="120000"/>
              </a:lnSpc>
              <a:buNone/>
            </a:pPr>
            <a:r>
              <a:rPr lang="nl-BE" b="1" dirty="0">
                <a:solidFill>
                  <a:srgbClr val="0070C0"/>
                </a:solidFill>
                <a:latin typeface="Lucida Console" panose="020B0609040504020204" pitchFamily="49" charset="0"/>
              </a:rPr>
              <a:t>	</a:t>
            </a:r>
            <a:r>
              <a:rPr lang="nl-BE" b="1" dirty="0" smtClean="0">
                <a:solidFill>
                  <a:srgbClr val="0070C0"/>
                </a:solidFill>
                <a:latin typeface="Lucida Console" panose="020B0609040504020204" pitchFamily="49" charset="0"/>
              </a:rPr>
              <a:t>	</a:t>
            </a:r>
            <a:r>
              <a:rPr lang="nl-BE" b="1" dirty="0" smtClean="0">
                <a:solidFill>
                  <a:srgbClr val="7030A0"/>
                </a:solidFill>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p>
          <a:p>
            <a:pPr marL="457200" lvl="1" indent="0">
              <a:lnSpc>
                <a:spcPct val="120000"/>
              </a:lnSpc>
              <a:buNone/>
            </a:pP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a:t>
            </a:r>
            <a:r>
              <a:rPr lang="nl-BE" dirty="0" err="1" smtClean="0">
                <a:solidFill>
                  <a:srgbClr val="00B050"/>
                </a:solidFill>
              </a:rPr>
              <a:t>if</a:t>
            </a:r>
            <a:r>
              <a:rPr lang="nl-BE" dirty="0" smtClean="0">
                <a:solidFill>
                  <a:srgbClr val="00B050"/>
                </a:solidFill>
              </a:rPr>
              <a:t>-</a:t>
            </a:r>
            <a:r>
              <a:rPr lang="nl-BE" dirty="0" err="1" smtClean="0">
                <a:solidFill>
                  <a:srgbClr val="00B050"/>
                </a:solidFill>
              </a:rPr>
              <a:t>elseif</a:t>
            </a:r>
            <a:r>
              <a:rPr lang="nl-BE" dirty="0">
                <a:solidFill>
                  <a:srgbClr val="00B050"/>
                </a:solidFill>
              </a:rPr>
              <a:t> </a:t>
            </a:r>
            <a:r>
              <a:rPr lang="nl-BE" dirty="0" smtClean="0"/>
              <a:t>)</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a:t>
            </a:r>
            <a:r>
              <a:rPr lang="nl-BE" dirty="0" err="1" smtClean="0">
                <a:solidFill>
                  <a:srgbClr val="00B0F0"/>
                </a:solidFill>
              </a:rPr>
              <a:t>if</a:t>
            </a:r>
            <a:r>
              <a:rPr lang="nl-BE" dirty="0" smtClean="0">
                <a:solidFill>
                  <a:srgbClr val="00B0F0"/>
                </a:solidFill>
              </a:rPr>
              <a:t>-</a:t>
            </a:r>
            <a:r>
              <a:rPr lang="nl-BE" dirty="0" err="1" smtClean="0">
                <a:solidFill>
                  <a:srgbClr val="00B0F0"/>
                </a:solidFill>
              </a:rPr>
              <a:t>elseif</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760361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nl-BE" dirty="0" smtClean="0"/>
              <a:t>Switch statement</a:t>
            </a:r>
          </a:p>
          <a:p>
            <a:pPr lvl="1">
              <a:lnSpc>
                <a:spcPct val="120000"/>
              </a:lnSpc>
            </a:pPr>
            <a:r>
              <a:rPr lang="nl-BE" dirty="0" smtClean="0"/>
              <a:t>Dient enkel om één variabele te vergelijken met meerdere waarden</a:t>
            </a:r>
          </a:p>
          <a:p>
            <a:pPr lvl="1">
              <a:lnSpc>
                <a:spcPct val="120000"/>
              </a:lnSpc>
            </a:pPr>
            <a:r>
              <a:rPr lang="nl-BE" dirty="0" smtClean="0"/>
              <a:t>Syntax: </a:t>
            </a:r>
          </a:p>
          <a:p>
            <a:pPr marL="457200" lvl="1" indent="0">
              <a:lnSpc>
                <a:spcPct val="120000"/>
              </a:lnSpc>
              <a:buNone/>
            </a:pPr>
            <a:r>
              <a:rPr lang="nl-BE" dirty="0" smtClean="0"/>
              <a:t>		</a:t>
            </a:r>
            <a:r>
              <a:rPr lang="nl-BE" b="1" dirty="0" smtClean="0">
                <a:solidFill>
                  <a:srgbClr val="0070C0"/>
                </a:solidFill>
                <a:latin typeface="Lucida Console" panose="020B0609040504020204" pitchFamily="49" charset="0"/>
              </a:rPr>
              <a:t>switch (</a:t>
            </a:r>
            <a:r>
              <a:rPr lang="nl-BE" b="1" dirty="0" smtClean="0">
                <a:latin typeface="Lucida Console" panose="020B0609040504020204" pitchFamily="49" charset="0"/>
              </a:rPr>
              <a:t>$variablename</a:t>
            </a:r>
            <a:r>
              <a:rPr lang="nl-BE" b="1" dirty="0" smtClean="0">
                <a:solidFill>
                  <a:srgbClr val="0070C0"/>
                </a:solidFill>
                <a:latin typeface="Lucida Console" panose="020B0609040504020204" pitchFamily="49" charset="0"/>
              </a:rPr>
              <a:t>)</a:t>
            </a:r>
            <a:r>
              <a:rPr lang="nl-BE" b="1" dirty="0" smtClean="0">
                <a:latin typeface="Lucida Console" panose="020B0609040504020204" pitchFamily="49" charset="0"/>
              </a:rPr>
              <a:t> </a:t>
            </a:r>
          </a:p>
          <a:p>
            <a:pPr marL="457200" lvl="1" indent="0">
              <a:lnSpc>
                <a:spcPct val="120000"/>
              </a:lnSpc>
              <a:buNone/>
            </a:pPr>
            <a:r>
              <a:rPr lang="nl-BE" b="1" dirty="0">
                <a:solidFill>
                  <a:srgbClr val="7030A0"/>
                </a:solidFill>
                <a:latin typeface="Lucida Console" panose="020B0609040504020204" pitchFamily="49" charset="0"/>
              </a:rPr>
              <a:t>	</a:t>
            </a:r>
            <a:r>
              <a:rPr lang="nl-BE" b="1" dirty="0" smtClean="0">
                <a:solidFill>
                  <a:srgbClr val="7030A0"/>
                </a:solidFill>
                <a:latin typeface="Lucida Console" panose="020B0609040504020204" pitchFamily="49" charset="0"/>
              </a:rPr>
              <a:t>	{</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case </a:t>
            </a:r>
            <a:r>
              <a:rPr lang="nl-BE" b="1" dirty="0" smtClean="0">
                <a:latin typeface="Lucida Console" panose="020B0609040504020204" pitchFamily="49" charset="0"/>
              </a:rPr>
              <a:t>value1:</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 case </a:t>
            </a:r>
            <a:r>
              <a:rPr lang="nl-BE" b="1" dirty="0" smtClean="0">
                <a:latin typeface="Lucida Console" panose="020B0609040504020204" pitchFamily="49" charset="0"/>
              </a:rPr>
              <a:t>value2:</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0070C0"/>
                </a:solidFill>
                <a:latin typeface="Lucida Console" panose="020B0609040504020204" pitchFamily="49" charset="0"/>
              </a:rPr>
              <a:t>break</a:t>
            </a:r>
            <a:r>
              <a:rPr lang="nl-BE" b="1" dirty="0" smtClean="0">
                <a:latin typeface="Lucida Console" panose="020B0609040504020204" pitchFamily="49" charset="0"/>
              </a:rPr>
              <a:t>;</a:t>
            </a:r>
          </a:p>
          <a:p>
            <a:pPr marL="457200" lvl="1" indent="0">
              <a:lnSpc>
                <a:spcPct val="120000"/>
              </a:lnSpc>
              <a:buNone/>
            </a:pPr>
            <a:r>
              <a:rPr lang="nl-BE" b="1" dirty="0" smtClean="0">
                <a:solidFill>
                  <a:srgbClr val="0070C0"/>
                </a:solidFill>
                <a:latin typeface="Lucida Console" panose="020B0609040504020204" pitchFamily="49" charset="0"/>
              </a:rPr>
              <a:t>			default</a:t>
            </a:r>
            <a:r>
              <a:rPr lang="nl-BE" b="1" dirty="0" smtClean="0">
                <a:latin typeface="Lucida Console" panose="020B0609040504020204" pitchFamily="49" charset="0"/>
              </a:rPr>
              <a:t>:</a:t>
            </a:r>
          </a:p>
          <a:p>
            <a:pPr marL="457200" lvl="1" indent="0">
              <a:lnSpc>
                <a:spcPct val="120000"/>
              </a:lnSpc>
              <a:buNone/>
            </a:pPr>
            <a:r>
              <a:rPr lang="nl-BE" b="1" dirty="0" smtClean="0">
                <a:latin typeface="Lucida Console" panose="020B0609040504020204" pitchFamily="49" charset="0"/>
              </a:rPr>
              <a:t>				uit te voeren code;</a:t>
            </a:r>
            <a:br>
              <a:rPr lang="nl-BE" b="1" dirty="0" smtClean="0">
                <a:latin typeface="Lucida Console" panose="020B0609040504020204" pitchFamily="49" charset="0"/>
              </a:rPr>
            </a:br>
            <a:r>
              <a:rPr lang="nl-BE" b="1" dirty="0" smtClean="0">
                <a:latin typeface="Lucida Console" panose="020B0609040504020204" pitchFamily="49" charset="0"/>
              </a:rPr>
              <a:t>		</a:t>
            </a:r>
            <a:r>
              <a:rPr lang="nl-BE" b="1" dirty="0" smtClean="0">
                <a:solidFill>
                  <a:srgbClr val="7030A0"/>
                </a:solidFill>
                <a:latin typeface="Lucida Console" panose="020B0609040504020204" pitchFamily="49" charset="0"/>
              </a:rPr>
              <a:t>}</a:t>
            </a:r>
            <a:r>
              <a:rPr lang="nl-BE" dirty="0" smtClean="0"/>
              <a:t/>
            </a:r>
            <a:br>
              <a:rPr lang="nl-BE" dirty="0" smtClean="0"/>
            </a:br>
            <a:r>
              <a:rPr lang="nl-BE" dirty="0" smtClean="0"/>
              <a:t>	</a:t>
            </a:r>
            <a:br>
              <a:rPr lang="nl-BE" dirty="0" smtClean="0"/>
            </a:br>
            <a:r>
              <a:rPr lang="nl-BE" dirty="0" smtClean="0"/>
              <a:t>	(vb. </a:t>
            </a:r>
            <a:r>
              <a:rPr lang="nl-BE" dirty="0" smtClean="0">
                <a:solidFill>
                  <a:srgbClr val="00B050"/>
                </a:solidFill>
              </a:rPr>
              <a:t>voorbeeld-</a:t>
            </a:r>
            <a:r>
              <a:rPr lang="nl-BE" dirty="0" err="1" smtClean="0">
                <a:solidFill>
                  <a:srgbClr val="00B050"/>
                </a:solidFill>
              </a:rPr>
              <a:t>conditional</a:t>
            </a:r>
            <a:r>
              <a:rPr lang="nl-BE" dirty="0" smtClean="0">
                <a:solidFill>
                  <a:srgbClr val="00B050"/>
                </a:solidFill>
              </a:rPr>
              <a:t>-statements-switch </a:t>
            </a:r>
            <a:r>
              <a:rPr lang="nl-BE" dirty="0" smtClean="0"/>
              <a:t>)</a:t>
            </a:r>
          </a:p>
          <a:p>
            <a:pPr marL="457200" lvl="1" indent="0">
              <a:lnSpc>
                <a:spcPct val="120000"/>
              </a:lnSpc>
              <a:buNone/>
            </a:pPr>
            <a:endParaRPr lang="nl-BE" dirty="0" smtClean="0"/>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686510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Conditional statements</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bg1">
                    <a:lumMod val="75000"/>
                  </a:schemeClr>
                </a:solidFill>
              </a:rPr>
              <a:t>Switch statement</a:t>
            </a:r>
          </a:p>
          <a:p>
            <a:pPr lvl="1">
              <a:lnSpc>
                <a:spcPct val="120000"/>
              </a:lnSpc>
            </a:pPr>
            <a:r>
              <a:rPr lang="nl-BE" dirty="0" smtClean="0"/>
              <a:t>Operatoren zijn niet toegestaan in de case condition!</a:t>
            </a:r>
          </a:p>
          <a:p>
            <a:pPr lvl="1">
              <a:lnSpc>
                <a:spcPct val="120000"/>
              </a:lnSpc>
            </a:pPr>
            <a:r>
              <a:rPr lang="nl-BE" b="1" dirty="0" smtClean="0">
                <a:latin typeface="Lucida Console" panose="020B0609040504020204" pitchFamily="49" charset="0"/>
              </a:rPr>
              <a:t>break; </a:t>
            </a:r>
            <a:r>
              <a:rPr lang="nl-BE" dirty="0" smtClean="0"/>
              <a:t>is noodzakelijk (anders wordt alles eronder ook uitgevoerd)</a:t>
            </a:r>
          </a:p>
          <a:p>
            <a:pPr lvl="1">
              <a:lnSpc>
                <a:spcPct val="120000"/>
              </a:lnSpc>
            </a:pPr>
            <a:r>
              <a:rPr lang="nl-BE" dirty="0" smtClean="0"/>
              <a:t>Default is de actie die uitgevoerd wordt als er aan geen enkele conditie wordt voldaan.</a:t>
            </a:r>
          </a:p>
          <a:p>
            <a:pPr lvl="1">
              <a:lnSpc>
                <a:spcPct val="120000"/>
              </a:lnSpc>
            </a:pPr>
            <a:r>
              <a:rPr lang="nl-BE" dirty="0" smtClean="0"/>
              <a:t>Opdracht: </a:t>
            </a:r>
            <a:r>
              <a:rPr lang="nl-BE" dirty="0" smtClean="0">
                <a:solidFill>
                  <a:srgbClr val="00B0F0"/>
                </a:solidFill>
              </a:rPr>
              <a:t>opdracht-</a:t>
            </a:r>
            <a:r>
              <a:rPr lang="nl-BE" dirty="0" err="1" smtClean="0">
                <a:solidFill>
                  <a:srgbClr val="00B0F0"/>
                </a:solidFill>
              </a:rPr>
              <a:t>conditional</a:t>
            </a:r>
            <a:r>
              <a:rPr lang="nl-BE" dirty="0" smtClean="0">
                <a:solidFill>
                  <a:srgbClr val="00B0F0"/>
                </a:solidFill>
              </a:rPr>
              <a:t>-statements-switch</a:t>
            </a: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879605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Een array is een variable die meerdere values kan bevatten.</a:t>
            </a:r>
          </a:p>
          <a:p>
            <a:pPr>
              <a:lnSpc>
                <a:spcPct val="120000"/>
              </a:lnSpc>
            </a:pPr>
            <a:r>
              <a:rPr lang="nl-BE" dirty="0" smtClean="0">
                <a:solidFill>
                  <a:schemeClr val="tx1">
                    <a:lumMod val="95000"/>
                    <a:lumOff val="5000"/>
                  </a:schemeClr>
                </a:solidFill>
              </a:rPr>
              <a:t>Er zijn twee soorten arrays</a:t>
            </a:r>
          </a:p>
          <a:p>
            <a:pPr lvl="1">
              <a:lnSpc>
                <a:spcPct val="120000"/>
              </a:lnSpc>
            </a:pPr>
            <a:r>
              <a:rPr lang="nl-BE" dirty="0" smtClean="0">
                <a:solidFill>
                  <a:schemeClr val="tx1">
                    <a:lumMod val="95000"/>
                    <a:lumOff val="5000"/>
                  </a:schemeClr>
                </a:solidFill>
              </a:rPr>
              <a:t>Numeric array </a:t>
            </a:r>
            <a:r>
              <a:rPr lang="nl-BE" sz="1800" dirty="0" smtClean="0">
                <a:solidFill>
                  <a:schemeClr val="tx1">
                    <a:lumMod val="95000"/>
                    <a:lumOff val="5000"/>
                  </a:schemeClr>
                </a:solidFill>
              </a:rPr>
              <a:t>(</a:t>
            </a:r>
            <a:r>
              <a:rPr lang="nl-BE" sz="1800" b="1" dirty="0" smtClean="0">
                <a:solidFill>
                  <a:srgbClr val="C00000"/>
                </a:solidFill>
              </a:rPr>
              <a:t>begint altijd bij 0</a:t>
            </a:r>
            <a:r>
              <a:rPr lang="nl-BE" sz="1800" dirty="0" smtClean="0">
                <a:solidFill>
                  <a:schemeClr val="tx1">
                    <a:lumMod val="95000"/>
                    <a:lumOff val="5000"/>
                  </a:schemeClr>
                </a:solidFill>
              </a:rPr>
              <a:t>)</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0</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p>
          <a:p>
            <a:pPr lvl="1">
              <a:lnSpc>
                <a:spcPct val="120000"/>
              </a:lnSpc>
            </a:pPr>
            <a:r>
              <a:rPr lang="nl-BE" dirty="0" smtClean="0">
                <a:solidFill>
                  <a:schemeClr val="tx1">
                    <a:lumMod val="95000"/>
                    <a:lumOff val="5000"/>
                  </a:schemeClr>
                </a:solidFill>
              </a:rPr>
              <a:t>Associative array</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'type'</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p>
          <a:p>
            <a:pPr marL="457200" lvl="1" indent="0">
              <a:lnSpc>
                <a:spcPct val="120000"/>
              </a:lnSpc>
              <a:buNone/>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366270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r>
              <a:rPr lang="nl-BE" dirty="0" smtClean="0"/>
              <a:t>Syntax</a:t>
            </a:r>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64904"/>
            <a:ext cx="6945110" cy="182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40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Doel van array: values samenbundelen</a:t>
            </a:r>
          </a:p>
          <a:p>
            <a:pPr lvl="1">
              <a:lnSpc>
                <a:spcPct val="120000"/>
              </a:lnSpc>
            </a:pPr>
            <a:r>
              <a:rPr lang="nl-BE" dirty="0" smtClean="0">
                <a:solidFill>
                  <a:schemeClr val="tx1">
                    <a:lumMod val="95000"/>
                    <a:lumOff val="5000"/>
                  </a:schemeClr>
                </a:solidFill>
              </a:rPr>
              <a:t>Bv.	</a:t>
            </a:r>
            <a:r>
              <a:rPr lang="nl-BE" dirty="0" smtClean="0">
                <a:solidFill>
                  <a:srgbClr val="0070C0"/>
                </a:solidFill>
                <a:latin typeface="Lucida Console" panose="020B0609040504020204" pitchFamily="49" charset="0"/>
              </a:rPr>
              <a:t>$frisdrank1</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'Cola';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$frisdrank2</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'Fanta';</a:t>
            </a:r>
            <a:br>
              <a:rPr lang="nl-BE" dirty="0" smtClean="0">
                <a:solidFill>
                  <a:schemeClr val="tx1">
                    <a:lumMod val="95000"/>
                    <a:lumOff val="5000"/>
                  </a:schemeClr>
                </a:solidFill>
                <a:latin typeface="Lucida Console" panose="020B0609040504020204" pitchFamily="49" charset="0"/>
              </a:rPr>
            </a:br>
            <a:r>
              <a:rPr lang="nl-BE" dirty="0" smtClean="0">
                <a:solidFill>
                  <a:schemeClr val="tx1">
                    <a:lumMod val="95000"/>
                    <a:lumOff val="5000"/>
                  </a:schemeClr>
                </a:solidFill>
                <a:latin typeface="Lucida Console" panose="020B0609040504020204" pitchFamily="49" charset="0"/>
              </a:rPr>
              <a:t>		</a:t>
            </a:r>
            <a:r>
              <a:rPr lang="nl-BE" dirty="0" smtClean="0">
                <a:solidFill>
                  <a:srgbClr val="0070C0"/>
                </a:solidFill>
                <a:latin typeface="Lucida Console" panose="020B0609040504020204" pitchFamily="49" charset="0"/>
              </a:rPr>
              <a:t>$frisdrank3</a:t>
            </a:r>
            <a:r>
              <a:rPr lang="nl-BE" dirty="0" smtClean="0">
                <a:solidFill>
                  <a:schemeClr val="tx1">
                    <a:lumMod val="95000"/>
                    <a:lumOff val="5000"/>
                  </a:schemeClr>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'Spa';</a:t>
            </a:r>
            <a:r>
              <a:rPr lang="nl-BE" dirty="0" smtClean="0">
                <a:solidFill>
                  <a:schemeClr val="tx1">
                    <a:lumMod val="95000"/>
                    <a:lumOff val="5000"/>
                  </a:schemeClr>
                </a:solidFill>
              </a:rPr>
              <a:t>	</a:t>
            </a:r>
          </a:p>
          <a:p>
            <a:pPr marL="914400" lvl="2" indent="0">
              <a:lnSpc>
                <a:spcPct val="120000"/>
              </a:lnSpc>
              <a:buNone/>
            </a:pPr>
            <a:r>
              <a:rPr lang="nl-BE" dirty="0" smtClean="0">
                <a:solidFill>
                  <a:srgbClr val="0070C0"/>
                </a:solidFill>
              </a:rPr>
              <a:t>	</a:t>
            </a:r>
          </a:p>
          <a:p>
            <a:pPr marL="914400" lvl="2" indent="0">
              <a:lnSpc>
                <a:spcPct val="120000"/>
              </a:lnSpc>
              <a:buNone/>
            </a:pPr>
            <a:r>
              <a:rPr lang="nl-BE" dirty="0" smtClean="0">
                <a:solidFill>
                  <a:srgbClr val="0070C0"/>
                </a:solidFill>
              </a:rPr>
              <a:t>	</a:t>
            </a:r>
            <a:r>
              <a:rPr lang="nl-BE" sz="3500" b="1" dirty="0" smtClean="0">
                <a:solidFill>
                  <a:schemeClr val="tx1">
                    <a:lumMod val="95000"/>
                    <a:lumOff val="5000"/>
                  </a:schemeClr>
                </a:solidFill>
              </a:rPr>
              <a:t>Beter:</a:t>
            </a:r>
          </a:p>
          <a:p>
            <a:pPr marL="914400" lvl="2" indent="0">
              <a:lnSpc>
                <a:spcPct val="120000"/>
              </a:lnSpc>
              <a:buNone/>
            </a:pPr>
            <a:r>
              <a:rPr lang="nl-BE" dirty="0" smtClean="0">
                <a:solidFill>
                  <a:srgbClr val="0070C0"/>
                </a:solidFill>
              </a:rPr>
              <a:t/>
            </a:r>
            <a:br>
              <a:rPr lang="nl-BE" dirty="0" smtClean="0">
                <a:solidFill>
                  <a:srgbClr val="0070C0"/>
                </a:solidFill>
              </a:rPr>
            </a:br>
            <a:r>
              <a:rPr lang="nl-BE" dirty="0" smtClean="0">
                <a:solidFill>
                  <a:srgbClr val="0070C0"/>
                </a:solidFill>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0</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'Cola';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a:solidFill>
                  <a:schemeClr val="tx1">
                    <a:lumMod val="95000"/>
                    <a:lumOff val="5000"/>
                  </a:schemeClr>
                </a:solidFill>
                <a:latin typeface="Lucida Console" panose="020B0609040504020204" pitchFamily="49" charset="0"/>
              </a:rPr>
              <a:t>1</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'Fanta';</a:t>
            </a:r>
            <a:br>
              <a:rPr lang="nl-BE" sz="2800" dirty="0" smtClean="0">
                <a:solidFill>
                  <a:schemeClr val="tx1">
                    <a:lumMod val="95000"/>
                    <a:lumOff val="5000"/>
                  </a:schemeClr>
                </a:solidFill>
                <a:latin typeface="Lucida Console" panose="020B0609040504020204" pitchFamily="49" charset="0"/>
              </a:rPr>
            </a:b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0070C0"/>
                </a:solidFill>
                <a:latin typeface="Lucida Console" panose="020B0609040504020204" pitchFamily="49" charset="0"/>
              </a:rPr>
              <a:t>$frisdrank[</a:t>
            </a:r>
            <a:r>
              <a:rPr lang="nl-BE" sz="2800" dirty="0" smtClean="0">
                <a:solidFill>
                  <a:schemeClr val="tx1">
                    <a:lumMod val="95000"/>
                    <a:lumOff val="5000"/>
                  </a:schemeClr>
                </a:solidFill>
                <a:latin typeface="Lucida Console" panose="020B0609040504020204" pitchFamily="49" charset="0"/>
              </a:rPr>
              <a:t>2</a:t>
            </a:r>
            <a:r>
              <a:rPr lang="nl-BE" sz="2800" dirty="0" smtClean="0">
                <a:solidFill>
                  <a:srgbClr val="0070C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a:t>
            </a:r>
            <a:r>
              <a:rPr lang="nl-BE" sz="2800" dirty="0" smtClean="0">
                <a:solidFill>
                  <a:srgbClr val="7030A0"/>
                </a:solidFill>
                <a:latin typeface="Lucida Console" panose="020B0609040504020204" pitchFamily="49" charset="0"/>
              </a:rPr>
              <a:t>=</a:t>
            </a:r>
            <a:r>
              <a:rPr lang="nl-BE" sz="2800" dirty="0" smtClean="0">
                <a:solidFill>
                  <a:schemeClr val="tx1">
                    <a:lumMod val="95000"/>
                    <a:lumOff val="5000"/>
                  </a:schemeClr>
                </a:solidFill>
                <a:latin typeface="Lucida Console" panose="020B0609040504020204" pitchFamily="49" charset="0"/>
              </a:rPr>
              <a:t> 'Spa';</a:t>
            </a: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b="1" dirty="0"/>
          </a:p>
        </p:txBody>
      </p:sp>
    </p:spTree>
    <p:extLst>
      <p:ext uri="{BB962C8B-B14F-4D97-AF65-F5344CB8AC3E}">
        <p14:creationId xmlns:p14="http://schemas.microsoft.com/office/powerpoint/2010/main" val="30641261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Array samenstellen: numeric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0070C0"/>
                </a:solidFill>
                <a:latin typeface="Lucida Console" panose="020B0609040504020204" pitchFamily="49" charset="0"/>
              </a:rPr>
              <a:t>array(</a:t>
            </a:r>
            <a:r>
              <a:rPr lang="nl-BE" sz="1800" dirty="0" smtClean="0">
                <a:solidFill>
                  <a:schemeClr val="tx1">
                    <a:lumMod val="95000"/>
                    <a:lumOff val="5000"/>
                  </a:schemeClr>
                </a:solidFill>
                <a:latin typeface="Lucida Console" panose="020B0609040504020204" pitchFamily="49" charset="0"/>
              </a:rPr>
              <a:t>'Cola' , 'Fanta' ,'Spa'</a:t>
            </a:r>
            <a:r>
              <a:rPr lang="nl-BE" sz="1800" dirty="0" smtClean="0">
                <a:solidFill>
                  <a:srgbClr val="0070C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a:t>
            </a:r>
            <a:r>
              <a:rPr lang="nl-BE" sz="1800" dirty="0" smtClean="0">
                <a:solidFill>
                  <a:schemeClr val="tx1">
                    <a:lumMod val="95000"/>
                    <a:lumOff val="5000"/>
                  </a:schemeClr>
                </a:solidFill>
                <a:latin typeface="Lucida Console" panose="020B0609040504020204" pitchFamily="49" charset="0"/>
              </a:rPr>
              <a:t> 'Cola';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'Fanta';</a:t>
            </a:r>
            <a:br>
              <a:rPr lang="nl-BE" sz="1800" dirty="0" smtClean="0">
                <a:solidFill>
                  <a:schemeClr val="tx1">
                    <a:lumMod val="95000"/>
                    <a:lumOff val="5000"/>
                  </a:schemeClr>
                </a:solidFill>
                <a:latin typeface="Lucida Console" panose="020B0609040504020204" pitchFamily="49" charset="0"/>
              </a:rPr>
            </a:br>
            <a:r>
              <a:rPr lang="nl-BE" sz="1800" dirty="0" smtClean="0">
                <a:solidFill>
                  <a:srgbClr val="0070C0"/>
                </a:solidFill>
                <a:latin typeface="Lucida Console" panose="020B0609040504020204" pitchFamily="49" charset="0"/>
              </a:rPr>
              <a:t>$frisdrank[] </a:t>
            </a:r>
            <a:r>
              <a:rPr lang="nl-BE" sz="1800" dirty="0" smtClean="0">
                <a:solidFill>
                  <a:srgbClr val="7030A0"/>
                </a:solidFill>
                <a:latin typeface="Lucida Console" panose="020B0609040504020204" pitchFamily="49" charset="0"/>
              </a:rPr>
              <a:t>= </a:t>
            </a:r>
            <a:r>
              <a:rPr lang="nl-BE" sz="1800" dirty="0" smtClean="0">
                <a:solidFill>
                  <a:schemeClr val="tx1">
                    <a:lumMod val="95000"/>
                    <a:lumOff val="5000"/>
                  </a:schemeClr>
                </a:solidFill>
                <a:latin typeface="Lucida Console" panose="020B0609040504020204" pitchFamily="49" charset="0"/>
              </a:rPr>
              <a:t>'Spa';</a:t>
            </a:r>
            <a:endParaRPr lang="nl-BE" sz="1800" dirty="0" smtClean="0">
              <a:solidFill>
                <a:srgbClr val="0070C0"/>
              </a:solidFill>
              <a:latin typeface="Lucida Console" panose="020B0609040504020204" pitchFamily="49" charset="0"/>
            </a:endParaRPr>
          </a:p>
          <a:p>
            <a:pPr lvl="2">
              <a:lnSpc>
                <a:spcPct val="120000"/>
              </a:lnSpc>
            </a:pPr>
            <a:endParaRPr lang="nl-BE" dirty="0" smtClean="0"/>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380791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Array samenstellen: associative Array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sz="1400" dirty="0" smtClean="0">
                <a:solidFill>
                  <a:srgbClr val="0070C0"/>
                </a:solidFill>
                <a:latin typeface="Lucida Console" panose="020B0609040504020204" pitchFamily="49" charset="0"/>
              </a:rPr>
              <a:t>$frisdrank </a:t>
            </a:r>
            <a:r>
              <a:rPr lang="nl-BE" sz="1400" dirty="0" smtClean="0">
                <a:solidFill>
                  <a:srgbClr val="7030A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 </a:t>
            </a:r>
            <a:r>
              <a:rPr lang="nl-BE" sz="1400" dirty="0" smtClean="0">
                <a:solidFill>
                  <a:srgbClr val="0070C0"/>
                </a:solidFill>
                <a:latin typeface="Lucida Console" panose="020B0609040504020204" pitchFamily="49" charset="0"/>
              </a:rPr>
              <a:t>array(</a:t>
            </a:r>
            <a:r>
              <a:rPr lang="nl-BE" sz="1400" dirty="0" smtClean="0">
                <a:solidFill>
                  <a:schemeClr val="tx1">
                    <a:lumMod val="95000"/>
                    <a:lumOff val="5000"/>
                  </a:schemeClr>
                </a:solidFill>
                <a:latin typeface="Lucida Console" panose="020B0609040504020204" pitchFamily="49" charset="0"/>
              </a:rPr>
              <a:t>'Cola' =&gt; 'Zero', 'Fanta' =&gt; '</a:t>
            </a:r>
            <a:r>
              <a:rPr lang="nl-BE" sz="1400" dirty="0" err="1" smtClean="0">
                <a:solidFill>
                  <a:schemeClr val="tx1">
                    <a:lumMod val="95000"/>
                    <a:lumOff val="5000"/>
                  </a:schemeClr>
                </a:solidFill>
                <a:latin typeface="Lucida Console" panose="020B0609040504020204" pitchFamily="49" charset="0"/>
              </a:rPr>
              <a:t>Regular</a:t>
            </a:r>
            <a:r>
              <a:rPr lang="nl-BE" sz="1400" dirty="0" smtClean="0">
                <a:solidFill>
                  <a:schemeClr val="tx1">
                    <a:lumMod val="95000"/>
                    <a:lumOff val="5000"/>
                  </a:schemeClr>
                </a:solidFill>
                <a:latin typeface="Lucida Console" panose="020B0609040504020204" pitchFamily="49" charset="0"/>
              </a:rPr>
              <a:t>'</a:t>
            </a:r>
            <a:r>
              <a:rPr lang="nl-BE" sz="1400" dirty="0" smtClean="0">
                <a:solidFill>
                  <a:srgbClr val="0070C0"/>
                </a:solidFill>
                <a:latin typeface="Lucida Console" panose="020B0609040504020204" pitchFamily="49" charset="0"/>
              </a:rPr>
              <a:t>)</a:t>
            </a:r>
            <a:r>
              <a:rPr lang="nl-BE" sz="1400" dirty="0" smtClean="0">
                <a:solidFill>
                  <a:schemeClr val="tx1">
                    <a:lumMod val="95000"/>
                    <a:lumOff val="5000"/>
                  </a:schemeClr>
                </a:solidFill>
                <a:latin typeface="Lucida Console" panose="020B0609040504020204" pitchFamily="49" charset="0"/>
              </a:rPr>
              <a:t>;</a:t>
            </a:r>
            <a:br>
              <a:rPr lang="nl-BE" sz="1400" dirty="0" smtClean="0">
                <a:solidFill>
                  <a:schemeClr val="tx1">
                    <a:lumMod val="95000"/>
                    <a:lumOff val="5000"/>
                  </a:schemeClr>
                </a:solidFill>
                <a:latin typeface="Lucida Console" panose="020B0609040504020204" pitchFamily="49" charset="0"/>
              </a:rPr>
            </a:br>
            <a:r>
              <a:rPr lang="nl-BE" sz="1400" dirty="0" smtClean="0">
                <a:solidFill>
                  <a:schemeClr val="tx1">
                    <a:lumMod val="95000"/>
                    <a:lumOff val="5000"/>
                  </a:schemeClr>
                </a:solidFill>
                <a:latin typeface="Lucida Console" panose="020B0609040504020204" pitchFamily="49" charset="0"/>
              </a:rPr>
              <a:t/>
            </a:r>
            <a:br>
              <a:rPr lang="nl-BE" sz="14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 'Zero';</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 </a:t>
            </a:r>
            <a:r>
              <a:rPr lang="nl-BE" dirty="0" smtClean="0">
                <a:solidFill>
                  <a:schemeClr val="tx1">
                    <a:lumMod val="95000"/>
                    <a:lumOff val="5000"/>
                  </a:schemeClr>
                </a:solidFill>
                <a:latin typeface="Lucida Console" panose="020B0609040504020204" pitchFamily="49" charset="0"/>
              </a:rPr>
              <a:t>'Fanta';</a:t>
            </a:r>
            <a:endParaRPr lang="nl-BE" dirty="0" smtClean="0">
              <a:latin typeface="Lucida Console" panose="020B0609040504020204" pitchFamily="49" charset="0"/>
            </a:endParaRPr>
          </a:p>
          <a:p>
            <a:pPr>
              <a:lnSpc>
                <a:spcPct val="120000"/>
              </a:lnSpc>
            </a:pPr>
            <a:endParaRPr lang="nl-BE" sz="2400" dirty="0" smtClean="0"/>
          </a:p>
          <a:p>
            <a:pPr>
              <a:lnSpc>
                <a:spcPct val="120000"/>
              </a:lnSpc>
            </a:pPr>
            <a:endParaRPr lang="nl-BE" sz="2400" dirty="0" smtClean="0"/>
          </a:p>
          <a:p>
            <a:endParaRPr lang="nl-BE" b="1" dirty="0"/>
          </a:p>
        </p:txBody>
      </p:sp>
    </p:spTree>
    <p:extLst>
      <p:ext uri="{BB962C8B-B14F-4D97-AF65-F5344CB8AC3E}">
        <p14:creationId xmlns:p14="http://schemas.microsoft.com/office/powerpoint/2010/main" val="270782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Inhoud van een array bekijken</a:t>
            </a:r>
          </a:p>
          <a:p>
            <a:pPr lvl="1">
              <a:lnSpc>
                <a:spcPct val="120000"/>
              </a:lnSpc>
            </a:pPr>
            <a:r>
              <a:rPr lang="nl-BE" dirty="0" smtClean="0">
                <a:solidFill>
                  <a:schemeClr val="tx1">
                    <a:lumMod val="95000"/>
                    <a:lumOff val="5000"/>
                  </a:schemeClr>
                </a:solidFill>
              </a:rPr>
              <a:t>Specifieke array value:</a:t>
            </a:r>
          </a:p>
          <a:p>
            <a:pPr lvl="2">
              <a:lnSpc>
                <a:spcPct val="120000"/>
              </a:lnSpc>
            </a:pPr>
            <a:r>
              <a:rPr lang="nl-BE" dirty="0" smtClean="0">
                <a:solidFill>
                  <a:schemeClr val="tx1">
                    <a:lumMod val="95000"/>
                    <a:lumOff val="5000"/>
                  </a:schemeClr>
                </a:solidFill>
              </a:rPr>
              <a:t>Numeric: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2</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rPr>
              <a:t>Associative: </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1">
              <a:lnSpc>
                <a:spcPct val="120000"/>
              </a:lnSpc>
            </a:pPr>
            <a:r>
              <a:rPr lang="nl-BE" dirty="0" smtClean="0">
                <a:solidFill>
                  <a:schemeClr val="tx1">
                    <a:lumMod val="95000"/>
                    <a:lumOff val="5000"/>
                  </a:schemeClr>
                </a:solidFill>
              </a:rPr>
              <a:t>De volledige array-inhoud: </a:t>
            </a:r>
          </a:p>
          <a:p>
            <a:pPr lvl="2">
              <a:lnSpc>
                <a:spcPct val="120000"/>
              </a:lnSpc>
            </a:pPr>
            <a:r>
              <a:rPr lang="nl-BE" dirty="0" smtClean="0">
                <a:solidFill>
                  <a:schemeClr val="tx1">
                    <a:lumMod val="95000"/>
                    <a:lumOff val="5000"/>
                  </a:schemeClr>
                </a:solidFill>
                <a:latin typeface="Lucida Console" panose="020B0609040504020204" pitchFamily="49" charset="0"/>
              </a:rPr>
              <a:t>var_dump(</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solidFill>
                  <a:schemeClr val="tx1">
                    <a:lumMod val="95000"/>
                    <a:lumOff val="5000"/>
                  </a:schemeClr>
                </a:solidFill>
                <a:latin typeface="Lucida Console" panose="020B0609040504020204" pitchFamily="49" charset="0"/>
              </a:rPr>
              <a:t>print_r(</a:t>
            </a: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 </a:t>
            </a:r>
            <a:r>
              <a:rPr lang="nl-BE" sz="1600" dirty="0" smtClean="0">
                <a:solidFill>
                  <a:schemeClr val="tx1">
                    <a:lumMod val="95000"/>
                    <a:lumOff val="5000"/>
                  </a:schemeClr>
                </a:solidFill>
              </a:rPr>
              <a:t>(gebruik &lt;pre&gt;…&lt;/pre&gt;)</a:t>
            </a:r>
          </a:p>
          <a:p>
            <a:pPr lvl="2">
              <a:lnSpc>
                <a:spcPct val="120000"/>
              </a:lnSpc>
            </a:pPr>
            <a:r>
              <a:rPr lang="nl-BE" dirty="0" smtClean="0"/>
              <a:t>(vb. </a:t>
            </a:r>
            <a:r>
              <a:rPr lang="nl-BE" dirty="0" smtClean="0">
                <a:solidFill>
                  <a:srgbClr val="00B050"/>
                </a:solidFill>
              </a:rPr>
              <a:t>voorbeeld-arrays-opbouw </a:t>
            </a:r>
            <a:r>
              <a:rPr lang="nl-BE" dirty="0" smtClean="0"/>
              <a:t>)</a:t>
            </a:r>
          </a:p>
          <a:p>
            <a:pPr lvl="1">
              <a:lnSpc>
                <a:spcPct val="120000"/>
              </a:lnSpc>
            </a:pPr>
            <a:endParaRPr lang="nl-BE" dirty="0" smtClean="0"/>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414089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85000" lnSpcReduction="10000"/>
          </a:bodyPr>
          <a:lstStyle/>
          <a:p>
            <a:r>
              <a:rPr lang="nl-NL" dirty="0" smtClean="0"/>
              <a:t>Wat is PHP</a:t>
            </a:r>
          </a:p>
          <a:p>
            <a:pPr lvl="1">
              <a:lnSpc>
                <a:spcPct val="150000"/>
              </a:lnSpc>
            </a:pPr>
            <a:r>
              <a:rPr lang="nl-NL" dirty="0" smtClean="0"/>
              <a:t>Scripttaal (&lt;-&gt; programmeertaal)</a:t>
            </a:r>
            <a:endParaRPr lang="nl-NL" b="1" dirty="0" smtClean="0"/>
          </a:p>
          <a:p>
            <a:pPr lvl="1">
              <a:lnSpc>
                <a:spcPct val="150000"/>
              </a:lnSpc>
            </a:pPr>
            <a:r>
              <a:rPr lang="nl-NL" dirty="0" smtClean="0"/>
              <a:t>1994 IBM (</a:t>
            </a:r>
            <a:r>
              <a:rPr lang="nl-NL" dirty="0" smtClean="0">
                <a:hlinkClick r:id="rId3"/>
              </a:rPr>
              <a:t>Rasmus Lerdorf</a:t>
            </a:r>
            <a:r>
              <a:rPr lang="nl-NL" dirty="0" smtClean="0"/>
              <a:t>)</a:t>
            </a:r>
          </a:p>
          <a:p>
            <a:pPr lvl="1">
              <a:lnSpc>
                <a:spcPct val="150000"/>
              </a:lnSpc>
            </a:pPr>
            <a:r>
              <a:rPr lang="nl-NL" dirty="0" smtClean="0"/>
              <a:t>Perl / C /  Python</a:t>
            </a:r>
          </a:p>
          <a:p>
            <a:pPr lvl="1">
              <a:lnSpc>
                <a:spcPct val="150000"/>
              </a:lnSpc>
            </a:pPr>
            <a:r>
              <a:rPr lang="nl-NL" b="1" dirty="0" smtClean="0"/>
              <a:t>P</a:t>
            </a:r>
            <a:r>
              <a:rPr lang="nl-NL" dirty="0" smtClean="0"/>
              <a:t>ersonal </a:t>
            </a:r>
            <a:r>
              <a:rPr lang="nl-NL" b="1" dirty="0" smtClean="0"/>
              <a:t>H</a:t>
            </a:r>
            <a:r>
              <a:rPr lang="nl-NL" dirty="0" smtClean="0"/>
              <a:t>ome </a:t>
            </a:r>
            <a:r>
              <a:rPr lang="nl-NL" b="1" dirty="0" smtClean="0"/>
              <a:t>P</a:t>
            </a:r>
            <a:r>
              <a:rPr lang="nl-NL" dirty="0" smtClean="0"/>
              <a:t>age (vroeger)</a:t>
            </a:r>
          </a:p>
          <a:p>
            <a:pPr lvl="1">
              <a:lnSpc>
                <a:spcPct val="150000"/>
              </a:lnSpc>
            </a:pPr>
            <a:r>
              <a:rPr lang="nl-NL" b="1" dirty="0" smtClean="0"/>
              <a:t>P</a:t>
            </a:r>
            <a:r>
              <a:rPr lang="nl-NL" dirty="0" smtClean="0"/>
              <a:t>HP: </a:t>
            </a:r>
            <a:r>
              <a:rPr lang="nl-NL" b="1" dirty="0" smtClean="0"/>
              <a:t>H</a:t>
            </a:r>
            <a:r>
              <a:rPr lang="nl-NL" dirty="0" smtClean="0"/>
              <a:t>ypertext </a:t>
            </a:r>
            <a:r>
              <a:rPr lang="nl-NL" b="1" dirty="0" smtClean="0"/>
              <a:t>P</a:t>
            </a:r>
            <a:r>
              <a:rPr lang="nl-NL" dirty="0" smtClean="0"/>
              <a:t>reprocessor (</a:t>
            </a:r>
            <a:r>
              <a:rPr lang="nl-NL" sz="2000" dirty="0" smtClean="0"/>
              <a:t>recursief acroniem</a:t>
            </a:r>
            <a:r>
              <a:rPr lang="nl-NL" dirty="0" smtClean="0"/>
              <a:t>)</a:t>
            </a:r>
          </a:p>
          <a:p>
            <a:pPr lvl="1">
              <a:lnSpc>
                <a:spcPct val="150000"/>
              </a:lnSpc>
            </a:pPr>
            <a:r>
              <a:rPr lang="nl-NL" smtClean="0"/>
              <a:t>Server side</a:t>
            </a:r>
            <a:endParaRPr lang="nl-NL" dirty="0" smtClean="0"/>
          </a:p>
          <a:p>
            <a:pPr lvl="2">
              <a:lnSpc>
                <a:spcPct val="150000"/>
              </a:lnSpc>
            </a:pPr>
            <a:r>
              <a:rPr lang="nl-NL" dirty="0" smtClean="0"/>
              <a:t>Alternatieven:</a:t>
            </a:r>
          </a:p>
          <a:p>
            <a:endParaRPr lang="nl-BE" dirty="0"/>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700808"/>
            <a:ext cx="20955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descr="http://2.bp.blogspot.com/_6qIOL7apb7g/S-yQpVSeiyI/AAAAAAAAAGM/TqsrAeLXb98/s1600/ner%20framewor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7704" y="5953672"/>
            <a:ext cx="907876" cy="5827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2.bp.blogspot.com/-DZSWTjzXhMk/T377fS8sPYI/AAAAAAAAAhA/d8pjFj5BlGo/s1600/rub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0516" y="6068469"/>
            <a:ext cx="428040" cy="4225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http://1.bp.blogspot.com/-x0HB2obVmNQ/T3BfS6neWjI/AAAAAAAADqw/PnyLqpu9VWA/s1600/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72524" y="6118616"/>
            <a:ext cx="743536" cy="3376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1620" y="6118616"/>
            <a:ext cx="1300163" cy="34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5064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Multidimensional array</a:t>
            </a:r>
          </a:p>
          <a:p>
            <a:pPr lvl="1">
              <a:lnSpc>
                <a:spcPct val="120000"/>
              </a:lnSpc>
            </a:pPr>
            <a:r>
              <a:rPr lang="nl-BE" dirty="0" smtClean="0">
                <a:solidFill>
                  <a:schemeClr val="tx1">
                    <a:lumMod val="95000"/>
                    <a:lumOff val="5000"/>
                  </a:schemeClr>
                </a:solidFill>
              </a:rPr>
              <a:t>Array in een array</a:t>
            </a:r>
          </a:p>
          <a:p>
            <a:pPr lvl="1">
              <a:lnSpc>
                <a:spcPct val="120000"/>
              </a:lnSpc>
            </a:pPr>
            <a:r>
              <a:rPr lang="nl-BE" dirty="0" smtClean="0"/>
              <a:t>Multidimensional array maken:</a:t>
            </a:r>
          </a:p>
          <a:p>
            <a:pPr lvl="2">
              <a:lnSpc>
                <a:spcPct val="120000"/>
              </a:lnSpc>
            </a:pPr>
            <a:r>
              <a:rPr lang="nl-BE" sz="2200" dirty="0" smtClean="0">
                <a:solidFill>
                  <a:srgbClr val="0070C0"/>
                </a:solidFill>
                <a:latin typeface="Lucida Console" panose="020B0609040504020204" pitchFamily="49" charset="0"/>
              </a:rPr>
              <a:t>$frisdrank </a:t>
            </a:r>
            <a:r>
              <a:rPr lang="nl-BE" sz="2200" dirty="0" smtClean="0">
                <a:solidFill>
                  <a:srgbClr val="7030A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'Cola'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'Zero', 'Light'), 'Fanta' </a:t>
            </a:r>
            <a:r>
              <a:rPr lang="nl-BE" sz="2200" dirty="0" smtClean="0">
                <a:solidFill>
                  <a:srgbClr val="7030A0"/>
                </a:solidFill>
                <a:latin typeface="Lucida Console" panose="020B0609040504020204" pitchFamily="49" charset="0"/>
              </a:rPr>
              <a:t>=&gt;</a:t>
            </a:r>
            <a:r>
              <a:rPr lang="nl-BE" sz="2200" dirty="0" smtClean="0">
                <a:solidFill>
                  <a:schemeClr val="tx1">
                    <a:lumMod val="95000"/>
                    <a:lumOff val="5000"/>
                  </a:schemeClr>
                </a:solidFill>
                <a:latin typeface="Lucida Console" panose="020B0609040504020204" pitchFamily="49" charset="0"/>
              </a:rPr>
              <a:t> </a:t>
            </a:r>
            <a:r>
              <a:rPr lang="nl-BE" sz="2200" dirty="0" smtClean="0">
                <a:solidFill>
                  <a:srgbClr val="0070C0"/>
                </a:solidFill>
                <a:latin typeface="Lucida Console" panose="020B0609040504020204" pitchFamily="49" charset="0"/>
              </a:rPr>
              <a:t>array(</a:t>
            </a:r>
            <a:r>
              <a:rPr lang="nl-BE" sz="2200" dirty="0" smtClean="0">
                <a:solidFill>
                  <a:schemeClr val="tx1">
                    <a:lumMod val="95000"/>
                    <a:lumOff val="5000"/>
                  </a:schemeClr>
                </a:solidFill>
                <a:latin typeface="Lucida Console" panose="020B0609040504020204" pitchFamily="49" charset="0"/>
              </a:rPr>
              <a:t>'</a:t>
            </a:r>
            <a:r>
              <a:rPr lang="nl-BE" sz="2200" dirty="0" err="1" smtClean="0">
                <a:solidFill>
                  <a:schemeClr val="tx1">
                    <a:lumMod val="95000"/>
                    <a:lumOff val="5000"/>
                  </a:schemeClr>
                </a:solidFill>
                <a:latin typeface="Lucida Console" panose="020B0609040504020204" pitchFamily="49" charset="0"/>
              </a:rPr>
              <a:t>Regular</a:t>
            </a:r>
            <a:r>
              <a:rPr lang="nl-BE" sz="2200" dirty="0" smtClean="0">
                <a:solidFill>
                  <a:schemeClr val="tx1">
                    <a:lumMod val="95000"/>
                    <a:lumOff val="5000"/>
                  </a:schemeClr>
                </a:solidFill>
                <a:latin typeface="Lucida Console" panose="020B0609040504020204" pitchFamily="49" charset="0"/>
              </a:rPr>
              <a:t>', 'Lemon'</a:t>
            </a:r>
            <a:r>
              <a:rPr lang="nl-BE" sz="2200" dirty="0" smtClean="0">
                <a:solidFill>
                  <a:srgbClr val="0070C0"/>
                </a:solidFill>
                <a:latin typeface="Lucida Console" panose="020B0609040504020204" pitchFamily="49" charset="0"/>
              </a:rPr>
              <a:t>))</a:t>
            </a:r>
            <a:r>
              <a:rPr lang="nl-BE" sz="2200" dirty="0" smtClean="0">
                <a:solidFill>
                  <a:schemeClr val="tx1">
                    <a:lumMod val="95000"/>
                    <a:lumOff val="5000"/>
                  </a:schemeClr>
                </a:solidFill>
                <a:latin typeface="Lucida Console" panose="020B0609040504020204" pitchFamily="49" charset="0"/>
              </a:rPr>
              <a:t>;</a:t>
            </a:r>
            <a:br>
              <a:rPr lang="nl-BE" sz="2200"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rPr>
              <a:t>OF</a:t>
            </a:r>
          </a:p>
          <a:p>
            <a:pPr lvl="2">
              <a:lnSpc>
                <a:spcPct val="120000"/>
              </a:lnSpc>
            </a:pP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'Cola'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'Zero', 'Light'</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br>
              <a:rPr lang="nl-BE" dirty="0" smtClean="0">
                <a:solidFill>
                  <a:schemeClr val="tx1">
                    <a:lumMod val="95000"/>
                    <a:lumOff val="5000"/>
                  </a:schemeClr>
                </a:solidFill>
                <a:latin typeface="Lucida Console" panose="020B0609040504020204" pitchFamily="49" charset="0"/>
              </a:rPr>
            </a:br>
            <a:r>
              <a:rPr lang="nl-BE" dirty="0" smtClean="0">
                <a:solidFill>
                  <a:srgbClr val="0070C0"/>
                </a:solidFill>
                <a:latin typeface="Lucida Console" panose="020B0609040504020204" pitchFamily="49" charset="0"/>
              </a:rPr>
              <a:t>$frisdrank[</a:t>
            </a:r>
            <a:r>
              <a:rPr lang="nl-BE" dirty="0" smtClean="0">
                <a:solidFill>
                  <a:schemeClr val="tx1">
                    <a:lumMod val="95000"/>
                    <a:lumOff val="5000"/>
                  </a:schemeClr>
                </a:solidFill>
                <a:latin typeface="Lucida Console" panose="020B0609040504020204" pitchFamily="49" charset="0"/>
              </a:rPr>
              <a:t>'Fanta'</a:t>
            </a:r>
            <a:r>
              <a:rPr lang="nl-BE" dirty="0" smtClean="0">
                <a:solidFill>
                  <a:srgbClr val="0070C0"/>
                </a:solidFill>
                <a:latin typeface="Lucida Console" panose="020B0609040504020204" pitchFamily="49" charset="0"/>
              </a:rPr>
              <a:t>] </a:t>
            </a:r>
            <a:r>
              <a:rPr lang="nl-BE" dirty="0" smtClean="0">
                <a:solidFill>
                  <a:srgbClr val="7030A0"/>
                </a:solidFill>
                <a:latin typeface="Lucida Console" panose="020B0609040504020204" pitchFamily="49" charset="0"/>
              </a:rPr>
              <a:t>=</a:t>
            </a:r>
            <a:r>
              <a:rPr lang="nl-BE" dirty="0" smtClean="0">
                <a:solidFill>
                  <a:srgbClr val="0070C0"/>
                </a:solidFill>
                <a:latin typeface="Lucida Console" panose="020B0609040504020204" pitchFamily="49" charset="0"/>
              </a:rPr>
              <a:t> array(</a:t>
            </a:r>
            <a:r>
              <a:rPr lang="nl-BE" dirty="0" smtClean="0">
                <a:solidFill>
                  <a:schemeClr val="tx1">
                    <a:lumMod val="95000"/>
                    <a:lumOff val="5000"/>
                  </a:schemeClr>
                </a:solidFill>
                <a:latin typeface="Lucida Console" panose="020B0609040504020204" pitchFamily="49" charset="0"/>
              </a:rPr>
              <a:t>'</a:t>
            </a:r>
            <a:r>
              <a:rPr lang="nl-BE" dirty="0" err="1" smtClean="0">
                <a:solidFill>
                  <a:schemeClr val="tx1">
                    <a:lumMod val="95000"/>
                    <a:lumOff val="5000"/>
                  </a:schemeClr>
                </a:solidFill>
                <a:latin typeface="Lucida Console" panose="020B0609040504020204" pitchFamily="49" charset="0"/>
              </a:rPr>
              <a:t>Regular</a:t>
            </a:r>
            <a:r>
              <a:rPr lang="nl-BE" dirty="0" smtClean="0">
                <a:solidFill>
                  <a:schemeClr val="tx1">
                    <a:lumMod val="95000"/>
                    <a:lumOff val="5000"/>
                  </a:schemeClr>
                </a:solidFill>
                <a:latin typeface="Lucida Console" panose="020B0609040504020204" pitchFamily="49" charset="0"/>
              </a:rPr>
              <a:t>', 'Lemon'</a:t>
            </a:r>
            <a:r>
              <a:rPr lang="nl-BE" dirty="0" smtClean="0">
                <a:solidFill>
                  <a:srgbClr val="0070C0"/>
                </a:solidFill>
                <a:latin typeface="Lucida Console" panose="020B0609040504020204" pitchFamily="49" charset="0"/>
              </a:rPr>
              <a:t>)</a:t>
            </a:r>
            <a:r>
              <a:rPr lang="nl-BE" dirty="0" smtClean="0">
                <a:solidFill>
                  <a:schemeClr val="tx1">
                    <a:lumMod val="95000"/>
                    <a:lumOff val="5000"/>
                  </a:schemeClr>
                </a:solidFill>
                <a:latin typeface="Lucida Console" panose="020B0609040504020204" pitchFamily="49" charset="0"/>
              </a:rPr>
              <a:t>;</a:t>
            </a:r>
          </a:p>
          <a:p>
            <a:pPr lvl="2">
              <a:lnSpc>
                <a:spcPct val="120000"/>
              </a:lnSpc>
            </a:pPr>
            <a:r>
              <a:rPr lang="nl-BE" dirty="0" smtClean="0"/>
              <a:t>(vb. </a:t>
            </a:r>
            <a:r>
              <a:rPr lang="nl-BE" dirty="0" smtClean="0">
                <a:solidFill>
                  <a:srgbClr val="00B050"/>
                </a:solidFill>
              </a:rPr>
              <a:t>voorbeeld-arrays-</a:t>
            </a:r>
            <a:r>
              <a:rPr lang="nl-BE" dirty="0" err="1" smtClean="0">
                <a:solidFill>
                  <a:srgbClr val="00B050"/>
                </a:solidFill>
              </a:rPr>
              <a:t>multidimensioneel</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342321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Arrays</a:t>
            </a:r>
            <a:endParaRPr lang="nl-BE" dirty="0"/>
          </a:p>
        </p:txBody>
      </p:sp>
      <p:sp>
        <p:nvSpPr>
          <p:cNvPr id="3" name="Content Placeholder 2"/>
          <p:cNvSpPr>
            <a:spLocks noGrp="1"/>
          </p:cNvSpPr>
          <p:nvPr>
            <p:ph idx="1"/>
          </p:nvPr>
        </p:nvSpPr>
        <p:spPr/>
        <p:txBody>
          <a:bodyPr/>
          <a:lstStyle/>
          <a:p>
            <a:pPr>
              <a:lnSpc>
                <a:spcPct val="120000"/>
              </a:lnSpc>
            </a:pPr>
            <a:r>
              <a:rPr lang="nl-BE" dirty="0" smtClean="0"/>
              <a:t>Opdracht: </a:t>
            </a:r>
            <a:r>
              <a:rPr lang="nl-BE" dirty="0">
                <a:solidFill>
                  <a:srgbClr val="00B0F0"/>
                </a:solidFill>
              </a:rPr>
              <a:t>opdracht-arrays-basis</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407159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count()</a:t>
            </a:r>
          </a:p>
          <a:p>
            <a:pPr lvl="1">
              <a:lnSpc>
                <a:spcPct val="120000"/>
              </a:lnSpc>
            </a:pPr>
            <a:r>
              <a:rPr lang="nl-BE" dirty="0" smtClean="0">
                <a:solidFill>
                  <a:schemeClr val="tx1">
                    <a:lumMod val="95000"/>
                    <a:lumOff val="5000"/>
                  </a:schemeClr>
                </a:solidFill>
              </a:rPr>
              <a:t>Telt het aantal waarden van een array</a:t>
            </a:r>
          </a:p>
          <a:p>
            <a:pPr lvl="1">
              <a:lnSpc>
                <a:spcPct val="120000"/>
              </a:lnSpc>
            </a:pPr>
            <a:r>
              <a:rPr lang="nl-BE" dirty="0" smtClean="0">
                <a:solidFill>
                  <a:schemeClr val="tx1">
                    <a:lumMod val="95000"/>
                    <a:lumOff val="5000"/>
                  </a:schemeClr>
                </a:solidFill>
              </a:rPr>
              <a:t>Retourneert het aantal waarden (retourneert 0 als er geen waarden zijn)</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a:t>
            </a:r>
            <a:r>
              <a:rPr lang="nl-BE" dirty="0" err="1" smtClean="0">
                <a:solidFill>
                  <a:srgbClr val="00B050"/>
                </a:solidFill>
              </a:rPr>
              <a:t>count</a:t>
            </a:r>
            <a:r>
              <a:rPr lang="nl-BE" dirty="0" smtClean="0">
                <a:solidFill>
                  <a:srgbClr val="00B050"/>
                </a:solidFill>
              </a:rPr>
              <a:t>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806195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in_array()</a:t>
            </a:r>
          </a:p>
          <a:p>
            <a:pPr lvl="1">
              <a:lnSpc>
                <a:spcPct val="120000"/>
              </a:lnSpc>
            </a:pPr>
            <a:r>
              <a:rPr lang="nl-BE" dirty="0" smtClean="0">
                <a:solidFill>
                  <a:schemeClr val="tx1">
                    <a:lumMod val="95000"/>
                    <a:lumOff val="5000"/>
                  </a:schemeClr>
                </a:solidFill>
              </a:rPr>
              <a:t>Kijkt of een waarde in een array voorkomt</a:t>
            </a:r>
          </a:p>
          <a:p>
            <a:pPr lvl="1">
              <a:lnSpc>
                <a:spcPct val="120000"/>
              </a:lnSpc>
            </a:pPr>
            <a:r>
              <a:rPr lang="nl-BE" dirty="0" smtClean="0">
                <a:solidFill>
                  <a:schemeClr val="tx1">
                    <a:lumMod val="95000"/>
                    <a:lumOff val="5000"/>
                  </a:schemeClr>
                </a:solidFill>
              </a:rPr>
              <a:t>Retourneert TRUE indien teruggevonden, FALSE indien niet</a:t>
            </a:r>
          </a:p>
          <a:p>
            <a:pPr lvl="1">
              <a:lnSpc>
                <a:spcPct val="120000"/>
              </a:lnSpc>
            </a:pPr>
            <a:r>
              <a:rPr lang="nl-BE" dirty="0" smtClean="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-in-array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8009115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Array 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t>Verdere array functies?</a:t>
            </a:r>
          </a:p>
          <a:p>
            <a:pPr lvl="1">
              <a:lnSpc>
                <a:spcPct val="120000"/>
              </a:lnSpc>
            </a:pPr>
            <a:r>
              <a:rPr lang="nl-BE" dirty="0"/>
              <a:t>(vb. </a:t>
            </a:r>
            <a:r>
              <a:rPr lang="nl-BE" dirty="0" smtClean="0">
                <a:solidFill>
                  <a:srgbClr val="00B050"/>
                </a:solidFill>
              </a:rPr>
              <a:t>voorbeeld-arrays-</a:t>
            </a:r>
            <a:r>
              <a:rPr lang="nl-BE" dirty="0" err="1" smtClean="0">
                <a:solidFill>
                  <a:srgbClr val="00B050"/>
                </a:solidFill>
              </a:rPr>
              <a:t>function</a:t>
            </a:r>
            <a:r>
              <a:rPr lang="nl-BE" dirty="0" smtClean="0">
                <a:solidFill>
                  <a:srgbClr val="00B050"/>
                </a:solidFill>
              </a:rPr>
              <a:t>-extra </a:t>
            </a:r>
            <a:r>
              <a:rPr lang="nl-BE" dirty="0" smtClean="0"/>
              <a:t>)</a:t>
            </a:r>
          </a:p>
          <a:p>
            <a:pPr lvl="1">
              <a:lnSpc>
                <a:spcPct val="120000"/>
              </a:lnSpc>
            </a:pPr>
            <a:r>
              <a:rPr lang="nl-BE" dirty="0" smtClean="0">
                <a:solidFill>
                  <a:schemeClr val="tx1">
                    <a:lumMod val="95000"/>
                    <a:lumOff val="5000"/>
                  </a:schemeClr>
                </a:solidFill>
              </a:rPr>
              <a:t>…</a:t>
            </a:r>
            <a:endParaRPr lang="nl-BE" dirty="0">
              <a:solidFill>
                <a:schemeClr val="tx1">
                  <a:lumMod val="95000"/>
                  <a:lumOff val="5000"/>
                </a:schemeClr>
              </a:solidFill>
            </a:endParaRPr>
          </a:p>
          <a:p>
            <a:pPr lvl="1">
              <a:lnSpc>
                <a:spcPct val="120000"/>
              </a:lnSpc>
            </a:pPr>
            <a:r>
              <a:rPr lang="nl-BE" dirty="0" smtClean="0">
                <a:solidFill>
                  <a:schemeClr val="tx1">
                    <a:lumMod val="95000"/>
                    <a:lumOff val="5000"/>
                  </a:schemeClr>
                </a:solidFill>
              </a:rPr>
              <a:t>Php.net</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smtClean="0"/>
              <a:t>Opdracht</a:t>
            </a:r>
          </a:p>
          <a:p>
            <a:pPr lvl="1">
              <a:lnSpc>
                <a:spcPct val="120000"/>
              </a:lnSpc>
            </a:pPr>
            <a:r>
              <a:rPr lang="nl-BE" dirty="0" smtClean="0"/>
              <a:t> </a:t>
            </a:r>
            <a:r>
              <a:rPr lang="nl-BE" dirty="0" smtClean="0">
                <a:solidFill>
                  <a:srgbClr val="00B0F0"/>
                </a:solidFill>
              </a:rPr>
              <a:t>opdracht-arrays-</a:t>
            </a:r>
            <a:r>
              <a:rPr lang="nl-BE" smtClean="0">
                <a:solidFill>
                  <a:srgbClr val="00B0F0"/>
                </a:solidFill>
              </a:rPr>
              <a:t>functions</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115773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Looping statement voert een code block uit gedurende en herhaalt dit code block tot er aan een bepaalde conditie wordt voldaan.</a:t>
            </a:r>
          </a:p>
          <a:p>
            <a:pPr>
              <a:lnSpc>
                <a:spcPct val="120000"/>
              </a:lnSpc>
            </a:pPr>
            <a:r>
              <a:rPr lang="nl-BE" dirty="0" smtClean="0">
                <a:solidFill>
                  <a:schemeClr val="tx1">
                    <a:lumMod val="95000"/>
                    <a:lumOff val="5000"/>
                  </a:schemeClr>
                </a:solidFill>
              </a:rPr>
              <a:t>Vier soorten looping statements:</a:t>
            </a:r>
          </a:p>
          <a:p>
            <a:pPr lvl="1">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foreach loop</a:t>
            </a: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674899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tx1">
                    <a:lumMod val="95000"/>
                    <a:lumOff val="5000"/>
                  </a:schemeClr>
                </a:solidFill>
              </a:rPr>
              <a:t>While loop</a:t>
            </a:r>
          </a:p>
          <a:p>
            <a:pPr lvl="1">
              <a:lnSpc>
                <a:spcPct val="120000"/>
              </a:lnSpc>
            </a:pPr>
            <a:r>
              <a:rPr lang="nl-BE" dirty="0" smtClean="0">
                <a:solidFill>
                  <a:schemeClr val="tx1">
                    <a:lumMod val="95000"/>
                    <a:lumOff val="5000"/>
                  </a:schemeClr>
                </a:solidFill>
              </a:rPr>
              <a:t>Voert een code block uit zolang er aan de conditie wordt voldaan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while (</a:t>
            </a:r>
            <a:r>
              <a:rPr lang="nl-BE" sz="2400" dirty="0" smtClean="0">
                <a:solidFill>
                  <a:schemeClr val="tx1">
                    <a:lumMod val="95000"/>
                    <a:lumOff val="5000"/>
                  </a:schemeClr>
                </a:solidFill>
                <a:latin typeface="Lucida Console" panose="020B0609040504020204" pitchFamily="49" charset="0"/>
              </a:rPr>
              <a:t>condition</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br>
              <a:rPr lang="nl-BE" sz="2400" dirty="0" smtClean="0">
                <a:solidFill>
                  <a:schemeClr val="tx1">
                    <a:lumMod val="95000"/>
                    <a:lumOff val="5000"/>
                  </a:schemeClr>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dirty="0" smtClean="0">
                <a:solidFill>
                  <a:srgbClr val="00B050"/>
                </a:solidFill>
              </a:rPr>
              <a:t>voorbeeld-looping-statements-</a:t>
            </a:r>
            <a:r>
              <a:rPr lang="nl-BE" dirty="0" err="1" smtClean="0">
                <a:solidFill>
                  <a:srgbClr val="00B050"/>
                </a:solidFill>
              </a:rPr>
              <a:t>while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while</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277396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do… while loop</a:t>
            </a:r>
          </a:p>
          <a:p>
            <a:pPr lvl="1">
              <a:lnSpc>
                <a:spcPct val="120000"/>
              </a:lnSpc>
            </a:pPr>
            <a:r>
              <a:rPr lang="nl-BE" dirty="0" smtClean="0">
                <a:solidFill>
                  <a:schemeClr val="tx1">
                    <a:lumMod val="95000"/>
                    <a:lumOff val="5000"/>
                  </a:schemeClr>
                </a:solidFill>
              </a:rPr>
              <a:t>Het verschil met de while loop is dat hier de code block eerst wordt uitgevoerd en daarna pas wordt gekeken of er aan een bepaalde conditie wordt voldaan alvorens de code weer uit te voeren.</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500" dirty="0">
                <a:solidFill>
                  <a:srgbClr val="0070C0"/>
                </a:solidFill>
                <a:latin typeface="Lucida Console" panose="020B0609040504020204" pitchFamily="49" charset="0"/>
              </a:rPr>
              <a:t>do</a:t>
            </a:r>
            <a:r>
              <a:rPr lang="nl-BE" sz="2400" dirty="0" smtClean="0">
                <a:solidFill>
                  <a:srgbClr val="7030A0"/>
                </a:solidFill>
                <a:latin typeface="Lucida Console" panose="020B0609040504020204" pitchFamily="49" charset="0"/>
              </a:rPr>
              <a:t> </a:t>
            </a:r>
            <a:br>
              <a:rPr lang="nl-BE" sz="2400" dirty="0" smtClean="0">
                <a:solidFill>
                  <a:srgbClr val="7030A0"/>
                </a:solidFill>
                <a:latin typeface="Lucida Console" panose="020B0609040504020204" pitchFamily="49" charset="0"/>
              </a:rPr>
            </a:b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br>
              <a:rPr lang="nl-BE" sz="2400" dirty="0" smtClean="0">
                <a:solidFill>
                  <a:srgbClr val="7030A0"/>
                </a:solidFill>
                <a:latin typeface="Lucida Console" panose="020B0609040504020204" pitchFamily="49" charset="0"/>
              </a:rPr>
            </a:br>
            <a:r>
              <a:rPr lang="nl-BE" sz="2400" dirty="0" smtClean="0">
                <a:solidFill>
                  <a:srgbClr val="0070C0"/>
                </a:solidFill>
                <a:latin typeface="Lucida Console" panose="020B0609040504020204" pitchFamily="49" charset="0"/>
              </a:rPr>
              <a:t>while ( </a:t>
            </a:r>
            <a:r>
              <a:rPr lang="nl-BE" sz="2400" dirty="0" smtClean="0">
                <a:solidFill>
                  <a:schemeClr val="tx1">
                    <a:lumMod val="95000"/>
                    <a:lumOff val="5000"/>
                  </a:schemeClr>
                </a:solidFill>
                <a:latin typeface="Lucida Console" panose="020B0609040504020204" pitchFamily="49" charset="0"/>
              </a:rPr>
              <a:t>condition </a:t>
            </a:r>
            <a:r>
              <a:rPr lang="nl-BE" sz="2400" dirty="0" smtClean="0">
                <a:solidFill>
                  <a:srgbClr val="0070C0"/>
                </a:solidFill>
                <a:latin typeface="Lucida Console" panose="020B0609040504020204" pitchFamily="49" charset="0"/>
              </a:rPr>
              <a:t>)</a:t>
            </a:r>
            <a:r>
              <a:rPr lang="nl-BE" sz="2400" dirty="0" smtClean="0">
                <a:solidFill>
                  <a:srgbClr val="7030A0"/>
                </a:solidFill>
                <a:latin typeface="Lucida Console" panose="020B0609040504020204" pitchFamily="49" charset="0"/>
              </a:rPr>
              <a:t/>
            </a:r>
            <a:br>
              <a:rPr lang="nl-BE" sz="2400" dirty="0" smtClean="0">
                <a:solidFill>
                  <a:srgbClr val="7030A0"/>
                </a:solidFill>
                <a:latin typeface="Lucida Console" panose="020B0609040504020204" pitchFamily="49" charset="0"/>
              </a:rPr>
            </a:br>
            <a:r>
              <a:rPr lang="nl-BE" sz="2400" dirty="0" smtClean="0">
                <a:solidFill>
                  <a:srgbClr val="7030A0"/>
                </a:solidFill>
              </a:rPr>
              <a:t/>
            </a:r>
            <a:br>
              <a:rPr lang="nl-BE" sz="2400" dirty="0" smtClean="0">
                <a:solidFill>
                  <a:srgbClr val="7030A0"/>
                </a:solidFill>
              </a:rPr>
            </a:br>
            <a:r>
              <a:rPr lang="nl-BE" sz="2400" dirty="0" smtClean="0"/>
              <a:t>(vb. </a:t>
            </a:r>
            <a:r>
              <a:rPr lang="nl-BE" sz="1800" dirty="0" smtClean="0">
                <a:solidFill>
                  <a:srgbClr val="00B050"/>
                </a:solidFill>
              </a:rPr>
              <a:t>voorbeeld-looping-statements-do-</a:t>
            </a:r>
            <a:r>
              <a:rPr lang="nl-BE" sz="1800" dirty="0" err="1" smtClean="0">
                <a:solidFill>
                  <a:srgbClr val="00B050"/>
                </a:solidFill>
              </a:rPr>
              <a:t>while</a:t>
            </a:r>
            <a:r>
              <a:rPr lang="nl-BE" sz="2400" dirty="0" smtClean="0">
                <a:solidFill>
                  <a:srgbClr val="00B050"/>
                </a:solidFill>
              </a:rPr>
              <a:t> </a:t>
            </a:r>
            <a:r>
              <a:rPr lang="nl-BE" sz="2400" dirty="0" smtClean="0"/>
              <a:t>)</a:t>
            </a:r>
            <a:endParaRPr lang="nl-BE" dirty="0" smtClean="0">
              <a:solidFill>
                <a:schemeClr val="tx1">
                  <a:lumMod val="95000"/>
                  <a:lumOff val="5000"/>
                </a:schemeClr>
              </a:solidFill>
            </a:endParaRPr>
          </a:p>
          <a:p>
            <a:pPr>
              <a:lnSpc>
                <a:spcPct val="120000"/>
              </a:lnSpc>
            </a:pPr>
            <a:endParaRPr lang="nl-BE" dirty="0" smtClean="0"/>
          </a:p>
          <a:p>
            <a:pPr>
              <a:lnSpc>
                <a:spcPct val="120000"/>
              </a:lnSpc>
            </a:pPr>
            <a:endParaRPr lang="nl-BE" dirty="0"/>
          </a:p>
          <a:p>
            <a:endParaRPr lang="nl-BE" dirty="0"/>
          </a:p>
        </p:txBody>
      </p:sp>
    </p:spTree>
    <p:extLst>
      <p:ext uri="{BB962C8B-B14F-4D97-AF65-F5344CB8AC3E}">
        <p14:creationId xmlns:p14="http://schemas.microsoft.com/office/powerpoint/2010/main" val="527160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for loop</a:t>
            </a:r>
          </a:p>
          <a:p>
            <a:pPr lvl="1">
              <a:lnSpc>
                <a:spcPct val="120000"/>
              </a:lnSpc>
            </a:pPr>
            <a:r>
              <a:rPr lang="nl-BE" dirty="0" smtClean="0">
                <a:solidFill>
                  <a:schemeClr val="tx1">
                    <a:lumMod val="95000"/>
                    <a:lumOff val="5000"/>
                  </a:schemeClr>
                </a:solidFill>
              </a:rPr>
              <a:t>Voert een code block een vooropgesteld aantal keer uit.</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2400" dirty="0" smtClean="0">
                <a:solidFill>
                  <a:srgbClr val="0070C0"/>
                </a:solidFill>
                <a:latin typeface="Lucida Console" panose="020B0609040504020204" pitchFamily="49" charset="0"/>
              </a:rPr>
              <a:t>for (</a:t>
            </a:r>
            <a:r>
              <a:rPr lang="nl-BE" sz="2400" dirty="0" smtClean="0">
                <a:solidFill>
                  <a:schemeClr val="tx1">
                    <a:lumMod val="95000"/>
                    <a:lumOff val="5000"/>
                  </a:schemeClr>
                </a:solidFill>
                <a:latin typeface="Lucida Console" panose="020B0609040504020204" pitchFamily="49" charset="0"/>
              </a:rPr>
              <a:t>init; condition; increment</a:t>
            </a:r>
            <a:r>
              <a:rPr lang="nl-BE" sz="2400" dirty="0" smtClean="0">
                <a:solidFill>
                  <a:srgbClr val="0070C0"/>
                </a:solidFill>
                <a:latin typeface="Lucida Console" panose="020B0609040504020204" pitchFamily="49" charset="0"/>
              </a:rPr>
              <a:t>)</a:t>
            </a:r>
            <a:r>
              <a:rPr lang="nl-BE" sz="2400" dirty="0" smtClean="0">
                <a:solidFill>
                  <a:schemeClr val="tx1">
                    <a:lumMod val="95000"/>
                    <a:lumOff val="5000"/>
                  </a:schemeClr>
                </a:solidFill>
                <a:latin typeface="Lucida Console" panose="020B0609040504020204" pitchFamily="49" charset="0"/>
              </a:rPr>
              <a:t> </a:t>
            </a:r>
            <a:r>
              <a:rPr lang="nl-BE" sz="2400" dirty="0" smtClean="0">
                <a:solidFill>
                  <a:srgbClr val="7030A0"/>
                </a:solidFill>
                <a:latin typeface="Lucida Console" panose="020B0609040504020204" pitchFamily="49" charset="0"/>
              </a:rPr>
              <a:t>{</a:t>
            </a:r>
          </a:p>
          <a:p>
            <a:pPr marL="1371600" lvl="3" indent="0">
              <a:lnSpc>
                <a:spcPct val="120000"/>
              </a:lnSpc>
              <a:buNone/>
            </a:pPr>
            <a:r>
              <a:rPr lang="nl-BE" sz="2400" dirty="0" smtClean="0">
                <a:solidFill>
                  <a:schemeClr val="tx1">
                    <a:lumMod val="95000"/>
                    <a:lumOff val="5000"/>
                  </a:schemeClr>
                </a:solidFill>
                <a:latin typeface="Lucida Console" panose="020B0609040504020204" pitchFamily="49" charset="0"/>
              </a:rPr>
              <a:t>	uit te voeren code;</a:t>
            </a:r>
          </a:p>
          <a:p>
            <a:pPr marL="1371600" lvl="3" indent="0">
              <a:lnSpc>
                <a:spcPct val="120000"/>
              </a:lnSpc>
              <a:buNone/>
            </a:pPr>
            <a:r>
              <a:rPr lang="nl-BE" sz="24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a:t>
            </a:r>
            <a:endParaRPr lang="nl-BE" dirty="0"/>
          </a:p>
        </p:txBody>
      </p:sp>
    </p:spTree>
    <p:extLst>
      <p:ext uri="{BB962C8B-B14F-4D97-AF65-F5344CB8AC3E}">
        <p14:creationId xmlns:p14="http://schemas.microsoft.com/office/powerpoint/2010/main" val="267445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tx1">
                    <a:lumMod val="95000"/>
                    <a:lumOff val="5000"/>
                  </a:schemeClr>
                </a:solidFill>
              </a:rPr>
              <a:t>foreach loop</a:t>
            </a:r>
          </a:p>
          <a:p>
            <a:pPr lvl="1">
              <a:lnSpc>
                <a:spcPct val="120000"/>
              </a:lnSpc>
            </a:pPr>
            <a:r>
              <a:rPr lang="nl-BE" dirty="0" smtClean="0">
                <a:solidFill>
                  <a:schemeClr val="tx1">
                    <a:lumMod val="95000"/>
                    <a:lumOff val="5000"/>
                  </a:schemeClr>
                </a:solidFill>
              </a:rPr>
              <a:t>Loopt doorheen een array</a:t>
            </a:r>
          </a:p>
          <a:p>
            <a:pPr lvl="1">
              <a:lnSpc>
                <a:spcPct val="120000"/>
              </a:lnSpc>
            </a:pPr>
            <a:r>
              <a:rPr lang="nl-BE" dirty="0" smtClean="0">
                <a:solidFill>
                  <a:schemeClr val="tx1">
                    <a:lumMod val="95000"/>
                    <a:lumOff val="5000"/>
                  </a:schemeClr>
                </a:solidFill>
              </a:rPr>
              <a:t>Syntax:</a:t>
            </a:r>
          </a:p>
          <a:p>
            <a:pPr marL="1371600" lvl="3" indent="0">
              <a:lnSpc>
                <a:spcPct val="120000"/>
              </a:lnSpc>
              <a:buNone/>
            </a:pPr>
            <a:r>
              <a:rPr lang="nl-BE" sz="1600" dirty="0" smtClean="0">
                <a:solidFill>
                  <a:srgbClr val="0070C0"/>
                </a:solidFill>
                <a:latin typeface="Lucida Console" panose="020B0609040504020204" pitchFamily="49" charset="0"/>
              </a:rPr>
              <a:t>foreach ($array as $value)</a:t>
            </a:r>
            <a:r>
              <a:rPr lang="nl-BE" sz="1600" dirty="0" smtClean="0">
                <a:solidFill>
                  <a:schemeClr val="tx1">
                    <a:lumMod val="95000"/>
                    <a:lumOff val="5000"/>
                  </a:schemeClr>
                </a:solidFill>
                <a:latin typeface="Lucida Console" panose="020B0609040504020204" pitchFamily="49" charset="0"/>
              </a:rPr>
              <a:t> </a:t>
            </a:r>
            <a:r>
              <a:rPr lang="nl-BE" sz="1600" dirty="0" smtClean="0">
                <a:solidFill>
                  <a:srgbClr val="7030A0"/>
                </a:solidFill>
                <a:latin typeface="Lucida Console" panose="020B0609040504020204" pitchFamily="49" charset="0"/>
              </a:rPr>
              <a:t>{</a:t>
            </a:r>
          </a:p>
          <a:p>
            <a:pPr marL="1371600" lvl="3" indent="0">
              <a:lnSpc>
                <a:spcPct val="120000"/>
              </a:lnSpc>
              <a:buNone/>
            </a:pPr>
            <a:r>
              <a:rPr lang="nl-BE" sz="1600" dirty="0" smtClean="0">
                <a:solidFill>
                  <a:schemeClr val="tx1">
                    <a:lumMod val="95000"/>
                    <a:lumOff val="5000"/>
                  </a:schemeClr>
                </a:solidFill>
                <a:latin typeface="Lucida Console" panose="020B0609040504020204" pitchFamily="49" charset="0"/>
              </a:rPr>
              <a:t>	uit te voeren code die gebruik maakt van $value;</a:t>
            </a:r>
          </a:p>
          <a:p>
            <a:pPr marL="1371600" lvl="3" indent="0">
              <a:lnSpc>
                <a:spcPct val="120000"/>
              </a:lnSpc>
              <a:buNone/>
            </a:pPr>
            <a:r>
              <a:rPr lang="nl-BE" sz="16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value</a:t>
            </a:r>
            <a:r>
              <a:rPr lang="nl-BE" sz="2400" dirty="0" smtClean="0">
                <a:solidFill>
                  <a:srgbClr val="00B050"/>
                </a:solidFill>
              </a:rPr>
              <a:t> </a:t>
            </a:r>
            <a:r>
              <a:rPr lang="nl-BE" sz="2400" dirty="0" smtClean="0"/>
              <a:t>)</a:t>
            </a:r>
            <a:endParaRPr lang="nl-BE" sz="2400" dirty="0" smtClean="0">
              <a:solidFill>
                <a:srgbClr val="7030A0"/>
              </a:solidFill>
            </a:endParaRPr>
          </a:p>
          <a:p>
            <a:endParaRPr lang="nl-BE" dirty="0"/>
          </a:p>
        </p:txBody>
      </p:sp>
    </p:spTree>
    <p:extLst>
      <p:ext uri="{BB962C8B-B14F-4D97-AF65-F5344CB8AC3E}">
        <p14:creationId xmlns:p14="http://schemas.microsoft.com/office/powerpoint/2010/main" val="28880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lstStyle/>
          <a:p>
            <a:pPr>
              <a:lnSpc>
                <a:spcPct val="150000"/>
              </a:lnSpc>
            </a:pPr>
            <a:r>
              <a:rPr lang="nl-BE" dirty="0" smtClean="0"/>
              <a:t>Doel van php:</a:t>
            </a:r>
          </a:p>
          <a:p>
            <a:pPr lvl="1">
              <a:lnSpc>
                <a:spcPct val="150000"/>
              </a:lnSpc>
            </a:pPr>
            <a:r>
              <a:rPr lang="nl-BE" dirty="0" smtClean="0"/>
              <a:t>Dynamisch informatie verwerken (oa.).</a:t>
            </a:r>
          </a:p>
          <a:p>
            <a:pPr lvl="2">
              <a:lnSpc>
                <a:spcPct val="150000"/>
              </a:lnSpc>
            </a:pPr>
            <a:r>
              <a:rPr lang="nl-BE" dirty="0" smtClean="0"/>
              <a:t>HTML = statisch</a:t>
            </a:r>
          </a:p>
          <a:p>
            <a:pPr lvl="3">
              <a:lnSpc>
                <a:spcPct val="150000"/>
              </a:lnSpc>
            </a:pPr>
            <a:r>
              <a:rPr lang="nl-BE" dirty="0" smtClean="0"/>
              <a:t>Onderhoudsintensief</a:t>
            </a:r>
          </a:p>
          <a:p>
            <a:pPr lvl="2">
              <a:lnSpc>
                <a:spcPct val="150000"/>
              </a:lnSpc>
            </a:pPr>
            <a:r>
              <a:rPr lang="nl-BE" dirty="0" smtClean="0"/>
              <a:t>PHP = dynamisch</a:t>
            </a:r>
          </a:p>
          <a:p>
            <a:pPr lvl="3">
              <a:lnSpc>
                <a:spcPct val="150000"/>
              </a:lnSpc>
            </a:pPr>
            <a:r>
              <a:rPr lang="nl-BE" dirty="0" smtClean="0"/>
              <a:t>Manier (=script) om het onderhoud van HTML/inhoud te vereenvoudigen.</a:t>
            </a:r>
          </a:p>
        </p:txBody>
      </p:sp>
    </p:spTree>
    <p:extLst>
      <p:ext uri="{BB962C8B-B14F-4D97-AF65-F5344CB8AC3E}">
        <p14:creationId xmlns:p14="http://schemas.microsoft.com/office/powerpoint/2010/main" val="1819942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solidFill>
                  <a:schemeClr val="bg1">
                    <a:lumMod val="85000"/>
                  </a:schemeClr>
                </a:solidFill>
              </a:rPr>
              <a:t>foreach loop</a:t>
            </a:r>
          </a:p>
          <a:p>
            <a:pPr marL="1371600" lvl="3" indent="0">
              <a:lnSpc>
                <a:spcPct val="120000"/>
              </a:lnSpc>
              <a:buNone/>
            </a:pPr>
            <a:r>
              <a:rPr lang="nl-BE" sz="2400" dirty="0" smtClean="0">
                <a:solidFill>
                  <a:srgbClr val="0070C0"/>
                </a:solidFill>
              </a:rPr>
              <a:t/>
            </a:r>
            <a:br>
              <a:rPr lang="nl-BE" sz="2400" dirty="0" smtClean="0">
                <a:solidFill>
                  <a:srgbClr val="0070C0"/>
                </a:solidFill>
              </a:rPr>
            </a:br>
            <a:r>
              <a:rPr lang="nl-BE" sz="1800" dirty="0" smtClean="0">
                <a:solidFill>
                  <a:srgbClr val="0070C0"/>
                </a:solidFill>
                <a:latin typeface="Lucida Console" panose="020B0609040504020204" pitchFamily="49" charset="0"/>
              </a:rPr>
              <a:t>foreach ($array as $key =&gt; $value)</a:t>
            </a:r>
            <a:r>
              <a:rPr lang="nl-BE" sz="1800" dirty="0" smtClean="0">
                <a:solidFill>
                  <a:schemeClr val="tx1">
                    <a:lumMod val="95000"/>
                    <a:lumOff val="5000"/>
                  </a:schemeClr>
                </a:solidFill>
                <a:latin typeface="Lucida Console" panose="020B0609040504020204" pitchFamily="49" charset="0"/>
              </a:rPr>
              <a:t> </a:t>
            </a:r>
            <a:r>
              <a:rPr lang="nl-BE" sz="1800" dirty="0" smtClean="0">
                <a:solidFill>
                  <a:srgbClr val="7030A0"/>
                </a:solidFill>
                <a:latin typeface="Lucida Console" panose="020B0609040504020204" pitchFamily="49" charset="0"/>
              </a:rPr>
              <a:t>{</a:t>
            </a:r>
          </a:p>
          <a:p>
            <a:pPr marL="1371600" lvl="3" indent="0">
              <a:lnSpc>
                <a:spcPct val="120000"/>
              </a:lnSpc>
              <a:buNone/>
            </a:pPr>
            <a:r>
              <a:rPr lang="nl-BE" sz="1800" dirty="0" smtClean="0">
                <a:solidFill>
                  <a:schemeClr val="tx1">
                    <a:lumMod val="95000"/>
                    <a:lumOff val="5000"/>
                  </a:schemeClr>
                </a:solidFill>
                <a:latin typeface="Lucida Console" panose="020B0609040504020204" pitchFamily="49" charset="0"/>
              </a:rPr>
              <a:t>	uit te voeren code die gebruik maakt van $key en 	$value;</a:t>
            </a:r>
          </a:p>
          <a:p>
            <a:pPr marL="1371600" lvl="3" indent="0">
              <a:lnSpc>
                <a:spcPct val="120000"/>
              </a:lnSpc>
              <a:buNone/>
            </a:pPr>
            <a:r>
              <a:rPr lang="nl-BE" sz="1800" dirty="0" smtClean="0">
                <a:solidFill>
                  <a:srgbClr val="7030A0"/>
                </a:solidFill>
                <a:latin typeface="Lucida Console" panose="020B0609040504020204" pitchFamily="49" charset="0"/>
              </a:rPr>
              <a:t>}</a:t>
            </a:r>
            <a:r>
              <a:rPr lang="nl-BE" sz="2400" dirty="0" smtClean="0">
                <a:solidFill>
                  <a:srgbClr val="7030A0"/>
                </a:solidFill>
              </a:rPr>
              <a:t/>
            </a:r>
            <a:br>
              <a:rPr lang="nl-BE" sz="2400" dirty="0" smtClean="0">
                <a:solidFill>
                  <a:srgbClr val="7030A0"/>
                </a:solidFill>
              </a:rPr>
            </a:br>
            <a:endParaRPr lang="nl-BE" sz="2400" dirty="0" smtClean="0">
              <a:solidFill>
                <a:srgbClr val="7030A0"/>
              </a:solidFill>
            </a:endParaRPr>
          </a:p>
          <a:p>
            <a:pPr marL="1371600" lvl="3" indent="0">
              <a:lnSpc>
                <a:spcPct val="120000"/>
              </a:lnSpc>
              <a:buNone/>
            </a:pPr>
            <a:r>
              <a:rPr lang="nl-BE" sz="2400" b="1" dirty="0" smtClean="0"/>
              <a:t>OPM</a:t>
            </a:r>
            <a:r>
              <a:rPr lang="nl-BE" sz="2400" dirty="0" smtClean="0"/>
              <a:t>: de naam van de parameters $</a:t>
            </a:r>
            <a:r>
              <a:rPr lang="nl-BE" sz="2400" dirty="0" err="1" smtClean="0"/>
              <a:t>key</a:t>
            </a:r>
            <a:r>
              <a:rPr lang="nl-BE" sz="2400" dirty="0" smtClean="0"/>
              <a:t> en $</a:t>
            </a:r>
            <a:r>
              <a:rPr lang="nl-BE" sz="2400" dirty="0" err="1" smtClean="0"/>
              <a:t>value</a:t>
            </a:r>
            <a:r>
              <a:rPr lang="nl-BE" sz="2400" dirty="0" smtClean="0"/>
              <a:t> mag je volledig zelf kiezen.</a:t>
            </a:r>
            <a:endParaRPr lang="nl-BE" sz="2400" dirty="0"/>
          </a:p>
          <a:p>
            <a:pPr marL="1371600" lvl="3" indent="0">
              <a:lnSpc>
                <a:spcPct val="120000"/>
              </a:lnSpc>
              <a:buNone/>
            </a:pPr>
            <a:r>
              <a:rPr lang="nl-BE" sz="2400" dirty="0" smtClean="0">
                <a:solidFill>
                  <a:srgbClr val="7030A0"/>
                </a:solidFill>
              </a:rPr>
              <a:t/>
            </a:r>
            <a:br>
              <a:rPr lang="nl-BE" sz="2400" dirty="0" smtClean="0">
                <a:solidFill>
                  <a:srgbClr val="7030A0"/>
                </a:solidFill>
              </a:rPr>
            </a:br>
            <a:r>
              <a:rPr lang="nl-BE" sz="2400" dirty="0" smtClean="0"/>
              <a:t>(vb. </a:t>
            </a:r>
            <a:r>
              <a:rPr lang="nl-BE" sz="2400" dirty="0" smtClean="0">
                <a:solidFill>
                  <a:srgbClr val="00B050"/>
                </a:solidFill>
              </a:rPr>
              <a:t>voorbeeld-looping-statements-</a:t>
            </a:r>
            <a:r>
              <a:rPr lang="nl-BE" sz="2400" dirty="0" err="1" smtClean="0">
                <a:solidFill>
                  <a:srgbClr val="00B050"/>
                </a:solidFill>
              </a:rPr>
              <a:t>foreach</a:t>
            </a:r>
            <a:r>
              <a:rPr lang="nl-BE" sz="2400" dirty="0" smtClean="0">
                <a:solidFill>
                  <a:srgbClr val="00B050"/>
                </a:solidFill>
              </a:rPr>
              <a:t>-</a:t>
            </a:r>
            <a:r>
              <a:rPr lang="nl-BE" sz="2400" dirty="0" err="1" smtClean="0">
                <a:solidFill>
                  <a:srgbClr val="00B050"/>
                </a:solidFill>
              </a:rPr>
              <a:t>key-value</a:t>
            </a:r>
            <a:r>
              <a:rPr lang="nl-BE" sz="2400" dirty="0" smtClean="0">
                <a:solidFill>
                  <a:srgbClr val="00B050"/>
                </a:solidFill>
              </a:rPr>
              <a:t> </a:t>
            </a:r>
            <a:r>
              <a:rPr lang="nl-BE" sz="2400" dirty="0" smtClean="0"/>
              <a:t>)</a:t>
            </a:r>
            <a:br>
              <a:rPr lang="nl-BE" sz="2400" dirty="0" smtClean="0"/>
            </a:br>
            <a:endParaRPr lang="nl-BE" sz="2400" dirty="0" smtClean="0">
              <a:solidFill>
                <a:srgbClr val="7030A0"/>
              </a:solidFill>
            </a:endParaRPr>
          </a:p>
          <a:p>
            <a:pPr marL="742950" lvl="2" indent="-342900"/>
            <a:r>
              <a:rPr lang="nl-BE" sz="2800" dirty="0" smtClean="0">
                <a:solidFill>
                  <a:schemeClr val="tx1">
                    <a:lumMod val="95000"/>
                    <a:lumOff val="5000"/>
                  </a:schemeClr>
                </a:solidFill>
              </a:rPr>
              <a:t>Opdracht:</a:t>
            </a:r>
            <a:r>
              <a:rPr lang="nl-BE" sz="2800" dirty="0" smtClean="0">
                <a:solidFill>
                  <a:srgbClr val="00B0F0"/>
                </a:solidFill>
              </a:rPr>
              <a:t> opdracht-looping-statements-</a:t>
            </a:r>
            <a:r>
              <a:rPr lang="nl-BE" sz="2800" dirty="0" err="1" smtClean="0">
                <a:solidFill>
                  <a:srgbClr val="00B0F0"/>
                </a:solidFill>
              </a:rPr>
              <a:t>foreach</a:t>
            </a:r>
            <a:endParaRPr lang="nl-BE" dirty="0"/>
          </a:p>
        </p:txBody>
      </p:sp>
    </p:spTree>
    <p:extLst>
      <p:ext uri="{BB962C8B-B14F-4D97-AF65-F5344CB8AC3E}">
        <p14:creationId xmlns:p14="http://schemas.microsoft.com/office/powerpoint/2010/main" val="22530862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smtClean="0"/>
              <a:t>Alternatieve syntax voor looping statements</a:t>
            </a:r>
          </a:p>
          <a:p>
            <a:pPr lvl="1">
              <a:lnSpc>
                <a:spcPct val="120000"/>
              </a:lnSpc>
            </a:pPr>
            <a:r>
              <a:rPr lang="nl-BE" dirty="0" err="1" smtClean="0"/>
              <a:t>if</a:t>
            </a:r>
            <a:r>
              <a:rPr lang="nl-BE" dirty="0" smtClean="0"/>
              <a:t>/</a:t>
            </a:r>
            <a:r>
              <a:rPr lang="nl-BE" dirty="0" err="1" smtClean="0"/>
              <a:t>for</a:t>
            </a:r>
            <a:r>
              <a:rPr lang="nl-BE" dirty="0" smtClean="0"/>
              <a:t>/</a:t>
            </a:r>
            <a:r>
              <a:rPr lang="nl-BE" dirty="0" err="1" smtClean="0"/>
              <a:t>foreach</a:t>
            </a:r>
            <a:r>
              <a:rPr lang="nl-BE" dirty="0" smtClean="0"/>
              <a:t>/</a:t>
            </a:r>
            <a:r>
              <a:rPr lang="nl-BE" dirty="0" err="1" smtClean="0"/>
              <a:t>while</a:t>
            </a:r>
            <a:r>
              <a:rPr lang="nl-BE" dirty="0" smtClean="0"/>
              <a:t>/switch hebben alternatieve schrijfwijze</a:t>
            </a:r>
            <a:br>
              <a:rPr lang="nl-BE" dirty="0" smtClean="0"/>
            </a:br>
            <a:r>
              <a:rPr lang="nl-BE" dirty="0" smtClean="0"/>
              <a:t/>
            </a:r>
            <a:br>
              <a:rPr lang="nl-BE" dirty="0" smtClean="0"/>
            </a:br>
            <a:r>
              <a:rPr lang="en-US" dirty="0" smtClean="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if ($a == 5): ?&gt;</a:t>
            </a:r>
            <a:br>
              <a:rPr lang="en-US" dirty="0">
                <a:solidFill>
                  <a:schemeClr val="tx2"/>
                </a:solidFill>
                <a:latin typeface="Lucida Console" panose="020B0609040504020204" pitchFamily="49" charset="0"/>
              </a:rPr>
            </a:br>
            <a:r>
              <a:rPr lang="en-US" dirty="0" smtClean="0">
                <a:solidFill>
                  <a:schemeClr val="tx2"/>
                </a:solidFill>
                <a:latin typeface="Lucida Console" panose="020B0609040504020204" pitchFamily="49" charset="0"/>
              </a:rPr>
              <a:t>		A</a:t>
            </a:r>
            <a:r>
              <a:rPr lang="en-US" dirty="0">
                <a:solidFill>
                  <a:schemeClr val="tx2"/>
                </a:solidFill>
                <a:latin typeface="Lucida Console" panose="020B0609040504020204" pitchFamily="49" charset="0"/>
              </a:rPr>
              <a:t> is equal to 5</a:t>
            </a:r>
            <a:br>
              <a:rPr lang="en-US" dirty="0">
                <a:solidFill>
                  <a:schemeClr val="tx2"/>
                </a:solidFill>
                <a:latin typeface="Lucida Console" panose="020B0609040504020204" pitchFamily="49" charset="0"/>
              </a:rPr>
            </a:br>
            <a:r>
              <a:rPr lang="en-US" dirty="0">
                <a:solidFill>
                  <a:schemeClr val="tx2"/>
                </a:solidFill>
                <a:latin typeface="Lucida Console" panose="020B0609040504020204" pitchFamily="49" charset="0"/>
              </a:rPr>
              <a:t>&lt;?</a:t>
            </a:r>
            <a:r>
              <a:rPr lang="en-US" dirty="0" err="1">
                <a:solidFill>
                  <a:schemeClr val="tx2"/>
                </a:solidFill>
                <a:latin typeface="Lucida Console" panose="020B0609040504020204" pitchFamily="49" charset="0"/>
              </a:rPr>
              <a:t>php</a:t>
            </a:r>
            <a:r>
              <a:rPr lang="en-US" dirty="0">
                <a:solidFill>
                  <a:schemeClr val="tx2"/>
                </a:solidFill>
                <a:latin typeface="Lucida Console" panose="020B0609040504020204" pitchFamily="49" charset="0"/>
              </a:rPr>
              <a:t> </a:t>
            </a:r>
            <a:r>
              <a:rPr lang="en-US" dirty="0" err="1">
                <a:solidFill>
                  <a:schemeClr val="tx2"/>
                </a:solidFill>
                <a:latin typeface="Lucida Console" panose="020B0609040504020204" pitchFamily="49" charset="0"/>
              </a:rPr>
              <a:t>endif</a:t>
            </a:r>
            <a:r>
              <a:rPr lang="en-US" dirty="0">
                <a:solidFill>
                  <a:schemeClr val="tx2"/>
                </a:solidFill>
                <a:latin typeface="Lucida Console" panose="020B0609040504020204" pitchFamily="49" charset="0"/>
              </a:rPr>
              <a:t>; </a:t>
            </a:r>
            <a:r>
              <a:rPr lang="en-US" dirty="0" smtClean="0">
                <a:solidFill>
                  <a:schemeClr val="tx2"/>
                </a:solidFill>
                <a:latin typeface="Lucida Console" panose="020B0609040504020204" pitchFamily="49" charset="0"/>
              </a:rPr>
              <a:t>?&gt;</a:t>
            </a:r>
            <a:br>
              <a:rPr lang="en-US" dirty="0" smtClean="0">
                <a:solidFill>
                  <a:schemeClr val="tx2"/>
                </a:solidFill>
                <a:latin typeface="Lucida Console" panose="020B0609040504020204" pitchFamily="49" charset="0"/>
              </a:rPr>
            </a:br>
            <a:endParaRPr lang="en-US" dirty="0" smtClean="0"/>
          </a:p>
          <a:p>
            <a:pPr lvl="1">
              <a:lnSpc>
                <a:spcPct val="120000"/>
              </a:lnSpc>
            </a:pPr>
            <a:r>
              <a:rPr lang="en-US" dirty="0" smtClean="0"/>
              <a:t>Na </a:t>
            </a:r>
            <a:r>
              <a:rPr lang="en-US" dirty="0" err="1" smtClean="0"/>
              <a:t>elke</a:t>
            </a:r>
            <a:r>
              <a:rPr lang="en-US" dirty="0" smtClean="0"/>
              <a:t> </a:t>
            </a:r>
            <a:r>
              <a:rPr lang="en-US" dirty="0" err="1" smtClean="0"/>
              <a:t>conditie</a:t>
            </a:r>
            <a:r>
              <a:rPr lang="en-US" dirty="0" smtClean="0"/>
              <a:t> </a:t>
            </a:r>
            <a:r>
              <a:rPr lang="en-US" dirty="0" err="1" smtClean="0"/>
              <a:t>een</a:t>
            </a:r>
            <a:r>
              <a:rPr lang="en-US" dirty="0" smtClean="0"/>
              <a:t> </a:t>
            </a:r>
            <a:r>
              <a:rPr lang="en-US" b="1" dirty="0" smtClean="0"/>
              <a:t>:</a:t>
            </a:r>
          </a:p>
          <a:p>
            <a:pPr lvl="1">
              <a:lnSpc>
                <a:spcPct val="120000"/>
              </a:lnSpc>
            </a:pPr>
            <a:r>
              <a:rPr lang="en-US" dirty="0" smtClean="0"/>
              <a:t>Om de looping statement </a:t>
            </a:r>
            <a:r>
              <a:rPr lang="en-US" dirty="0" err="1" smtClean="0"/>
              <a:t>af</a:t>
            </a:r>
            <a:r>
              <a:rPr lang="en-US" dirty="0" smtClean="0"/>
              <a:t> </a:t>
            </a:r>
            <a:r>
              <a:rPr lang="en-US" dirty="0" err="1" smtClean="0"/>
              <a:t>te</a:t>
            </a:r>
            <a:r>
              <a:rPr lang="en-US" dirty="0" smtClean="0"/>
              <a:t> </a:t>
            </a:r>
            <a:r>
              <a:rPr lang="en-US" dirty="0" err="1" smtClean="0"/>
              <a:t>sluiten</a:t>
            </a:r>
            <a:r>
              <a:rPr lang="en-US" dirty="0" smtClean="0"/>
              <a:t>: </a:t>
            </a:r>
            <a:r>
              <a:rPr lang="en-US" dirty="0" err="1" smtClean="0"/>
              <a:t>endif</a:t>
            </a:r>
            <a:r>
              <a:rPr lang="en-US" dirty="0" smtClean="0"/>
              <a:t>/</a:t>
            </a:r>
            <a:r>
              <a:rPr lang="en-US" dirty="0" err="1" smtClean="0"/>
              <a:t>endfor</a:t>
            </a:r>
            <a:r>
              <a:rPr lang="en-US" dirty="0" smtClean="0"/>
              <a:t>/</a:t>
            </a:r>
            <a:r>
              <a:rPr lang="en-US" dirty="0" err="1" smtClean="0"/>
              <a:t>endforeach</a:t>
            </a:r>
            <a:r>
              <a:rPr lang="en-US" dirty="0" smtClean="0"/>
              <a:t>/</a:t>
            </a:r>
            <a:r>
              <a:rPr lang="en-US" dirty="0" err="1" smtClean="0"/>
              <a:t>endwhile</a:t>
            </a:r>
            <a:r>
              <a:rPr lang="en-US" dirty="0" smtClean="0"/>
              <a:t>/</a:t>
            </a:r>
            <a:r>
              <a:rPr lang="en-US" dirty="0" err="1" smtClean="0"/>
              <a:t>endswitch</a:t>
            </a:r>
            <a:endParaRPr lang="en-US" dirty="0" smtClean="0"/>
          </a:p>
        </p:txBody>
      </p:sp>
    </p:spTree>
    <p:extLst>
      <p:ext uri="{BB962C8B-B14F-4D97-AF65-F5344CB8AC3E}">
        <p14:creationId xmlns:p14="http://schemas.microsoft.com/office/powerpoint/2010/main" val="22426275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Looping statements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sz="2900" dirty="0">
                <a:solidFill>
                  <a:schemeClr val="bg1">
                    <a:lumMod val="85000"/>
                  </a:schemeClr>
                </a:solidFill>
              </a:rPr>
              <a:t>Alternatieve syntax voor looping statements</a:t>
            </a:r>
          </a:p>
          <a:p>
            <a:pPr lvl="1">
              <a:lnSpc>
                <a:spcPct val="120000"/>
              </a:lnSpc>
            </a:pPr>
            <a:r>
              <a:rPr lang="en-US" b="1" dirty="0" smtClean="0"/>
              <a:t>DOEL</a:t>
            </a:r>
            <a:r>
              <a:rPr lang="en-US" dirty="0" smtClean="0"/>
              <a:t>: </a:t>
            </a:r>
            <a:r>
              <a:rPr lang="en-US" dirty="0" err="1"/>
              <a:t>o</a:t>
            </a:r>
            <a:r>
              <a:rPr lang="en-US" dirty="0" err="1" smtClean="0"/>
              <a:t>verzichtelijk</a:t>
            </a:r>
            <a:r>
              <a:rPr lang="en-US" dirty="0" smtClean="0"/>
              <a:t> </a:t>
            </a:r>
            <a:r>
              <a:rPr lang="en-US" dirty="0" err="1" smtClean="0"/>
              <a:t>php</a:t>
            </a:r>
            <a:r>
              <a:rPr lang="en-US" dirty="0" smtClean="0"/>
              <a:t> </a:t>
            </a:r>
            <a:r>
              <a:rPr lang="en-US" dirty="0" err="1" smtClean="0"/>
              <a:t>mengen</a:t>
            </a:r>
            <a:r>
              <a:rPr lang="en-US" dirty="0" smtClean="0"/>
              <a:t> in HTML</a:t>
            </a:r>
            <a:endParaRPr lang="en-US" dirty="0"/>
          </a:p>
          <a:p>
            <a:pPr lvl="2">
              <a:lnSpc>
                <a:spcPct val="120000"/>
              </a:lnSpc>
            </a:pPr>
            <a:r>
              <a:rPr lang="en-US" dirty="0" err="1" smtClean="0"/>
              <a:t>Maak</a:t>
            </a:r>
            <a:r>
              <a:rPr lang="en-US" dirty="0" smtClean="0"/>
              <a:t> </a:t>
            </a:r>
            <a:r>
              <a:rPr lang="en-US" dirty="0" err="1" smtClean="0"/>
              <a:t>hier</a:t>
            </a:r>
            <a:r>
              <a:rPr lang="en-US" dirty="0" smtClean="0"/>
              <a:t> </a:t>
            </a:r>
            <a:r>
              <a:rPr lang="en-US" dirty="0" err="1" smtClean="0"/>
              <a:t>gebruik</a:t>
            </a:r>
            <a:r>
              <a:rPr lang="en-US" dirty="0" smtClean="0"/>
              <a:t> van!</a:t>
            </a:r>
          </a:p>
          <a:p>
            <a:pPr lvl="1">
              <a:lnSpc>
                <a:spcPct val="120000"/>
              </a:lnSpc>
            </a:pPr>
            <a:r>
              <a:rPr lang="en-US" dirty="0" smtClean="0"/>
              <a:t>Nog </a:t>
            </a:r>
            <a:r>
              <a:rPr lang="en-US" dirty="0" err="1" smtClean="0"/>
              <a:t>altijd</a:t>
            </a:r>
            <a:r>
              <a:rPr lang="en-US" dirty="0" smtClean="0"/>
              <a:t> </a:t>
            </a:r>
            <a:r>
              <a:rPr lang="en-US" dirty="0" err="1" smtClean="0"/>
              <a:t>niet</a:t>
            </a:r>
            <a:r>
              <a:rPr lang="en-US" dirty="0" smtClean="0"/>
              <a:t> </a:t>
            </a:r>
            <a:r>
              <a:rPr lang="en-US" dirty="0" err="1" smtClean="0"/>
              <a:t>overzichtelijk</a:t>
            </a:r>
            <a:r>
              <a:rPr lang="en-US" dirty="0" smtClean="0"/>
              <a:t> -&gt; </a:t>
            </a:r>
            <a:r>
              <a:rPr lang="en-US" dirty="0" err="1" smtClean="0"/>
              <a:t>beste</a:t>
            </a:r>
            <a:r>
              <a:rPr lang="en-US" dirty="0" smtClean="0"/>
              <a:t> </a:t>
            </a:r>
            <a:r>
              <a:rPr lang="en-US" dirty="0" err="1" smtClean="0"/>
              <a:t>slechtste</a:t>
            </a:r>
            <a:r>
              <a:rPr lang="en-US" dirty="0" smtClean="0"/>
              <a:t> </a:t>
            </a:r>
            <a:r>
              <a:rPr lang="en-US" dirty="0" err="1" smtClean="0"/>
              <a:t>oplossing</a:t>
            </a:r>
            <a:endParaRPr lang="en-US" dirty="0" smtClean="0"/>
          </a:p>
          <a:p>
            <a:pPr lvl="2">
              <a:lnSpc>
                <a:spcPct val="120000"/>
              </a:lnSpc>
            </a:pPr>
            <a:r>
              <a:rPr lang="en-US" dirty="0" err="1" smtClean="0"/>
              <a:t>Alternatieven</a:t>
            </a:r>
            <a:r>
              <a:rPr lang="en-US" dirty="0" smtClean="0"/>
              <a:t> </a:t>
            </a:r>
          </a:p>
          <a:p>
            <a:pPr lvl="3">
              <a:lnSpc>
                <a:spcPct val="120000"/>
              </a:lnSpc>
            </a:pPr>
            <a:r>
              <a:rPr lang="en-US" dirty="0" err="1" smtClean="0"/>
              <a:t>Templating</a:t>
            </a:r>
            <a:r>
              <a:rPr lang="en-US" dirty="0" smtClean="0"/>
              <a:t> languages (Blade, Markdown, …)</a:t>
            </a:r>
          </a:p>
          <a:p>
            <a:pPr lvl="3">
              <a:lnSpc>
                <a:spcPct val="120000"/>
              </a:lnSpc>
            </a:pPr>
            <a:r>
              <a:rPr lang="en-US" dirty="0" smtClean="0">
                <a:hlinkClick r:id="rId2"/>
              </a:rPr>
              <a:t>Template animation</a:t>
            </a:r>
            <a:endParaRPr lang="en-US" dirty="0" smtClean="0"/>
          </a:p>
          <a:p>
            <a:pPr lvl="1">
              <a:lnSpc>
                <a:spcPct val="120000"/>
              </a:lnSpc>
            </a:pPr>
            <a:r>
              <a:rPr lang="en-US" dirty="0" smtClean="0"/>
              <a:t> </a:t>
            </a:r>
            <a:r>
              <a:rPr lang="nl-BE" dirty="0" smtClean="0"/>
              <a:t>(vb. </a:t>
            </a:r>
            <a:r>
              <a:rPr lang="nl-BE" dirty="0" smtClean="0">
                <a:solidFill>
                  <a:srgbClr val="00B050"/>
                </a:solidFill>
              </a:rPr>
              <a:t>voorbeeld-looping-statements-</a:t>
            </a:r>
            <a:r>
              <a:rPr lang="nl-BE" dirty="0" err="1" smtClean="0">
                <a:solidFill>
                  <a:srgbClr val="00B050"/>
                </a:solidFill>
              </a:rPr>
              <a:t>alternative</a:t>
            </a:r>
            <a:r>
              <a:rPr lang="nl-BE" dirty="0" smtClean="0">
                <a:solidFill>
                  <a:srgbClr val="00B050"/>
                </a:solidFill>
              </a:rPr>
              <a:t>-syntax </a:t>
            </a:r>
            <a:r>
              <a:rPr lang="nl-BE" dirty="0" smtClean="0"/>
              <a:t>)</a:t>
            </a:r>
            <a:endParaRPr lang="en-US" dirty="0" smtClean="0"/>
          </a:p>
        </p:txBody>
      </p:sp>
    </p:spTree>
    <p:extLst>
      <p:ext uri="{BB962C8B-B14F-4D97-AF65-F5344CB8AC3E}">
        <p14:creationId xmlns:p14="http://schemas.microsoft.com/office/powerpoint/2010/main" val="369756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tx1">
                    <a:lumMod val="95000"/>
                    <a:lumOff val="5000"/>
                  </a:schemeClr>
                </a:solidFill>
              </a:rPr>
              <a:t>Wanneer bepaalde berekeningen vaak terugkomen is het best hiervoor een functie te gebruiken.</a:t>
            </a:r>
            <a:br>
              <a:rPr lang="nl-BE" dirty="0" smtClean="0">
                <a:solidFill>
                  <a:schemeClr val="tx1">
                    <a:lumMod val="95000"/>
                    <a:lumOff val="5000"/>
                  </a:schemeClr>
                </a:solidFill>
              </a:rPr>
            </a:br>
            <a:endParaRPr lang="nl-BE" dirty="0" smtClean="0">
              <a:solidFill>
                <a:schemeClr val="tx1">
                  <a:lumMod val="95000"/>
                  <a:lumOff val="5000"/>
                </a:schemeClr>
              </a:solidFill>
            </a:endParaRPr>
          </a:p>
          <a:p>
            <a:pPr>
              <a:lnSpc>
                <a:spcPct val="120000"/>
              </a:lnSpc>
            </a:pPr>
            <a:r>
              <a:rPr lang="nl-BE" dirty="0">
                <a:solidFill>
                  <a:schemeClr val="tx1">
                    <a:lumMod val="95000"/>
                    <a:lumOff val="5000"/>
                  </a:schemeClr>
                </a:solidFill>
              </a:rPr>
              <a:t>Een functie definiëren</a:t>
            </a:r>
            <a:r>
              <a:rPr lang="nl-BE" sz="2800" dirty="0" smtClean="0">
                <a:solidFill>
                  <a:schemeClr val="tx1">
                    <a:lumMod val="95000"/>
                    <a:lumOff val="5000"/>
                  </a:schemeClr>
                </a:solidFill>
              </a:rPr>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br>
              <a:rPr lang="nl-BE" sz="2800" dirty="0" smtClean="0">
                <a:solidFill>
                  <a:schemeClr val="tx1">
                    <a:lumMod val="95000"/>
                    <a:lumOff val="5000"/>
                  </a:schemeClr>
                </a:solidFill>
              </a:rPr>
            </a:br>
            <a:r>
              <a:rPr lang="nl-BE" sz="2800" dirty="0" smtClean="0">
                <a:solidFill>
                  <a:schemeClr val="tx1">
                    <a:lumMod val="95000"/>
                    <a:lumOff val="5000"/>
                  </a:schemeClr>
                </a:solidFill>
              </a:rPr>
              <a:t>	</a:t>
            </a:r>
            <a:r>
              <a:rPr lang="nl-BE" sz="3400" b="1" dirty="0" smtClean="0">
                <a:solidFill>
                  <a:srgbClr val="0070C0"/>
                </a:solidFill>
                <a:latin typeface="Lucida Console" panose="020B0609040504020204" pitchFamily="49" charset="0"/>
              </a:rPr>
              <a:t>function </a:t>
            </a:r>
            <a:r>
              <a:rPr lang="nl-BE" sz="3400" b="1" dirty="0" smtClean="0">
                <a:solidFill>
                  <a:schemeClr val="tx1">
                    <a:lumMod val="95000"/>
                    <a:lumOff val="5000"/>
                  </a:schemeClr>
                </a:solidFill>
                <a:latin typeface="Lucida Console" panose="020B0609040504020204" pitchFamily="49" charset="0"/>
              </a:rPr>
              <a:t>functionName</a:t>
            </a:r>
            <a:r>
              <a:rPr lang="nl-BE" sz="3400" b="1" dirty="0" smtClean="0">
                <a:solidFill>
                  <a:srgbClr val="7030A0"/>
                </a:solidFill>
                <a:latin typeface="Lucida Console" panose="020B0609040504020204" pitchFamily="49" charset="0"/>
              </a:rPr>
              <a:t>(</a:t>
            </a:r>
            <a:r>
              <a:rPr lang="nl-BE" sz="3400" b="1" dirty="0" smtClean="0">
                <a:solidFill>
                  <a:schemeClr val="tx1">
                    <a:lumMod val="95000"/>
                    <a:lumOff val="5000"/>
                  </a:schemeClr>
                </a:solidFill>
                <a:latin typeface="Lucida Console" panose="020B0609040504020204" pitchFamily="49" charset="0"/>
              </a:rPr>
              <a:t>$parameter</a:t>
            </a:r>
            <a:r>
              <a:rPr lang="nl-BE" sz="3400" b="1" dirty="0" smtClean="0">
                <a:solidFill>
                  <a:srgbClr val="7030A0"/>
                </a:solidFill>
                <a:latin typeface="Lucida Console" panose="020B0609040504020204" pitchFamily="49" charset="0"/>
              </a:rPr>
              <a:t>)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b="1" dirty="0" smtClean="0">
                <a:solidFill>
                  <a:schemeClr val="tx1">
                    <a:lumMod val="95000"/>
                    <a:lumOff val="5000"/>
                  </a:schemeClr>
                </a:solidFill>
                <a:latin typeface="Lucida Console" panose="020B0609040504020204" pitchFamily="49" charset="0"/>
              </a:rPr>
              <a:t> uit te voeren code;</a:t>
            </a:r>
            <a:r>
              <a:rPr lang="nl-BE" sz="3400" b="1" dirty="0" smtClean="0">
                <a:solidFill>
                  <a:srgbClr val="7030A0"/>
                </a:solidFill>
                <a:latin typeface="Lucida Console" panose="020B0609040504020204" pitchFamily="49" charset="0"/>
              </a:rPr>
              <a:t/>
            </a:r>
            <a:br>
              <a:rPr lang="nl-BE" sz="3400" b="1" dirty="0" smtClean="0">
                <a:solidFill>
                  <a:srgbClr val="7030A0"/>
                </a:solidFill>
                <a:latin typeface="Lucida Console" panose="020B0609040504020204" pitchFamily="49" charset="0"/>
              </a:rPr>
            </a:br>
            <a:r>
              <a:rPr lang="nl-BE" sz="3400" b="1" dirty="0" smtClean="0">
                <a:solidFill>
                  <a:srgbClr val="7030A0"/>
                </a:solidFill>
                <a:latin typeface="Lucida Console" panose="020B0609040504020204" pitchFamily="49" charset="0"/>
              </a:rPr>
              <a:t>	}</a:t>
            </a:r>
            <a:r>
              <a:rPr lang="nl-BE" sz="3400"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-basis </a:t>
            </a:r>
            <a:r>
              <a:rPr lang="nl-BE" dirty="0" smtClean="0"/>
              <a:t>)</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30510081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nl-BE" dirty="0" smtClean="0">
                <a:solidFill>
                  <a:schemeClr val="tx1">
                    <a:lumMod val="95000"/>
                    <a:lumOff val="5000"/>
                  </a:schemeClr>
                </a:solidFill>
              </a:rPr>
              <a:t>Functie met return definen (definiëren)</a:t>
            </a:r>
          </a:p>
          <a:p>
            <a:pPr lvl="1">
              <a:lnSpc>
                <a:spcPct val="120000"/>
              </a:lnSpc>
            </a:pPr>
            <a:r>
              <a:rPr lang="nl-BE" dirty="0" smtClean="0">
                <a:solidFill>
                  <a:schemeClr val="tx1">
                    <a:lumMod val="95000"/>
                    <a:lumOff val="5000"/>
                  </a:schemeClr>
                </a:solidFill>
              </a:rPr>
              <a:t>functie voert bewerking uit met bepaald resultaat.</a:t>
            </a:r>
          </a:p>
          <a:p>
            <a:pPr lvl="1">
              <a:lnSpc>
                <a:spcPct val="120000"/>
              </a:lnSpc>
            </a:pPr>
            <a:r>
              <a:rPr lang="nl-BE" dirty="0" smtClean="0">
                <a:solidFill>
                  <a:schemeClr val="tx1">
                    <a:lumMod val="95000"/>
                    <a:lumOff val="5000"/>
                  </a:schemeClr>
                </a:solidFill>
              </a:rPr>
              <a:t>Dit resultaat kan men teruggeven d.m.v. return </a:t>
            </a:r>
          </a:p>
          <a:p>
            <a:pPr lvl="1">
              <a:lnSpc>
                <a:spcPct val="120000"/>
              </a:lnSpc>
            </a:pPr>
            <a:r>
              <a:rPr lang="nl-BE" dirty="0" smtClean="0">
                <a:solidFill>
                  <a:schemeClr val="tx1">
                    <a:lumMod val="95000"/>
                    <a:lumOff val="5000"/>
                  </a:schemeClr>
                </a:solidFill>
              </a:rPr>
              <a:t>Bij een return wordt de functie beëindigd. Alle code erna die binnen dezelfde functie staat, wordt niet meer uitgevoerd.</a:t>
            </a:r>
            <a:r>
              <a:rPr lang="nl-BE" b="1" dirty="0" smtClean="0">
                <a:solidFill>
                  <a:srgbClr val="0070C0"/>
                </a:solidFill>
              </a:rPr>
              <a:t/>
            </a:r>
            <a:br>
              <a:rPr lang="nl-BE" b="1" dirty="0" smtClean="0">
                <a:solidFill>
                  <a:srgbClr val="0070C0"/>
                </a:solidFill>
              </a:rPr>
            </a:br>
            <a:r>
              <a:rPr lang="nl-BE" b="1" dirty="0" smtClean="0">
                <a:solidFill>
                  <a:srgbClr val="0070C0"/>
                </a:solidFill>
              </a:rPr>
              <a:t/>
            </a:r>
            <a:br>
              <a:rPr lang="nl-BE" b="1" dirty="0" smtClean="0">
                <a:solidFill>
                  <a:srgbClr val="0070C0"/>
                </a:solidFill>
              </a:rPr>
            </a:br>
            <a:r>
              <a:rPr lang="nl-BE" b="1" dirty="0" smtClean="0">
                <a:solidFill>
                  <a:srgbClr val="0070C0"/>
                </a:solidFill>
              </a:rPr>
              <a:t>	</a:t>
            </a:r>
            <a:r>
              <a:rPr lang="nl-BE" b="1" dirty="0" smtClean="0">
                <a:solidFill>
                  <a:srgbClr val="0070C0"/>
                </a:solidFill>
                <a:latin typeface="Lucida Console" panose="020B0609040504020204" pitchFamily="49" charset="0"/>
              </a:rPr>
              <a:t>function </a:t>
            </a:r>
            <a:r>
              <a:rPr lang="nl-BE" b="1" dirty="0" smtClean="0">
                <a:solidFill>
                  <a:schemeClr val="tx1">
                    <a:lumMod val="95000"/>
                    <a:lumOff val="5000"/>
                  </a:schemeClr>
                </a:solidFill>
                <a:latin typeface="Lucida Console" panose="020B0609040504020204" pitchFamily="49" charset="0"/>
              </a:rPr>
              <a:t>functionName</a:t>
            </a:r>
            <a:r>
              <a:rPr lang="nl-BE" b="1" dirty="0" smtClean="0">
                <a:solidFill>
                  <a:srgbClr val="7030A0"/>
                </a:solidFill>
                <a:latin typeface="Lucida Console" panose="020B0609040504020204" pitchFamily="49" charset="0"/>
              </a:rPr>
              <a:t>(</a:t>
            </a:r>
            <a:r>
              <a:rPr lang="nl-BE" b="1" dirty="0" smtClean="0">
                <a:solidFill>
                  <a:schemeClr val="tx1">
                    <a:lumMod val="95000"/>
                    <a:lumOff val="5000"/>
                  </a:schemeClr>
                </a:solidFill>
                <a:latin typeface="Lucida Console" panose="020B0609040504020204" pitchFamily="49" charset="0"/>
              </a:rPr>
              <a:t>$parameter</a:t>
            </a:r>
            <a:r>
              <a:rPr lang="nl-BE" b="1" dirty="0" smtClean="0">
                <a:solidFill>
                  <a:srgbClr val="7030A0"/>
                </a:solidFill>
                <a:latin typeface="Lucida Console" panose="020B0609040504020204" pitchFamily="49" charset="0"/>
              </a:rPr>
              <a:t>)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b="1" dirty="0" smtClean="0">
                <a:solidFill>
                  <a:schemeClr val="tx1">
                    <a:lumMod val="95000"/>
                    <a:lumOff val="5000"/>
                  </a:schemeClr>
                </a:solidFill>
                <a:latin typeface="Lucida Console" panose="020B0609040504020204" pitchFamily="49" charset="0"/>
              </a:rPr>
              <a:t>uit te voeren code;</a:t>
            </a:r>
            <a:br>
              <a:rPr lang="nl-BE" b="1" dirty="0" smtClean="0">
                <a:solidFill>
                  <a:schemeClr val="tx1">
                    <a:lumMod val="95000"/>
                    <a:lumOff val="5000"/>
                  </a:schemeClr>
                </a:solidFill>
                <a:latin typeface="Lucida Console" panose="020B0609040504020204" pitchFamily="49" charset="0"/>
              </a:rPr>
            </a:br>
            <a:r>
              <a:rPr lang="nl-BE" b="1" dirty="0" smtClean="0">
                <a:solidFill>
                  <a:schemeClr val="tx1">
                    <a:lumMod val="95000"/>
                    <a:lumOff val="5000"/>
                  </a:schemeClr>
                </a:solidFill>
                <a:latin typeface="Lucida Console" panose="020B0609040504020204" pitchFamily="49" charset="0"/>
              </a:rPr>
              <a:t>		</a:t>
            </a:r>
            <a:r>
              <a:rPr lang="nl-BE" b="1" i="1" dirty="0" smtClean="0">
                <a:solidFill>
                  <a:schemeClr val="tx1">
                    <a:lumMod val="95000"/>
                    <a:lumOff val="5000"/>
                  </a:schemeClr>
                </a:solidFill>
                <a:latin typeface="Lucida Console" panose="020B0609040504020204" pitchFamily="49" charset="0"/>
              </a:rPr>
              <a:t>return</a:t>
            </a:r>
            <a:r>
              <a:rPr lang="nl-BE" b="1" dirty="0" smtClean="0">
                <a:solidFill>
                  <a:schemeClr val="tx1">
                    <a:lumMod val="95000"/>
                    <a:lumOff val="5000"/>
                  </a:schemeClr>
                </a:solidFill>
                <a:latin typeface="Lucida Console" panose="020B0609040504020204" pitchFamily="49" charset="0"/>
              </a:rPr>
              <a:t> $resultaat;</a:t>
            </a:r>
            <a:r>
              <a:rPr lang="nl-BE" b="1" dirty="0" smtClean="0">
                <a:solidFill>
                  <a:srgbClr val="7030A0"/>
                </a:solidFill>
                <a:latin typeface="Lucida Console" panose="020B0609040504020204" pitchFamily="49" charset="0"/>
              </a:rPr>
              <a:t/>
            </a:r>
            <a:br>
              <a:rPr lang="nl-BE" b="1" dirty="0" smtClean="0">
                <a:solidFill>
                  <a:srgbClr val="7030A0"/>
                </a:solidFill>
                <a:latin typeface="Lucida Console" panose="020B0609040504020204" pitchFamily="49" charset="0"/>
              </a:rPr>
            </a:br>
            <a:r>
              <a:rPr lang="nl-BE" b="1" dirty="0" smtClean="0">
                <a:solidFill>
                  <a:srgbClr val="7030A0"/>
                </a:solidFill>
                <a:latin typeface="Lucida Console" panose="020B0609040504020204" pitchFamily="49" charset="0"/>
              </a:rPr>
              <a:t>	}</a:t>
            </a:r>
            <a:r>
              <a:rPr lang="nl-BE" dirty="0" smtClean="0">
                <a:latin typeface="Lucida Console" panose="020B0609040504020204" pitchFamily="49" charset="0"/>
              </a:rPr>
              <a:t> </a:t>
            </a:r>
            <a:r>
              <a:rPr lang="nl-BE" dirty="0" smtClean="0"/>
              <a:t/>
            </a:r>
            <a:br>
              <a:rPr lang="nl-BE" dirty="0" smtClean="0"/>
            </a:br>
            <a:r>
              <a:rPr lang="nl-BE" dirty="0" smtClean="0"/>
              <a:t/>
            </a:r>
            <a:br>
              <a:rPr lang="nl-BE" dirty="0" smtClean="0"/>
            </a:br>
            <a:r>
              <a:rPr lang="nl-BE" dirty="0" smtClean="0"/>
              <a:t> (vb.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-return </a:t>
            </a:r>
            <a:r>
              <a:rPr lang="nl-BE" dirty="0" smtClean="0"/>
              <a:t>)</a:t>
            </a:r>
            <a:endParaRPr lang="nl-BE" sz="3200"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7301947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solidFill>
                  <a:schemeClr val="tx1">
                    <a:lumMod val="95000"/>
                    <a:lumOff val="5000"/>
                  </a:schemeClr>
                </a:solidFill>
              </a:rPr>
              <a:t>Syntax</a:t>
            </a:r>
          </a:p>
          <a:p>
            <a:pPr lvl="1">
              <a:lnSpc>
                <a:spcPct val="120000"/>
              </a:lnSpc>
            </a:pPr>
            <a:r>
              <a:rPr lang="nl-BE" dirty="0" smtClean="0">
                <a:solidFill>
                  <a:schemeClr val="tx1">
                    <a:lumMod val="95000"/>
                    <a:lumOff val="5000"/>
                  </a:schemeClr>
                </a:solidFill>
              </a:rPr>
              <a:t>Een function begint altijd met function gevolgd door de function name.</a:t>
            </a:r>
          </a:p>
          <a:p>
            <a:pPr lvl="1">
              <a:lnSpc>
                <a:spcPct val="120000"/>
              </a:lnSpc>
            </a:pPr>
            <a:r>
              <a:rPr lang="nl-BE" dirty="0" smtClean="0">
                <a:solidFill>
                  <a:schemeClr val="tx1">
                    <a:lumMod val="95000"/>
                    <a:lumOff val="5000"/>
                  </a:schemeClr>
                </a:solidFill>
              </a:rPr>
              <a:t>Function name begint altijd met een letter of een underscore (</a:t>
            </a:r>
            <a:r>
              <a:rPr lang="nl-BE" b="1" dirty="0" smtClean="0">
                <a:solidFill>
                  <a:schemeClr val="tx1">
                    <a:lumMod val="95000"/>
                    <a:lumOff val="5000"/>
                  </a:schemeClr>
                </a:solidFill>
              </a:rPr>
              <a:t>NOOIT</a:t>
            </a:r>
            <a:r>
              <a:rPr lang="nl-BE" dirty="0" smtClean="0">
                <a:solidFill>
                  <a:schemeClr val="tx1">
                    <a:lumMod val="95000"/>
                    <a:lumOff val="5000"/>
                  </a:schemeClr>
                </a:solidFill>
              </a:rPr>
              <a:t> een getal!)</a:t>
            </a:r>
          </a:p>
          <a:p>
            <a:pPr lvl="1">
              <a:lnSpc>
                <a:spcPct val="120000"/>
              </a:lnSpc>
            </a:pPr>
            <a:r>
              <a:rPr lang="nl-BE" dirty="0" smtClean="0">
                <a:solidFill>
                  <a:schemeClr val="tx1">
                    <a:lumMod val="95000"/>
                    <a:lumOff val="5000"/>
                  </a:schemeClr>
                </a:solidFill>
              </a:rPr>
              <a:t>Function name moet een duidelijke betekenis hebben (</a:t>
            </a:r>
            <a:r>
              <a:rPr lang="nl-BE" b="1" dirty="0" smtClean="0">
                <a:solidFill>
                  <a:schemeClr val="tx1">
                    <a:lumMod val="95000"/>
                    <a:lumOff val="5000"/>
                  </a:schemeClr>
                </a:solidFill>
              </a:rPr>
              <a:t>NOOIT</a:t>
            </a:r>
            <a:r>
              <a:rPr lang="nl-BE" dirty="0" smtClean="0">
                <a:solidFill>
                  <a:schemeClr val="tx1">
                    <a:lumMod val="95000"/>
                    <a:lumOff val="5000"/>
                  </a:schemeClr>
                </a:solidFill>
              </a:rPr>
              <a:t> afkortingen!)</a:t>
            </a:r>
          </a:p>
          <a:p>
            <a:pPr lvl="1">
              <a:lnSpc>
                <a:spcPct val="120000"/>
              </a:lnSpc>
            </a:pPr>
            <a:r>
              <a:rPr lang="nl-BE" dirty="0" smtClean="0">
                <a:solidFill>
                  <a:schemeClr val="tx1">
                    <a:lumMod val="95000"/>
                    <a:lumOff val="5000"/>
                  </a:schemeClr>
                </a:solidFill>
              </a:rPr>
              <a:t>Variabelen die met de function name worden 'ingesteld' heten </a:t>
            </a:r>
            <a:r>
              <a:rPr lang="nl-BE" b="1" dirty="0" smtClean="0">
                <a:solidFill>
                  <a:schemeClr val="tx1">
                    <a:lumMod val="95000"/>
                    <a:lumOff val="5000"/>
                  </a:schemeClr>
                </a:solidFill>
              </a:rPr>
              <a:t>parameters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7390826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nl-BE" dirty="0" smtClean="0">
                <a:solidFill>
                  <a:schemeClr val="tx1">
                    <a:lumMod val="95000"/>
                    <a:lumOff val="5000"/>
                  </a:schemeClr>
                </a:solidFill>
              </a:rPr>
              <a:t>Hoe een functie callen (aanroepen)?</a:t>
            </a:r>
          </a:p>
          <a:p>
            <a:pPr marL="0" indent="0">
              <a:lnSpc>
                <a:spcPct val="120000"/>
              </a:lnSpc>
              <a:buNone/>
            </a:pPr>
            <a:r>
              <a:rPr lang="nl-BE" dirty="0" smtClean="0">
                <a:solidFill>
                  <a:schemeClr val="tx1">
                    <a:lumMod val="95000"/>
                    <a:lumOff val="5000"/>
                  </a:schemeClr>
                </a:solidFill>
              </a:rPr>
              <a:t>	- Zonder arguments:</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rPr>
              <a:t> </a:t>
            </a:r>
          </a:p>
          <a:p>
            <a:pPr marL="0" indent="0">
              <a:lnSpc>
                <a:spcPct val="120000"/>
              </a:lnSpc>
              <a:buNone/>
            </a:pPr>
            <a:r>
              <a:rPr lang="nl-BE" b="1" dirty="0" smtClean="0">
                <a:solidFill>
                  <a:schemeClr val="tx1">
                    <a:lumMod val="95000"/>
                    <a:lumOff val="5000"/>
                  </a:schemeClr>
                </a:solidFill>
              </a:rPr>
              <a:t>	- </a:t>
            </a:r>
            <a:r>
              <a:rPr lang="nl-BE" dirty="0" smtClean="0">
                <a:solidFill>
                  <a:schemeClr val="tx1">
                    <a:lumMod val="95000"/>
                    <a:lumOff val="5000"/>
                  </a:schemeClr>
                </a:solidFill>
              </a:rPr>
              <a:t>Met één argument</a:t>
            </a:r>
          </a:p>
          <a:p>
            <a:pPr marL="0" indent="0">
              <a:lnSpc>
                <a:spcPct val="120000"/>
              </a:lnSpc>
              <a:buNone/>
            </a:pPr>
            <a:r>
              <a:rPr lang="nl-BE" b="1" dirty="0" smtClean="0">
                <a:solidFill>
                  <a:schemeClr val="tx1">
                    <a:lumMod val="95000"/>
                    <a:lumOff val="5000"/>
                  </a:schemeClr>
                </a:solidFill>
              </a:rPr>
              <a:t>		</a:t>
            </a:r>
            <a:r>
              <a:rPr lang="nl-BE" sz="2800" b="1" dirty="0" smtClean="0">
                <a:solidFill>
                  <a:schemeClr val="tx1">
                    <a:lumMod val="95000"/>
                    <a:lumOff val="5000"/>
                  </a:schemeClr>
                </a:solidFill>
                <a:latin typeface="Lucida Console" panose="020B0609040504020204" pitchFamily="49" charset="0"/>
              </a:rPr>
              <a:t>functionName</a:t>
            </a:r>
            <a:r>
              <a:rPr lang="nl-BE" sz="2800" b="1" dirty="0" smtClean="0">
                <a:solidFill>
                  <a:srgbClr val="7030A0"/>
                </a:solidFill>
                <a:latin typeface="Lucida Console" panose="020B0609040504020204" pitchFamily="49" charset="0"/>
              </a:rPr>
              <a:t>(</a:t>
            </a:r>
            <a:r>
              <a:rPr lang="nl-BE" sz="2800" b="1" dirty="0" smtClean="0">
                <a:solidFill>
                  <a:schemeClr val="tx1">
                    <a:lumMod val="95000"/>
                    <a:lumOff val="5000"/>
                  </a:schemeClr>
                </a:solidFill>
                <a:latin typeface="Lucida Console" panose="020B0609040504020204" pitchFamily="49" charset="0"/>
              </a:rPr>
              <a:t>$argument</a:t>
            </a:r>
            <a:r>
              <a:rPr lang="nl-BE" sz="2800" b="1" dirty="0" smtClean="0">
                <a:solidFill>
                  <a:srgbClr val="7030A0"/>
                </a:solidFill>
                <a:latin typeface="Lucida Console" panose="020B0609040504020204" pitchFamily="49" charset="0"/>
              </a:rPr>
              <a:t>);</a:t>
            </a:r>
          </a:p>
          <a:p>
            <a:pPr marL="0" indent="0">
              <a:lnSpc>
                <a:spcPct val="120000"/>
              </a:lnSpc>
              <a:buNone/>
            </a:pPr>
            <a:r>
              <a:rPr lang="nl-BE" b="1" dirty="0" smtClean="0">
                <a:solidFill>
                  <a:srgbClr val="7030A0"/>
                </a:solidFill>
              </a:rPr>
              <a:t>	- </a:t>
            </a:r>
            <a:r>
              <a:rPr lang="nl-BE" dirty="0" smtClean="0">
                <a:solidFill>
                  <a:schemeClr val="tx1">
                    <a:lumMod val="95000"/>
                    <a:lumOff val="5000"/>
                  </a:schemeClr>
                </a:solidFill>
              </a:rPr>
              <a:t>Met meerdere arguments</a:t>
            </a:r>
          </a:p>
          <a:p>
            <a:pPr marL="0" indent="0">
              <a:lnSpc>
                <a:spcPct val="120000"/>
              </a:lnSpc>
              <a:buNone/>
            </a:pPr>
            <a:r>
              <a:rPr lang="nl-BE" b="1" dirty="0" smtClean="0">
                <a:solidFill>
                  <a:schemeClr val="tx1">
                    <a:lumMod val="95000"/>
                    <a:lumOff val="5000"/>
                  </a:schemeClr>
                </a:solidFill>
              </a:rPr>
              <a:t>		</a:t>
            </a:r>
            <a:r>
              <a:rPr lang="nl-BE" sz="2100" b="1" dirty="0" smtClean="0">
                <a:solidFill>
                  <a:schemeClr val="tx1">
                    <a:lumMod val="95000"/>
                    <a:lumOff val="5000"/>
                  </a:schemeClr>
                </a:solidFill>
                <a:latin typeface="Lucida Console" panose="020B0609040504020204" pitchFamily="49" charset="0"/>
              </a:rPr>
              <a:t>functionName</a:t>
            </a:r>
            <a:r>
              <a:rPr lang="nl-BE" sz="2100" b="1" dirty="0" smtClean="0">
                <a:solidFill>
                  <a:srgbClr val="7030A0"/>
                </a:solidFill>
                <a:latin typeface="Lucida Console" panose="020B0609040504020204" pitchFamily="49" charset="0"/>
              </a:rPr>
              <a:t>(</a:t>
            </a:r>
            <a:r>
              <a:rPr lang="nl-BE" sz="2100" b="1" dirty="0" smtClean="0">
                <a:solidFill>
                  <a:schemeClr val="tx1">
                    <a:lumMod val="95000"/>
                    <a:lumOff val="5000"/>
                  </a:schemeClr>
                </a:solidFill>
                <a:latin typeface="Lucida Console" panose="020B0609040504020204" pitchFamily="49" charset="0"/>
              </a:rPr>
              <a:t>$argument01, 'argument02value'</a:t>
            </a:r>
            <a:r>
              <a:rPr lang="nl-BE" sz="2100" b="1" dirty="0" smtClean="0">
                <a:solidFill>
                  <a:srgbClr val="7030A0"/>
                </a:solidFill>
                <a:latin typeface="Lucida Console" panose="020B0609040504020204" pitchFamily="49" charset="0"/>
              </a:rPr>
              <a:t>);</a:t>
            </a:r>
          </a:p>
          <a:p>
            <a:pPr marL="0" indent="0">
              <a:lnSpc>
                <a:spcPct val="120000"/>
              </a:lnSpc>
              <a:buNone/>
            </a:pPr>
            <a:r>
              <a:rPr lang="nl-BE" sz="2600" b="1" dirty="0" smtClean="0">
                <a:solidFill>
                  <a:srgbClr val="7030A0"/>
                </a:solidFill>
              </a:rPr>
              <a:t>		</a:t>
            </a:r>
            <a:r>
              <a:rPr lang="nl-BE" sz="2400" dirty="0" smtClean="0"/>
              <a:t>(vb. </a:t>
            </a:r>
            <a:r>
              <a:rPr lang="nl-BE" sz="2000" dirty="0" smtClean="0">
                <a:solidFill>
                  <a:srgbClr val="00B050"/>
                </a:solidFill>
              </a:rPr>
              <a:t>voorbeeld-</a:t>
            </a:r>
            <a:r>
              <a:rPr lang="nl-BE" sz="2000" dirty="0" err="1" smtClean="0">
                <a:solidFill>
                  <a:srgbClr val="00B050"/>
                </a:solidFill>
              </a:rPr>
              <a:t>functions</a:t>
            </a:r>
            <a:r>
              <a:rPr lang="nl-BE" sz="2000" dirty="0" smtClean="0">
                <a:solidFill>
                  <a:srgbClr val="00B050"/>
                </a:solidFill>
              </a:rPr>
              <a:t>-arguments-parameters</a:t>
            </a:r>
            <a:r>
              <a:rPr lang="nl-BE" sz="2400" dirty="0" smtClean="0">
                <a:solidFill>
                  <a:srgbClr val="00B050"/>
                </a:solidFill>
              </a:rPr>
              <a:t> </a:t>
            </a:r>
            <a:r>
              <a:rPr lang="nl-BE" sz="2400" dirty="0" smtClean="0"/>
              <a:t>)</a:t>
            </a:r>
            <a:endParaRPr lang="nl-BE" sz="2600" dirty="0" smtClean="0">
              <a:solidFill>
                <a:schemeClr val="tx1">
                  <a:lumMod val="95000"/>
                  <a:lumOff val="5000"/>
                </a:schemeClr>
              </a:solidFill>
            </a:endParaRPr>
          </a:p>
        </p:txBody>
      </p:sp>
    </p:spTree>
    <p:extLst>
      <p:ext uri="{BB962C8B-B14F-4D97-AF65-F5344CB8AC3E}">
        <p14:creationId xmlns:p14="http://schemas.microsoft.com/office/powerpoint/2010/main" val="7246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endParaRPr lang="nl-BE" dirty="0" smtClean="0">
              <a:solidFill>
                <a:schemeClr val="tx1">
                  <a:lumMod val="95000"/>
                  <a:lumOff val="5000"/>
                </a:schemeClr>
              </a:solidFill>
            </a:endParaRPr>
          </a:p>
        </p:txBody>
      </p:sp>
    </p:spTree>
    <p:extLst>
      <p:ext uri="{BB962C8B-B14F-4D97-AF65-F5344CB8AC3E}">
        <p14:creationId xmlns:p14="http://schemas.microsoft.com/office/powerpoint/2010/main" val="1520220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Scope van variabelen</a:t>
            </a:r>
          </a:p>
          <a:p>
            <a:pPr lvl="1">
              <a:lnSpc>
                <a:spcPct val="120000"/>
              </a:lnSpc>
            </a:pPr>
            <a:r>
              <a:rPr lang="nl-BE" dirty="0" smtClean="0">
                <a:solidFill>
                  <a:schemeClr val="tx1">
                    <a:lumMod val="95000"/>
                    <a:lumOff val="5000"/>
                  </a:schemeClr>
                </a:solidFill>
              </a:rPr>
              <a:t>De reden waarom er in functies met parameters wordt gewerkt: het bereik van variabelen.</a:t>
            </a:r>
          </a:p>
          <a:p>
            <a:pPr lvl="1">
              <a:lnSpc>
                <a:spcPct val="120000"/>
              </a:lnSpc>
            </a:pPr>
            <a:r>
              <a:rPr lang="nl-BE" dirty="0" smtClean="0">
                <a:solidFill>
                  <a:schemeClr val="tx1">
                    <a:lumMod val="95000"/>
                    <a:lumOff val="5000"/>
                  </a:schemeClr>
                </a:solidFill>
              </a:rPr>
              <a:t>Variabelen zijn niet overal aanspreekbaar</a:t>
            </a:r>
          </a:p>
          <a:p>
            <a:pPr lvl="1">
              <a:lnSpc>
                <a:spcPct val="120000"/>
              </a:lnSpc>
            </a:pPr>
            <a:r>
              <a:rPr lang="nl-BE" dirty="0" smtClean="0">
                <a:solidFill>
                  <a:schemeClr val="tx1">
                    <a:lumMod val="95000"/>
                    <a:lumOff val="5000"/>
                  </a:schemeClr>
                </a:solidFill>
              </a:rPr>
              <a:t>Er is een verschil tussen </a:t>
            </a:r>
            <a:r>
              <a:rPr lang="nl-BE" b="1" dirty="0" smtClean="0">
                <a:solidFill>
                  <a:schemeClr val="tx1">
                    <a:lumMod val="95000"/>
                    <a:lumOff val="5000"/>
                  </a:schemeClr>
                </a:solidFill>
              </a:rPr>
              <a:t>global </a:t>
            </a:r>
            <a:r>
              <a:rPr lang="nl-BE" dirty="0" smtClean="0">
                <a:solidFill>
                  <a:schemeClr val="tx1">
                    <a:lumMod val="95000"/>
                    <a:lumOff val="5000"/>
                  </a:schemeClr>
                </a:solidFill>
              </a:rPr>
              <a:t>en </a:t>
            </a:r>
            <a:r>
              <a:rPr lang="nl-BE" b="1" dirty="0" smtClean="0">
                <a:solidFill>
                  <a:schemeClr val="tx1">
                    <a:lumMod val="95000"/>
                    <a:lumOff val="5000"/>
                  </a:schemeClr>
                </a:solidFill>
              </a:rPr>
              <a:t>local</a:t>
            </a:r>
            <a:r>
              <a:rPr lang="nl-BE" dirty="0" smtClean="0">
                <a:solidFill>
                  <a:schemeClr val="tx1">
                    <a:lumMod val="95000"/>
                    <a:lumOff val="5000"/>
                  </a:schemeClr>
                </a:solidFill>
              </a:rPr>
              <a:t> </a:t>
            </a:r>
            <a:r>
              <a:rPr lang="nl-BE" b="1" dirty="0" smtClean="0">
                <a:solidFill>
                  <a:schemeClr val="tx1">
                    <a:lumMod val="95000"/>
                    <a:lumOff val="5000"/>
                  </a:schemeClr>
                </a:solidFill>
              </a:rPr>
              <a:t>variables</a:t>
            </a:r>
          </a:p>
          <a:p>
            <a:pPr lvl="2">
              <a:lnSpc>
                <a:spcPct val="120000"/>
              </a:lnSpc>
            </a:pPr>
            <a:r>
              <a:rPr lang="nl-BE" b="1" dirty="0" smtClean="0">
                <a:solidFill>
                  <a:schemeClr val="tx1">
                    <a:lumMod val="95000"/>
                    <a:lumOff val="5000"/>
                  </a:schemeClr>
                </a:solidFill>
              </a:rPr>
              <a:t>Global</a:t>
            </a:r>
            <a:r>
              <a:rPr lang="nl-BE" dirty="0" smtClean="0">
                <a:solidFill>
                  <a:schemeClr val="tx1">
                    <a:lumMod val="95000"/>
                    <a:lumOff val="5000"/>
                  </a:schemeClr>
                </a:solidFill>
              </a:rPr>
              <a:t>: variabele beschikbaar in heel het document</a:t>
            </a:r>
          </a:p>
          <a:p>
            <a:pPr lvl="2">
              <a:lnSpc>
                <a:spcPct val="120000"/>
              </a:lnSpc>
            </a:pPr>
            <a:r>
              <a:rPr lang="nl-BE" b="1" dirty="0" smtClean="0">
                <a:solidFill>
                  <a:schemeClr val="tx1">
                    <a:lumMod val="95000"/>
                    <a:lumOff val="5000"/>
                  </a:schemeClr>
                </a:solidFill>
              </a:rPr>
              <a:t>Local</a:t>
            </a:r>
            <a:r>
              <a:rPr lang="nl-BE" dirty="0" smtClean="0">
                <a:solidFill>
                  <a:schemeClr val="tx1">
                    <a:lumMod val="95000"/>
                    <a:lumOff val="5000"/>
                  </a:schemeClr>
                </a:solidFill>
              </a:rPr>
              <a:t>: enkel beschikbaar binnen een functie</a:t>
            </a:r>
          </a:p>
          <a:p>
            <a:pPr lvl="2">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-scope </a:t>
            </a:r>
            <a:r>
              <a:rPr lang="nl-BE" dirty="0" smtClean="0"/>
              <a:t>)</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728152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Vanuit een functie een globale variabele aanspreken:</a:t>
            </a:r>
          </a:p>
          <a:p>
            <a:pPr lvl="2">
              <a:lnSpc>
                <a:spcPct val="120000"/>
              </a:lnSpc>
            </a:pPr>
            <a:r>
              <a:rPr lang="nl-BE" dirty="0" smtClean="0">
                <a:solidFill>
                  <a:schemeClr val="tx1">
                    <a:lumMod val="95000"/>
                    <a:lumOff val="5000"/>
                  </a:schemeClr>
                </a:solidFill>
              </a:rPr>
              <a:t>define de variable in de function eerst door middel van volgende syntax:</a:t>
            </a:r>
          </a:p>
          <a:p>
            <a:pPr marL="914400" lvl="2" indent="0" algn="ctr">
              <a:lnSpc>
                <a:spcPct val="120000"/>
              </a:lnSpc>
              <a:buNone/>
            </a:pPr>
            <a:r>
              <a:rPr lang="nl-BE" sz="4400" b="1" i="1" dirty="0" smtClean="0">
                <a:solidFill>
                  <a:srgbClr val="0070C0"/>
                </a:solidFill>
                <a:latin typeface="Lucida Console" panose="020B0609040504020204" pitchFamily="49" charset="0"/>
              </a:rPr>
              <a:t>global </a:t>
            </a:r>
            <a:r>
              <a:rPr lang="nl-BE" sz="4400" dirty="0" smtClean="0">
                <a:solidFill>
                  <a:schemeClr val="tx1">
                    <a:lumMod val="95000"/>
                    <a:lumOff val="5000"/>
                  </a:schemeClr>
                </a:solidFill>
                <a:latin typeface="Lucida Console" panose="020B0609040504020204" pitchFamily="49" charset="0"/>
              </a:rPr>
              <a:t>$variable;</a:t>
            </a:r>
          </a:p>
          <a:p>
            <a:pPr marL="914400" lvl="2" indent="0">
              <a:lnSpc>
                <a:spcPct val="120000"/>
              </a:lnSpc>
              <a:buNone/>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global</a:t>
            </a:r>
            <a:r>
              <a:rPr lang="nl-BE" dirty="0" smtClean="0">
                <a:solidFill>
                  <a:srgbClr val="00B050"/>
                </a:solidFill>
              </a:rPr>
              <a:t> </a:t>
            </a:r>
            <a:r>
              <a:rPr lang="nl-BE" dirty="0" smtClean="0"/>
              <a:t>) </a:t>
            </a:r>
            <a:r>
              <a:rPr lang="nl-BE" sz="1600" dirty="0" smtClean="0">
                <a:solidFill>
                  <a:schemeClr val="tx1">
                    <a:lumMod val="95000"/>
                    <a:lumOff val="5000"/>
                  </a:schemeClr>
                </a:solidFill>
              </a:rPr>
              <a:t>(</a:t>
            </a:r>
            <a:r>
              <a:rPr lang="nl-BE" sz="1600" b="1" dirty="0" smtClean="0">
                <a:solidFill>
                  <a:schemeClr val="tx1">
                    <a:lumMod val="95000"/>
                    <a:lumOff val="5000"/>
                  </a:schemeClr>
                </a:solidFill>
              </a:rPr>
              <a:t>OPM</a:t>
            </a:r>
            <a:r>
              <a:rPr lang="nl-BE" sz="1600" dirty="0" smtClean="0">
                <a:solidFill>
                  <a:schemeClr val="tx1">
                    <a:lumMod val="95000"/>
                    <a:lumOff val="5000"/>
                  </a:schemeClr>
                </a:solidFill>
              </a:rPr>
              <a:t>: $GLOBALS['</a:t>
            </a:r>
            <a:r>
              <a:rPr lang="nl-BE" sz="1600" dirty="0" err="1" smtClean="0">
                <a:solidFill>
                  <a:schemeClr val="tx1">
                    <a:lumMod val="95000"/>
                    <a:lumOff val="5000"/>
                  </a:schemeClr>
                </a:solidFill>
              </a:rPr>
              <a:t>variablename</a:t>
            </a:r>
            <a:r>
              <a:rPr lang="nl-BE" sz="1600" dirty="0" smtClean="0">
                <a:solidFill>
                  <a:schemeClr val="tx1">
                    <a:lumMod val="95000"/>
                    <a:lumOff val="5000"/>
                  </a:schemeClr>
                </a:solidFill>
              </a:rPr>
              <a:t>'])</a:t>
            </a:r>
          </a:p>
          <a:p>
            <a:pPr marL="914400" lvl="2" indent="0">
              <a:lnSpc>
                <a:spcPct val="120000"/>
              </a:lnSpc>
              <a:buNone/>
            </a:pPr>
            <a:endParaRPr lang="nl-BE" dirty="0" smtClean="0"/>
          </a:p>
          <a:p>
            <a:endParaRPr lang="nl-BE" dirty="0"/>
          </a:p>
        </p:txBody>
      </p:sp>
    </p:spTree>
    <p:extLst>
      <p:ext uri="{BB962C8B-B14F-4D97-AF65-F5344CB8AC3E}">
        <p14:creationId xmlns:p14="http://schemas.microsoft.com/office/powerpoint/2010/main" val="397687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fontScale="92500" lnSpcReduction="20000"/>
          </a:bodyPr>
          <a:lstStyle/>
          <a:p>
            <a:pPr lvl="1">
              <a:lnSpc>
                <a:spcPct val="150000"/>
              </a:lnSpc>
            </a:pPr>
            <a:r>
              <a:rPr lang="nl-BE" dirty="0" smtClean="0"/>
              <a:t>Multiplatform (Windows / Linux / Mac / …)</a:t>
            </a:r>
          </a:p>
          <a:p>
            <a:pPr lvl="2">
              <a:lnSpc>
                <a:spcPct val="150000"/>
              </a:lnSpc>
            </a:pPr>
            <a:r>
              <a:rPr lang="nl-BE" dirty="0" smtClean="0"/>
              <a:t>Enkele 'All-in-One'-pakketten</a:t>
            </a:r>
          </a:p>
          <a:p>
            <a:pPr lvl="3">
              <a:lnSpc>
                <a:spcPct val="150000"/>
              </a:lnSpc>
            </a:pPr>
            <a:r>
              <a:rPr lang="nl-BE" dirty="0" smtClean="0"/>
              <a:t>LAMP ( </a:t>
            </a:r>
            <a:r>
              <a:rPr lang="nl-BE" b="1" dirty="0" smtClean="0"/>
              <a:t>L</a:t>
            </a:r>
            <a:r>
              <a:rPr lang="nl-BE" dirty="0" smtClean="0"/>
              <a:t>inux </a:t>
            </a:r>
            <a:r>
              <a:rPr lang="nl-BE" b="1" dirty="0" smtClean="0"/>
              <a:t>A</a:t>
            </a:r>
            <a:r>
              <a:rPr lang="nl-BE" dirty="0" smtClean="0"/>
              <a:t>pache </a:t>
            </a:r>
            <a:r>
              <a:rPr lang="nl-BE" b="1" dirty="0" smtClean="0"/>
              <a:t>M</a:t>
            </a:r>
            <a:r>
              <a:rPr lang="nl-BE" dirty="0" smtClean="0"/>
              <a:t>ySQL </a:t>
            </a:r>
            <a:r>
              <a:rPr lang="nl-BE" b="1" dirty="0" smtClean="0"/>
              <a:t>P</a:t>
            </a:r>
            <a:r>
              <a:rPr lang="nl-BE" dirty="0" smtClean="0"/>
              <a:t>HP ) </a:t>
            </a:r>
          </a:p>
          <a:p>
            <a:pPr lvl="3">
              <a:lnSpc>
                <a:spcPct val="150000"/>
              </a:lnSpc>
            </a:pPr>
            <a:r>
              <a:rPr lang="en-US" dirty="0" smtClean="0"/>
              <a:t>MAMP ( </a:t>
            </a:r>
            <a:r>
              <a:rPr lang="en-US" b="1" dirty="0" smtClean="0"/>
              <a:t>M</a:t>
            </a:r>
            <a:r>
              <a:rPr lang="en-US" dirty="0" smtClean="0"/>
              <a:t>acintosh</a:t>
            </a:r>
            <a:r>
              <a:rPr lang="en-US" b="1" dirty="0" smtClean="0"/>
              <a:t> A</a:t>
            </a:r>
            <a:r>
              <a:rPr lang="en-US" dirty="0" smtClean="0"/>
              <a:t>pache </a:t>
            </a:r>
            <a:r>
              <a:rPr lang="en-US" b="1" dirty="0" smtClean="0"/>
              <a:t>M</a:t>
            </a:r>
            <a:r>
              <a:rPr lang="en-US" dirty="0" smtClean="0"/>
              <a:t>ySQL </a:t>
            </a:r>
            <a:r>
              <a:rPr lang="en-US" b="1" dirty="0" smtClean="0"/>
              <a:t>P</a:t>
            </a:r>
            <a:r>
              <a:rPr lang="en-US" dirty="0" smtClean="0"/>
              <a:t>HP )</a:t>
            </a:r>
            <a:endParaRPr lang="nl-BE" dirty="0" smtClean="0"/>
          </a:p>
          <a:p>
            <a:pPr lvl="3">
              <a:lnSpc>
                <a:spcPct val="150000"/>
              </a:lnSpc>
            </a:pPr>
            <a:r>
              <a:rPr lang="en-US" dirty="0" smtClean="0"/>
              <a:t>WAMP ( </a:t>
            </a:r>
            <a:r>
              <a:rPr lang="en-US" b="1" dirty="0" smtClean="0"/>
              <a:t>W</a:t>
            </a:r>
            <a:r>
              <a:rPr lang="en-US" dirty="0" smtClean="0"/>
              <a:t>indows </a:t>
            </a:r>
            <a:r>
              <a:rPr lang="en-US" b="1" dirty="0" smtClean="0"/>
              <a:t>A</a:t>
            </a:r>
            <a:r>
              <a:rPr lang="en-US" dirty="0" smtClean="0"/>
              <a:t>pache </a:t>
            </a:r>
            <a:r>
              <a:rPr lang="en-US" b="1" dirty="0" smtClean="0"/>
              <a:t>M</a:t>
            </a:r>
            <a:r>
              <a:rPr lang="en-US" dirty="0" smtClean="0"/>
              <a:t>ySQL </a:t>
            </a:r>
            <a:r>
              <a:rPr lang="en-US" b="1" dirty="0" smtClean="0"/>
              <a:t>P</a:t>
            </a:r>
            <a:r>
              <a:rPr lang="en-US" dirty="0" smtClean="0"/>
              <a:t>HP ) </a:t>
            </a:r>
          </a:p>
          <a:p>
            <a:pPr lvl="3">
              <a:lnSpc>
                <a:spcPct val="150000"/>
              </a:lnSpc>
            </a:pPr>
            <a:r>
              <a:rPr lang="nl-BE" dirty="0" smtClean="0"/>
              <a:t>XAMPP ( </a:t>
            </a:r>
            <a:r>
              <a:rPr lang="nl-BE" b="1" dirty="0" smtClean="0"/>
              <a:t>X </a:t>
            </a:r>
            <a:r>
              <a:rPr lang="nl-BE" dirty="0" smtClean="0"/>
              <a:t>= Linux, Windows, Mac en Solaris</a:t>
            </a:r>
            <a:br>
              <a:rPr lang="nl-BE" dirty="0" smtClean="0"/>
            </a:br>
            <a:r>
              <a:rPr lang="nl-BE" dirty="0" smtClean="0"/>
              <a:t>		</a:t>
            </a:r>
            <a:r>
              <a:rPr lang="nl-BE" b="1" dirty="0" smtClean="0"/>
              <a:t>A</a:t>
            </a:r>
            <a:r>
              <a:rPr lang="nl-BE" dirty="0" smtClean="0"/>
              <a:t>pache </a:t>
            </a:r>
            <a:br>
              <a:rPr lang="nl-BE" dirty="0" smtClean="0"/>
            </a:br>
            <a:r>
              <a:rPr lang="nl-BE" dirty="0" smtClean="0"/>
              <a:t>		</a:t>
            </a:r>
            <a:r>
              <a:rPr lang="nl-BE" b="1" dirty="0" smtClean="0"/>
              <a:t>M</a:t>
            </a:r>
            <a:r>
              <a:rPr lang="nl-BE" dirty="0" smtClean="0"/>
              <a:t>ySQL </a:t>
            </a:r>
            <a:br>
              <a:rPr lang="nl-BE" dirty="0" smtClean="0"/>
            </a:br>
            <a:r>
              <a:rPr lang="nl-BE" dirty="0" smtClean="0"/>
              <a:t>		</a:t>
            </a:r>
            <a:r>
              <a:rPr lang="nl-BE" b="1" dirty="0" smtClean="0"/>
              <a:t>P</a:t>
            </a:r>
            <a:r>
              <a:rPr lang="nl-BE" dirty="0" smtClean="0"/>
              <a:t>HP </a:t>
            </a:r>
            <a:br>
              <a:rPr lang="nl-BE" dirty="0" smtClean="0"/>
            </a:br>
            <a:r>
              <a:rPr lang="nl-BE" dirty="0" smtClean="0"/>
              <a:t>		</a:t>
            </a:r>
            <a:r>
              <a:rPr lang="nl-BE" b="1" dirty="0" smtClean="0"/>
              <a:t>P</a:t>
            </a:r>
            <a:r>
              <a:rPr lang="nl-BE" dirty="0" smtClean="0"/>
              <a:t>erl )</a:t>
            </a:r>
          </a:p>
          <a:p>
            <a:pPr lvl="3">
              <a:lnSpc>
                <a:spcPct val="150000"/>
              </a:lnSpc>
            </a:pPr>
            <a:endParaRPr lang="nl-BE" dirty="0" smtClean="0"/>
          </a:p>
          <a:p>
            <a:pPr marL="914400" lvl="2" indent="0">
              <a:lnSpc>
                <a:spcPct val="150000"/>
              </a:lnSpc>
              <a:buNone/>
            </a:pPr>
            <a:endParaRPr lang="nl-BE"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708920"/>
            <a:ext cx="2181225"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509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Een functie een local variable laten onthouden</a:t>
            </a:r>
          </a:p>
          <a:p>
            <a:pPr lvl="2">
              <a:lnSpc>
                <a:spcPct val="120000"/>
              </a:lnSpc>
            </a:pPr>
            <a:r>
              <a:rPr lang="nl-BE" dirty="0" smtClean="0">
                <a:solidFill>
                  <a:schemeClr val="tx1">
                    <a:lumMod val="95000"/>
                    <a:lumOff val="5000"/>
                  </a:schemeClr>
                </a:solidFill>
              </a:rPr>
              <a:t>define de variable in de function door middel van volgende syntax:</a:t>
            </a:r>
          </a:p>
          <a:p>
            <a:pPr marL="914400" lvl="2" indent="0" algn="ctr">
              <a:lnSpc>
                <a:spcPct val="120000"/>
              </a:lnSpc>
              <a:buNone/>
            </a:pPr>
            <a:r>
              <a:rPr lang="nl-BE" sz="3600" b="1" i="1" dirty="0" smtClean="0">
                <a:solidFill>
                  <a:srgbClr val="0070C0"/>
                </a:solidFill>
                <a:latin typeface="Lucida Console" panose="020B0609040504020204" pitchFamily="49" charset="0"/>
              </a:rPr>
              <a:t>Static </a:t>
            </a:r>
            <a:r>
              <a:rPr lang="nl-BE" sz="3600" dirty="0" smtClean="0">
                <a:solidFill>
                  <a:schemeClr val="tx1">
                    <a:lumMod val="95000"/>
                    <a:lumOff val="5000"/>
                  </a:schemeClr>
                </a:solidFill>
                <a:latin typeface="Lucida Console" panose="020B0609040504020204" pitchFamily="49" charset="0"/>
              </a:rPr>
              <a:t>$variable = value;</a:t>
            </a:r>
          </a:p>
          <a:p>
            <a:pPr lvl="2">
              <a:lnSpc>
                <a:spcPct val="120000"/>
              </a:lnSpc>
            </a:pPr>
            <a:r>
              <a:rPr lang="nl-BE" sz="2000" dirty="0" smtClean="0">
                <a:solidFill>
                  <a:schemeClr val="tx1">
                    <a:lumMod val="95000"/>
                    <a:lumOff val="5000"/>
                  </a:schemeClr>
                </a:solidFill>
              </a:rPr>
              <a:t> Een static variable kan enkel een value zijn, </a:t>
            </a:r>
            <a:r>
              <a:rPr lang="nl-BE" sz="2000" b="1" dirty="0" smtClean="0">
                <a:solidFill>
                  <a:schemeClr val="tx1">
                    <a:lumMod val="95000"/>
                    <a:lumOff val="5000"/>
                  </a:schemeClr>
                </a:solidFill>
              </a:rPr>
              <a:t>nooit een expression</a:t>
            </a:r>
            <a:r>
              <a:rPr lang="nl-BE" sz="2000" dirty="0" smtClean="0">
                <a:solidFill>
                  <a:schemeClr val="tx1">
                    <a:lumMod val="95000"/>
                    <a:lumOff val="5000"/>
                  </a:schemeClr>
                </a:solidFill>
              </a:rPr>
              <a:t/>
            </a:r>
            <a:br>
              <a:rPr lang="nl-BE" sz="2000" dirty="0" smtClean="0">
                <a:solidFill>
                  <a:schemeClr val="tx1">
                    <a:lumMod val="95000"/>
                    <a:lumOff val="5000"/>
                  </a:schemeClr>
                </a:solidFill>
              </a:rPr>
            </a:b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static</a:t>
            </a:r>
            <a:r>
              <a:rPr lang="nl-BE" dirty="0" smtClean="0">
                <a:solidFill>
                  <a:srgbClr val="00B050"/>
                </a:solidFill>
              </a:rPr>
              <a:t> </a:t>
            </a:r>
            <a:r>
              <a:rPr lang="nl-BE" dirty="0" smtClean="0"/>
              <a:t>)</a:t>
            </a: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43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err="1" smtClean="0"/>
              <a:t>Callback</a:t>
            </a:r>
            <a:endParaRPr lang="nl-BE" dirty="0" smtClean="0"/>
          </a:p>
          <a:p>
            <a:pPr lvl="1">
              <a:lnSpc>
                <a:spcPct val="120000"/>
              </a:lnSpc>
            </a:pPr>
            <a:r>
              <a:rPr lang="nl-BE" dirty="0" smtClean="0">
                <a:solidFill>
                  <a:schemeClr val="tx1">
                    <a:lumMod val="95000"/>
                    <a:lumOff val="5000"/>
                  </a:schemeClr>
                </a:solidFill>
              </a:rPr>
              <a:t>Een functie kan ook in een </a:t>
            </a:r>
            <a:r>
              <a:rPr lang="nl-BE" dirty="0">
                <a:solidFill>
                  <a:schemeClr val="tx1">
                    <a:lumMod val="95000"/>
                    <a:lumOff val="5000"/>
                  </a:schemeClr>
                </a:solidFill>
              </a:rPr>
              <a:t>variabele </a:t>
            </a:r>
            <a:r>
              <a:rPr lang="nl-BE" dirty="0" smtClean="0">
                <a:solidFill>
                  <a:schemeClr val="tx1">
                    <a:lumMod val="95000"/>
                    <a:lumOff val="5000"/>
                  </a:schemeClr>
                </a:solidFill>
              </a:rPr>
              <a:t>opgeslagen worden</a:t>
            </a:r>
          </a:p>
          <a:p>
            <a:pPr lvl="1">
              <a:lnSpc>
                <a:spcPct val="120000"/>
              </a:lnSpc>
            </a:pPr>
            <a:r>
              <a:rPr lang="nl-BE" dirty="0" smtClean="0">
                <a:solidFill>
                  <a:schemeClr val="tx1">
                    <a:lumMod val="95000"/>
                    <a:lumOff val="5000"/>
                  </a:schemeClr>
                </a:solidFill>
              </a:rPr>
              <a:t>Hoe:</a:t>
            </a:r>
          </a:p>
          <a:p>
            <a:pPr lvl="2">
              <a:lnSpc>
                <a:spcPct val="120000"/>
              </a:lnSpc>
            </a:pPr>
            <a:r>
              <a:rPr lang="nl-BE" dirty="0" smtClean="0">
                <a:solidFill>
                  <a:schemeClr val="tx1">
                    <a:lumMod val="95000"/>
                    <a:lumOff val="5000"/>
                  </a:schemeClr>
                </a:solidFill>
              </a:rPr>
              <a:t>Je </a:t>
            </a:r>
            <a:r>
              <a:rPr lang="nl-BE" dirty="0" err="1" smtClean="0">
                <a:solidFill>
                  <a:schemeClr val="tx1">
                    <a:lumMod val="95000"/>
                    <a:lumOff val="5000"/>
                  </a:schemeClr>
                </a:solidFill>
              </a:rPr>
              <a:t>definiëert</a:t>
            </a:r>
            <a:r>
              <a:rPr lang="nl-BE" dirty="0" smtClean="0">
                <a:solidFill>
                  <a:schemeClr val="tx1">
                    <a:lumMod val="95000"/>
                    <a:lumOff val="5000"/>
                  </a:schemeClr>
                </a:solidFill>
              </a:rPr>
              <a:t> de functie</a:t>
            </a:r>
          </a:p>
          <a:p>
            <a:pPr lvl="2">
              <a:lnSpc>
                <a:spcPct val="120000"/>
              </a:lnSpc>
            </a:pPr>
            <a:r>
              <a:rPr lang="nl-BE" dirty="0" smtClean="0">
                <a:solidFill>
                  <a:schemeClr val="tx1">
                    <a:lumMod val="95000"/>
                    <a:lumOff val="5000"/>
                  </a:schemeClr>
                </a:solidFill>
              </a:rPr>
              <a:t>Je benoemt een variabele met de stringnaam van de functie</a:t>
            </a:r>
          </a:p>
          <a:p>
            <a:pPr lvl="2">
              <a:lnSpc>
                <a:spcPct val="120000"/>
              </a:lnSpc>
            </a:pPr>
            <a:r>
              <a:rPr lang="nl-BE" dirty="0" smtClean="0">
                <a:solidFill>
                  <a:schemeClr val="tx1">
                    <a:lumMod val="95000"/>
                    <a:lumOff val="5000"/>
                  </a:schemeClr>
                </a:solidFill>
              </a:rPr>
              <a:t>Nu kan je deze variabele overal gebruiken (bv. Als argument in een andere functie)</a:t>
            </a:r>
          </a:p>
          <a:p>
            <a:pPr lvl="2">
              <a:lnSpc>
                <a:spcPct val="120000"/>
              </a:lnSpc>
            </a:pPr>
            <a:r>
              <a:rPr lang="nl-BE" dirty="0" smtClean="0">
                <a:solidFill>
                  <a:schemeClr val="tx1">
                    <a:lumMod val="95000"/>
                    <a:lumOff val="5000"/>
                  </a:schemeClr>
                </a:solidFill>
              </a:rPr>
              <a:t>Voer de functie uit door achter de </a:t>
            </a:r>
            <a:r>
              <a:rPr lang="nl-BE" dirty="0" err="1" smtClean="0">
                <a:solidFill>
                  <a:schemeClr val="tx1">
                    <a:lumMod val="95000"/>
                    <a:lumOff val="5000"/>
                  </a:schemeClr>
                </a:solidFill>
              </a:rPr>
              <a:t>variabelenaam</a:t>
            </a:r>
            <a:r>
              <a:rPr lang="nl-BE" dirty="0" smtClean="0">
                <a:solidFill>
                  <a:schemeClr val="tx1">
                    <a:lumMod val="95000"/>
                    <a:lumOff val="5000"/>
                  </a:schemeClr>
                </a:solidFill>
              </a:rPr>
              <a:t> () te plaatsen</a:t>
            </a: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23143375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err="1" smtClean="0"/>
              <a:t>Callback</a:t>
            </a:r>
            <a:endParaRPr lang="nl-BE" dirty="0" smtClean="0"/>
          </a:p>
          <a:p>
            <a:pPr lvl="1">
              <a:lnSpc>
                <a:spcPct val="120000"/>
              </a:lnSpc>
            </a:pPr>
            <a:r>
              <a:rPr lang="nl-BE" dirty="0" err="1" smtClean="0">
                <a:solidFill>
                  <a:srgbClr val="002060"/>
                </a:solidFill>
              </a:rPr>
              <a:t>function</a:t>
            </a:r>
            <a:r>
              <a:rPr lang="nl-BE" dirty="0" smtClean="0">
                <a:solidFill>
                  <a:srgbClr val="002060"/>
                </a:solidFill>
              </a:rPr>
              <a:t> test</a:t>
            </a:r>
            <a:r>
              <a:rPr lang="nl-BE" dirty="0" smtClean="0">
                <a:solidFill>
                  <a:srgbClr val="7030A0"/>
                </a:solidFill>
              </a:rPr>
              <a:t>()</a:t>
            </a:r>
            <a:r>
              <a:rPr lang="nl-BE" dirty="0" smtClean="0">
                <a:solidFill>
                  <a:schemeClr val="tx1">
                    <a:lumMod val="95000"/>
                    <a:lumOff val="5000"/>
                  </a:schemeClr>
                </a:solidFill>
              </a:rPr>
              <a:t> </a:t>
            </a:r>
            <a:r>
              <a:rPr lang="nl-BE" dirty="0">
                <a:solidFill>
                  <a:srgbClr val="002060"/>
                </a:solidFill>
              </a:rPr>
              <a:t>{</a:t>
            </a:r>
            <a:r>
              <a:rPr lang="nl-BE" dirty="0">
                <a:solidFill>
                  <a:schemeClr val="tx1">
                    <a:lumMod val="95000"/>
                    <a:lumOff val="5000"/>
                  </a:schemeClr>
                </a:solidFill>
              </a:rPr>
              <a:t/>
            </a:r>
            <a:br>
              <a:rPr lang="nl-BE" dirty="0">
                <a:solidFill>
                  <a:schemeClr val="tx1">
                    <a:lumMod val="95000"/>
                    <a:lumOff val="5000"/>
                  </a:schemeClr>
                </a:solidFill>
              </a:rPr>
            </a:br>
            <a:r>
              <a:rPr lang="nl-BE" dirty="0">
                <a:solidFill>
                  <a:schemeClr val="tx1">
                    <a:lumMod val="95000"/>
                    <a:lumOff val="5000"/>
                  </a:schemeClr>
                </a:solidFill>
              </a:rPr>
              <a:t>	</a:t>
            </a:r>
            <a:r>
              <a:rPr lang="nl-BE" dirty="0" smtClean="0">
                <a:solidFill>
                  <a:schemeClr val="tx1">
                    <a:lumMod val="95000"/>
                    <a:lumOff val="5000"/>
                  </a:schemeClr>
                </a:solidFill>
              </a:rPr>
              <a:t>	</a:t>
            </a:r>
            <a:r>
              <a:rPr lang="nl-BE" dirty="0" smtClean="0">
                <a:solidFill>
                  <a:srgbClr val="002060"/>
                </a:solidFill>
              </a:rPr>
              <a:t>echo ‘Test </a:t>
            </a:r>
            <a:r>
              <a:rPr lang="nl-BE" dirty="0" err="1" smtClean="0">
                <a:solidFill>
                  <a:srgbClr val="002060"/>
                </a:solidFill>
              </a:rPr>
              <a:t>func</a:t>
            </a:r>
            <a:r>
              <a:rPr lang="nl-BE" dirty="0" smtClean="0">
                <a:solidFill>
                  <a:srgbClr val="002060"/>
                </a:solidFill>
              </a:rPr>
              <a:t>’;</a:t>
            </a: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a:t>
            </a:r>
            <a:r>
              <a:rPr lang="nl-BE" dirty="0" smtClean="0">
                <a:solidFill>
                  <a:srgbClr val="002060"/>
                </a:solidFill>
              </a:rPr>
              <a:t>}</a:t>
            </a:r>
            <a:br>
              <a:rPr lang="nl-BE" dirty="0" smtClean="0">
                <a:solidFill>
                  <a:srgbClr val="002060"/>
                </a:solidFill>
              </a:rPr>
            </a:br>
            <a:r>
              <a:rPr lang="nl-BE" dirty="0"/>
              <a:t/>
            </a:r>
            <a:br>
              <a:rPr lang="nl-BE" dirty="0"/>
            </a:br>
            <a:r>
              <a:rPr lang="nl-BE" dirty="0">
                <a:solidFill>
                  <a:srgbClr val="002060"/>
                </a:solidFill>
              </a:rPr>
              <a:t>$</a:t>
            </a:r>
            <a:r>
              <a:rPr lang="nl-BE" dirty="0" err="1">
                <a:solidFill>
                  <a:srgbClr val="002060"/>
                </a:solidFill>
              </a:rPr>
              <a:t>callback</a:t>
            </a:r>
            <a:r>
              <a:rPr lang="nl-BE" dirty="0">
                <a:solidFill>
                  <a:srgbClr val="002060"/>
                </a:solidFill>
              </a:rPr>
              <a:t> = ‘test</a:t>
            </a:r>
            <a:r>
              <a:rPr lang="nl-BE" dirty="0" smtClean="0">
                <a:solidFill>
                  <a:srgbClr val="002060"/>
                </a:solidFill>
              </a:rPr>
              <a:t>’;</a:t>
            </a:r>
            <a:br>
              <a:rPr lang="nl-BE" dirty="0" smtClean="0">
                <a:solidFill>
                  <a:srgbClr val="002060"/>
                </a:solidFill>
              </a:rPr>
            </a:br>
            <a:r>
              <a:rPr lang="nl-BE" dirty="0" smtClean="0">
                <a:solidFill>
                  <a:srgbClr val="002060"/>
                </a:solidFill>
              </a:rPr>
              <a:t/>
            </a:r>
            <a:br>
              <a:rPr lang="nl-BE" dirty="0" smtClean="0">
                <a:solidFill>
                  <a:srgbClr val="002060"/>
                </a:solidFill>
              </a:rPr>
            </a:br>
            <a:r>
              <a:rPr lang="nl-BE" dirty="0" smtClean="0">
                <a:solidFill>
                  <a:srgbClr val="002060"/>
                </a:solidFill>
              </a:rPr>
              <a:t>$</a:t>
            </a:r>
            <a:r>
              <a:rPr lang="nl-BE" dirty="0" err="1" smtClean="0">
                <a:solidFill>
                  <a:srgbClr val="002060"/>
                </a:solidFill>
              </a:rPr>
              <a:t>callback</a:t>
            </a:r>
            <a:r>
              <a:rPr lang="nl-BE" dirty="0" smtClean="0">
                <a:solidFill>
                  <a:srgbClr val="002060"/>
                </a:solidFill>
              </a:rPr>
              <a:t>(); // Resultaat: ‘Test </a:t>
            </a:r>
            <a:r>
              <a:rPr lang="nl-BE" dirty="0" err="1" smtClean="0">
                <a:solidFill>
                  <a:srgbClr val="002060"/>
                </a:solidFill>
              </a:rPr>
              <a:t>func</a:t>
            </a:r>
            <a:r>
              <a:rPr lang="nl-BE" dirty="0" smtClean="0">
                <a:solidFill>
                  <a:srgbClr val="002060"/>
                </a:solidFill>
              </a:rPr>
              <a:t>’</a:t>
            </a:r>
            <a:br>
              <a:rPr lang="nl-BE" dirty="0" smtClean="0">
                <a:solidFill>
                  <a:srgbClr val="002060"/>
                </a:solidFill>
              </a:rPr>
            </a:br>
            <a:endParaRPr lang="nl-BE" dirty="0" smtClean="0">
              <a:solidFill>
                <a:srgbClr val="002060"/>
              </a:solidFill>
            </a:endParaRP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callback</a:t>
            </a:r>
            <a:r>
              <a:rPr lang="nl-BE" dirty="0" smtClean="0">
                <a:solidFill>
                  <a:srgbClr val="00B050"/>
                </a:solidFill>
              </a:rPr>
              <a:t> </a:t>
            </a:r>
            <a:r>
              <a:rPr lang="nl-BE" dirty="0"/>
              <a:t>)</a:t>
            </a:r>
          </a:p>
          <a:p>
            <a:pPr lvl="1">
              <a:lnSpc>
                <a:spcPct val="120000"/>
              </a:lnSpc>
            </a:pPr>
            <a:endParaRPr lang="nl-BE" dirty="0">
              <a:solidFill>
                <a:srgbClr val="002060"/>
              </a:solidFill>
            </a:endParaRPr>
          </a:p>
        </p:txBody>
      </p:sp>
    </p:spTree>
    <p:extLst>
      <p:ext uri="{BB962C8B-B14F-4D97-AF65-F5344CB8AC3E}">
        <p14:creationId xmlns:p14="http://schemas.microsoft.com/office/powerpoint/2010/main" val="4437929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bg1">
                    <a:lumMod val="85000"/>
                  </a:schemeClr>
                </a:solidFill>
              </a:rPr>
              <a:t>Scope</a:t>
            </a:r>
          </a:p>
          <a:p>
            <a:pPr lvl="1">
              <a:lnSpc>
                <a:spcPct val="120000"/>
              </a:lnSpc>
            </a:pPr>
            <a:r>
              <a:rPr lang="nl-BE" dirty="0" smtClean="0">
                <a:solidFill>
                  <a:schemeClr val="tx1">
                    <a:lumMod val="95000"/>
                    <a:lumOff val="5000"/>
                  </a:schemeClr>
                </a:solidFill>
              </a:rPr>
              <a:t>Opdracht: </a:t>
            </a:r>
            <a:r>
              <a:rPr lang="nl-BE" dirty="0" smtClean="0">
                <a:solidFill>
                  <a:srgbClr val="00B0F0"/>
                </a:solidFill>
              </a:rPr>
              <a:t>opdracht-</a:t>
            </a:r>
            <a:r>
              <a:rPr lang="nl-BE" dirty="0" err="1" smtClean="0">
                <a:solidFill>
                  <a:srgbClr val="00B0F0"/>
                </a:solidFill>
              </a:rPr>
              <a:t>functions</a:t>
            </a:r>
            <a:r>
              <a:rPr lang="nl-BE" dirty="0" smtClean="0">
                <a:solidFill>
                  <a:srgbClr val="00B0F0"/>
                </a:solidFill>
              </a:rPr>
              <a:t>-gevorderd </a:t>
            </a:r>
          </a:p>
          <a:p>
            <a:endParaRPr lang="nl-BE" dirty="0"/>
          </a:p>
        </p:txBody>
      </p:sp>
    </p:spTree>
    <p:extLst>
      <p:ext uri="{BB962C8B-B14F-4D97-AF65-F5344CB8AC3E}">
        <p14:creationId xmlns:p14="http://schemas.microsoft.com/office/powerpoint/2010/main" val="2281795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lstStyle/>
          <a:p>
            <a:pPr>
              <a:lnSpc>
                <a:spcPct val="120000"/>
              </a:lnSpc>
            </a:pPr>
            <a:r>
              <a:rPr lang="nl-BE" dirty="0" smtClean="0">
                <a:solidFill>
                  <a:schemeClr val="tx1">
                    <a:lumMod val="95000"/>
                    <a:lumOff val="5000"/>
                  </a:schemeClr>
                </a:solidFill>
              </a:rPr>
              <a:t>Recursive functions</a:t>
            </a:r>
          </a:p>
          <a:p>
            <a:pPr lvl="1">
              <a:lnSpc>
                <a:spcPct val="120000"/>
              </a:lnSpc>
            </a:pP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2780928"/>
            <a:ext cx="85725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6459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Functions</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solidFill>
                  <a:schemeClr val="tx1">
                    <a:lumMod val="95000"/>
                    <a:lumOff val="5000"/>
                  </a:schemeClr>
                </a:solidFill>
              </a:rPr>
              <a:t>Recursive function</a:t>
            </a:r>
          </a:p>
          <a:p>
            <a:pPr lvl="1">
              <a:lnSpc>
                <a:spcPct val="120000"/>
              </a:lnSpc>
            </a:pPr>
            <a:r>
              <a:rPr lang="nl-BE" dirty="0" smtClean="0">
                <a:solidFill>
                  <a:schemeClr val="tx1">
                    <a:lumMod val="95000"/>
                    <a:lumOff val="5000"/>
                  </a:schemeClr>
                </a:solidFill>
              </a:rPr>
              <a:t>recursief = zichzelf aanschrijven. </a:t>
            </a:r>
          </a:p>
          <a:p>
            <a:pPr lvl="1">
              <a:lnSpc>
                <a:spcPct val="120000"/>
              </a:lnSpc>
            </a:pPr>
            <a:r>
              <a:rPr lang="nl-BE" dirty="0" smtClean="0">
                <a:solidFill>
                  <a:schemeClr val="tx1">
                    <a:lumMod val="95000"/>
                    <a:lumOff val="5000"/>
                  </a:schemeClr>
                </a:solidFill>
              </a:rPr>
              <a:t>Een functie kan zichzelf dus aanschrijven.</a:t>
            </a:r>
          </a:p>
          <a:p>
            <a:pPr lvl="1">
              <a:lnSpc>
                <a:spcPct val="120000"/>
              </a:lnSpc>
            </a:pPr>
            <a:r>
              <a:rPr lang="nl-BE" dirty="0" smtClean="0">
                <a:solidFill>
                  <a:schemeClr val="tx1">
                    <a:lumMod val="95000"/>
                    <a:lumOff val="5000"/>
                  </a:schemeClr>
                </a:solidFill>
              </a:rPr>
              <a:t>OPGEPAST: dit kan een infinite loop veroorzaken en dus een crash van het script.</a:t>
            </a:r>
          </a:p>
          <a:p>
            <a:pPr lvl="1">
              <a:lnSpc>
                <a:spcPct val="120000"/>
              </a:lnSpc>
            </a:pPr>
            <a:r>
              <a:rPr lang="nl-BE" dirty="0" smtClean="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-simpel </a:t>
            </a:r>
            <a:r>
              <a:rPr lang="nl-BE" dirty="0" smtClean="0"/>
              <a:t>)</a:t>
            </a:r>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-return </a:t>
            </a:r>
            <a:r>
              <a:rPr lang="nl-BE" dirty="0" smtClean="0"/>
              <a:t>)</a:t>
            </a:r>
            <a:endParaRPr lang="nl-BE" dirty="0"/>
          </a:p>
          <a:p>
            <a:pPr lvl="1">
              <a:lnSpc>
                <a:spcPct val="120000"/>
              </a:lnSpc>
            </a:pPr>
            <a:r>
              <a:rPr lang="nl-BE" dirty="0"/>
              <a:t>(vb. </a:t>
            </a:r>
            <a:r>
              <a:rPr lang="nl-BE" dirty="0" smtClean="0">
                <a:solidFill>
                  <a:srgbClr val="00B050"/>
                </a:solidFill>
              </a:rPr>
              <a:t>voorbeeld-</a:t>
            </a:r>
            <a:r>
              <a:rPr lang="nl-BE" dirty="0" err="1" smtClean="0">
                <a:solidFill>
                  <a:srgbClr val="00B050"/>
                </a:solidFill>
              </a:rPr>
              <a:t>functions</a:t>
            </a:r>
            <a:r>
              <a:rPr lang="nl-BE" dirty="0" smtClean="0">
                <a:solidFill>
                  <a:srgbClr val="00B050"/>
                </a:solidFill>
              </a:rPr>
              <a:t>-</a:t>
            </a:r>
            <a:r>
              <a:rPr lang="nl-BE" dirty="0" err="1" smtClean="0">
                <a:solidFill>
                  <a:srgbClr val="00B050"/>
                </a:solidFill>
              </a:rPr>
              <a:t>recursive</a:t>
            </a:r>
            <a:r>
              <a:rPr lang="nl-BE" dirty="0" smtClean="0">
                <a:solidFill>
                  <a:srgbClr val="00B050"/>
                </a:solidFill>
              </a:rPr>
              <a:t>-uitgebreid </a:t>
            </a:r>
            <a:r>
              <a:rPr lang="nl-BE" dirty="0" smtClean="0"/>
              <a:t>)</a:t>
            </a:r>
          </a:p>
          <a:p>
            <a:pPr lvl="1">
              <a:lnSpc>
                <a:spcPct val="120000"/>
              </a:lnSpc>
            </a:pPr>
            <a:r>
              <a:rPr lang="nl-BE" dirty="0" smtClean="0">
                <a:solidFill>
                  <a:schemeClr val="tx1">
                    <a:lumMod val="95000"/>
                    <a:lumOff val="5000"/>
                  </a:schemeClr>
                </a:solidFill>
              </a:rPr>
              <a:t>Opdracht</a:t>
            </a:r>
            <a:r>
              <a:rPr lang="nl-BE" dirty="0" smtClean="0"/>
              <a:t>:</a:t>
            </a:r>
            <a:r>
              <a:rPr lang="nl-BE" dirty="0" smtClean="0">
                <a:solidFill>
                  <a:srgbClr val="00B0F0"/>
                </a:solidFill>
              </a:rPr>
              <a:t> opdracht-</a:t>
            </a:r>
            <a:r>
              <a:rPr lang="nl-BE" dirty="0" err="1" smtClean="0">
                <a:solidFill>
                  <a:srgbClr val="00B0F0"/>
                </a:solidFill>
              </a:rPr>
              <a:t>functions</a:t>
            </a:r>
            <a:r>
              <a:rPr lang="nl-BE" dirty="0" smtClean="0">
                <a:solidFill>
                  <a:srgbClr val="00B0F0"/>
                </a:solidFill>
              </a:rPr>
              <a:t>-</a:t>
            </a:r>
            <a:r>
              <a:rPr lang="nl-BE" dirty="0" err="1" smtClean="0">
                <a:solidFill>
                  <a:srgbClr val="00B0F0"/>
                </a:solidFill>
              </a:rPr>
              <a:t>recursive</a:t>
            </a: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3726113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solidFill>
                  <a:schemeClr val="tx1">
                    <a:lumMod val="95000"/>
                    <a:lumOff val="5000"/>
                  </a:schemeClr>
                </a:solidFill>
              </a:rPr>
              <a:t>$_GET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Zichtbaar voor iedereen</a:t>
            </a:r>
          </a:p>
          <a:p>
            <a:pPr lvl="1">
              <a:lnSpc>
                <a:spcPct val="120000"/>
              </a:lnSpc>
            </a:pPr>
            <a:r>
              <a:rPr lang="nl-BE" dirty="0" smtClean="0">
                <a:solidFill>
                  <a:schemeClr val="tx1">
                    <a:lumMod val="95000"/>
                    <a:lumOff val="5000"/>
                  </a:schemeClr>
                </a:solidFill>
              </a:rPr>
              <a:t>Zichtbaar in de url</a:t>
            </a:r>
          </a:p>
          <a:p>
            <a:pPr lvl="2">
              <a:lnSpc>
                <a:spcPct val="120000"/>
              </a:lnSpc>
            </a:pPr>
            <a:r>
              <a:rPr lang="nl-BE" dirty="0" smtClean="0">
                <a:solidFill>
                  <a:schemeClr val="tx1">
                    <a:lumMod val="95000"/>
                    <a:lumOff val="5000"/>
                  </a:schemeClr>
                </a:solidFill>
              </a:rPr>
              <a:t>Voordeel: kan makkelijk gedeeld worden</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r>
              <a:rPr lang="nl-BE" dirty="0" smtClean="0">
                <a:solidFill>
                  <a:schemeClr val="tx1">
                    <a:lumMod val="95000"/>
                    <a:lumOff val="5000"/>
                  </a:schemeClr>
                </a:solidFill>
              </a:rPr>
              <a:t>Informatiegrootte is gelimiteerd (max. 2000 karakters)</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69627"/>
            <a:ext cx="602466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07842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smtClean="0">
                <a:solidFill>
                  <a:schemeClr val="bg1">
                    <a:lumMod val="75000"/>
                  </a:schemeClr>
                </a:solidFill>
              </a:rPr>
              <a:t>$_GET variable</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tonen van informatie</a:t>
            </a:r>
            <a:r>
              <a:rPr lang="nl-BE" dirty="0" smtClean="0">
                <a:solidFill>
                  <a:schemeClr val="tx1">
                    <a:lumMod val="95000"/>
                    <a:lumOff val="5000"/>
                  </a:schemeClr>
                </a:solidFill>
              </a:rPr>
              <a:t>'</a:t>
            </a:r>
          </a:p>
          <a:p>
            <a:pPr lvl="1">
              <a:lnSpc>
                <a:spcPct val="120000"/>
              </a:lnSpc>
            </a:pPr>
            <a:r>
              <a:rPr lang="nl-BE" dirty="0" smtClean="0">
                <a:solidFill>
                  <a:schemeClr val="tx1">
                    <a:lumMod val="95000"/>
                    <a:lumOff val="5000"/>
                  </a:schemeClr>
                </a:solidFill>
              </a:rPr>
              <a:t>Syntax:</a:t>
            </a:r>
          </a:p>
          <a:p>
            <a:pPr lvl="2">
              <a:lnSpc>
                <a:spcPct val="120000"/>
              </a:lnSpc>
            </a:pPr>
            <a:r>
              <a:rPr lang="nl-BE" dirty="0" smtClean="0">
                <a:solidFill>
                  <a:schemeClr val="tx1">
                    <a:lumMod val="95000"/>
                    <a:lumOff val="5000"/>
                  </a:schemeClr>
                </a:solidFill>
              </a:rPr>
              <a:t>Eén variable: </a:t>
            </a:r>
            <a:br>
              <a:rPr lang="nl-BE" dirty="0" smtClean="0">
                <a:solidFill>
                  <a:schemeClr val="tx1">
                    <a:lumMod val="95000"/>
                    <a:lumOff val="5000"/>
                  </a:schemeClr>
                </a:solidFill>
              </a:rPr>
            </a:br>
            <a:r>
              <a:rPr lang="nl-BE" dirty="0" smtClean="0">
                <a:solidFill>
                  <a:schemeClr val="tx1">
                    <a:lumMod val="95000"/>
                    <a:lumOff val="5000"/>
                  </a:schemeClr>
                </a:solidFill>
              </a:rPr>
              <a:t/>
            </a:r>
            <a:br>
              <a:rPr lang="nl-BE" dirty="0" smtClean="0">
                <a:solidFill>
                  <a:schemeClr val="tx1">
                    <a:lumMod val="95000"/>
                    <a:lumOff val="5000"/>
                  </a:schemeClr>
                </a:solidFill>
              </a:rPr>
            </a:br>
            <a:r>
              <a:rPr lang="nl-BE" dirty="0" smtClean="0">
                <a:solidFill>
                  <a:schemeClr val="tx1">
                    <a:lumMod val="95000"/>
                    <a:lumOff val="5000"/>
                  </a:schemeClr>
                </a:solidFill>
              </a:rPr>
              <a:t>	http://www.url.be/contact.html</a:t>
            </a:r>
            <a:r>
              <a:rPr lang="nl-BE" b="1" dirty="0" smtClean="0">
                <a:solidFill>
                  <a:schemeClr val="tx1">
                    <a:lumMod val="95000"/>
                    <a:lumOff val="5000"/>
                  </a:schemeClr>
                </a:solidFill>
              </a:rPr>
              <a:t>?</a:t>
            </a:r>
            <a:r>
              <a:rPr lang="nl-BE" dirty="0" smtClean="0">
                <a:solidFill>
                  <a:schemeClr val="tx1">
                    <a:lumMod val="95000"/>
                    <a:lumOff val="5000"/>
                  </a:schemeClr>
                </a:solidFill>
              </a:rPr>
              <a:t>variablename</a:t>
            </a:r>
            <a:r>
              <a:rPr lang="nl-BE" b="1" dirty="0" smtClean="0">
                <a:solidFill>
                  <a:schemeClr val="tx1">
                    <a:lumMod val="95000"/>
                    <a:lumOff val="5000"/>
                  </a:schemeClr>
                </a:solidFill>
              </a:rPr>
              <a:t>=</a:t>
            </a:r>
            <a:r>
              <a:rPr lang="nl-BE" dirty="0" smtClean="0">
                <a:solidFill>
                  <a:schemeClr val="tx1">
                    <a:lumMod val="95000"/>
                    <a:lumOff val="5000"/>
                  </a:schemeClr>
                </a:solidFill>
              </a:rPr>
              <a:t>value</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2">
              <a:lnSpc>
                <a:spcPct val="120000"/>
              </a:lnSpc>
            </a:pPr>
            <a:endParaRPr lang="nl-BE" dirty="0" smtClean="0">
              <a:solidFill>
                <a:schemeClr val="tx1">
                  <a:lumMod val="95000"/>
                  <a:lumOff val="5000"/>
                </a:schemeClr>
              </a:solidFill>
            </a:endParaRPr>
          </a:p>
          <a:p>
            <a:pPr lvl="2">
              <a:lnSpc>
                <a:spcPct val="120000"/>
              </a:lnSpc>
            </a:pPr>
            <a:r>
              <a:rPr lang="nl-BE" dirty="0" smtClean="0">
                <a:solidFill>
                  <a:schemeClr val="tx1">
                    <a:lumMod val="95000"/>
                    <a:lumOff val="5000"/>
                  </a:schemeClr>
                </a:solidFill>
              </a:rPr>
              <a:t>Meerdere variables:</a:t>
            </a:r>
          </a:p>
          <a:p>
            <a:pPr marL="914400" lvl="2" indent="0">
              <a:lnSpc>
                <a:spcPct val="120000"/>
              </a:lnSpc>
              <a:buNone/>
            </a:pPr>
            <a:r>
              <a:rPr lang="nl-BE" dirty="0" smtClean="0">
                <a:solidFill>
                  <a:schemeClr val="tx1">
                    <a:lumMod val="95000"/>
                    <a:lumOff val="5000"/>
                  </a:schemeClr>
                </a:solidFill>
              </a:rPr>
              <a:t>	 	</a:t>
            </a:r>
            <a:r>
              <a:rPr lang="nl-BE" sz="2100" dirty="0" smtClean="0">
                <a:solidFill>
                  <a:schemeClr val="tx1">
                    <a:lumMod val="95000"/>
                    <a:lumOff val="5000"/>
                  </a:schemeClr>
                </a:solidFill>
              </a:rPr>
              <a:t>http://www.url.be/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variablename</a:t>
            </a:r>
            <a:r>
              <a:rPr lang="nl-BE" sz="2100" b="1" dirty="0" smtClean="0">
                <a:solidFill>
                  <a:schemeClr val="tx1">
                    <a:lumMod val="95000"/>
                    <a:lumOff val="5000"/>
                  </a:schemeClr>
                </a:solidFill>
              </a:rPr>
              <a:t>=</a:t>
            </a:r>
            <a:r>
              <a:rPr lang="nl-BE" sz="2100" dirty="0" smtClean="0">
                <a:solidFill>
                  <a:schemeClr val="tx1">
                    <a:lumMod val="95000"/>
                    <a:lumOff val="5000"/>
                  </a:schemeClr>
                </a:solidFill>
              </a:rPr>
              <a:t>value</a:t>
            </a:r>
            <a:r>
              <a:rPr lang="nl-BE" sz="2100" b="1" dirty="0" smtClean="0">
                <a:solidFill>
                  <a:schemeClr val="tx1">
                    <a:lumMod val="95000"/>
                    <a:lumOff val="5000"/>
                  </a:schemeClr>
                </a:solidFill>
              </a:rPr>
              <a:t>&amp;</a:t>
            </a:r>
            <a:r>
              <a:rPr lang="nl-BE" sz="2100" dirty="0" smtClean="0">
                <a:solidFill>
                  <a:schemeClr val="tx1">
                    <a:lumMod val="95000"/>
                    <a:lumOff val="5000"/>
                  </a:schemeClr>
                </a:solidFill>
              </a:rPr>
              <a:t>variablename02=value02</a:t>
            </a:r>
            <a:r>
              <a:rPr lang="nl-BE" dirty="0" smtClean="0">
                <a:solidFill>
                  <a:schemeClr val="tx1">
                    <a:lumMod val="95000"/>
                    <a:lumOff val="5000"/>
                  </a:schemeClr>
                </a:solidFill>
              </a:rPr>
              <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704" y="5483324"/>
            <a:ext cx="58102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650" y="4005064"/>
            <a:ext cx="3048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5982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$_GET</a:t>
            </a:r>
            <a:endParaRPr lang="nl-BE"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400" dirty="0" smtClean="0">
                <a:latin typeface="Lucida Console" panose="020B0609040504020204" pitchFamily="49" charset="0"/>
              </a:rPr>
              <a:t>&lt;form action="</a:t>
            </a:r>
            <a:r>
              <a:rPr lang="nl-BE" sz="2400" dirty="0" err="1" smtClean="0">
                <a:latin typeface="Lucida Console" panose="020B0609040504020204" pitchFamily="49" charset="0"/>
              </a:rPr>
              <a:t>validate.php</a:t>
            </a:r>
            <a:r>
              <a:rPr lang="nl-BE" sz="2400" dirty="0" smtClean="0">
                <a:latin typeface="Lucida Console" panose="020B0609040504020204" pitchFamily="49" charset="0"/>
              </a:rPr>
              <a:t>" </a:t>
            </a:r>
            <a:r>
              <a:rPr lang="nl-BE" sz="2400" dirty="0" err="1" smtClean="0">
                <a:latin typeface="Lucida Console" panose="020B0609040504020204" pitchFamily="49" charset="0"/>
              </a:rPr>
              <a:t>method</a:t>
            </a:r>
            <a:r>
              <a:rPr lang="nl-BE" sz="2400" dirty="0" smtClean="0">
                <a:latin typeface="Lucida Console" panose="020B0609040504020204" pitchFamily="49" charset="0"/>
              </a:rPr>
              <a:t>="get"&gt;</a:t>
            </a:r>
          </a:p>
          <a:p>
            <a:pPr marL="457200" lvl="1" indent="0">
              <a:lnSpc>
                <a:spcPct val="120000"/>
              </a:lnSpc>
              <a:buNone/>
            </a:pPr>
            <a:r>
              <a:rPr lang="nl-BE" sz="2400" dirty="0" smtClean="0">
                <a:latin typeface="Lucida Console" panose="020B0609040504020204" pitchFamily="49" charset="0"/>
              </a:rPr>
              <a:t>		&lt;input type="text" name="email"&gt;</a:t>
            </a:r>
          </a:p>
          <a:p>
            <a:pPr marL="457200" lvl="1" indent="0">
              <a:lnSpc>
                <a:spcPct val="120000"/>
              </a:lnSpc>
              <a:buNone/>
            </a:pPr>
            <a:r>
              <a:rPr lang="nl-BE" sz="24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dirty="0" smtClean="0">
                <a:solidFill>
                  <a:srgbClr val="002060"/>
                </a:solidFill>
              </a:rPr>
              <a:t>$_GET['</a:t>
            </a:r>
            <a:r>
              <a:rPr lang="nl-BE" dirty="0" smtClean="0"/>
              <a:t>email'</a:t>
            </a:r>
            <a:r>
              <a:rPr lang="nl-BE" dirty="0" smtClean="0">
                <a:solidFill>
                  <a:srgbClr val="002060"/>
                </a:solidFill>
              </a:rPr>
              <a:t>]</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voorbeeld-get-basis </a:t>
            </a:r>
            <a:r>
              <a:rPr lang="nl-BE" dirty="0" smtClean="0"/>
              <a:t>)</a:t>
            </a:r>
          </a:p>
          <a:p>
            <a:pPr lvl="1">
              <a:lnSpc>
                <a:spcPct val="120000"/>
              </a:lnSpc>
              <a:buFontTx/>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opdracht-get</a:t>
            </a:r>
            <a:endParaRPr lang="nl-BE" dirty="0">
              <a:solidFill>
                <a:schemeClr val="tx1">
                  <a:lumMod val="95000"/>
                  <a:lumOff val="5000"/>
                </a:schemeClr>
              </a:solidFill>
            </a:endParaRPr>
          </a:p>
        </p:txBody>
      </p:sp>
    </p:spTree>
    <p:extLst>
      <p:ext uri="{BB962C8B-B14F-4D97-AF65-F5344CB8AC3E}">
        <p14:creationId xmlns:p14="http://schemas.microsoft.com/office/powerpoint/2010/main" val="34294092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lnSpcReduction="10000"/>
          </a:bodyPr>
          <a:lstStyle/>
          <a:p>
            <a:pPr>
              <a:lnSpc>
                <a:spcPct val="120000"/>
              </a:lnSpc>
            </a:pPr>
            <a:r>
              <a:rPr lang="nl-BE" dirty="0" smtClean="0">
                <a:solidFill>
                  <a:schemeClr val="tx1">
                    <a:lumMod val="95000"/>
                    <a:lumOff val="5000"/>
                  </a:schemeClr>
                </a:solidFill>
              </a:rPr>
              <a:t>$_POST variable</a:t>
            </a:r>
          </a:p>
          <a:p>
            <a:pPr lvl="1">
              <a:lnSpc>
                <a:spcPct val="120000"/>
              </a:lnSpc>
            </a:pPr>
            <a:r>
              <a:rPr lang="nl-BE" dirty="0" smtClean="0">
                <a:solidFill>
                  <a:schemeClr val="tx1">
                    <a:lumMod val="95000"/>
                    <a:lumOff val="5000"/>
                  </a:schemeClr>
                </a:solidFill>
              </a:rPr>
              <a:t>Manier om informatie naar de server te sturen</a:t>
            </a:r>
          </a:p>
          <a:p>
            <a:pPr lvl="1">
              <a:lnSpc>
                <a:spcPct val="120000"/>
              </a:lnSpc>
            </a:pPr>
            <a:r>
              <a:rPr lang="nl-BE" dirty="0" smtClean="0">
                <a:solidFill>
                  <a:schemeClr val="tx1">
                    <a:lumMod val="95000"/>
                    <a:lumOff val="5000"/>
                  </a:schemeClr>
                </a:solidFill>
              </a:rPr>
              <a:t>Enkel zichtbaar voor de server</a:t>
            </a:r>
          </a:p>
          <a:p>
            <a:pPr lvl="1">
              <a:lnSpc>
                <a:spcPct val="120000"/>
              </a:lnSpc>
            </a:pPr>
            <a:r>
              <a:rPr lang="nl-BE" dirty="0" smtClean="0">
                <a:solidFill>
                  <a:schemeClr val="tx1">
                    <a:lumMod val="95000"/>
                    <a:lumOff val="5000"/>
                  </a:schemeClr>
                </a:solidFill>
              </a:rPr>
              <a:t>Informatiegrootte is niet gelimiteerd</a:t>
            </a:r>
          </a:p>
          <a:p>
            <a:pPr lvl="1">
              <a:lnSpc>
                <a:spcPct val="120000"/>
              </a:lnSpc>
            </a:pPr>
            <a:r>
              <a:rPr lang="nl-BE" dirty="0" smtClean="0">
                <a:solidFill>
                  <a:schemeClr val="tx1">
                    <a:lumMod val="95000"/>
                    <a:lumOff val="5000"/>
                  </a:schemeClr>
                </a:solidFill>
              </a:rPr>
              <a:t>Wordt gebruikt voor het </a:t>
            </a:r>
            <a:r>
              <a:rPr lang="nl-BE" b="1" dirty="0" smtClean="0">
                <a:solidFill>
                  <a:schemeClr val="tx1">
                    <a:lumMod val="95000"/>
                    <a:lumOff val="5000"/>
                  </a:schemeClr>
                </a:solidFill>
              </a:rPr>
              <a:t>aanpassen</a:t>
            </a:r>
            <a:r>
              <a:rPr lang="nl-BE" dirty="0" smtClean="0">
                <a:solidFill>
                  <a:schemeClr val="tx1">
                    <a:lumMod val="95000"/>
                    <a:lumOff val="5000"/>
                  </a:schemeClr>
                </a:solidFill>
              </a:rPr>
              <a:t> van informatie en voor het doorsturen van </a:t>
            </a:r>
            <a:r>
              <a:rPr lang="nl-BE" b="1" dirty="0" smtClean="0">
                <a:solidFill>
                  <a:schemeClr val="tx1">
                    <a:lumMod val="95000"/>
                    <a:lumOff val="5000"/>
                  </a:schemeClr>
                </a:solidFill>
              </a:rPr>
              <a:t>gevoelige</a:t>
            </a:r>
            <a:r>
              <a:rPr lang="nl-BE" dirty="0" smtClean="0">
                <a:solidFill>
                  <a:schemeClr val="tx1">
                    <a:lumMod val="95000"/>
                    <a:lumOff val="5000"/>
                  </a:schemeClr>
                </a:solidFill>
              </a:rPr>
              <a:t> </a:t>
            </a:r>
            <a:r>
              <a:rPr lang="nl-BE" b="1" dirty="0" smtClean="0">
                <a:solidFill>
                  <a:schemeClr val="tx1">
                    <a:lumMod val="95000"/>
                    <a:lumOff val="5000"/>
                  </a:schemeClr>
                </a:solidFill>
              </a:rPr>
              <a:t>informatie</a:t>
            </a:r>
            <a:r>
              <a:rPr lang="nl-BE" dirty="0" smtClean="0">
                <a:solidFill>
                  <a:schemeClr val="tx1">
                    <a:lumMod val="95000"/>
                    <a:lumOff val="5000"/>
                  </a:schemeClr>
                </a:solidFill>
              </a:rPr>
              <a:t> (usernames/passwords)</a:t>
            </a:r>
            <a:br>
              <a:rPr lang="nl-BE" dirty="0" smtClean="0">
                <a:solidFill>
                  <a:schemeClr val="tx1">
                    <a:lumMod val="95000"/>
                    <a:lumOff val="5000"/>
                  </a:schemeClr>
                </a:solidFill>
              </a:rPr>
            </a:br>
            <a:endParaRPr lang="nl-BE" dirty="0" smtClean="0">
              <a:solidFill>
                <a:schemeClr val="tx1">
                  <a:lumMod val="95000"/>
                  <a:lumOff val="5000"/>
                </a:schemeClr>
              </a:solidFill>
            </a:endParaRPr>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118960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Inleiding</a:t>
            </a:r>
            <a:endParaRPr lang="nl-BE" dirty="0"/>
          </a:p>
        </p:txBody>
      </p:sp>
      <p:sp>
        <p:nvSpPr>
          <p:cNvPr id="3" name="Content Placeholder 2"/>
          <p:cNvSpPr>
            <a:spLocks noGrp="1"/>
          </p:cNvSpPr>
          <p:nvPr>
            <p:ph idx="1"/>
          </p:nvPr>
        </p:nvSpPr>
        <p:spPr/>
        <p:txBody>
          <a:bodyPr>
            <a:normAutofit lnSpcReduction="10000"/>
          </a:bodyPr>
          <a:lstStyle/>
          <a:p>
            <a:pPr lvl="1">
              <a:lnSpc>
                <a:spcPct val="150000"/>
              </a:lnSpc>
            </a:pPr>
            <a:r>
              <a:rPr lang="nl-BE" dirty="0" smtClean="0"/>
              <a:t>Compatibel met meest gangbare servers (Apache, ISS, …)</a:t>
            </a:r>
          </a:p>
          <a:p>
            <a:pPr lvl="1">
              <a:lnSpc>
                <a:spcPct val="150000"/>
              </a:lnSpc>
            </a:pPr>
            <a:r>
              <a:rPr lang="nl-BE" dirty="0" smtClean="0"/>
              <a:t>Meerdere database-types ondersteunen </a:t>
            </a:r>
          </a:p>
          <a:p>
            <a:pPr lvl="2">
              <a:lnSpc>
                <a:spcPct val="150000"/>
              </a:lnSpc>
            </a:pPr>
            <a:r>
              <a:rPr lang="nl-BE" dirty="0" smtClean="0"/>
              <a:t>MySQL, Informix, Oracle, Sybase, Solid, PostgreSQL, Generic ODBC, MongoDB, ...</a:t>
            </a:r>
          </a:p>
          <a:p>
            <a:pPr lvl="1">
              <a:lnSpc>
                <a:spcPct val="150000"/>
              </a:lnSpc>
            </a:pPr>
            <a:r>
              <a:rPr lang="nl-BE" dirty="0" smtClean="0"/>
              <a:t>Gratis te downloaden &amp; gebruiken</a:t>
            </a:r>
          </a:p>
          <a:p>
            <a:pPr lvl="1">
              <a:lnSpc>
                <a:spcPct val="150000"/>
              </a:lnSpc>
            </a:pPr>
            <a:r>
              <a:rPr lang="nl-BE" dirty="0" smtClean="0"/>
              <a:t>Makkelijk om te leren</a:t>
            </a:r>
          </a:p>
          <a:p>
            <a:pPr marL="914400" lvl="2" indent="0">
              <a:lnSpc>
                <a:spcPct val="150000"/>
              </a:lnSpc>
              <a:buNone/>
            </a:pPr>
            <a:endParaRPr lang="nl-BE" dirty="0" smtClean="0"/>
          </a:p>
          <a:p>
            <a:endParaRPr lang="nl-BE" dirty="0"/>
          </a:p>
        </p:txBody>
      </p:sp>
    </p:spTree>
    <p:extLst>
      <p:ext uri="{BB962C8B-B14F-4D97-AF65-F5344CB8AC3E}">
        <p14:creationId xmlns:p14="http://schemas.microsoft.com/office/powerpoint/2010/main" val="18030371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$_POST</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Hoe gebruiken?</a:t>
            </a:r>
          </a:p>
          <a:p>
            <a:pPr lvl="1">
              <a:lnSpc>
                <a:spcPct val="120000"/>
              </a:lnSpc>
            </a:pPr>
            <a:r>
              <a:rPr lang="nl-BE" dirty="0" smtClean="0"/>
              <a:t>form.html</a:t>
            </a:r>
          </a:p>
          <a:p>
            <a:pPr marL="457200" lvl="1" indent="0">
              <a:lnSpc>
                <a:spcPct val="120000"/>
              </a:lnSpc>
              <a:buNone/>
            </a:pPr>
            <a:r>
              <a:rPr lang="nl-BE" dirty="0" smtClean="0"/>
              <a:t>	</a:t>
            </a:r>
            <a:r>
              <a:rPr lang="nl-BE" sz="2000" dirty="0" smtClean="0">
                <a:latin typeface="Lucida Console" panose="020B0609040504020204" pitchFamily="49" charset="0"/>
              </a:rPr>
              <a:t>&lt;form action="</a:t>
            </a:r>
            <a:r>
              <a:rPr lang="nl-BE" sz="2000" dirty="0" err="1" smtClean="0">
                <a:latin typeface="Lucida Console" panose="020B0609040504020204" pitchFamily="49" charset="0"/>
              </a:rPr>
              <a:t>validate.php</a:t>
            </a:r>
            <a:r>
              <a:rPr lang="nl-BE" sz="2000" dirty="0" smtClean="0">
                <a:latin typeface="Lucida Console" panose="020B0609040504020204" pitchFamily="49" charset="0"/>
              </a:rPr>
              <a:t>" </a:t>
            </a:r>
            <a:r>
              <a:rPr lang="nl-BE" sz="2000" dirty="0" err="1" smtClean="0">
                <a:latin typeface="Lucida Console" panose="020B0609040504020204" pitchFamily="49" charset="0"/>
              </a:rPr>
              <a:t>method</a:t>
            </a:r>
            <a:r>
              <a:rPr lang="nl-BE" sz="2000" dirty="0" smtClean="0">
                <a:latin typeface="Lucida Console" panose="020B0609040504020204" pitchFamily="49" charset="0"/>
              </a:rPr>
              <a:t>="post"&gt;</a:t>
            </a:r>
          </a:p>
          <a:p>
            <a:pPr marL="457200" lvl="1" indent="0">
              <a:lnSpc>
                <a:spcPct val="120000"/>
              </a:lnSpc>
              <a:buNone/>
            </a:pPr>
            <a:r>
              <a:rPr lang="nl-BE" sz="2000" dirty="0" smtClean="0">
                <a:latin typeface="Lucida Console" panose="020B0609040504020204" pitchFamily="49" charset="0"/>
              </a:rPr>
              <a:t>		&lt;input type="password" name="password"&gt;</a:t>
            </a:r>
          </a:p>
          <a:p>
            <a:pPr marL="457200" lvl="1" indent="0">
              <a:lnSpc>
                <a:spcPct val="120000"/>
              </a:lnSpc>
              <a:buNone/>
            </a:pPr>
            <a:r>
              <a:rPr lang="nl-BE" sz="2000" dirty="0" smtClean="0">
                <a:latin typeface="Lucida Console" panose="020B0609040504020204" pitchFamily="49" charset="0"/>
              </a:rPr>
              <a:t>	&lt;/form&gt;</a:t>
            </a:r>
          </a:p>
          <a:p>
            <a:pPr lvl="1">
              <a:lnSpc>
                <a:spcPct val="120000"/>
              </a:lnSpc>
              <a:buFontTx/>
              <a:buChar char="-"/>
            </a:pPr>
            <a:r>
              <a:rPr lang="nl-BE" dirty="0" smtClean="0"/>
              <a:t>validate.php</a:t>
            </a:r>
            <a:br>
              <a:rPr lang="nl-BE" dirty="0" smtClean="0"/>
            </a:br>
            <a:r>
              <a:rPr lang="nl-BE" dirty="0" smtClean="0"/>
              <a:t>	</a:t>
            </a:r>
            <a:r>
              <a:rPr lang="nl-BE" sz="2000" dirty="0" smtClean="0">
                <a:solidFill>
                  <a:srgbClr val="002060"/>
                </a:solidFill>
                <a:latin typeface="Lucida Console" panose="020B0609040504020204" pitchFamily="49" charset="0"/>
              </a:rPr>
              <a:t>$_POST['</a:t>
            </a:r>
            <a:r>
              <a:rPr lang="nl-BE" sz="2000" dirty="0" smtClean="0">
                <a:latin typeface="Lucida Console" panose="020B0609040504020204" pitchFamily="49" charset="0"/>
              </a:rPr>
              <a:t>password'</a:t>
            </a:r>
            <a:r>
              <a:rPr lang="nl-BE" sz="2000" dirty="0" smtClean="0">
                <a:solidFill>
                  <a:srgbClr val="002060"/>
                </a:solidFill>
                <a:latin typeface="Lucida Console" panose="020B0609040504020204" pitchFamily="49" charset="0"/>
              </a:rPr>
              <a:t>]</a:t>
            </a:r>
            <a:r>
              <a:rPr lang="nl-BE" sz="2000" dirty="0" smtClean="0">
                <a:latin typeface="Lucida Console" panose="020B0609040504020204" pitchFamily="49" charset="0"/>
              </a:rPr>
              <a:t>; </a:t>
            </a:r>
            <a:r>
              <a:rPr lang="nl-BE" dirty="0" smtClean="0"/>
              <a:t>	=&gt; is dus een </a:t>
            </a:r>
            <a:r>
              <a:rPr lang="nl-BE" b="1" dirty="0" smtClean="0"/>
              <a:t>ARRAY</a:t>
            </a:r>
            <a:r>
              <a:rPr lang="nl-BE" dirty="0" smtClean="0"/>
              <a:t>!</a:t>
            </a:r>
          </a:p>
          <a:p>
            <a:pPr lvl="1">
              <a:lnSpc>
                <a:spcPct val="120000"/>
              </a:lnSpc>
              <a:buFontTx/>
              <a:buChar char="-"/>
            </a:pPr>
            <a:r>
              <a:rPr lang="nl-BE" dirty="0" smtClean="0"/>
              <a:t>(vb. </a:t>
            </a:r>
            <a:r>
              <a:rPr lang="nl-BE" dirty="0" smtClean="0">
                <a:solidFill>
                  <a:srgbClr val="00B050"/>
                </a:solidFill>
              </a:rPr>
              <a:t>voorbeeld-post-basis </a:t>
            </a:r>
            <a:r>
              <a:rPr lang="nl-BE" dirty="0" smtClean="0"/>
              <a:t>)</a:t>
            </a:r>
          </a:p>
        </p:txBody>
      </p:sp>
    </p:spTree>
    <p:extLst>
      <p:ext uri="{BB962C8B-B14F-4D97-AF65-F5344CB8AC3E}">
        <p14:creationId xmlns:p14="http://schemas.microsoft.com/office/powerpoint/2010/main" val="15598387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lstStyle/>
          <a:p>
            <a:pPr>
              <a:lnSpc>
                <a:spcPct val="120000"/>
              </a:lnSpc>
            </a:pPr>
            <a:r>
              <a:rPr lang="nl-BE" dirty="0" smtClean="0"/>
              <a:t>Wanneer $_GET of $_POST worden aangeroepen zonder dat er iets '</a:t>
            </a:r>
            <a:r>
              <a:rPr lang="nl-BE" dirty="0" err="1" smtClean="0"/>
              <a:t>gesubmit</a:t>
            </a:r>
            <a:r>
              <a:rPr lang="nl-BE" dirty="0" smtClean="0"/>
              <a:t>' is 	=&gt; error-message!</a:t>
            </a:r>
            <a:br>
              <a:rPr lang="nl-BE" dirty="0" smtClean="0"/>
            </a:br>
            <a:endParaRPr lang="nl-BE" dirty="0" smtClean="0"/>
          </a:p>
          <a:p>
            <a:pPr marL="0" indent="0" algn="ctr">
              <a:lnSpc>
                <a:spcPct val="120000"/>
              </a:lnSpc>
              <a:buNone/>
            </a:pPr>
            <a:r>
              <a:rPr lang="nl-BE" b="1" dirty="0" smtClean="0"/>
              <a:t>Notice</a:t>
            </a:r>
            <a:r>
              <a:rPr lang="nl-BE" dirty="0" smtClean="0"/>
              <a:t>: Undefined index: … in … on line …</a:t>
            </a: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4030024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nl-BE" dirty="0" smtClean="0"/>
              <a:t>Controleren of een key in een array bestaat:</a:t>
            </a:r>
            <a:br>
              <a:rPr lang="nl-BE" dirty="0" smtClean="0"/>
            </a:br>
            <a:r>
              <a:rPr lang="nl-BE" dirty="0" smtClean="0"/>
              <a:t/>
            </a:r>
            <a:br>
              <a:rPr lang="nl-BE" dirty="0" smtClean="0"/>
            </a:br>
            <a:r>
              <a:rPr lang="nl-BE" dirty="0" smtClean="0"/>
              <a:t>		</a:t>
            </a:r>
            <a:r>
              <a:rPr lang="nl-BE" sz="2600" dirty="0" err="1" smtClean="0">
                <a:solidFill>
                  <a:srgbClr val="002060"/>
                </a:solidFill>
                <a:latin typeface="Lucida Console" panose="020B0609040504020204" pitchFamily="49" charset="0"/>
              </a:rPr>
              <a:t>if</a:t>
            </a:r>
            <a:r>
              <a:rPr lang="nl-BE" sz="2600" dirty="0" smtClean="0">
                <a:solidFill>
                  <a:srgbClr val="002060"/>
                </a:solidFill>
                <a:latin typeface="Lucida Console" panose="020B0609040504020204" pitchFamily="49" charset="0"/>
              </a:rPr>
              <a:t> </a:t>
            </a:r>
            <a:r>
              <a:rPr lang="nl-BE" sz="2600" dirty="0" smtClean="0">
                <a:solidFill>
                  <a:srgbClr val="7030A0"/>
                </a:solidFill>
                <a:latin typeface="Lucida Console" panose="020B0609040504020204" pitchFamily="49" charset="0"/>
              </a:rPr>
              <a:t>( </a:t>
            </a:r>
            <a:r>
              <a:rPr lang="nl-BE" sz="2600" dirty="0" err="1" smtClean="0">
                <a:solidFill>
                  <a:srgbClr val="002060"/>
                </a:solidFill>
                <a:latin typeface="Lucida Console" panose="020B0609040504020204" pitchFamily="49" charset="0"/>
              </a:rPr>
              <a:t>isset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$_POST</a:t>
            </a:r>
            <a:r>
              <a:rPr lang="nl-BE" sz="2600" dirty="0" smtClean="0">
                <a:solidFill>
                  <a:srgbClr val="7030A0"/>
                </a:solidFill>
                <a:latin typeface="Lucida Console" panose="020B0609040504020204" pitchFamily="49" charset="0"/>
              </a:rPr>
              <a:t>[ </a:t>
            </a:r>
            <a:r>
              <a:rPr lang="nl-BE" sz="2600" dirty="0" smtClean="0">
                <a:latin typeface="Lucida Console" panose="020B0609040504020204" pitchFamily="49" charset="0"/>
              </a:rPr>
              <a:t>'</a:t>
            </a:r>
            <a:r>
              <a:rPr lang="nl-BE" sz="2600" dirty="0" err="1" smtClean="0">
                <a:latin typeface="Lucida Console" panose="020B0609040504020204" pitchFamily="49" charset="0"/>
              </a:rPr>
              <a:t>key</a:t>
            </a: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 ) )</a:t>
            </a:r>
            <a:r>
              <a:rPr lang="nl-BE" sz="2600" dirty="0" smtClean="0">
                <a:latin typeface="Lucida Console" panose="020B0609040504020204" pitchFamily="49" charset="0"/>
              </a:rPr>
              <a:t> </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sz="2600" dirty="0" smtClean="0">
                <a:latin typeface="Lucida Console" panose="020B0609040504020204" pitchFamily="49" charset="0"/>
              </a:rPr>
              <a:t/>
            </a:r>
            <a:br>
              <a:rPr lang="nl-BE" sz="2600" dirty="0" smtClean="0">
                <a:latin typeface="Lucida Console" panose="020B0609040504020204" pitchFamily="49" charset="0"/>
              </a:rPr>
            </a:br>
            <a:r>
              <a:rPr lang="nl-BE" sz="2600" dirty="0" smtClean="0">
                <a:latin typeface="Lucida Console" panose="020B0609040504020204" pitchFamily="49" charset="0"/>
              </a:rPr>
              <a:t>			uit te voeren code;</a:t>
            </a:r>
            <a:br>
              <a:rPr lang="nl-BE" sz="2600" dirty="0" smtClean="0">
                <a:latin typeface="Lucida Console" panose="020B0609040504020204" pitchFamily="49" charset="0"/>
              </a:rPr>
            </a:br>
            <a:r>
              <a:rPr lang="nl-BE" sz="2600" dirty="0" smtClean="0">
                <a:latin typeface="Lucida Console" panose="020B0609040504020204" pitchFamily="49" charset="0"/>
              </a:rPr>
              <a:t>		</a:t>
            </a:r>
            <a:r>
              <a:rPr lang="nl-BE" sz="2600" dirty="0" smtClean="0">
                <a:solidFill>
                  <a:srgbClr val="7030A0"/>
                </a:solidFill>
                <a:latin typeface="Lucida Console" panose="020B0609040504020204" pitchFamily="49" charset="0"/>
              </a:rPr>
              <a:t>}</a:t>
            </a:r>
            <a:r>
              <a:rPr lang="nl-BE" dirty="0" smtClean="0">
                <a:solidFill>
                  <a:srgbClr val="7030A0"/>
                </a:solidFill>
              </a:rPr>
              <a:t/>
            </a:r>
            <a:br>
              <a:rPr lang="nl-BE" dirty="0" smtClean="0">
                <a:solidFill>
                  <a:srgbClr val="7030A0"/>
                </a:solidFill>
              </a:rPr>
            </a:br>
            <a:r>
              <a:rPr lang="nl-BE" dirty="0" smtClean="0">
                <a:solidFill>
                  <a:srgbClr val="7030A0"/>
                </a:solidFill>
              </a:rPr>
              <a:t/>
            </a:r>
            <a:br>
              <a:rPr lang="nl-BE" dirty="0" smtClean="0">
                <a:solidFill>
                  <a:srgbClr val="7030A0"/>
                </a:solidFill>
              </a:rPr>
            </a:br>
            <a:r>
              <a:rPr lang="nl-BE" dirty="0" smtClean="0"/>
              <a:t>(vb. </a:t>
            </a:r>
            <a:r>
              <a:rPr lang="nl-BE" dirty="0" smtClean="0">
                <a:solidFill>
                  <a:srgbClr val="00B050"/>
                </a:solidFill>
              </a:rPr>
              <a:t>voorbeeld-get-post-</a:t>
            </a:r>
            <a:r>
              <a:rPr lang="nl-BE" dirty="0" err="1" smtClean="0">
                <a:solidFill>
                  <a:srgbClr val="00B050"/>
                </a:solidFill>
              </a:rPr>
              <a:t>key</a:t>
            </a:r>
            <a:r>
              <a:rPr lang="nl-BE" dirty="0" smtClean="0">
                <a:solidFill>
                  <a:srgbClr val="00B050"/>
                </a:solidFill>
              </a:rPr>
              <a:t>-controle </a:t>
            </a:r>
            <a:r>
              <a:rPr lang="nl-BE" dirty="0" smtClean="0"/>
              <a:t>)</a:t>
            </a:r>
            <a:br>
              <a:rPr lang="nl-BE" dirty="0" smtClean="0"/>
            </a:br>
            <a:endParaRPr lang="nl-BE" dirty="0" smtClean="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t>:</a:t>
            </a:r>
            <a:r>
              <a:rPr lang="nl-BE" dirty="0">
                <a:solidFill>
                  <a:srgbClr val="00B0F0"/>
                </a:solidFill>
              </a:rPr>
              <a:t> </a:t>
            </a:r>
            <a:r>
              <a:rPr lang="nl-BE" dirty="0" smtClean="0">
                <a:solidFill>
                  <a:srgbClr val="00B0F0"/>
                </a:solidFill>
              </a:rPr>
              <a:t>opdracht-post</a:t>
            </a:r>
            <a:endParaRPr lang="nl-BE" dirty="0" smtClean="0">
              <a:solidFill>
                <a:srgbClr val="7030A0"/>
              </a:solidFill>
            </a:endParaRPr>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solidFill>
                <a:schemeClr val="tx1">
                  <a:lumMod val="95000"/>
                  <a:lumOff val="5000"/>
                </a:schemeClr>
              </a:solidFill>
            </a:endParaRPr>
          </a:p>
          <a:p>
            <a:endParaRPr lang="nl-BE" dirty="0"/>
          </a:p>
        </p:txBody>
      </p:sp>
    </p:spTree>
    <p:extLst>
      <p:ext uri="{BB962C8B-B14F-4D97-AF65-F5344CB8AC3E}">
        <p14:creationId xmlns:p14="http://schemas.microsoft.com/office/powerpoint/2010/main" val="5856333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Controle $_GET &amp; $_POST</a:t>
            </a:r>
            <a:endParaRPr lang="nl-BE" dirty="0"/>
          </a:p>
        </p:txBody>
      </p:sp>
      <p:sp>
        <p:nvSpPr>
          <p:cNvPr id="3" name="Content Placeholder 2"/>
          <p:cNvSpPr>
            <a:spLocks noGrp="1"/>
          </p:cNvSpPr>
          <p:nvPr>
            <p:ph idx="1"/>
          </p:nvPr>
        </p:nvSpPr>
        <p:spPr/>
        <p:txBody>
          <a:bodyPr>
            <a:normAutofit fontScale="92500"/>
          </a:bodyPr>
          <a:lstStyle/>
          <a:p>
            <a:pPr>
              <a:lnSpc>
                <a:spcPct val="120000"/>
              </a:lnSpc>
            </a:pPr>
            <a:r>
              <a:rPr lang="nl-BE" dirty="0" smtClean="0"/>
              <a:t>Controles (kunnen gebruikt worden als condition)</a:t>
            </a:r>
          </a:p>
          <a:p>
            <a:pPr lvl="1">
              <a:lnSpc>
                <a:spcPct val="120000"/>
              </a:lnSpc>
              <a:buFontTx/>
              <a:buChar char="-"/>
            </a:pPr>
            <a:r>
              <a:rPr lang="nl-BE" dirty="0" smtClean="0">
                <a:latin typeface="Lucida Console" panose="020B0609040504020204" pitchFamily="49" charset="0"/>
              </a:rPr>
              <a:t>array_key_exists()</a:t>
            </a:r>
          </a:p>
          <a:p>
            <a:pPr lvl="1">
              <a:lnSpc>
                <a:spcPct val="120000"/>
              </a:lnSpc>
              <a:buFontTx/>
              <a:buChar char="-"/>
            </a:pPr>
            <a:r>
              <a:rPr lang="nl-BE" dirty="0" smtClean="0">
                <a:latin typeface="Lucida Console" panose="020B0609040504020204" pitchFamily="49" charset="0"/>
              </a:rPr>
              <a:t>in_array()</a:t>
            </a:r>
          </a:p>
          <a:p>
            <a:pPr lvl="1">
              <a:lnSpc>
                <a:spcPct val="120000"/>
              </a:lnSpc>
              <a:buFontTx/>
              <a:buChar char="-"/>
            </a:pPr>
            <a:r>
              <a:rPr lang="nl-BE" dirty="0" smtClean="0">
                <a:latin typeface="Lucida Console" panose="020B0609040504020204" pitchFamily="49" charset="0"/>
              </a:rPr>
              <a:t>empty()</a:t>
            </a:r>
          </a:p>
          <a:p>
            <a:pPr lvl="1">
              <a:lnSpc>
                <a:spcPct val="120000"/>
              </a:lnSpc>
              <a:buFontTx/>
              <a:buChar char="-"/>
            </a:pPr>
            <a:r>
              <a:rPr lang="nl-BE" dirty="0" smtClean="0">
                <a:latin typeface="Lucida Console" panose="020B0609040504020204" pitchFamily="49" charset="0"/>
              </a:rPr>
              <a:t>isset()</a:t>
            </a:r>
          </a:p>
          <a:p>
            <a:pPr lvl="1">
              <a:lnSpc>
                <a:spcPct val="120000"/>
              </a:lnSpc>
              <a:buFontTx/>
              <a:buChar char="-"/>
            </a:pPr>
            <a:r>
              <a:rPr lang="nl-BE" dirty="0" smtClean="0">
                <a:latin typeface="Lucida Console" panose="020B0609040504020204" pitchFamily="49" charset="0"/>
              </a:rPr>
              <a:t>$variableName</a:t>
            </a:r>
          </a:p>
          <a:p>
            <a:pPr lvl="1">
              <a:lnSpc>
                <a:spcPct val="120000"/>
              </a:lnSpc>
              <a:buFontTx/>
              <a:buChar char="-"/>
            </a:pPr>
            <a:r>
              <a:rPr lang="nl-BE" dirty="0" smtClean="0">
                <a:latin typeface="Lucida Console" panose="020B0609040504020204" pitchFamily="49" charset="0"/>
              </a:rPr>
              <a:t>!$variableName</a:t>
            </a:r>
            <a:r>
              <a:rPr lang="nl-BE" dirty="0" smtClean="0"/>
              <a:t> (</a:t>
            </a:r>
            <a:r>
              <a:rPr lang="nl-BE" dirty="0" smtClean="0">
                <a:sym typeface="Wingdings" pitchFamily="2" charset="2"/>
              </a:rPr>
              <a:t> $</a:t>
            </a:r>
            <a:r>
              <a:rPr lang="nl-BE" dirty="0" err="1" smtClean="0">
                <a:sym typeface="Wingdings" pitchFamily="2" charset="2"/>
              </a:rPr>
              <a:t>variable</a:t>
            </a:r>
            <a:r>
              <a:rPr lang="nl-BE" dirty="0" smtClean="0">
                <a:sym typeface="Wingdings" pitchFamily="2" charset="2"/>
              </a:rPr>
              <a:t>)</a:t>
            </a:r>
          </a:p>
          <a:p>
            <a:pPr lvl="1">
              <a:lnSpc>
                <a:spcPct val="120000"/>
              </a:lnSpc>
              <a:buFontTx/>
              <a:buChar char="-"/>
            </a:pPr>
            <a:r>
              <a:rPr lang="nl-BE" dirty="0" smtClean="0">
                <a:sym typeface="Wingdings" pitchFamily="2" charset="2"/>
              </a:rPr>
              <a:t> </a:t>
            </a:r>
            <a:r>
              <a:rPr lang="nl-BE" dirty="0" smtClean="0"/>
              <a:t>… (php.net)</a:t>
            </a:r>
          </a:p>
          <a:p>
            <a:pPr lvl="1">
              <a:lnSpc>
                <a:spcPct val="120000"/>
              </a:lnSpc>
              <a:buFontTx/>
              <a:buChar char="-"/>
            </a:pPr>
            <a:endParaRPr lang="nl-BE" dirty="0" smtClean="0"/>
          </a:p>
          <a:p>
            <a:pPr marL="457200" lvl="1" indent="0">
              <a:lnSpc>
                <a:spcPct val="120000"/>
              </a:lnSpc>
              <a:buNone/>
            </a:pPr>
            <a:endParaRPr lang="nl-BE" dirty="0" smtClean="0"/>
          </a:p>
          <a:p>
            <a:pPr lvl="1">
              <a:lnSpc>
                <a:spcPct val="120000"/>
              </a:lnSpc>
              <a:buFontTx/>
              <a:buChar char="-"/>
            </a:pPr>
            <a:endParaRPr lang="nl-BE" dirty="0" smtClean="0"/>
          </a:p>
          <a:p>
            <a:pPr lvl="1">
              <a:lnSpc>
                <a:spcPct val="120000"/>
              </a:lnSpc>
            </a:pPr>
            <a:endParaRPr lang="nl-BE" dirty="0" smtClean="0"/>
          </a:p>
          <a:p>
            <a:endParaRPr lang="nl-BE" dirty="0"/>
          </a:p>
        </p:txBody>
      </p:sp>
    </p:spTree>
    <p:extLst>
      <p:ext uri="{BB962C8B-B14F-4D97-AF65-F5344CB8AC3E}">
        <p14:creationId xmlns:p14="http://schemas.microsoft.com/office/powerpoint/2010/main" val="11306559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457200" lvl="1" indent="0">
              <a:lnSpc>
                <a:spcPct val="120000"/>
              </a:lnSpc>
              <a:buNone/>
            </a:pPr>
            <a:endParaRPr lang="nl-BE" dirty="0" smtClean="0">
              <a:solidFill>
                <a:schemeClr val="tx1">
                  <a:lumMod val="95000"/>
                  <a:lumOff val="5000"/>
                </a:schemeClr>
              </a:solidFill>
            </a:endParaRPr>
          </a:p>
          <a:p>
            <a:pPr marL="457200" lvl="1" indent="0">
              <a:lnSpc>
                <a:spcPct val="120000"/>
              </a:lnSpc>
              <a:buNone/>
            </a:pPr>
            <a:r>
              <a:rPr lang="nl-BE" sz="6600" dirty="0" smtClean="0">
                <a:solidFill>
                  <a:schemeClr val="tx1">
                    <a:lumMod val="95000"/>
                    <a:lumOff val="5000"/>
                  </a:schemeClr>
                </a:solidFill>
              </a:rPr>
              <a:t>Herhalingsoefening</a:t>
            </a:r>
            <a:br>
              <a:rPr lang="nl-BE" sz="6600" dirty="0" smtClean="0">
                <a:solidFill>
                  <a:schemeClr val="tx1">
                    <a:lumMod val="95000"/>
                    <a:lumOff val="5000"/>
                  </a:schemeClr>
                </a:solidFill>
              </a:rPr>
            </a:br>
            <a:r>
              <a:rPr lang="nl-BE" sz="4400" dirty="0">
                <a:solidFill>
                  <a:srgbClr val="00B0F0"/>
                </a:solidFill>
              </a:rPr>
              <a:t>opdracht-herhalingsopdracht-01</a:t>
            </a:r>
            <a:endParaRPr lang="nl-BE" sz="4400" dirty="0" smtClean="0">
              <a:solidFill>
                <a:schemeClr val="tx1">
                  <a:lumMod val="95000"/>
                  <a:lumOff val="5000"/>
                </a:schemeClr>
              </a:solidFill>
            </a:endParaRPr>
          </a:p>
          <a:p>
            <a:pPr marL="0" indent="0">
              <a:buNone/>
            </a:pPr>
            <a:endParaRPr lang="nl-BE" dirty="0"/>
          </a:p>
        </p:txBody>
      </p:sp>
    </p:spTree>
    <p:extLst>
      <p:ext uri="{BB962C8B-B14F-4D97-AF65-F5344CB8AC3E}">
        <p14:creationId xmlns:p14="http://schemas.microsoft.com/office/powerpoint/2010/main" val="9904866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smtClean="0"/>
              <a:t>time()</a:t>
            </a:r>
            <a:endParaRPr lang="nl-BE"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nl-BE" dirty="0"/>
              <a:t>time() geeft het aantal seconden weer dat verstreken is sinds de ‘Unix Epoch’.</a:t>
            </a:r>
          </a:p>
          <a:p>
            <a:pPr marL="0" indent="0">
              <a:lnSpc>
                <a:spcPct val="120000"/>
              </a:lnSpc>
              <a:buNone/>
            </a:pPr>
            <a:r>
              <a:rPr lang="nl-BE" dirty="0"/>
              <a:t>	bv: 1337588931</a:t>
            </a:r>
            <a:br>
              <a:rPr lang="nl-BE" dirty="0"/>
            </a:br>
            <a:endParaRPr lang="nl-BE" dirty="0"/>
          </a:p>
          <a:p>
            <a:pPr marL="0" indent="0">
              <a:lnSpc>
                <a:spcPct val="120000"/>
              </a:lnSpc>
              <a:buNone/>
            </a:pPr>
            <a:r>
              <a:rPr lang="nl-BE" dirty="0"/>
              <a:t>	</a:t>
            </a:r>
            <a:r>
              <a:rPr lang="nl-BE" dirty="0">
                <a:hlinkClick r:id="rId2"/>
              </a:rPr>
              <a:t>http://www.php.net/manual/en/function.time.php</a:t>
            </a:r>
            <a:r>
              <a:rPr lang="nl-BE" dirty="0"/>
              <a:t/>
            </a:r>
            <a:br>
              <a:rPr lang="nl-BE" dirty="0"/>
            </a:br>
            <a:endParaRPr lang="nl-BE" dirty="0"/>
          </a:p>
          <a:p>
            <a:pPr>
              <a:lnSpc>
                <a:spcPct val="120000"/>
              </a:lnSpc>
            </a:pPr>
            <a:r>
              <a:rPr lang="nl-BE" dirty="0"/>
              <a:t>UNIX Epoch -&gt; vast referentiepunt nodig </a:t>
            </a:r>
            <a:br>
              <a:rPr lang="nl-BE" dirty="0"/>
            </a:br>
            <a:endParaRPr lang="nl-BE" dirty="0"/>
          </a:p>
          <a:p>
            <a:pPr marL="0" indent="0" algn="ctr">
              <a:lnSpc>
                <a:spcPct val="120000"/>
              </a:lnSpc>
              <a:buNone/>
            </a:pPr>
            <a:r>
              <a:rPr lang="nl-BE" dirty="0"/>
              <a:t>1 j</a:t>
            </a:r>
            <a:r>
              <a:rPr lang="en-US" dirty="0" err="1"/>
              <a:t>anuari</a:t>
            </a:r>
            <a:r>
              <a:rPr lang="en-US" dirty="0"/>
              <a:t> 1970 00:00:00 GMT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0126402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microtime()</a:t>
            </a:r>
          </a:p>
        </p:txBody>
      </p:sp>
      <p:sp>
        <p:nvSpPr>
          <p:cNvPr id="3" name="Content Placeholder 2"/>
          <p:cNvSpPr>
            <a:spLocks noGrp="1"/>
          </p:cNvSpPr>
          <p:nvPr>
            <p:ph idx="1"/>
          </p:nvPr>
        </p:nvSpPr>
        <p:spPr>
          <a:xfrm>
            <a:off x="457200" y="1600200"/>
            <a:ext cx="8507288" cy="4525963"/>
          </a:xfrm>
        </p:spPr>
        <p:txBody>
          <a:bodyPr>
            <a:normAutofit fontScale="92500" lnSpcReduction="10000"/>
          </a:bodyPr>
          <a:lstStyle/>
          <a:p>
            <a:pPr>
              <a:lnSpc>
                <a:spcPct val="120000"/>
              </a:lnSpc>
            </a:pPr>
            <a:r>
              <a:rPr lang="nl-BE" dirty="0"/>
              <a:t>microtime() geeft het aantal microseconden weer dat verstreken is sinds de ‘Unix Epoch’.</a:t>
            </a:r>
          </a:p>
          <a:p>
            <a:pPr marL="0" indent="0">
              <a:lnSpc>
                <a:spcPct val="120000"/>
              </a:lnSpc>
              <a:buNone/>
            </a:pPr>
            <a:r>
              <a:rPr lang="nl-BE" dirty="0"/>
              <a:t>	bv: 0.20361400 1337589462</a:t>
            </a:r>
          </a:p>
          <a:p>
            <a:pPr marL="0" indent="0">
              <a:lnSpc>
                <a:spcPct val="120000"/>
              </a:lnSpc>
              <a:buNone/>
            </a:pPr>
            <a:r>
              <a:rPr lang="nl-BE" dirty="0"/>
              <a:t>		</a:t>
            </a:r>
            <a:r>
              <a:rPr lang="nl-BE" sz="3000" dirty="0">
                <a:hlinkClick r:id="rId2"/>
              </a:rPr>
              <a:t>http://php.net/manual/en/function.microtime.php</a:t>
            </a:r>
            <a:endParaRPr lang="nl-BE" sz="3000" dirty="0"/>
          </a:p>
          <a:p>
            <a:pPr marL="0" indent="0">
              <a:lnSpc>
                <a:spcPct val="120000"/>
              </a:lnSpc>
              <a:buNone/>
            </a:pPr>
            <a:r>
              <a:rPr lang="nl-BE" dirty="0"/>
              <a:t/>
            </a:r>
            <a:br>
              <a:rPr lang="nl-BE" dirty="0"/>
            </a:b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3194690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mktime()</a:t>
            </a:r>
          </a:p>
        </p:txBody>
      </p:sp>
      <p:sp>
        <p:nvSpPr>
          <p:cNvPr id="3" name="Content Placeholder 2"/>
          <p:cNvSpPr>
            <a:spLocks noGrp="1"/>
          </p:cNvSpPr>
          <p:nvPr>
            <p:ph idx="1"/>
          </p:nvPr>
        </p:nvSpPr>
        <p:spPr/>
        <p:txBody>
          <a:bodyPr>
            <a:normAutofit fontScale="85000" lnSpcReduction="20000"/>
          </a:bodyPr>
          <a:lstStyle/>
          <a:p>
            <a:pPr>
              <a:lnSpc>
                <a:spcPct val="120000"/>
              </a:lnSpc>
            </a:pPr>
            <a:r>
              <a:rPr lang="nl-BE" dirty="0"/>
              <a:t>mktime() geeft een timestamp terug, gebaseerd op een opgegeven numerieke datum</a:t>
            </a:r>
            <a:br>
              <a:rPr lang="nl-BE" dirty="0"/>
            </a:br>
            <a:endParaRPr lang="nl-BE" dirty="0"/>
          </a:p>
          <a:p>
            <a:pPr>
              <a:lnSpc>
                <a:spcPct val="120000"/>
              </a:lnSpc>
            </a:pPr>
            <a:r>
              <a:rPr lang="nl-BE" dirty="0"/>
              <a:t>mktime(uur,min,sec,maand,dag,jaar) </a:t>
            </a:r>
            <a:r>
              <a:rPr lang="nl-BE" sz="2300" dirty="0"/>
              <a:t>(Amerikaanse volgorde!)</a:t>
            </a:r>
            <a:r>
              <a:rPr lang="nl-BE" dirty="0"/>
              <a:t/>
            </a:r>
            <a:br>
              <a:rPr lang="nl-BE" dirty="0"/>
            </a:br>
            <a:r>
              <a:rPr lang="nl-BE" dirty="0"/>
              <a:t/>
            </a:r>
            <a:br>
              <a:rPr lang="nl-BE" dirty="0"/>
            </a:br>
            <a:r>
              <a:rPr lang="nl-BE" dirty="0"/>
              <a:t>	</a:t>
            </a:r>
            <a:r>
              <a:rPr lang="nl-BE" dirty="0">
                <a:hlinkClick r:id="rId2"/>
              </a:rPr>
              <a:t>http://php.net/manual/en/function.mktime.php</a:t>
            </a:r>
            <a:r>
              <a:rPr lang="nl-BE" dirty="0"/>
              <a:t/>
            </a:r>
            <a:br>
              <a:rPr lang="nl-BE" dirty="0"/>
            </a:br>
            <a:endParaRPr lang="nl-BE" dirty="0"/>
          </a:p>
          <a:p>
            <a:pPr>
              <a:lnSpc>
                <a:spcPct val="120000"/>
              </a:lnSpc>
            </a:pPr>
            <a:r>
              <a:rPr lang="nl-BE" dirty="0"/>
              <a:t>(vb. </a:t>
            </a:r>
            <a:r>
              <a:rPr lang="nl-BE" dirty="0" smtClean="0">
                <a:solidFill>
                  <a:srgbClr val="00B050"/>
                </a:solidFill>
              </a:rPr>
              <a:t>voorbeeld-time</a:t>
            </a:r>
            <a:r>
              <a:rPr lang="nl-BE" dirty="0" smtClean="0"/>
              <a:t>)</a:t>
            </a:r>
            <a:r>
              <a:rPr lang="nl-BE" dirty="0"/>
              <a:t/>
            </a:r>
            <a:br>
              <a:rPr lang="nl-BE" dirty="0"/>
            </a:br>
            <a:endParaRPr lang="nl-BE" dirty="0"/>
          </a:p>
          <a:p>
            <a:pPr marL="457200" lvl="1" indent="0">
              <a:lnSpc>
                <a:spcPct val="120000"/>
              </a:lnSpc>
              <a:buNone/>
            </a:pPr>
            <a:endParaRPr lang="nl-BE" dirty="0"/>
          </a:p>
          <a:p>
            <a:pPr lvl="1">
              <a:lnSpc>
                <a:spcPct val="120000"/>
              </a:lnSpc>
              <a:buFontTx/>
              <a:buChar char="-"/>
            </a:pPr>
            <a:endParaRPr lang="nl-BE" dirty="0"/>
          </a:p>
          <a:p>
            <a:pPr lvl="1">
              <a:lnSpc>
                <a:spcPct val="120000"/>
              </a:lnSpc>
            </a:pPr>
            <a:endParaRPr lang="nl-BE" dirty="0"/>
          </a:p>
          <a:p>
            <a:endParaRPr lang="nl-BE" dirty="0"/>
          </a:p>
        </p:txBody>
      </p:sp>
    </p:spTree>
    <p:extLst>
      <p:ext uri="{BB962C8B-B14F-4D97-AF65-F5344CB8AC3E}">
        <p14:creationId xmlns:p14="http://schemas.microsoft.com/office/powerpoint/2010/main" val="24305878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a:t>date()</a:t>
            </a:r>
          </a:p>
        </p:txBody>
      </p:sp>
      <p:sp>
        <p:nvSpPr>
          <p:cNvPr id="3" name="Content Placeholder 2"/>
          <p:cNvSpPr>
            <a:spLocks noGrp="1"/>
          </p:cNvSpPr>
          <p:nvPr>
            <p:ph idx="1"/>
          </p:nvPr>
        </p:nvSpPr>
        <p:spPr/>
        <p:txBody>
          <a:bodyPr>
            <a:normAutofit fontScale="92500" lnSpcReduction="10000"/>
          </a:bodyPr>
          <a:lstStyle/>
          <a:p>
            <a:pPr>
              <a:lnSpc>
                <a:spcPct val="120000"/>
              </a:lnSpc>
            </a:pPr>
            <a:r>
              <a:rPr lang="nl-BE" dirty="0"/>
              <a:t>Zet een timestamp om naar een menselijk leesbaar formaat door middel van parameters</a:t>
            </a:r>
            <a:br>
              <a:rPr lang="nl-BE" dirty="0"/>
            </a:br>
            <a:endParaRPr lang="nl-BE" dirty="0"/>
          </a:p>
          <a:p>
            <a:pPr marL="0" indent="0">
              <a:lnSpc>
                <a:spcPct val="120000"/>
              </a:lnSpc>
              <a:buNone/>
            </a:pPr>
            <a:r>
              <a:rPr lang="nl-BE" dirty="0"/>
              <a:t>	</a:t>
            </a:r>
            <a:r>
              <a:rPr lang="nl-BE" sz="2600" dirty="0">
                <a:hlinkClick r:id="rId2"/>
              </a:rPr>
              <a:t>http://www.php.net/manual/en/function.date.php</a:t>
            </a:r>
            <a:r>
              <a:rPr lang="nl-BE" dirty="0"/>
              <a:t/>
            </a:r>
            <a:br>
              <a:rPr lang="nl-BE" dirty="0"/>
            </a:br>
            <a:endParaRPr lang="nl-BE" dirty="0"/>
          </a:p>
          <a:p>
            <a:pPr>
              <a:lnSpc>
                <a:spcPct val="120000"/>
              </a:lnSpc>
            </a:pPr>
            <a:r>
              <a:rPr lang="nl-BE" dirty="0"/>
              <a:t>(vb. </a:t>
            </a:r>
            <a:r>
              <a:rPr lang="nl-BE" dirty="0" smtClean="0">
                <a:solidFill>
                  <a:srgbClr val="00B050"/>
                </a:solidFill>
              </a:rPr>
              <a:t>voorbeeld-date </a:t>
            </a:r>
            <a:r>
              <a:rPr lang="nl-BE" dirty="0" smtClean="0"/>
              <a:t>)</a:t>
            </a:r>
            <a:r>
              <a:rPr lang="nl-BE" dirty="0"/>
              <a:t/>
            </a:r>
            <a:br>
              <a:rPr lang="nl-BE" dirty="0"/>
            </a:br>
            <a:endParaRPr lang="nl-BE" dirty="0"/>
          </a:p>
          <a:p>
            <a:pPr marL="342900" lvl="1" indent="-342900">
              <a:lnSpc>
                <a:spcPct val="120000"/>
              </a:lnSpc>
              <a:buFont typeface="Arial" pitchFamily="34" charset="0"/>
              <a:buChar char="•"/>
            </a:pPr>
            <a:r>
              <a:rPr lang="nl-BE" dirty="0">
                <a:solidFill>
                  <a:schemeClr val="tx1">
                    <a:lumMod val="95000"/>
                    <a:lumOff val="5000"/>
                  </a:schemeClr>
                </a:solidFill>
              </a:rPr>
              <a:t>Opdracht:</a:t>
            </a:r>
            <a:r>
              <a:rPr lang="nl-BE" dirty="0">
                <a:solidFill>
                  <a:srgbClr val="00B0F0"/>
                </a:solidFill>
              </a:rPr>
              <a:t> </a:t>
            </a:r>
            <a:r>
              <a:rPr lang="nl-BE" dirty="0" smtClean="0">
                <a:solidFill>
                  <a:srgbClr val="00B0F0"/>
                </a:solidFill>
              </a:rPr>
              <a:t>opdracht-date</a:t>
            </a:r>
            <a:endParaRPr lang="nl-BE" dirty="0"/>
          </a:p>
        </p:txBody>
      </p:sp>
    </p:spTree>
    <p:extLst>
      <p:ext uri="{BB962C8B-B14F-4D97-AF65-F5344CB8AC3E}">
        <p14:creationId xmlns:p14="http://schemas.microsoft.com/office/powerpoint/2010/main" val="315049332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nl-BE" dirty="0" err="1" smtClean="0"/>
              <a:t>sessions</a:t>
            </a:r>
            <a:r>
              <a:rPr lang="nl-BE" dirty="0" smtClean="0"/>
              <a:t> &amp; cookies</a:t>
            </a:r>
            <a:endParaRPr lang="nl-BE" dirty="0"/>
          </a:p>
        </p:txBody>
      </p:sp>
      <p:sp>
        <p:nvSpPr>
          <p:cNvPr id="3" name="Content Placeholder 2"/>
          <p:cNvSpPr>
            <a:spLocks noGrp="1"/>
          </p:cNvSpPr>
          <p:nvPr>
            <p:ph idx="1"/>
          </p:nvPr>
        </p:nvSpPr>
        <p:spPr/>
        <p:txBody>
          <a:bodyPr>
            <a:normAutofit/>
          </a:bodyPr>
          <a:lstStyle/>
          <a:p>
            <a:pPr>
              <a:lnSpc>
                <a:spcPct val="120000"/>
              </a:lnSpc>
            </a:pPr>
            <a:r>
              <a:rPr lang="nl-BE" dirty="0" smtClean="0"/>
              <a:t>Zijn globale variabelen </a:t>
            </a:r>
            <a:r>
              <a:rPr lang="nl-BE" dirty="0"/>
              <a:t>binnen eenzelfde </a:t>
            </a:r>
            <a:r>
              <a:rPr lang="nl-BE" dirty="0" smtClean="0"/>
              <a:t>domeinnaam die toestaan om data te bewaren over de gebruiker (bv. winkelmandje, </a:t>
            </a:r>
            <a:r>
              <a:rPr lang="nl-BE" dirty="0" err="1" smtClean="0"/>
              <a:t>logincredentials</a:t>
            </a:r>
            <a:r>
              <a:rPr lang="nl-BE" dirty="0" smtClean="0"/>
              <a:t>, …)</a:t>
            </a:r>
            <a:r>
              <a:rPr lang="nl-BE" dirty="0"/>
              <a:t/>
            </a:r>
            <a:br>
              <a:rPr lang="nl-BE" dirty="0"/>
            </a:br>
            <a:endParaRPr lang="nl-BE" dirty="0"/>
          </a:p>
          <a:p>
            <a:pPr>
              <a:lnSpc>
                <a:spcPct val="120000"/>
              </a:lnSpc>
            </a:pPr>
            <a:r>
              <a:rPr lang="nl-BE" dirty="0"/>
              <a:t>Verloopt nadat de gebruiker de browser </a:t>
            </a:r>
            <a:r>
              <a:rPr lang="nl-BE" dirty="0" smtClean="0"/>
              <a:t>sluit mits er geen </a:t>
            </a:r>
            <a:r>
              <a:rPr lang="nl-BE" dirty="0" err="1" smtClean="0"/>
              <a:t>expiration</a:t>
            </a:r>
            <a:r>
              <a:rPr lang="nl-BE" dirty="0" smtClean="0"/>
              <a:t> date is opgegeven.</a:t>
            </a:r>
            <a:endParaRPr lang="nl-BE" dirty="0"/>
          </a:p>
        </p:txBody>
      </p:sp>
    </p:spTree>
    <p:extLst>
      <p:ext uri="{BB962C8B-B14F-4D97-AF65-F5344CB8AC3E}">
        <p14:creationId xmlns:p14="http://schemas.microsoft.com/office/powerpoint/2010/main" val="3927731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10807</TotalTime>
  <Words>7135</Words>
  <Application>Microsoft Office PowerPoint</Application>
  <PresentationFormat>Diavoorstelling (4:3)</PresentationFormat>
  <Paragraphs>2129</Paragraphs>
  <Slides>263</Slides>
  <Notes>23</Notes>
  <HiddenSlides>0</HiddenSlides>
  <MMClips>0</MMClips>
  <ScaleCrop>false</ScaleCrop>
  <HeadingPairs>
    <vt:vector size="4" baseType="variant">
      <vt:variant>
        <vt:lpstr>Thema</vt:lpstr>
      </vt:variant>
      <vt:variant>
        <vt:i4>1</vt:i4>
      </vt:variant>
      <vt:variant>
        <vt:lpstr>Diatitels</vt:lpstr>
      </vt:variant>
      <vt:variant>
        <vt:i4>263</vt:i4>
      </vt:variant>
    </vt:vector>
  </HeadingPairs>
  <TitlesOfParts>
    <vt:vector size="264" baseType="lpstr">
      <vt:lpstr>Office Theme</vt:lpstr>
      <vt:lpstr>Web Backend</vt:lpstr>
      <vt:lpstr>Inhoud</vt:lpstr>
      <vt:lpstr>Inhoud</vt:lpstr>
      <vt:lpstr>Inhoud</vt:lpstr>
      <vt:lpstr>Inhoud</vt:lpstr>
      <vt:lpstr>Inleiding</vt:lpstr>
      <vt:lpstr>Inleiding</vt:lpstr>
      <vt:lpstr>Inleiding</vt:lpstr>
      <vt:lpstr>Inleiding</vt:lpstr>
      <vt:lpstr>Syntax</vt:lpstr>
      <vt:lpstr>Syntax</vt:lpstr>
      <vt:lpstr>Syntax</vt:lpstr>
      <vt:lpstr>Syntax</vt:lpstr>
      <vt:lpstr>Syntax</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Anatomie php.net</vt:lpstr>
      <vt:lpstr>Afdrukken naar het scherm</vt:lpstr>
      <vt:lpstr>Afdrukken naar het scherm</vt:lpstr>
      <vt:lpstr>Afdrukken naar het scherm</vt:lpstr>
      <vt:lpstr>Afdrukken naar het scherm</vt:lpstr>
      <vt:lpstr>PowerPoint-presentatie</vt:lpstr>
      <vt:lpstr>Variables</vt:lpstr>
      <vt:lpstr>PowerPoint-presentatie</vt:lpstr>
      <vt:lpstr>PowerPoint-presentatie</vt:lpstr>
      <vt:lpstr>PowerPoint-presentatie</vt:lpstr>
      <vt:lpstr>PowerPoint-presentatie</vt:lpstr>
      <vt:lpstr>Variables</vt:lpstr>
      <vt:lpstr>Variables</vt:lpstr>
      <vt:lpstr>Variables</vt:lpstr>
      <vt:lpstr>Variables</vt:lpstr>
      <vt:lpstr>Variables</vt:lpstr>
      <vt:lpstr>Variables</vt:lpstr>
      <vt:lpstr>Variables</vt:lpstr>
      <vt:lpstr>Operators</vt:lpstr>
      <vt:lpstr>Operators</vt:lpstr>
      <vt:lpstr>Operators</vt:lpstr>
      <vt:lpstr>Operators</vt:lpstr>
      <vt:lpstr>Conditional statements</vt:lpstr>
      <vt:lpstr>Conditional statements</vt:lpstr>
      <vt:lpstr>Conditional statements</vt:lpstr>
      <vt:lpstr>Conditional statements</vt:lpstr>
      <vt:lpstr>Conditional statements</vt:lpstr>
      <vt:lpstr>Conditional statements</vt:lpstr>
      <vt:lpstr>Conditional statements</vt:lpstr>
      <vt:lpstr>Arrays</vt:lpstr>
      <vt:lpstr>Arrays</vt:lpstr>
      <vt:lpstr>Arrays</vt:lpstr>
      <vt:lpstr>Arrays</vt:lpstr>
      <vt:lpstr>Arrays</vt:lpstr>
      <vt:lpstr>Arrays</vt:lpstr>
      <vt:lpstr>Arrays</vt:lpstr>
      <vt:lpstr>Arrays</vt:lpstr>
      <vt:lpstr>Array functions</vt:lpstr>
      <vt:lpstr>Array functions</vt:lpstr>
      <vt:lpstr>Array functions</vt:lpstr>
      <vt:lpstr>Looping statements</vt:lpstr>
      <vt:lpstr>Looping statements</vt:lpstr>
      <vt:lpstr>Looping statements</vt:lpstr>
      <vt:lpstr>Looping statements</vt:lpstr>
      <vt:lpstr>Looping statements</vt:lpstr>
      <vt:lpstr>Looping statements</vt:lpstr>
      <vt:lpstr>Looping statements</vt:lpstr>
      <vt:lpstr>Looping statements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$_GET</vt:lpstr>
      <vt:lpstr>$_GET</vt:lpstr>
      <vt:lpstr>$_GET</vt:lpstr>
      <vt:lpstr>$_POST</vt:lpstr>
      <vt:lpstr>$_POST</vt:lpstr>
      <vt:lpstr>Controle $_GET &amp; $_POST</vt:lpstr>
      <vt:lpstr>Controle $_GET &amp; $_POST</vt:lpstr>
      <vt:lpstr>Controle $_GET &amp; $_POST</vt:lpstr>
      <vt:lpstr>PowerPoint-presentatie</vt:lpstr>
      <vt:lpstr>time()</vt:lpstr>
      <vt:lpstr>microtime()</vt:lpstr>
      <vt:lpstr>mktime()</vt:lpstr>
      <vt:lpstr>date()</vt:lpstr>
      <vt:lpstr>sessions &amp; cookies</vt:lpstr>
      <vt:lpstr>sessions &amp; cookies</vt:lpstr>
      <vt:lpstr>sessions &amp; cookies</vt:lpstr>
      <vt:lpstr>sessions</vt:lpstr>
      <vt:lpstr>sessions</vt:lpstr>
      <vt:lpstr>cookies</vt:lpstr>
      <vt:lpstr>cookies</vt:lpstr>
      <vt:lpstr>cookies</vt:lpstr>
      <vt:lpstr>sessions &amp; cookies TIP</vt:lpstr>
      <vt:lpstr>sessions &amp; cookies TIP</vt:lpstr>
      <vt:lpstr>sessions &amp; cookies TIP</vt:lpstr>
      <vt:lpstr>sessions &amp; cookies TIP</vt:lpstr>
      <vt:lpstr>include/require</vt:lpstr>
      <vt:lpstr>include/require</vt:lpstr>
      <vt:lpstr>include/require</vt:lpstr>
      <vt:lpstr>include/require</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classes</vt:lpstr>
      <vt:lpstr>namespace</vt:lpstr>
      <vt:lpstr>namespace</vt:lpstr>
      <vt:lpstr>namespace</vt:lpstr>
      <vt:lpstr>namespace</vt:lpstr>
      <vt:lpstr>namespace</vt:lpstr>
      <vt:lpstr>Error handling</vt:lpstr>
      <vt:lpstr>Error handling</vt:lpstr>
      <vt:lpstr>Error handling</vt:lpstr>
      <vt:lpstr>Error handling</vt:lpstr>
      <vt:lpstr>__autoload() {}</vt:lpstr>
      <vt:lpstr>__autoload() {}</vt:lpstr>
      <vt:lpstr>__autoload() {}</vt:lpstr>
      <vt:lpstr>__autoload() {}</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CRUD (database)</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security</vt:lpstr>
      <vt:lpstr>Constants</vt:lpstr>
      <vt:lpstr>File upload</vt:lpstr>
      <vt:lpstr>File upload</vt:lpstr>
      <vt:lpstr>File upload</vt:lpstr>
      <vt:lpstr>File upload</vt:lpstr>
      <vt:lpstr>File upload</vt:lpstr>
      <vt:lpstr>File upload</vt:lpstr>
      <vt:lpstr>Image manipulation</vt:lpstr>
      <vt:lpstr>Image manipulation</vt:lpstr>
      <vt:lpstr>Mail</vt:lpstr>
      <vt:lpstr>Mail</vt:lpstr>
      <vt:lpstr>Mail</vt:lpstr>
      <vt:lpstr>AJAX-call opvangen met PHP</vt:lpstr>
      <vt:lpstr>AJAX-call opvangen met PHP</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Regular expressions</vt:lpstr>
      <vt:lpstr>mod_rewrite</vt:lpstr>
      <vt:lpstr>mod_rewrite</vt:lpstr>
      <vt:lpstr>mod_rewrite</vt:lpstr>
      <vt:lpstr>mod_rewrite</vt:lpstr>
      <vt:lpstr>mod_rewrite</vt:lpstr>
      <vt:lpstr>mod_rewrite</vt:lpstr>
      <vt:lpstr>cron jobs</vt:lpstr>
      <vt:lpstr>cron jobs</vt:lpstr>
      <vt:lpstr>MVC-model</vt:lpstr>
      <vt:lpstr>MVC-model</vt:lpstr>
      <vt:lpstr>MVC-model</vt:lpstr>
      <vt:lpstr>MVC-model</vt:lpstr>
      <vt:lpstr>MVC-model</vt:lpstr>
      <vt:lpstr>MVC-model</vt:lpstr>
      <vt:lpstr>MVC-model</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MVC-model uitdieping</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CodeIgniter</vt:lpstr>
      <vt:lpstr>MVC-framework: Laravel</vt:lpstr>
      <vt:lpstr>MVC-framework: Laravel</vt:lpstr>
      <vt:lpstr>design patterns</vt:lpstr>
      <vt:lpstr>design pattern: singleton</vt:lpstr>
      <vt:lpstr>design patterns: singleton</vt:lpstr>
      <vt:lpstr>design patterns: singleton</vt:lpstr>
      <vt:lpstr>design patterns: factory</vt:lpstr>
      <vt:lpstr>design patterns: factory</vt:lpstr>
      <vt:lpstr>design patterns: factory</vt:lpstr>
      <vt:lpstr>design patterns: factory</vt:lpstr>
      <vt:lpstr>design patterns: factory</vt:lpstr>
      <vt:lpstr>design patterns: varia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uitdieping</dc:title>
  <dc:creator>Pascal</dc:creator>
  <cp:lastModifiedBy>Nosenzo Pascal</cp:lastModifiedBy>
  <cp:revision>393</cp:revision>
  <dcterms:created xsi:type="dcterms:W3CDTF">2012-11-26T16:16:16Z</dcterms:created>
  <dcterms:modified xsi:type="dcterms:W3CDTF">2015-08-20T13:37:40Z</dcterms:modified>
</cp:coreProperties>
</file>