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3"/>
  </p:notesMasterIdLst>
  <p:handoutMasterIdLst>
    <p:handoutMasterId r:id="rId254"/>
  </p:handoutMasterIdLst>
  <p:sldIdLst>
    <p:sldId id="509" r:id="rId2"/>
    <p:sldId id="510" r:id="rId3"/>
    <p:sldId id="511" r:id="rId4"/>
    <p:sldId id="599" r:id="rId5"/>
    <p:sldId id="600"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587" r:id="rId82"/>
    <p:sldId id="588" r:id="rId83"/>
    <p:sldId id="589" r:id="rId84"/>
    <p:sldId id="590" r:id="rId85"/>
    <p:sldId id="591" r:id="rId86"/>
    <p:sldId id="592" r:id="rId87"/>
    <p:sldId id="593" r:id="rId88"/>
    <p:sldId id="594" r:id="rId89"/>
    <p:sldId id="595" r:id="rId90"/>
    <p:sldId id="596" r:id="rId91"/>
    <p:sldId id="597" r:id="rId92"/>
    <p:sldId id="598" r:id="rId93"/>
    <p:sldId id="259" r:id="rId94"/>
    <p:sldId id="260" r:id="rId95"/>
    <p:sldId id="261" r:id="rId96"/>
    <p:sldId id="262" r:id="rId97"/>
    <p:sldId id="263" r:id="rId98"/>
    <p:sldId id="401" r:id="rId99"/>
    <p:sldId id="402" r:id="rId100"/>
    <p:sldId id="266" r:id="rId101"/>
    <p:sldId id="265" r:id="rId102"/>
    <p:sldId id="267" r:id="rId103"/>
    <p:sldId id="269" r:id="rId104"/>
    <p:sldId id="403" r:id="rId105"/>
    <p:sldId id="405" r:id="rId106"/>
    <p:sldId id="406" r:id="rId107"/>
    <p:sldId id="407" r:id="rId108"/>
    <p:sldId id="446" r:id="rId109"/>
    <p:sldId id="447" r:id="rId110"/>
    <p:sldId id="448" r:id="rId111"/>
    <p:sldId id="449" r:id="rId112"/>
    <p:sldId id="450" r:id="rId113"/>
    <p:sldId id="451" r:id="rId114"/>
    <p:sldId id="452" r:id="rId115"/>
    <p:sldId id="453" r:id="rId116"/>
    <p:sldId id="454" r:id="rId117"/>
    <p:sldId id="455" r:id="rId118"/>
    <p:sldId id="456" r:id="rId119"/>
    <p:sldId id="457" r:id="rId120"/>
    <p:sldId id="458" r:id="rId121"/>
    <p:sldId id="459" r:id="rId122"/>
    <p:sldId id="460" r:id="rId123"/>
    <p:sldId id="461" r:id="rId124"/>
    <p:sldId id="462" r:id="rId125"/>
    <p:sldId id="463" r:id="rId126"/>
    <p:sldId id="464" r:id="rId127"/>
    <p:sldId id="465" r:id="rId128"/>
    <p:sldId id="466" r:id="rId129"/>
    <p:sldId id="467" r:id="rId130"/>
    <p:sldId id="468" r:id="rId131"/>
    <p:sldId id="469" r:id="rId132"/>
    <p:sldId id="470" r:id="rId133"/>
    <p:sldId id="471" r:id="rId134"/>
    <p:sldId id="472" r:id="rId135"/>
    <p:sldId id="473" r:id="rId136"/>
    <p:sldId id="474" r:id="rId137"/>
    <p:sldId id="475" r:id="rId138"/>
    <p:sldId id="476" r:id="rId139"/>
    <p:sldId id="477" r:id="rId140"/>
    <p:sldId id="478" r:id="rId141"/>
    <p:sldId id="479" r:id="rId142"/>
    <p:sldId id="501" r:id="rId143"/>
    <p:sldId id="502" r:id="rId144"/>
    <p:sldId id="503" r:id="rId145"/>
    <p:sldId id="504" r:id="rId146"/>
    <p:sldId id="480" r:id="rId147"/>
    <p:sldId id="481" r:id="rId148"/>
    <p:sldId id="482" r:id="rId149"/>
    <p:sldId id="483" r:id="rId150"/>
    <p:sldId id="268" r:id="rId151"/>
    <p:sldId id="487" r:id="rId152"/>
    <p:sldId id="488" r:id="rId153"/>
    <p:sldId id="270" r:id="rId154"/>
    <p:sldId id="484" r:id="rId155"/>
    <p:sldId id="271" r:id="rId156"/>
    <p:sldId id="272" r:id="rId157"/>
    <p:sldId id="486" r:id="rId158"/>
    <p:sldId id="489" r:id="rId159"/>
    <p:sldId id="490" r:id="rId160"/>
    <p:sldId id="485" r:id="rId161"/>
    <p:sldId id="273" r:id="rId162"/>
    <p:sldId id="491" r:id="rId163"/>
    <p:sldId id="492" r:id="rId164"/>
    <p:sldId id="493" r:id="rId165"/>
    <p:sldId id="494" r:id="rId166"/>
    <p:sldId id="495" r:id="rId167"/>
    <p:sldId id="496" r:id="rId168"/>
    <p:sldId id="497" r:id="rId169"/>
    <p:sldId id="498" r:id="rId170"/>
    <p:sldId id="499" r:id="rId171"/>
    <p:sldId id="500" r:id="rId172"/>
    <p:sldId id="280" r:id="rId173"/>
    <p:sldId id="281" r:id="rId174"/>
    <p:sldId id="284" r:id="rId175"/>
    <p:sldId id="282" r:id="rId176"/>
    <p:sldId id="283" r:id="rId177"/>
    <p:sldId id="385" r:id="rId178"/>
    <p:sldId id="370" r:id="rId179"/>
    <p:sldId id="371" r:id="rId180"/>
    <p:sldId id="372" r:id="rId181"/>
    <p:sldId id="409" r:id="rId182"/>
    <p:sldId id="410" r:id="rId183"/>
    <p:sldId id="373" r:id="rId184"/>
    <p:sldId id="374" r:id="rId185"/>
    <p:sldId id="412" r:id="rId186"/>
    <p:sldId id="411" r:id="rId187"/>
    <p:sldId id="375" r:id="rId188"/>
    <p:sldId id="413" r:id="rId189"/>
    <p:sldId id="294" r:id="rId190"/>
    <p:sldId id="415" r:id="rId191"/>
    <p:sldId id="389" r:id="rId192"/>
    <p:sldId id="443" r:id="rId193"/>
    <p:sldId id="445" r:id="rId194"/>
    <p:sldId id="444" r:id="rId195"/>
    <p:sldId id="390" r:id="rId196"/>
    <p:sldId id="391" r:id="rId197"/>
    <p:sldId id="392" r:id="rId198"/>
    <p:sldId id="393" r:id="rId199"/>
    <p:sldId id="442" r:id="rId200"/>
    <p:sldId id="394" r:id="rId201"/>
    <p:sldId id="395" r:id="rId202"/>
    <p:sldId id="396" r:id="rId203"/>
    <p:sldId id="397" r:id="rId204"/>
    <p:sldId id="398" r:id="rId205"/>
    <p:sldId id="399" r:id="rId206"/>
    <p:sldId id="422" r:id="rId207"/>
    <p:sldId id="508" r:id="rId208"/>
    <p:sldId id="328" r:id="rId209"/>
    <p:sldId id="329" r:id="rId210"/>
    <p:sldId id="331" r:id="rId211"/>
    <p:sldId id="332" r:id="rId212"/>
    <p:sldId id="505" r:id="rId213"/>
    <p:sldId id="506" r:id="rId214"/>
    <p:sldId id="507" r:id="rId215"/>
    <p:sldId id="333" r:id="rId216"/>
    <p:sldId id="334" r:id="rId217"/>
    <p:sldId id="335" r:id="rId218"/>
    <p:sldId id="336" r:id="rId219"/>
    <p:sldId id="337" r:id="rId220"/>
    <p:sldId id="338" r:id="rId221"/>
    <p:sldId id="339" r:id="rId222"/>
    <p:sldId id="340" r:id="rId223"/>
    <p:sldId id="341" r:id="rId224"/>
    <p:sldId id="342" r:id="rId225"/>
    <p:sldId id="343" r:id="rId226"/>
    <p:sldId id="344" r:id="rId227"/>
    <p:sldId id="345" r:id="rId228"/>
    <p:sldId id="359" r:id="rId229"/>
    <p:sldId id="366" r:id="rId230"/>
    <p:sldId id="367" r:id="rId231"/>
    <p:sldId id="360" r:id="rId232"/>
    <p:sldId id="362" r:id="rId233"/>
    <p:sldId id="386" r:id="rId234"/>
    <p:sldId id="361" r:id="rId235"/>
    <p:sldId id="363" r:id="rId236"/>
    <p:sldId id="364" r:id="rId237"/>
    <p:sldId id="365" r:id="rId238"/>
    <p:sldId id="368" r:id="rId239"/>
    <p:sldId id="369" r:id="rId240"/>
    <p:sldId id="387" r:id="rId241"/>
    <p:sldId id="388" r:id="rId242"/>
    <p:sldId id="318" r:id="rId243"/>
    <p:sldId id="319" r:id="rId244"/>
    <p:sldId id="320" r:id="rId245"/>
    <p:sldId id="321" r:id="rId246"/>
    <p:sldId id="322" r:id="rId247"/>
    <p:sldId id="323" r:id="rId248"/>
    <p:sldId id="324" r:id="rId249"/>
    <p:sldId id="325" r:id="rId250"/>
    <p:sldId id="326" r:id="rId251"/>
    <p:sldId id="327" r:id="rId252"/>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9698" autoAdjust="0"/>
  </p:normalViewPr>
  <p:slideViewPr>
    <p:cSldViewPr>
      <p:cViewPr>
        <p:scale>
          <a:sx n="81" d="100"/>
          <a:sy n="81" d="100"/>
        </p:scale>
        <p:origin x="-174" y="552"/>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handoutMaster" Target="handoutMasters/handout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presProps" Target="pres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theme" Target="theme/theme1.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20/11/2014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p>
          <a:p>
            <a:pPr marL="171450" indent="-171450">
              <a:buFont typeface="Arial" panose="020B0604020202020204" pitchFamily="34" charset="0"/>
              <a:buChar char="•"/>
            </a:pPr>
            <a:r>
              <a:rPr lang="nl-BE" dirty="0" smtClean="0"/>
              <a:t>string/array functions beter uitwerken? 17/11/2013 -&gt; zie vb 034</a:t>
            </a:r>
            <a:r>
              <a:rPr lang="nl-BE" baseline="0" dirty="0" smtClean="0"/>
              <a:t> bij uitbreiding</a:t>
            </a:r>
          </a:p>
          <a:p>
            <a:pPr marL="171450" indent="-171450">
              <a:buFont typeface="Arial" panose="020B0604020202020204" pitchFamily="34" charset="0"/>
              <a:buChar char="•"/>
            </a:pPr>
            <a:r>
              <a:rPr lang="nl-BE" baseline="0" dirty="0" smtClean="0"/>
              <a:t>Iets 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http://stackoverflow.com/questions/888/how-do-you-debug-php-scriptsTime slides duidelijk</a:t>
            </a:r>
            <a:r>
              <a:rPr lang="nl-BE" baseline="0" dirty="0" smtClean="0"/>
              <a:t> maken						</a:t>
            </a:r>
            <a:r>
              <a:rPr lang="nl-BE" dirty="0" smtClean="0"/>
              <a:t>(24/02/2013)</a:t>
            </a:r>
          </a:p>
          <a:p>
            <a:pPr marL="171450" lvl="0" indent="-171450">
              <a:buFontTx/>
              <a:buChar char="-"/>
            </a:pPr>
            <a:r>
              <a:rPr lang="nl-BE" dirty="0" smtClean="0"/>
              <a:t>Time slides </a:t>
            </a:r>
            <a:r>
              <a:rPr lang="nl-BE" dirty="0" err="1" smtClean="0"/>
              <a:t>mss</a:t>
            </a:r>
            <a:r>
              <a:rPr lang="nl-BE" dirty="0" smtClean="0"/>
              <a:t> bij inleiding?						(26/08/2013)</a:t>
            </a:r>
          </a:p>
          <a:p>
            <a:pPr marL="171450" lvl="0" indent="-171450">
              <a:buFont typeface="Arial" panose="020B0604020202020204" pitchFamily="34" charset="0"/>
              <a:buChar char="•"/>
            </a:pPr>
            <a:r>
              <a:rPr lang="nl-BE" dirty="0" err="1" smtClean="0"/>
              <a:t>mod_rewrite</a:t>
            </a:r>
            <a:r>
              <a:rPr lang="nl-BE" dirty="0" smtClean="0"/>
              <a:t>/</a:t>
            </a:r>
            <a:r>
              <a:rPr lang="nl-BE" dirty="0" err="1" smtClean="0"/>
              <a:t>regular</a:t>
            </a:r>
            <a:r>
              <a:rPr lang="nl-BE" dirty="0" smtClean="0"/>
              <a:t> </a:t>
            </a:r>
            <a:r>
              <a:rPr lang="nl-BE" dirty="0" err="1" smtClean="0"/>
              <a:t>expressions</a:t>
            </a:r>
            <a:r>
              <a:rPr lang="nl-BE" dirty="0" smtClean="0"/>
              <a:t> </a:t>
            </a:r>
            <a:r>
              <a:rPr lang="nl-BE" dirty="0" err="1" smtClean="0"/>
              <a:t>oefeningnrs</a:t>
            </a:r>
            <a:r>
              <a:rPr lang="nl-BE" dirty="0" smtClean="0"/>
              <a:t> aanpassen	</a:t>
            </a:r>
            <a:r>
              <a:rPr lang="nl-BE" baseline="0" dirty="0" smtClean="0"/>
              <a:t>			</a:t>
            </a:r>
            <a:r>
              <a:rPr lang="nl-BE" dirty="0" smtClean="0"/>
              <a:t>(24/02/2013)</a:t>
            </a:r>
          </a:p>
          <a:p>
            <a:pPr marL="171450" indent="-171450">
              <a:buFont typeface="Arial" panose="020B0604020202020204" pitchFamily="34" charset="0"/>
              <a:buChar char="•"/>
            </a:pPr>
            <a:r>
              <a:rPr lang="nl-BE" dirty="0" err="1" smtClean="0"/>
              <a:t>Mod</a:t>
            </a:r>
            <a:r>
              <a:rPr lang="nl-BE" dirty="0" smtClean="0"/>
              <a:t> </a:t>
            </a:r>
            <a:r>
              <a:rPr lang="nl-BE" dirty="0" err="1" smtClean="0"/>
              <a:t>rewrite</a:t>
            </a:r>
            <a:r>
              <a:rPr lang="nl-BE" dirty="0" smtClean="0"/>
              <a:t> implementeren in oefeningenstructuur					(24/02/2013)</a:t>
            </a:r>
          </a:p>
          <a:p>
            <a:pPr marL="171450" indent="-171450">
              <a:buFont typeface="Arial" panose="020B0604020202020204" pitchFamily="34" charset="0"/>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 typeface="Arial" panose="020B0604020202020204" pitchFamily="34" charset="0"/>
              <a:buChar char="•"/>
            </a:pPr>
            <a:r>
              <a:rPr lang="nl-BE" dirty="0" smtClean="0"/>
              <a:t>Design </a:t>
            </a:r>
            <a:r>
              <a:rPr lang="nl-BE" dirty="0" err="1" smtClean="0"/>
              <a:t>patters</a:t>
            </a:r>
            <a:r>
              <a:rPr lang="nl-BE" dirty="0" smtClean="0"/>
              <a:t>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a:t>
            </a:r>
            <a:r>
              <a:rPr lang="nl-BE" dirty="0" err="1" smtClean="0"/>
              <a:t>patterns</a:t>
            </a:r>
            <a:r>
              <a:rPr lang="nl-BE" dirty="0" smtClean="0"/>
              <a:t> uitwerken						(26/08/2013)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err="1" smtClean="0"/>
              <a:t>CodeIgniter</a:t>
            </a:r>
            <a:r>
              <a:rPr lang="nl-BE" dirty="0" smtClean="0"/>
              <a:t> oefening beter uitwerken						(24/02/2013)</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effectLst/>
              </a:rPr>
              <a:t>Sessions</a:t>
            </a:r>
            <a:r>
              <a:rPr lang="nl-BE" strike="sngStrike" dirty="0" smtClean="0">
                <a:effectLst/>
              </a:rPr>
              <a:t>/cookies fout rechtzetten 						(24/02/2013)</a:t>
            </a:r>
            <a:r>
              <a:rPr lang="nl-BE" i="1" strike="sngStrike" dirty="0" smtClean="0">
                <a:effectLst/>
              </a:rPr>
              <a:t>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Constants uitwerken							(24/02/2013)</a:t>
            </a:r>
            <a:r>
              <a:rPr lang="nl-BE" i="0" strike="noStrike" dirty="0" smtClean="0">
                <a:effectLst/>
              </a:rPr>
              <a:t> (20/08/2013)</a:t>
            </a:r>
            <a:endParaRPr lang="nl-BE" strike="sngStrik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MYSQLi</a:t>
            </a:r>
            <a:r>
              <a:rPr lang="nl-BE" strike="sngStrike" dirty="0" smtClean="0"/>
              <a:t> </a:t>
            </a:r>
            <a:r>
              <a:rPr lang="nl-BE" strike="sngStrike" dirty="0" err="1" smtClean="0"/>
              <a:t>ipv</a:t>
            </a:r>
            <a:r>
              <a:rPr lang="nl-BE" strike="sngStrike" dirty="0" smtClean="0"/>
              <a:t> MYSQL implementeren						(24/02/2013)</a:t>
            </a:r>
            <a:r>
              <a:rPr lang="nl-BE" i="0" strike="noStrike" dirty="0" smtClean="0">
                <a:effectLst/>
              </a:rPr>
              <a:t> (20/08/2013)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Classes beter uitwerken</a:t>
            </a:r>
            <a:r>
              <a:rPr lang="nl-BE" strike="sngStrike" baseline="0" dirty="0" smtClean="0"/>
              <a:t> (betere voorbeelden, op basis van </a:t>
            </a:r>
            <a:r>
              <a:rPr lang="nl-BE" strike="sngStrike" baseline="0" dirty="0" err="1" smtClean="0"/>
              <a:t>java</a:t>
            </a:r>
            <a:r>
              <a:rPr lang="nl-BE" strike="sngStrike" baseline="0" dirty="0" smtClean="0"/>
              <a:t> </a:t>
            </a:r>
            <a:r>
              <a:rPr lang="nl-BE" strike="sngStrike" baseline="0" dirty="0" err="1" smtClean="0"/>
              <a:t>doc</a:t>
            </a:r>
            <a:r>
              <a:rPr lang="nl-BE" strike="sngStrike" baseline="0" dirty="0" smtClean="0"/>
              <a:t>)			</a:t>
            </a:r>
            <a:r>
              <a:rPr lang="nl-BE" strike="sngStrike" dirty="0" smtClean="0"/>
              <a:t>(24/02/2013)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MAIL functie beter documenteren 						(24/02/2013)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Regular</a:t>
            </a:r>
            <a:r>
              <a:rPr lang="nl-BE" strike="sngStrike" dirty="0" smtClean="0"/>
              <a:t> </a:t>
            </a:r>
            <a:r>
              <a:rPr lang="nl-BE" strike="sngStrike" dirty="0" err="1" smtClean="0"/>
              <a:t>expressions</a:t>
            </a:r>
            <a:r>
              <a:rPr lang="nl-BE" strike="sngStrike" dirty="0" smtClean="0"/>
              <a:t> toevoegen/implementeren in oefeningenstructuur			(24/02/2013)</a:t>
            </a:r>
          </a:p>
          <a:p>
            <a:pPr marL="171450" indent="-171450">
              <a:buFont typeface="Arial" panose="020B0604020202020204" pitchFamily="34" charset="0"/>
              <a:buChar char="•"/>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(13/08/2014)</a:t>
            </a:r>
            <a:endParaRPr lang="nl-BE" dirty="0" smtClean="0"/>
          </a:p>
          <a:p>
            <a:pPr marL="171450" indent="-171450">
              <a:buFont typeface="Arial" panose="020B0604020202020204" pitchFamily="34" charset="0"/>
              <a:buChar char="•"/>
            </a:pPr>
            <a:r>
              <a:rPr lang="nl-BE" strike="sngStrike" dirty="0" smtClean="0"/>
              <a:t>Volgorde van oefeningen/voorbeelden goed zetten/alternatief</a:t>
            </a:r>
            <a:r>
              <a:rPr lang="nl-BE" strike="sngStrike" baseline="0" dirty="0" smtClean="0"/>
              <a:t> voor nummersysteem</a:t>
            </a:r>
            <a:r>
              <a:rPr lang="nl-BE" strike="sngStrike" dirty="0" smtClean="0"/>
              <a:t> bedenken	(24/02/2013)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Alternatief zoeken voor pdf-oefeningen					(26/08/2013)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indent="-171450">
              <a:buFont typeface="Arial" panose="020B0604020202020204" pitchFamily="34" charset="0"/>
              <a:buChar char="•"/>
            </a:pP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170</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183</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4</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206</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207</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6</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36</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46</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82</a:t>
            </a:fld>
            <a:endParaRPr lang="nl-BE"/>
          </a:p>
        </p:txBody>
      </p:sp>
    </p:spTree>
    <p:extLst>
      <p:ext uri="{BB962C8B-B14F-4D97-AF65-F5344CB8AC3E}">
        <p14:creationId xmlns:p14="http://schemas.microsoft.com/office/powerpoint/2010/main" val="410435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150</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151</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169</a:t>
            </a:fld>
            <a:endParaRPr lang="nl-BE"/>
          </a:p>
        </p:txBody>
      </p:sp>
    </p:spTree>
    <p:extLst>
      <p:ext uri="{BB962C8B-B14F-4D97-AF65-F5344CB8AC3E}">
        <p14:creationId xmlns:p14="http://schemas.microsoft.com/office/powerpoint/2010/main" val="274694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20/11/2014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20/11/2014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20/11/2014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20/11/2014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20/11/2014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20/11/2014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20/11/2014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20/11/2014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20/11/2014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20/11/2014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20/11/2014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20/11/2014</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8" Type="http://schemas.openxmlformats.org/officeDocument/2006/relationships/hyperlink" Target="http://www.joomla.org/" TargetMode="External"/><Relationship Id="rId3" Type="http://schemas.openxmlformats.org/officeDocument/2006/relationships/hyperlink" Target="http://cakephp.org/" TargetMode="External"/><Relationship Id="rId7" Type="http://schemas.openxmlformats.org/officeDocument/2006/relationships/hyperlink" Target="http://wordpress.org/"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drupal.be/"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8.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00235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16032473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moet de expiration date in het verleden liggen (= 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903184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Om informatie uit de buitenwereld op te nemen, worden er setter-methodes gebruikt, ook wel </a:t>
            </a:r>
            <a:r>
              <a:rPr lang="nl-BE" b="1" dirty="0" smtClean="0">
                <a:solidFill>
                  <a:schemeClr val="tx1">
                    <a:lumMod val="95000"/>
                    <a:lumOff val="5000"/>
                  </a:schemeClr>
                </a:solidFill>
              </a:rPr>
              <a:t>setters </a:t>
            </a:r>
            <a:r>
              <a:rPr lang="nl-BE" dirty="0" smtClean="0">
                <a:solidFill>
                  <a:schemeClr val="tx1">
                    <a:lumMod val="95000"/>
                    <a:lumOff val="5000"/>
                  </a:schemeClr>
                </a:solidFill>
              </a:rPr>
              <a:t>genaamd</a:t>
            </a:r>
          </a:p>
          <a:p>
            <a:pPr lvl="3">
              <a:lnSpc>
                <a:spcPct val="120000"/>
              </a:lnSpc>
              <a:buFontTx/>
              <a:buChar char="-"/>
            </a:pPr>
            <a:r>
              <a:rPr lang="nl-BE" dirty="0" smtClean="0">
                <a:solidFill>
                  <a:schemeClr val="tx1">
                    <a:lumMod val="95000"/>
                    <a:lumOff val="5000"/>
                  </a:schemeClr>
                </a:solidFill>
              </a:rPr>
              <a:t>Om informatie naar de buitenwereld te sturen, worden er </a:t>
            </a:r>
            <a:r>
              <a:rPr lang="nl-BE" dirty="0" err="1" smtClean="0">
                <a:solidFill>
                  <a:schemeClr val="tx1">
                    <a:lumMod val="95000"/>
                    <a:lumOff val="5000"/>
                  </a:schemeClr>
                </a:solidFill>
              </a:rPr>
              <a:t>getter</a:t>
            </a:r>
            <a:r>
              <a:rPr lang="nl-BE" dirty="0" smtClean="0">
                <a:solidFill>
                  <a:schemeClr val="tx1">
                    <a:lumMod val="95000"/>
                    <a:lumOff val="5000"/>
                  </a:schemeClr>
                </a:solidFill>
              </a:rPr>
              <a:t>-methodes gebruikt, ook wel </a:t>
            </a:r>
            <a:r>
              <a:rPr lang="nl-BE" b="1" dirty="0" err="1" smtClean="0">
                <a:solidFill>
                  <a:schemeClr val="tx1">
                    <a:lumMod val="95000"/>
                    <a:lumOff val="5000"/>
                  </a:schemeClr>
                </a:solidFill>
              </a:rPr>
              <a:t>getters</a:t>
            </a:r>
            <a:r>
              <a:rPr lang="nl-BE" dirty="0">
                <a:solidFill>
                  <a:schemeClr val="tx1">
                    <a:lumMod val="95000"/>
                    <a:lumOff val="5000"/>
                  </a:schemeClr>
                </a:solidFill>
              </a:rPr>
              <a:t> </a:t>
            </a:r>
            <a:r>
              <a:rPr lang="nl-BE" dirty="0" smtClean="0">
                <a:solidFill>
                  <a:schemeClr val="tx1">
                    <a:lumMod val="95000"/>
                    <a:lumOff val="5000"/>
                  </a:schemeClr>
                </a:solidFill>
              </a:rPr>
              <a:t>genaamd</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a:t>
            </a:r>
            <a:r>
              <a:rPr lang="nl-BE" sz="2900" dirty="0" smtClean="0">
                <a:solidFill>
                  <a:schemeClr val="tx1">
                    <a:lumMod val="95000"/>
                    <a:lumOff val="5000"/>
                  </a:schemeClr>
                </a:solidFill>
              </a:rPr>
              <a:t>zijn </a:t>
            </a:r>
            <a:r>
              <a:rPr lang="nl-BE" sz="2900" b="1" dirty="0" err="1" smtClean="0">
                <a:solidFill>
                  <a:schemeClr val="tx1">
                    <a:lumMod val="95000"/>
                    <a:lumOff val="5000"/>
                  </a:schemeClr>
                </a:solidFill>
              </a:rPr>
              <a:t>properties</a:t>
            </a:r>
            <a:r>
              <a:rPr lang="nl-BE" sz="2900" b="1" dirty="0" smtClean="0">
                <a:solidFill>
                  <a:schemeClr val="tx1">
                    <a:lumMod val="95000"/>
                    <a:lumOff val="5000"/>
                  </a:schemeClr>
                </a:solidFill>
              </a:rPr>
              <a:t> </a:t>
            </a:r>
            <a:r>
              <a:rPr lang="nl-BE" sz="2900" dirty="0" smtClean="0">
                <a:solidFill>
                  <a:schemeClr val="tx1">
                    <a:lumMod val="95000"/>
                    <a:lumOff val="5000"/>
                  </a:schemeClr>
                </a:solidFill>
              </a:rPr>
              <a:t>de verzamelnaam van variabelen en functies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individuele 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a:t>
            </a:r>
            <a:r>
              <a:rPr lang="nl-BE" sz="2500" smtClean="0">
                <a:solidFill>
                  <a:schemeClr val="tx1">
                    <a:lumMod val="95000"/>
                    <a:lumOff val="5000"/>
                  </a:schemeClr>
                </a:solidFill>
              </a:rPr>
              <a:t>een individuele </a:t>
            </a:r>
            <a:r>
              <a:rPr lang="nl-BE" sz="2500" dirty="0">
                <a:solidFill>
                  <a:schemeClr val="tx1">
                    <a:lumMod val="95000"/>
                    <a:lumOff val="5000"/>
                  </a:schemeClr>
                </a:solidFill>
              </a:rPr>
              <a:t>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a:t>
            </a:r>
            <a:r>
              <a:rPr lang="nl-BE" dirty="0" err="1" smtClean="0"/>
              <a:t>instance</a:t>
            </a:r>
            <a:r>
              <a:rPr lang="nl-BE" dirty="0" smtClean="0"/>
              <a:t> werd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members is 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32874449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6035754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child</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memberName;</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18947989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13804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a:solidFill>
                  <a:schemeClr val="tx2"/>
                </a:solidFill>
              </a:rPr>
              <a:t>$</a:t>
            </a:r>
            <a:r>
              <a:rPr lang="nl-BE" sz="1400" dirty="0" smtClean="0">
                <a:solidFill>
                  <a:schemeClr val="tx2"/>
                </a:solidFill>
              </a:rPr>
              <a:t>var-&gt;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a:solidFill>
                  <a:schemeClr val="tx2"/>
                </a:solidFill>
              </a:rPr>
              <a:t>$var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err="1" smtClean="0">
                <a:solidFill>
                  <a:srgbClr val="002060"/>
                </a:solidFill>
              </a:rPr>
              <a:t>mysqli</a:t>
            </a:r>
            <a:r>
              <a:rPr lang="nl-BE" sz="1600" dirty="0" smtClean="0">
                <a:solidFill>
                  <a:srgbClr val="002060"/>
                </a:solidFill>
              </a:rPr>
              <a:t>-klasse)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184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dirty="0" err="1"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8293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smtClean="0"/>
              <a:t>)</a:t>
            </a:r>
          </a:p>
          <a:p>
            <a:pPr marL="0" indent="0">
              <a:lnSpc>
                <a:spcPct val="120000"/>
              </a:lnSpc>
              <a:buNone/>
            </a:pPr>
            <a:endParaRPr lang="nl-BE" dirty="0"/>
          </a:p>
        </p:txBody>
      </p:sp>
      <p:pic>
        <p:nvPicPr>
          <p:cNvPr id="6" name="Picture 5"/>
          <p:cNvPicPr>
            <a:picLocks noChangeAspect="1" noChangeArrowheads="1"/>
          </p:cNvPicPr>
          <p:nvPr/>
        </p:nvPicPr>
        <p:blipFill>
          <a:blip r:embed="rId3" cstate="print"/>
          <a:srcRect/>
          <a:stretch>
            <a:fillRect/>
          </a:stretch>
        </p:blipFill>
        <p:spPr bwMode="auto">
          <a:xfrm>
            <a:off x="1229326" y="3140968"/>
            <a:ext cx="2800350" cy="1362075"/>
          </a:xfrm>
          <a:prstGeom prst="rect">
            <a:avLst/>
          </a:prstGeom>
          <a:noFill/>
          <a:ln w="12700">
            <a:solidFill>
              <a:srgbClr val="0070C0"/>
            </a:solid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4901734" y="3140968"/>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r>
              <a:rPr lang="nl-BE" dirty="0"/>
              <a:t>Opdracht: </a:t>
            </a:r>
            <a:r>
              <a:rPr lang="nl-BE" dirty="0" smtClean="0">
                <a:solidFill>
                  <a:srgbClr val="00B0F0"/>
                </a:solidFill>
              </a:rPr>
              <a:t>opdracht-security-login</a:t>
            </a:r>
            <a:br>
              <a:rPr lang="nl-BE" dirty="0" smtClean="0">
                <a:solidFill>
                  <a:srgbClr val="00B0F0"/>
                </a:solidFill>
              </a:rPr>
            </a:br>
            <a:endParaRPr lang="nl-BE" dirty="0" smtClean="0">
              <a:solidFill>
                <a:srgbClr val="00B0F0"/>
              </a:solidFill>
            </a:endParaRPr>
          </a:p>
          <a:p>
            <a:pPr lvl="1"/>
            <a:r>
              <a:rPr lang="nl-BE" dirty="0" smtClean="0"/>
              <a:t>Synthese-opdracht</a:t>
            </a:r>
            <a:r>
              <a:rPr lang="nl-BE" dirty="0"/>
              <a:t>: </a:t>
            </a:r>
            <a:r>
              <a:rPr lang="nl-BE" dirty="0">
                <a:solidFill>
                  <a:srgbClr val="00B0F0"/>
                </a:solidFill>
              </a:rPr>
              <a:t>opdracht-CRUD-CMS</a:t>
            </a:r>
          </a:p>
          <a:p>
            <a:pPr marL="457200" lvl="1" indent="0">
              <a:buNone/>
            </a:pP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62329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smtClean="0">
                <a:solidFill>
                  <a:srgbClr val="00B0F0"/>
                </a:solidFill>
              </a:rPr>
              <a:t>opdracht-file-upload</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850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a:t>
            </a:r>
            <a:r>
              <a:rPr lang="nl-BE" dirty="0" err="1" smtClean="0"/>
              <a:t>resizen</a:t>
            </a:r>
            <a:r>
              <a:rPr lang="nl-BE" dirty="0" smtClean="0"/>
              <a:t>)</a:t>
            </a:r>
          </a:p>
          <a:p>
            <a:pPr lvl="1">
              <a:lnSpc>
                <a:spcPct val="120000"/>
              </a:lnSpc>
              <a:buFontTx/>
              <a:buChar char="-"/>
            </a:pPr>
            <a:r>
              <a:rPr lang="nl-BE" dirty="0" smtClean="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smtClean="0">
                <a:solidFill>
                  <a:srgbClr val="00B0F0"/>
                </a:solidFill>
              </a:rPr>
              <a:t>gallery</a:t>
            </a:r>
            <a:endParaRPr lang="nl-BE" sz="3200" dirty="0"/>
          </a:p>
          <a:p>
            <a:pPr lvl="1">
              <a:lnSpc>
                <a:spcPct val="120000"/>
              </a:lnSpc>
              <a:buFontTx/>
              <a:buChar char="-"/>
            </a:pPr>
            <a:endParaRPr lang="nl-BE" dirty="0" smtClean="0"/>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a:solidFill>
                  <a:srgbClr val="00B0F0"/>
                </a:solidFill>
              </a:rPr>
              <a:t>phpoefening037.pdf</a:t>
            </a:r>
            <a:endParaRPr lang="nl-BE" dirty="0"/>
          </a:p>
        </p:txBody>
      </p:sp>
    </p:spTree>
    <p:extLst>
      <p:ext uri="{BB962C8B-B14F-4D97-AF65-F5344CB8AC3E}">
        <p14:creationId xmlns:p14="http://schemas.microsoft.com/office/powerpoint/2010/main" val="64616786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0887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a:solidFill>
                  <a:srgbClr val="002060"/>
                </a:solidFill>
              </a:rPr>
              <a:t>1</a:t>
            </a:r>
            <a:r>
              <a:rPr lang="nl-BE" dirty="0"/>
              <a:t> als er een match </a:t>
            </a:r>
            <a:r>
              <a:rPr lang="nl-BE" dirty="0" smtClean="0"/>
              <a:t>was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phpoefening-mod_rewrite-001.pdf</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351979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6870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phpoefening028-mod_rewrite-prime.pdf</a:t>
            </a:r>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phpoefening028.pdf</a:t>
            </a:r>
            <a:endParaRPr lang="nl-BE" dirty="0">
              <a:solidFill>
                <a:schemeClr val="tx1">
                  <a:lumMod val="95000"/>
                  <a:lumOff val="5000"/>
                </a:schemeClr>
              </a:solidFill>
            </a:endParaRPr>
          </a:p>
        </p:txBody>
      </p:sp>
    </p:spTree>
    <p:extLst>
      <p:ext uri="{BB962C8B-B14F-4D97-AF65-F5344CB8AC3E}">
        <p14:creationId xmlns:p14="http://schemas.microsoft.com/office/powerpoint/2010/main" val="188754468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123332902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a:hlinkClick r:id="rId5"/>
              </a:rPr>
              <a:t>Symphony</a:t>
            </a:r>
            <a:endParaRPr lang="nl-BE" dirty="0"/>
          </a:p>
          <a:p>
            <a:pPr lvl="2">
              <a:lnSpc>
                <a:spcPct val="120000"/>
              </a:lnSpc>
              <a:buFontTx/>
              <a:buChar char="-"/>
            </a:pPr>
            <a:r>
              <a:rPr lang="nl-BE" dirty="0"/>
              <a:t>(</a:t>
            </a:r>
            <a:r>
              <a:rPr lang="nl-BE" dirty="0">
                <a:hlinkClick r:id="rId6"/>
              </a:rPr>
              <a:t>Drupal</a:t>
            </a:r>
            <a:r>
              <a:rPr lang="nl-BE" dirty="0"/>
              <a:t>, </a:t>
            </a:r>
            <a:r>
              <a:rPr lang="nl-BE" dirty="0">
                <a:hlinkClick r:id="rId7"/>
              </a:rPr>
              <a:t>WordPress</a:t>
            </a:r>
            <a:r>
              <a:rPr lang="nl-BE" dirty="0"/>
              <a:t>, </a:t>
            </a:r>
            <a:r>
              <a:rPr lang="nl-BE" dirty="0">
                <a:hlinkClick r:id="rId8"/>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72178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phpoefening035.pdf</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5185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5244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phpoefeningCodeIgniter.pdf</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phpoefening033.pdf</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938467009"/>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phpoefening034.pdf</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1130627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p>
          <a:p>
            <a:endParaRPr lang="nl-BE" b="1" dirty="0"/>
          </a:p>
        </p:txBody>
      </p:sp>
    </p:spTree>
    <p:extLst>
      <p:ext uri="{BB962C8B-B14F-4D97-AF65-F5344CB8AC3E}">
        <p14:creationId xmlns:p14="http://schemas.microsoft.com/office/powerpoint/2010/main" val="4203091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62237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242211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$_GET/$_POST</a:t>
            </a:r>
          </a:p>
          <a:p>
            <a:r>
              <a:rPr lang="nl-NL" dirty="0" smtClean="0"/>
              <a:t>Herhalingsopdracht</a:t>
            </a:r>
          </a:p>
        </p:txBody>
      </p:sp>
    </p:spTree>
    <p:extLst>
      <p:ext uri="{BB962C8B-B14F-4D97-AF65-F5344CB8AC3E}">
        <p14:creationId xmlns:p14="http://schemas.microsoft.com/office/powerpoint/2010/main" val="2818791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6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82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37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633759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1529994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3047815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1014463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38360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1935241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53828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3504838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err="1" smtClean="0"/>
              <a:t>float</a:t>
            </a:r>
            <a:r>
              <a:rPr lang="nl-BE" sz="2000" dirty="0" smtClean="0"/>
              <a:t>: 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1455723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999738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10617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016482096"/>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132043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800539253"/>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 2) =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1563317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310395486"/>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2257747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241235456"/>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3819192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939296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937013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endParaRPr lang="nl-BE" dirty="0" smtClean="0">
              <a:solidFill>
                <a:srgbClr val="00B0F0"/>
              </a:solidFill>
            </a:endParaRP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6273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801349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0927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76036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686510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879605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366270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40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3064126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80791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270782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140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5064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232198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7159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806195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800911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dirty="0"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smtClean="0">
                <a:solidFill>
                  <a:srgbClr val="00B0F0"/>
                </a:solidFill>
              </a:rPr>
              <a:t>opdracht-arrays-</a:t>
            </a:r>
            <a:r>
              <a:rPr lang="nl-BE" smtClean="0">
                <a:solidFill>
                  <a:srgbClr val="00B0F0"/>
                </a:solidFill>
              </a:rPr>
              <a:t>functions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15773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674899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396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2716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26744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288808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1819942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foreach</a:t>
            </a:r>
            <a:endParaRPr lang="nl-BE" dirty="0"/>
          </a:p>
        </p:txBody>
      </p:sp>
    </p:spTree>
    <p:extLst>
      <p:ext uri="{BB962C8B-B14F-4D97-AF65-F5344CB8AC3E}">
        <p14:creationId xmlns:p14="http://schemas.microsoft.com/office/powerpoint/2010/main" val="225308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2242627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3697569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051008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730194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739082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7246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520220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728152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397687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509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432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r>
              <a:rPr lang="nl-BE" dirty="0" smtClean="0">
                <a:solidFill>
                  <a:srgbClr val="00B0F0"/>
                </a:solidFill>
              </a:rPr>
              <a:t>-gevorderd </a:t>
            </a:r>
            <a:endParaRPr lang="nl-BE" dirty="0" smtClean="0">
              <a:solidFill>
                <a:srgbClr val="00B0F0"/>
              </a:solidFill>
            </a:endParaRPr>
          </a:p>
          <a:p>
            <a:endParaRPr lang="nl-BE" dirty="0"/>
          </a:p>
        </p:txBody>
      </p:sp>
    </p:spTree>
    <p:extLst>
      <p:ext uri="{BB962C8B-B14F-4D97-AF65-F5344CB8AC3E}">
        <p14:creationId xmlns:p14="http://schemas.microsoft.com/office/powerpoint/2010/main" val="228179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6459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-simpel </a:t>
            </a:r>
            <a:r>
              <a:rPr lang="nl-BE" dirty="0" smtClean="0"/>
              <a:t>)</a:t>
            </a: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-uitgebreid </a:t>
            </a:r>
            <a:r>
              <a:rPr lang="nl-BE" dirty="0" smtClean="0"/>
              <a:t>)</a:t>
            </a:r>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a:t>
            </a:r>
            <a:r>
              <a:rPr lang="nl-BE" dirty="0" smtClean="0">
                <a:solidFill>
                  <a:srgbClr val="00B0F0"/>
                </a:solidFill>
              </a:rPr>
              <a:t>opdracht-</a:t>
            </a:r>
            <a:r>
              <a:rPr lang="nl-BE" dirty="0" err="1" smtClean="0">
                <a:solidFill>
                  <a:srgbClr val="00B0F0"/>
                </a:solidFill>
              </a:rPr>
              <a:t>functions</a:t>
            </a:r>
            <a:r>
              <a:rPr lang="nl-BE" dirty="0" smtClean="0">
                <a:solidFill>
                  <a:srgbClr val="00B0F0"/>
                </a:solidFill>
              </a:rPr>
              <a:t>-</a:t>
            </a:r>
            <a:r>
              <a:rPr lang="nl-BE" dirty="0" err="1" smtClean="0">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726113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7842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5982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34294092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1896077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p>
        </p:txBody>
      </p:sp>
    </p:spTree>
    <p:extLst>
      <p:ext uri="{BB962C8B-B14F-4D97-AF65-F5344CB8AC3E}">
        <p14:creationId xmlns:p14="http://schemas.microsoft.com/office/powerpoint/2010/main" val="15598387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300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1803037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856333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11306559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9904866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10539</TotalTime>
  <Words>6762</Words>
  <Application>Microsoft Office PowerPoint</Application>
  <PresentationFormat>Diavoorstelling (4:3)</PresentationFormat>
  <Paragraphs>2038</Paragraphs>
  <Slides>251</Slides>
  <Notes>22</Notes>
  <HiddenSlides>0</HiddenSlides>
  <MMClips>0</MMClips>
  <ScaleCrop>false</ScaleCrop>
  <HeadingPairs>
    <vt:vector size="4" baseType="variant">
      <vt:variant>
        <vt:lpstr>Thema</vt:lpstr>
      </vt:variant>
      <vt:variant>
        <vt:i4>1</vt:i4>
      </vt:variant>
      <vt:variant>
        <vt:lpstr>Diatitels</vt:lpstr>
      </vt:variant>
      <vt:variant>
        <vt:i4>251</vt:i4>
      </vt:variant>
    </vt:vector>
  </HeadingPairs>
  <TitlesOfParts>
    <vt:vector size="252" baseType="lpstr">
      <vt:lpstr>Office Theme</vt:lpstr>
      <vt:lpstr>Web Backend</vt:lpstr>
      <vt:lpstr>Inhoud</vt:lpstr>
      <vt:lpstr>Inhoud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344</cp:revision>
  <dcterms:created xsi:type="dcterms:W3CDTF">2012-11-26T16:16:16Z</dcterms:created>
  <dcterms:modified xsi:type="dcterms:W3CDTF">2014-11-20T12:27:20Z</dcterms:modified>
</cp:coreProperties>
</file>